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72" r:id="rId3"/>
    <p:sldId id="273" r:id="rId4"/>
    <p:sldId id="290" r:id="rId5"/>
    <p:sldId id="257" r:id="rId6"/>
    <p:sldId id="271" r:id="rId7"/>
    <p:sldId id="274" r:id="rId8"/>
    <p:sldId id="291" r:id="rId9"/>
    <p:sldId id="275" r:id="rId10"/>
    <p:sldId id="276" r:id="rId11"/>
    <p:sldId id="277" r:id="rId12"/>
    <p:sldId id="278" r:id="rId13"/>
    <p:sldId id="279" r:id="rId14"/>
    <p:sldId id="280" r:id="rId15"/>
    <p:sldId id="289" r:id="rId16"/>
    <p:sldId id="281" r:id="rId17"/>
    <p:sldId id="282" r:id="rId18"/>
    <p:sldId id="283" r:id="rId19"/>
    <p:sldId id="284" r:id="rId20"/>
    <p:sldId id="285" r:id="rId21"/>
    <p:sldId id="286" r:id="rId22"/>
    <p:sldId id="287" r:id="rId23"/>
    <p:sldId id="292" r:id="rId24"/>
    <p:sldId id="288" r:id="rId25"/>
    <p:sldId id="293" r:id="rId26"/>
    <p:sldId id="294" r:id="rId27"/>
    <p:sldId id="295" r:id="rId28"/>
    <p:sldId id="264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3/30/2021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3/30/2021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3/30/2021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6CA77-ECB8-49F8-AB7F-84632B17C3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2015" y="828261"/>
            <a:ext cx="9966960" cy="1510748"/>
          </a:xfrm>
        </p:spPr>
        <p:txBody>
          <a:bodyPr>
            <a:normAutofit/>
          </a:bodyPr>
          <a:lstStyle/>
          <a:p>
            <a:r>
              <a:rPr lang="en-US" sz="3200" b="0" dirty="0" smtClean="0">
                <a:latin typeface="Berlin Sans FB" panose="020E0602020502020306" pitchFamily="34" charset="0"/>
              </a:rPr>
              <a:t>ANALISIS KRITIS ATAS </a:t>
            </a:r>
            <a:r>
              <a:rPr lang="en-US" sz="3200" b="0" smtClean="0">
                <a:latin typeface="Berlin Sans FB" panose="020E0602020502020306" pitchFamily="34" charset="0"/>
              </a:rPr>
              <a:t>KOMPLEKSITAS </a:t>
            </a:r>
            <a:br>
              <a:rPr lang="en-US" sz="3200" b="0" smtClean="0">
                <a:latin typeface="Berlin Sans FB" panose="020E0602020502020306" pitchFamily="34" charset="0"/>
              </a:rPr>
            </a:br>
            <a:r>
              <a:rPr lang="en-US" sz="3200" b="0" smtClean="0">
                <a:latin typeface="Berlin Sans FB" panose="020E0602020502020306" pitchFamily="34" charset="0"/>
              </a:rPr>
              <a:t>MASALAH </a:t>
            </a:r>
            <a:r>
              <a:rPr lang="en-US" sz="3200" b="0" dirty="0" smtClean="0">
                <a:latin typeface="Berlin Sans FB" panose="020E0602020502020306" pitchFamily="34" charset="0"/>
              </a:rPr>
              <a:t>SOSIAL</a:t>
            </a:r>
            <a:endParaRPr lang="en-ID" sz="3200" b="0" dirty="0">
              <a:latin typeface="Berlin Sans FB" panose="020E0602020502020306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CED7BF-A657-4833-88FE-3910D88DA3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9530" y="4518991"/>
            <a:ext cx="8767860" cy="1510748"/>
          </a:xfrm>
        </p:spPr>
        <p:txBody>
          <a:bodyPr/>
          <a:lstStyle/>
          <a:p>
            <a:r>
              <a:rPr lang="en-ID" dirty="0" err="1" smtClean="0">
                <a:latin typeface="Berlin Sans FB" panose="020E0602020502020306" pitchFamily="34" charset="0"/>
              </a:rPr>
              <a:t>Dr.</a:t>
            </a:r>
            <a:r>
              <a:rPr lang="en-ID" dirty="0" smtClean="0">
                <a:latin typeface="Berlin Sans FB" panose="020E0602020502020306" pitchFamily="34" charset="0"/>
              </a:rPr>
              <a:t> Sri </a:t>
            </a:r>
            <a:r>
              <a:rPr lang="en-ID" dirty="0" err="1" smtClean="0">
                <a:latin typeface="Berlin Sans FB" panose="020E0602020502020306" pitchFamily="34" charset="0"/>
              </a:rPr>
              <a:t>Widayanti</a:t>
            </a:r>
            <a:r>
              <a:rPr lang="en-ID" dirty="0" smtClean="0">
                <a:latin typeface="Berlin Sans FB" panose="020E0602020502020306" pitchFamily="34" charset="0"/>
              </a:rPr>
              <a:t>, </a:t>
            </a:r>
            <a:r>
              <a:rPr lang="en-ID" dirty="0" err="1" smtClean="0">
                <a:latin typeface="Berlin Sans FB" panose="020E0602020502020306" pitchFamily="34" charset="0"/>
              </a:rPr>
              <a:t>S.Pd.I</a:t>
            </a:r>
            <a:r>
              <a:rPr lang="en-ID" dirty="0" smtClean="0">
                <a:latin typeface="Berlin Sans FB" panose="020E0602020502020306" pitchFamily="34" charset="0"/>
              </a:rPr>
              <a:t>., M.A.</a:t>
            </a:r>
            <a:endParaRPr lang="en-ID" dirty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7046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777923"/>
            <a:ext cx="9872871" cy="5318078"/>
          </a:xfrm>
        </p:spPr>
        <p:txBody>
          <a:bodyPr>
            <a:noAutofit/>
          </a:bodyPr>
          <a:lstStyle/>
          <a:p>
            <a:pPr marL="387350" indent="-342900" algn="just">
              <a:buFont typeface="Wingdings" panose="05000000000000000000" pitchFamily="2" charset="2"/>
              <a:buChar char="Ø"/>
            </a:pPr>
            <a:r>
              <a:rPr lang="en-US" sz="2400" u="sng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Powerlessness</a:t>
            </a:r>
            <a:r>
              <a:rPr lang="en-US" sz="24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;</a:t>
            </a:r>
            <a:endParaRPr lang="en-US" sz="2400" dirty="0">
              <a:solidFill>
                <a:schemeClr val="tx1"/>
              </a:solidFill>
              <a:latin typeface="Berlin Sans FB" panose="020E0602020502020306" pitchFamily="34" charset="0"/>
            </a:endParaRPr>
          </a:p>
          <a:p>
            <a:pPr marL="395288" indent="0" algn="just">
              <a:buNone/>
            </a:pP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Terhalangnya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seseorang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mengembangkan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kapasitas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memiliki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kekuatan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mengambil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keputusan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pekerjaannya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dihormati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karena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status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dimilikinya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(non-professional worker)</a:t>
            </a:r>
          </a:p>
          <a:p>
            <a:pPr marL="387350" indent="-342900" algn="just">
              <a:buFont typeface="Wingdings" panose="05000000000000000000" pitchFamily="2" charset="2"/>
              <a:buChar char="Ø"/>
            </a:pPr>
            <a:r>
              <a:rPr lang="en-US" sz="2400" u="sng" dirty="0">
                <a:solidFill>
                  <a:schemeClr val="tx1"/>
                </a:solidFill>
                <a:latin typeface="Berlin Sans FB" panose="020E0602020502020306" pitchFamily="34" charset="0"/>
              </a:rPr>
              <a:t>Cultural </a:t>
            </a:r>
            <a:r>
              <a:rPr lang="en-US" sz="2400" u="sng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Imperialism</a:t>
            </a:r>
            <a:r>
              <a:rPr lang="en-US" sz="24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;</a:t>
            </a:r>
            <a:endParaRPr lang="en-US" sz="2400" dirty="0">
              <a:solidFill>
                <a:schemeClr val="tx1"/>
              </a:solidFill>
              <a:latin typeface="Berlin Sans FB" panose="020E0602020502020306" pitchFamily="34" charset="0"/>
            </a:endParaRPr>
          </a:p>
          <a:p>
            <a:pPr marL="395288" indent="0" algn="just">
              <a:buNone/>
            </a:pP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Kelompok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dominan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memaksakan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budaya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mereka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norma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universal,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meskipun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kadang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tanpa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disadari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(system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pendidikan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media, industry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hiburan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literature,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dll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)</a:t>
            </a:r>
          </a:p>
          <a:p>
            <a:pPr marL="387350" indent="-342900" algn="just">
              <a:buFont typeface="Wingdings" panose="05000000000000000000" pitchFamily="2" charset="2"/>
              <a:buChar char="Ø"/>
            </a:pPr>
            <a:r>
              <a:rPr lang="en-US" sz="2400" u="sng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Violence</a:t>
            </a:r>
            <a:r>
              <a:rPr lang="en-US" sz="24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;</a:t>
            </a:r>
            <a:endParaRPr lang="en-US" sz="2400" dirty="0">
              <a:solidFill>
                <a:schemeClr val="tx1"/>
              </a:solidFill>
              <a:latin typeface="Berlin Sans FB" panose="020E0602020502020306" pitchFamily="34" charset="0"/>
            </a:endParaRPr>
          </a:p>
          <a:p>
            <a:pPr marL="395288" indent="0" algn="just">
              <a:buNone/>
            </a:pP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Kekerasan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mencakup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serangan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fisik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pelecehan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ejekan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intimidasi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semua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bertujuan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menstigmatisasi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/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melabeli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anggota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kelompok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Berlin Sans FB" panose="020E0602020502020306" pitchFamily="34" charset="0"/>
              </a:rPr>
              <a:t>masyarakat</a:t>
            </a:r>
            <a:endParaRPr lang="en-US" sz="2400" dirty="0">
              <a:solidFill>
                <a:schemeClr val="tx1"/>
              </a:solidFill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46972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668740"/>
            <a:ext cx="9872871" cy="5427260"/>
          </a:xfrm>
        </p:spPr>
        <p:txBody>
          <a:bodyPr>
            <a:normAutofit/>
          </a:bodyPr>
          <a:lstStyle/>
          <a:p>
            <a:pPr marL="46038" indent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4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LEVEL OF OPPRESSION</a:t>
            </a:r>
          </a:p>
          <a:p>
            <a:pPr marL="46038" indent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2400" dirty="0" smtClean="0">
              <a:solidFill>
                <a:schemeClr val="tx1"/>
              </a:solidFill>
              <a:latin typeface="Berlin Sans FB" panose="020E0602020502020306" pitchFamily="34" charset="0"/>
            </a:endParaRPr>
          </a:p>
          <a:p>
            <a:pPr marL="463550" indent="-4175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Oppression at the Personal Level </a:t>
            </a:r>
          </a:p>
          <a:p>
            <a:pPr marL="463550" indent="-4175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Oppression at the Cultural 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Level </a:t>
            </a:r>
            <a:endParaRPr lang="en-US" sz="2400" dirty="0" smtClean="0">
              <a:solidFill>
                <a:schemeClr val="tx1"/>
              </a:solidFill>
              <a:latin typeface="Berlin Sans FB" panose="020E0602020502020306" pitchFamily="34" charset="0"/>
            </a:endParaRPr>
          </a:p>
          <a:p>
            <a:pPr marL="463550" indent="-4175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Oppression at the Structural Level</a:t>
            </a:r>
            <a:endParaRPr lang="en-US" sz="2400" dirty="0">
              <a:solidFill>
                <a:schemeClr val="tx1"/>
              </a:solidFill>
              <a:latin typeface="Berlin Sans FB" panose="020E0602020502020306" pitchFamily="34" charset="0"/>
            </a:endParaRPr>
          </a:p>
          <a:p>
            <a:pPr marL="4603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3829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746077"/>
            <a:ext cx="9875520" cy="6187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A.  PERSONAL LEVEL OF </a:t>
            </a:r>
            <a:r>
              <a:rPr lang="en-US" sz="24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OPPRESSION</a:t>
            </a:r>
            <a:endParaRPr lang="en-US" sz="2400" dirty="0">
              <a:solidFill>
                <a:schemeClr val="tx1"/>
              </a:solidFill>
              <a:latin typeface="Berlin Sans FB" panose="020E06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719618"/>
            <a:ext cx="9872871" cy="4376381"/>
          </a:xfrm>
        </p:spPr>
        <p:txBody>
          <a:bodyPr>
            <a:noAutofit/>
          </a:bodyPr>
          <a:lstStyle/>
          <a:p>
            <a:pPr marL="463550" indent="-417513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Penindasan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pada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level personal: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pemikiran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sikap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perilaku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menggambarkan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prasangka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negative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terhadap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kelompok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subordinat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. </a:t>
            </a:r>
          </a:p>
          <a:p>
            <a:pPr marL="463550" indent="-417513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Penindasan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didasarkan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pada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stereotype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bisa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termanifestasikan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tindakan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penyerangan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kebencian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disadari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maupun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disadari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.</a:t>
            </a:r>
          </a:p>
          <a:p>
            <a:pPr marL="463550" indent="-417513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Tindakan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penindasan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fisik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kekerasan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fisik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/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paksaan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), verbal (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pelecehan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ancaman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lisan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),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psikologis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cyber (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menggunakan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media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sosial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21469797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43000" y="1105469"/>
            <a:ext cx="9872871" cy="4990531"/>
          </a:xfrm>
        </p:spPr>
        <p:txBody>
          <a:bodyPr>
            <a:normAutofit/>
          </a:bodyPr>
          <a:lstStyle/>
          <a:p>
            <a:pPr marL="463550" indent="-417513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Karakteristik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kelompok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dominan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dianggap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standar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penilaian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terhadap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kelompok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lain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berimbas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pada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praktek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marginalisasi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karena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kelompok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dominan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menganggap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kelompok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subordinat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lebih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rendah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negative.</a:t>
            </a:r>
          </a:p>
          <a:p>
            <a:pPr marL="463550" indent="-417513" algn="just">
              <a:buFont typeface="Wingdings" panose="05000000000000000000" pitchFamily="2" charset="2"/>
              <a:buChar char="Ø"/>
            </a:pPr>
            <a:r>
              <a:rPr lang="en-US" sz="2400" dirty="0" err="1" smtClean="0">
                <a:solidFill>
                  <a:schemeClr val="tx1"/>
                </a:solidFill>
                <a:latin typeface="Berlin Sans FB" panose="020E0602020502020306" pitchFamily="34" charset="0"/>
              </a:rPr>
              <a:t>Penindasan</a:t>
            </a:r>
            <a:r>
              <a:rPr lang="en-US" sz="24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merupakan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perilaku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agresif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dilakukan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sengaja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berulang-ulang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menyerang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seseorang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korban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lemah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mudah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dihina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bisa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membela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diri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(ex: bullying).</a:t>
            </a:r>
          </a:p>
          <a:p>
            <a:pPr marL="463550" indent="-417513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Dampak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jangka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pendek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depresi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tingkat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keaktifan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menurun</a:t>
            </a:r>
            <a:r>
              <a:rPr lang="en-US" sz="2400">
                <a:solidFill>
                  <a:schemeClr val="tx1"/>
                </a:solidFill>
                <a:latin typeface="Berlin Sans FB" panose="020E0602020502020306" pitchFamily="34" charset="0"/>
              </a:rPr>
              <a:t>. </a:t>
            </a:r>
            <a:r>
              <a:rPr lang="en-US" sz="2400" smtClean="0">
                <a:solidFill>
                  <a:schemeClr val="tx1"/>
                </a:solidFill>
                <a:latin typeface="Berlin Sans FB" panose="020E0602020502020306" pitchFamily="34" charset="0"/>
              </a:rPr>
              <a:t>Dampak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jangka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panjang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mengalami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kesulitan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menjalin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hubungan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baik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orang lain/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lawan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jenis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selalu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memiliki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kecemasan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mendapatkan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perlakukan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menyenangkan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.</a:t>
            </a:r>
          </a:p>
          <a:p>
            <a:pPr marL="463550" indent="-417513" algn="just">
              <a:buFont typeface="Wingdings" panose="05000000000000000000" pitchFamily="2" charset="2"/>
              <a:buChar char="Ø"/>
            </a:pPr>
            <a:endParaRPr lang="en-US" sz="24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7211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214651"/>
            <a:ext cx="10211937" cy="4881349"/>
          </a:xfrm>
        </p:spPr>
        <p:txBody>
          <a:bodyPr/>
          <a:lstStyle/>
          <a:p>
            <a:pPr marL="46038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Mulally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(2002),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penindasan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pada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level personal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memiliki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3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dampak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:</a:t>
            </a:r>
          </a:p>
          <a:p>
            <a:pPr marL="341313" indent="-295275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Dampak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pada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indentitas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identitas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kelompok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subordinat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didefinisikan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oleh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kelompok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dominan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melalui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media,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sistem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pendidikan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periklanan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sastra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film,dll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.</a:t>
            </a:r>
          </a:p>
          <a:p>
            <a:pPr marL="341313" indent="-295275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Dampak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pada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struktur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identitas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identitas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seseorang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diidentifikasi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melalui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nama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keluarga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status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sosial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jenis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kelamin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ras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kepribadian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usia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penampilan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dll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Pembentukan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identitas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sangat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dipengaruhi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oleh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banyak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faktor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internal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maupun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eksternal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Penindasan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sangat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berpengaruh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terhadap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pembentukan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struktur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identitas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seseorang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.</a:t>
            </a:r>
          </a:p>
          <a:p>
            <a:pPr marL="341313" indent="-295275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Proses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pembentukan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identitas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bahwa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identitas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merupakan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proses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produk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interaksi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individu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dunia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sosial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.</a:t>
            </a:r>
          </a:p>
          <a:p>
            <a:pPr marL="341313" indent="-295275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42846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0351" y="746078"/>
            <a:ext cx="9875520" cy="564107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B. PENINDASAN DI LEVEL </a:t>
            </a:r>
            <a:r>
              <a:rPr lang="en-US" sz="24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KULTURAL</a:t>
            </a:r>
            <a:endParaRPr lang="en-US" sz="2400" dirty="0">
              <a:solidFill>
                <a:schemeClr val="tx1"/>
              </a:solidFill>
              <a:latin typeface="Berlin Sans FB" panose="020E06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514900"/>
            <a:ext cx="9872871" cy="4581099"/>
          </a:xfrm>
        </p:spPr>
        <p:txBody>
          <a:bodyPr>
            <a:normAutofit/>
          </a:bodyPr>
          <a:lstStyle/>
          <a:p>
            <a:pPr marL="463550" indent="-417513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Budaya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diartikan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serangkaian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nilai-nilai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norma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termasuk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kesamaan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pola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melihat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berpikir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bertingkah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laku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pada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sekelompok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orang.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arti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luas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budaya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mengacu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pada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bahasa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biasa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digunakan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bersamaan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makna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symbol,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interpretasi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atas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realitas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sosial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mencakup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ideology, agama,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teks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serta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komunikasi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sosial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dihasilkan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masyarakat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.</a:t>
            </a:r>
          </a:p>
          <a:p>
            <a:pPr marL="463550" indent="-417513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Budaya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dominan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mempertahankan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hirarki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pembagian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kelas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gender,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ras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usia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orientasi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seksual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dll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salah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satu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caranya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mempromosikan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memaksakan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meng-universalkan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budaya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kelompok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mereka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sendiri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sambal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menekan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budaya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lain.</a:t>
            </a:r>
          </a:p>
          <a:p>
            <a:pPr marL="463550" indent="-417513"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2648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105469"/>
            <a:ext cx="9872871" cy="4990531"/>
          </a:xfrm>
        </p:spPr>
        <p:txBody>
          <a:bodyPr/>
          <a:lstStyle/>
          <a:p>
            <a:pPr marL="463550" indent="-417513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budaya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gambar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produk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dominan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menyajikan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pandangan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dunia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mendefinisikan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realitas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cara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mengutamakan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laki-laki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atas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perempuan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orang kaya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atas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orang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miskin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kulit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putih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atas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kulit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warna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usia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produktif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atas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usia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non-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produktif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anak-anak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&amp;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lansia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), agama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satu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atas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agama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lainnya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dll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. </a:t>
            </a:r>
          </a:p>
          <a:p>
            <a:pPr marL="463550" indent="-417513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Budaya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populer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/mass culture: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mengacu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pada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bentuk-bentuk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budaya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diproduksi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mekanis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elektronik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seperti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movies, acara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tv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fiksi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populer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music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populer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critical analysis,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budaya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populer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dilihat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media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mereproduksi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relasi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dominan-subordinat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.</a:t>
            </a:r>
          </a:p>
          <a:p>
            <a:pPr marL="46037" indent="0" algn="just">
              <a:buNone/>
            </a:pPr>
            <a:endParaRPr lang="en-US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74606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755176"/>
          </a:xfrm>
        </p:spPr>
        <p:txBody>
          <a:bodyPr>
            <a:normAutofit/>
          </a:bodyPr>
          <a:lstStyle/>
          <a:p>
            <a:r>
              <a:rPr lang="en-US" sz="2400" u="sng" dirty="0">
                <a:solidFill>
                  <a:schemeClr val="tx1"/>
                </a:solidFill>
                <a:latin typeface="Berlin Sans FB" panose="020E0602020502020306" pitchFamily="34" charset="0"/>
              </a:rPr>
              <a:t>Critical Social Theories of </a:t>
            </a:r>
            <a:r>
              <a:rPr lang="en-US" sz="2400" u="sng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Culture</a:t>
            </a:r>
            <a:endParaRPr lang="en-US" sz="2400" u="sng" dirty="0">
              <a:solidFill>
                <a:schemeClr val="tx1"/>
              </a:solidFill>
              <a:latin typeface="Berlin Sans FB" panose="020E06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624084"/>
            <a:ext cx="9872871" cy="4471916"/>
          </a:xfrm>
        </p:spPr>
        <p:txBody>
          <a:bodyPr>
            <a:normAutofit/>
          </a:bodyPr>
          <a:lstStyle/>
          <a:p>
            <a:pPr marL="501650" indent="-457200" algn="just">
              <a:buFont typeface="Wingdings" panose="05000000000000000000" pitchFamily="2" charset="2"/>
              <a:buChar char="Ø"/>
            </a:pPr>
            <a:r>
              <a:rPr lang="en-US" sz="2400" u="sng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Marx </a:t>
            </a:r>
            <a:r>
              <a:rPr lang="en-US" sz="2400" u="sng" dirty="0">
                <a:solidFill>
                  <a:schemeClr val="tx1"/>
                </a:solidFill>
                <a:latin typeface="Berlin Sans FB" panose="020E0602020502020306" pitchFamily="34" charset="0"/>
              </a:rPr>
              <a:t>and ideology</a:t>
            </a:r>
          </a:p>
          <a:p>
            <a:pPr marL="806450" indent="-342900" algn="just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Teori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sosial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kritis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Marx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atas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budaya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teori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kritis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paling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awal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bisa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dibilang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pendiri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teori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kritis</a:t>
            </a:r>
            <a:r>
              <a:rPr lang="en-US" sz="24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). </a:t>
            </a:r>
            <a:r>
              <a:rPr lang="en-US" sz="2400" dirty="0" err="1" smtClean="0">
                <a:solidFill>
                  <a:schemeClr val="tx1"/>
                </a:solidFill>
                <a:latin typeface="Berlin Sans FB" panose="020E0602020502020306" pitchFamily="34" charset="0"/>
              </a:rPr>
              <a:t>Kritik</a:t>
            </a:r>
            <a:r>
              <a:rPr lang="en-US" sz="24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utama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Marx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terhadap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kapitalisme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budaya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kapitalisme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gagasan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‘ideology’. </a:t>
            </a:r>
          </a:p>
          <a:p>
            <a:pPr marL="806450" indent="-342900" algn="just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Berbeda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definisi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umum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tentang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ideology, Marx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mendefinisikannya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sebuah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sistem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membingungkan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mistifikasi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),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membalikkan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mengubah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realitas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serta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menciptakan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kepalsuan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melindungi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status quo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kaum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kapitalis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.</a:t>
            </a:r>
          </a:p>
          <a:p>
            <a:pPr marL="45720" indent="0">
              <a:buNone/>
            </a:pPr>
            <a:endParaRPr lang="en-US" dirty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74114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255594"/>
            <a:ext cx="9872871" cy="4840406"/>
          </a:xfrm>
        </p:spPr>
        <p:txBody>
          <a:bodyPr/>
          <a:lstStyle/>
          <a:p>
            <a:pPr marL="804863" indent="-34131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Agama (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bentuk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budaya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)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merupakan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bagian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alat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ideology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kapitalisme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menyebutnya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‘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candu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’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menjanjikan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pembebasan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penderitaan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kesengsaraan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surga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), agar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masyarakat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subordinat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teralihkan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praktek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perampasan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materi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perbudakan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pekerjaan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dilakukan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kaum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kapitalis</a:t>
            </a:r>
            <a:r>
              <a:rPr lang="en-US" sz="24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. </a:t>
            </a:r>
            <a:endParaRPr lang="en-US" sz="2400" dirty="0">
              <a:solidFill>
                <a:schemeClr val="tx1"/>
              </a:solidFill>
              <a:latin typeface="Berlin Sans FB" panose="020E0602020502020306" pitchFamily="34" charset="0"/>
            </a:endParaRPr>
          </a:p>
          <a:p>
            <a:pPr marL="804863" indent="-34131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konteks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saat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agama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dijadikan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alat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politik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kepentingan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kelompok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tertentu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menghalalkan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cara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kekerasan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pemaksaan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kepada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kelompok-kelompok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subordinat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.</a:t>
            </a:r>
          </a:p>
          <a:p>
            <a:pPr marL="46038" indent="0">
              <a:spcAft>
                <a:spcPts val="1200"/>
              </a:spcAft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59647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96287"/>
            <a:ext cx="9872871" cy="5099713"/>
          </a:xfrm>
        </p:spPr>
        <p:txBody>
          <a:bodyPr>
            <a:normAutofit/>
          </a:bodyPr>
          <a:lstStyle/>
          <a:p>
            <a:pPr marL="463550" indent="-417513" algn="just">
              <a:buFont typeface="Wingdings" panose="05000000000000000000" pitchFamily="2" charset="2"/>
              <a:buChar char="Ø"/>
            </a:pPr>
            <a:r>
              <a:rPr lang="en-US" sz="2400" u="sng" dirty="0">
                <a:solidFill>
                  <a:schemeClr val="tx1"/>
                </a:solidFill>
                <a:latin typeface="Berlin Sans FB" panose="020E0602020502020306" pitchFamily="34" charset="0"/>
              </a:rPr>
              <a:t>Reification and </a:t>
            </a:r>
            <a:r>
              <a:rPr lang="en-US" sz="2400" u="sng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Hegemony</a:t>
            </a:r>
          </a:p>
          <a:p>
            <a:pPr marL="914400" indent="-450850" algn="just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Reifikasi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reduksi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relasi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sosial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budaya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ide-ide agar proses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penindasan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terkesan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alami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tampak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beku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diubah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Agger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2006)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sudah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takdir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gambaran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kapitalisme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dimana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kelompok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kapitalis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menanamkan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pemahaman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memanipulasi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‘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kesadaran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kelas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’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meyakinkan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masyarakat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bahwa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perubahan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sosial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radikal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mungkin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terjadi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. </a:t>
            </a:r>
          </a:p>
          <a:p>
            <a:pPr marL="914400" indent="-450850" algn="just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Teori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hegemoni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Gramsci: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hegemoni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paling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efektif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pesan-pesan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disembunyikan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berbagai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wacana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budaya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populer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pengalaman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aktifitas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sehari-hari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masyarakat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58456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9478" y="978090"/>
            <a:ext cx="9875520" cy="768824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solidFill>
                  <a:schemeClr val="tx1"/>
                </a:solidFill>
                <a:latin typeface="Berlin Sans FB" panose="020E0602020502020306" pitchFamily="34" charset="0"/>
              </a:rPr>
              <a:t>Pertanyaan</a:t>
            </a:r>
            <a:r>
              <a:rPr lang="en-US" sz="28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:</a:t>
            </a:r>
            <a:endParaRPr lang="en-US" sz="2800" dirty="0">
              <a:solidFill>
                <a:schemeClr val="tx1"/>
              </a:solidFill>
              <a:latin typeface="Berlin Sans FB" panose="020E06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649" y="1924333"/>
            <a:ext cx="9872871" cy="3534771"/>
          </a:xfrm>
        </p:spPr>
        <p:txBody>
          <a:bodyPr>
            <a:normAutofit/>
          </a:bodyPr>
          <a:lstStyle/>
          <a:p>
            <a:pPr marL="53975" indent="-7938" algn="just">
              <a:buNone/>
            </a:pPr>
            <a:r>
              <a:rPr lang="fi-FI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Dua pertanyaan berkaitan dengan </a:t>
            </a:r>
            <a:r>
              <a:rPr lang="fi-FI" sz="24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pelayanan sosial yang anti penindasan</a:t>
            </a:r>
            <a:r>
              <a:rPr lang="fi-FI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:</a:t>
            </a:r>
          </a:p>
          <a:p>
            <a:pPr marL="463550" indent="-417513" algn="just">
              <a:buFont typeface="Wingdings" panose="05000000000000000000" pitchFamily="2" charset="2"/>
              <a:buChar char="Ø"/>
            </a:pPr>
            <a:r>
              <a:rPr lang="fi-FI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Apa yang dimaksud dengan </a:t>
            </a:r>
            <a:r>
              <a:rPr lang="fi-FI" sz="24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pelayanan sosial yang </a:t>
            </a:r>
            <a:r>
              <a:rPr lang="fi-FI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anti-penindasan? </a:t>
            </a:r>
          </a:p>
          <a:p>
            <a:pPr marL="463550" indent="-417513" algn="just">
              <a:buFont typeface="Wingdings" panose="05000000000000000000" pitchFamily="2" charset="2"/>
              <a:buChar char="Ø"/>
            </a:pPr>
            <a:r>
              <a:rPr lang="fi-FI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Kenapa istilah penindasan dipakai sebagai penjelasan utama </a:t>
            </a:r>
            <a:r>
              <a:rPr lang="fi-FI" sz="2400">
                <a:solidFill>
                  <a:schemeClr val="tx1"/>
                </a:solidFill>
                <a:latin typeface="Berlin Sans FB" panose="020E0602020502020306" pitchFamily="34" charset="0"/>
              </a:rPr>
              <a:t>terjadinya </a:t>
            </a:r>
            <a:r>
              <a:rPr lang="fi-FI" sz="2400" smtClean="0">
                <a:solidFill>
                  <a:schemeClr val="tx1"/>
                </a:solidFill>
                <a:latin typeface="Berlin Sans FB" panose="020E0602020502020306" pitchFamily="34" charset="0"/>
              </a:rPr>
              <a:t>masalah sosial </a:t>
            </a:r>
            <a:r>
              <a:rPr lang="fi-FI" sz="24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di level personal, </a:t>
            </a:r>
            <a:r>
              <a:rPr lang="fi-FI" sz="2400" smtClean="0">
                <a:solidFill>
                  <a:schemeClr val="tx1"/>
                </a:solidFill>
                <a:latin typeface="Berlin Sans FB" panose="020E0602020502020306" pitchFamily="34" charset="0"/>
              </a:rPr>
              <a:t>kultural </a:t>
            </a:r>
            <a:r>
              <a:rPr lang="fi-FI" sz="2400" smtClean="0">
                <a:solidFill>
                  <a:schemeClr val="tx1"/>
                </a:solidFill>
                <a:latin typeface="Berlin Sans FB" panose="020E0602020502020306" pitchFamily="34" charset="0"/>
              </a:rPr>
              <a:t>maupun </a:t>
            </a:r>
            <a:r>
              <a:rPr lang="fi-FI" sz="24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struktural?</a:t>
            </a:r>
          </a:p>
          <a:p>
            <a:pPr marL="463550" indent="-417513" algn="just">
              <a:buFont typeface="Wingdings" panose="05000000000000000000" pitchFamily="2" charset="2"/>
              <a:buChar char="Ø"/>
            </a:pPr>
            <a:r>
              <a:rPr lang="fi-FI" sz="24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Kenapa </a:t>
            </a:r>
            <a:r>
              <a:rPr lang="fi-FI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praktek anti-penindasan digunakan sebagai pendekatan alternatif untuk menanggulangi masalah tersebut?</a:t>
            </a:r>
          </a:p>
        </p:txBody>
      </p:sp>
    </p:spTree>
    <p:extLst>
      <p:ext uri="{BB962C8B-B14F-4D97-AF65-F5344CB8AC3E}">
        <p14:creationId xmlns:p14="http://schemas.microsoft.com/office/powerpoint/2010/main" val="22635677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866" y="791570"/>
            <a:ext cx="10645253" cy="5304430"/>
          </a:xfrm>
        </p:spPr>
        <p:txBody>
          <a:bodyPr>
            <a:normAutofit/>
          </a:bodyPr>
          <a:lstStyle/>
          <a:p>
            <a:pPr marL="463550" indent="-417513" algn="just">
              <a:buFont typeface="Wingdings" panose="05000000000000000000" pitchFamily="2" charset="2"/>
              <a:buChar char="Ø"/>
            </a:pPr>
            <a:r>
              <a:rPr lang="en-US" sz="2400" u="sng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Perbedaan</a:t>
            </a:r>
            <a:r>
              <a:rPr lang="en-US" sz="2400" u="sng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u="sng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propaganda </a:t>
            </a:r>
            <a:r>
              <a:rPr lang="en-US" sz="2400" u="sng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u="sng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u="sng" dirty="0" err="1">
                <a:solidFill>
                  <a:schemeClr val="tx1"/>
                </a:solidFill>
                <a:latin typeface="Berlin Sans FB" panose="020E0602020502020306" pitchFamily="34" charset="0"/>
              </a:rPr>
              <a:t>hegemoni</a:t>
            </a:r>
            <a:r>
              <a:rPr lang="en-US" sz="24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: </a:t>
            </a:r>
            <a:endParaRPr lang="en-US" sz="2400" dirty="0">
              <a:solidFill>
                <a:schemeClr val="tx1"/>
              </a:solidFill>
              <a:latin typeface="Berlin Sans FB" panose="020E0602020502020306" pitchFamily="34" charset="0"/>
            </a:endParaRPr>
          </a:p>
          <a:p>
            <a:pPr marL="914400" indent="-450850" algn="just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Propaganda: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memiliki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konotasi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manipulasi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disengaja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terencana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berat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memaksa</a:t>
            </a:r>
            <a:endParaRPr lang="en-US" sz="2400" dirty="0">
              <a:solidFill>
                <a:schemeClr val="tx1"/>
              </a:solidFill>
              <a:latin typeface="Berlin Sans FB" panose="020E0602020502020306" pitchFamily="34" charset="0"/>
            </a:endParaRPr>
          </a:p>
          <a:p>
            <a:pPr marL="914400" indent="-450850" algn="just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Hegemoni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berfungsi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cara-cara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mengalihkan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orang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keterasingan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mereka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bantuan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menonton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tv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berbelanja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halus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menggambarkan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masyarakat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saat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hal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rasional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terhindarkan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perlu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.</a:t>
            </a:r>
            <a:r>
              <a:rPr lang="en-US" sz="2400" dirty="0">
                <a:solidFill>
                  <a:schemeClr val="tx1"/>
                </a:solidFill>
                <a:latin typeface="Georgia" panose="02040502050405020303" pitchFamily="18" charset="0"/>
              </a:rPr>
              <a:t>	</a:t>
            </a:r>
          </a:p>
          <a:p>
            <a:pPr marL="463550" indent="0" algn="just">
              <a:buNone/>
            </a:pPr>
            <a:endParaRPr lang="en-US" sz="24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688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96288"/>
            <a:ext cx="9875520" cy="4544703"/>
          </a:xfrm>
        </p:spPr>
        <p:txBody>
          <a:bodyPr/>
          <a:lstStyle/>
          <a:p>
            <a:pPr marL="463550" indent="-41751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400" u="sng" dirty="0" err="1" smtClean="0">
                <a:solidFill>
                  <a:schemeClr val="tx1"/>
                </a:solidFill>
                <a:latin typeface="Berlin Sans FB" panose="020E0602020502020306" pitchFamily="34" charset="0"/>
              </a:rPr>
              <a:t>Industri</a:t>
            </a:r>
            <a:r>
              <a:rPr lang="en-US" sz="2400" u="sng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u="sng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Budaya</a:t>
            </a:r>
            <a:endParaRPr lang="en-US" sz="2400" u="sng" dirty="0">
              <a:solidFill>
                <a:schemeClr val="tx1"/>
              </a:solidFill>
              <a:latin typeface="Berlin Sans FB" panose="020E0602020502020306" pitchFamily="34" charset="0"/>
            </a:endParaRPr>
          </a:p>
          <a:p>
            <a:pPr marL="914400" indent="-45085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Industri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budaya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cara-cara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hiburan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media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massa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menjadi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industry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kapitalisme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pasca-perang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dunia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2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mendistribusikan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komoditas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budaya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memanipulasi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kesadaran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masyarakat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(film,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majalah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acara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tv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lagu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populer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fashion,dll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)</a:t>
            </a:r>
          </a:p>
          <a:p>
            <a:pPr marL="914400" indent="-45085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Asumsi-asumsi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konsep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‘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industri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budaya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’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membantu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menjelaskan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bagaimana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komodifikasi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budaya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pada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kapitalisme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berkontribusi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pada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keuntungan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kontrol</a:t>
            </a:r>
            <a:r>
              <a:rPr lang="en-US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sosial</a:t>
            </a:r>
            <a:r>
              <a:rPr lang="en-US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kelompok</a:t>
            </a:r>
            <a:r>
              <a:rPr lang="en-US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dominan</a:t>
            </a:r>
            <a:r>
              <a:rPr lang="en-US" dirty="0">
                <a:solidFill>
                  <a:schemeClr val="tx1"/>
                </a:solidFill>
                <a:latin typeface="Berlin Sans FB" panose="020E0602020502020306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512933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55343"/>
            <a:ext cx="9872871" cy="5140657"/>
          </a:xfrm>
        </p:spPr>
        <p:txBody>
          <a:bodyPr>
            <a:normAutofit/>
          </a:bodyPr>
          <a:lstStyle/>
          <a:p>
            <a:pPr marL="463550" indent="-417513" algn="just">
              <a:buFont typeface="Wingdings" panose="05000000000000000000" pitchFamily="2" charset="2"/>
              <a:buChar char="Ø"/>
            </a:pPr>
            <a:r>
              <a:rPr lang="en-US" sz="2400" u="sng" dirty="0" err="1">
                <a:solidFill>
                  <a:schemeClr val="tx1"/>
                </a:solidFill>
                <a:latin typeface="Berlin Sans FB" panose="020E0602020502020306" pitchFamily="34" charset="0"/>
              </a:rPr>
              <a:t>Feminisme</a:t>
            </a:r>
            <a:r>
              <a:rPr lang="en-US" sz="2400" u="sng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u="sng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dalam</a:t>
            </a:r>
            <a:r>
              <a:rPr lang="en-US" sz="2400" u="sng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u="sng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Budaya</a:t>
            </a:r>
            <a:endParaRPr lang="en-US" sz="2400" u="sng" dirty="0">
              <a:solidFill>
                <a:schemeClr val="tx1"/>
              </a:solidFill>
              <a:latin typeface="Berlin Sans FB" panose="020E0602020502020306" pitchFamily="34" charset="0"/>
            </a:endParaRPr>
          </a:p>
          <a:p>
            <a:pPr marL="914400" indent="-450850" algn="just">
              <a:buFont typeface="Arial" panose="020B0604020202020204" pitchFamily="34" charset="0"/>
              <a:buChar char="•"/>
            </a:pPr>
            <a:r>
              <a:rPr lang="en-US" sz="2400" dirty="0" err="1" smtClean="0">
                <a:solidFill>
                  <a:schemeClr val="tx1"/>
                </a:solidFill>
                <a:latin typeface="Berlin Sans FB" panose="020E0602020502020306" pitchFamily="34" charset="0"/>
              </a:rPr>
              <a:t>Tahun</a:t>
            </a:r>
            <a:r>
              <a:rPr lang="en-US" sz="24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 1960an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kaum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feminis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memberdayakan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perempuan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berbicara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suara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mereka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sendiri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tentang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pengalaman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mereka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sendiri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membentuk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citra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mereka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tentang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diri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mereka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sendiri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.</a:t>
            </a:r>
          </a:p>
          <a:p>
            <a:pPr marL="914400" indent="-450850" algn="just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Praktik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anti-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opresif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di level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kultural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banyak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belajar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studi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budaya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feminis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tentang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identifikasi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diri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mengembangkan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teori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budaya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politik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praktik-praktik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melawan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budaya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dominan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perempuan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dianggap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lemah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terlihat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objek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seksual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).</a:t>
            </a:r>
          </a:p>
          <a:p>
            <a:pPr marL="46038" indent="0" algn="just">
              <a:buNone/>
            </a:pPr>
            <a:endParaRPr lang="en-US" sz="24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8759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632346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C. PENINDASAN DI LEVEL </a:t>
            </a:r>
            <a:r>
              <a:rPr lang="en-US" sz="24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STRUKTURAL</a:t>
            </a:r>
            <a:endParaRPr lang="en-US" sz="2400" dirty="0">
              <a:solidFill>
                <a:schemeClr val="tx1"/>
              </a:solidFill>
              <a:latin typeface="Berlin Sans FB" panose="020E06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364776"/>
            <a:ext cx="9872871" cy="4731224"/>
          </a:xfrm>
        </p:spPr>
        <p:txBody>
          <a:bodyPr/>
          <a:lstStyle/>
          <a:p>
            <a:pPr marL="463550" indent="-417513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Penindasan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di level structural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didefinisikan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instrument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penindasan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dilembagakan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masyarakat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Berbagai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bentuk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divisi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sosial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praktik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proses,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lembaga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sosial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sistem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kebijakan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ekonomi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politik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berkontribusi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terhadap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penindasan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terjadi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di level structural.</a:t>
            </a:r>
          </a:p>
          <a:p>
            <a:pPr marL="463550" indent="-417513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Hubungan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sosial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penindasan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klasifikasi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sosial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berdasarkan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kelas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status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sosial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usia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gender,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ras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lain-lain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bagian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bentuk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penindasan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Namun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demikian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saat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sudah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ada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bebagai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upaya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membangun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UU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kebijakan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sosial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melawan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penindasan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diskriminasi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dasar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persamaan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HAM.</a:t>
            </a:r>
          </a:p>
          <a:p>
            <a:pPr marL="463550" indent="-417513">
              <a:buFont typeface="Wingdings" panose="05000000000000000000" pitchFamily="2" charset="2"/>
              <a:buChar char="Ø"/>
            </a:pPr>
            <a:endParaRPr lang="en-US" dirty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406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023582"/>
            <a:ext cx="9872871" cy="5072418"/>
          </a:xfrm>
        </p:spPr>
        <p:txBody>
          <a:bodyPr>
            <a:normAutofit/>
          </a:bodyPr>
          <a:lstStyle/>
          <a:p>
            <a:pPr marL="463550" indent="-417513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Hubungan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ekonomi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penindasan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Kapitalisme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salah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satu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struktur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mempertahankan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hirarki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klasifikasi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sosial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konteks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kapitalisme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menghasilkan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mempertahankan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relasi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dominan-subordinat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semua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wilayah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Tiga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bentuk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penindasan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eksploitasi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marginalisasi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powerlessness)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sangat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terkait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klasifikasi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sosial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berdasarkan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pekerjaan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sejalan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sistem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ekonomi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kapitalis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.</a:t>
            </a:r>
          </a:p>
          <a:p>
            <a:pPr marL="463550" indent="-417513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Hubungan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politik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penindasan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politik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dimaknai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tindakan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diambil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oleh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masyarakat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mengatur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diri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mereka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sendiri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bagaimana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mereka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menentukan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apa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dilakukan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kolektif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bagaimana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mereka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hidup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bersama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apa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mereka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inginkan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di masa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depan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(Pitkin, 1981).</a:t>
            </a:r>
          </a:p>
        </p:txBody>
      </p:sp>
    </p:spTree>
    <p:extLst>
      <p:ext uri="{BB962C8B-B14F-4D97-AF65-F5344CB8AC3E}">
        <p14:creationId xmlns:p14="http://schemas.microsoft.com/office/powerpoint/2010/main" val="26224838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00752"/>
            <a:ext cx="9872871" cy="5195248"/>
          </a:xfrm>
        </p:spPr>
        <p:txBody>
          <a:bodyPr>
            <a:noAutofit/>
          </a:bodyPr>
          <a:lstStyle/>
          <a:p>
            <a:pPr marL="463550" indent="-417513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Pengambilan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keputusan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dilakukan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tingkat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kelompok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paling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kecil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(unit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keluarga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unit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kerja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kelompok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kepentingan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/micro-mezzo)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sampai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pada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tingkat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makro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kabupaten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propinsi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nasional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internasional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).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Fokusnya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bagaimana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proses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pengambilan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keputusan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dilakukan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di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wilayah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public/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makro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siapa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diuntungkan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kebijakan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publik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dihasilkan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?</a:t>
            </a:r>
          </a:p>
          <a:p>
            <a:pPr marL="463550" indent="-417513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perspektif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konflik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kelompok-kelompok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masyarakat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memiliki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kepentingan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berbeda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bahkan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ada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saling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bertentangan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kepentingan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politik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dibuat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atas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dasar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kekuatan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ekonomi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politik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kata lain,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kelompok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kuat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dominan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menggunakan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kekuasaan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mereka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di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tingkat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politik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membuat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undang-undang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kebijakan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melindungi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kepentingan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dominasi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mereka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seringkali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mengorbankan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kelompok-kelompok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subordinat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442470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55343"/>
            <a:ext cx="9872871" cy="5140657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en-US" sz="2400" u="sng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Dampak</a:t>
            </a:r>
            <a:r>
              <a:rPr lang="en-US" sz="2400" u="sng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u="sng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Penindasan</a:t>
            </a:r>
            <a:r>
              <a:rPr lang="en-US" sz="2400" u="sng" dirty="0">
                <a:solidFill>
                  <a:schemeClr val="tx1"/>
                </a:solidFill>
                <a:latin typeface="Berlin Sans FB" panose="020E0602020502020306" pitchFamily="34" charset="0"/>
              </a:rPr>
              <a:t> di level structural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:</a:t>
            </a:r>
          </a:p>
          <a:p>
            <a:pPr marL="463550" indent="-417513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Bagian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menganalisis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bagaimana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cara-cara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lembaga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sosial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kebijakan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praktik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distribusi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barang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jasa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proporsional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;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perawatan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kesehatan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baik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perumahan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layak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status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sosial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tinggi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bagi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anggota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kelompok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dominan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perumahan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memadai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status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sosial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rendah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penahanan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bagi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anggota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kelompok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subordinat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.</a:t>
            </a:r>
          </a:p>
          <a:p>
            <a:pPr marL="463550" indent="-417513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Penindasan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kekerasan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structural;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kekerasan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fisik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psikis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dampaknya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dilakukan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terhadap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orang lain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kelompok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masyarakat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tertentu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.</a:t>
            </a:r>
          </a:p>
          <a:p>
            <a:pPr marL="463550" indent="-417513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Diskriminasi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pasar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perumahan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ritel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;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perlakuan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berbeda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hal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akses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informasi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kesempatan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bagi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kelompok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dominan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pemilik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modal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besar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)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subordinat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warung-warung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kecil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30277720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173707"/>
            <a:ext cx="9872871" cy="4922293"/>
          </a:xfrm>
        </p:spPr>
        <p:txBody>
          <a:bodyPr>
            <a:normAutofit/>
          </a:bodyPr>
          <a:lstStyle/>
          <a:p>
            <a:pPr marL="463550" indent="-417513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Diskriminasi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pada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pasar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tenaga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kerja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;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perbedaan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perlakuan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gaji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bagi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pekerja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perempuan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.</a:t>
            </a:r>
          </a:p>
          <a:p>
            <a:pPr marL="463550" indent="-417513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Diskriminasi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pada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sistem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pendidikan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;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perbedaan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penyediaan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kualitas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fasilitas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pendidikan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.</a:t>
            </a:r>
          </a:p>
          <a:p>
            <a:pPr marL="463550" indent="-417513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Diskriminasi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pada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pelayanan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kesehatan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;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perbedaan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health treatment.</a:t>
            </a:r>
          </a:p>
          <a:p>
            <a:pPr marL="463550" indent="-417513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Diskriminasi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pada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sistem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peradilan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pidana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;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perbedaan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perlakukan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hokum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bagi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kelompok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dominan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kelompok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subordinat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.</a:t>
            </a:r>
          </a:p>
          <a:p>
            <a:pPr marL="463550" indent="-417513" algn="just">
              <a:buFont typeface="Wingdings" panose="05000000000000000000" pitchFamily="2" charset="2"/>
              <a:buChar char="Ø"/>
            </a:pPr>
            <a:endParaRPr lang="en-US" sz="24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789536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miley Face 3">
            <a:extLst>
              <a:ext uri="{FF2B5EF4-FFF2-40B4-BE49-F238E27FC236}">
                <a16:creationId xmlns:a16="http://schemas.microsoft.com/office/drawing/2014/main" id="{4C92FDFC-8A3D-4E43-819B-B9D3A8DFF203}"/>
              </a:ext>
            </a:extLst>
          </p:cNvPr>
          <p:cNvSpPr/>
          <p:nvPr/>
        </p:nvSpPr>
        <p:spPr>
          <a:xfrm>
            <a:off x="3777057" y="2769704"/>
            <a:ext cx="3540319" cy="3352800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5" name="Speech Bubble: Oval 4">
            <a:extLst>
              <a:ext uri="{FF2B5EF4-FFF2-40B4-BE49-F238E27FC236}">
                <a16:creationId xmlns:a16="http://schemas.microsoft.com/office/drawing/2014/main" id="{01EAF35B-2475-4B60-BD2D-BA9921919071}"/>
              </a:ext>
            </a:extLst>
          </p:cNvPr>
          <p:cNvSpPr/>
          <p:nvPr/>
        </p:nvSpPr>
        <p:spPr>
          <a:xfrm>
            <a:off x="5936974" y="569844"/>
            <a:ext cx="3875766" cy="219986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Berlin Sans FB" panose="020E0602020502020306" pitchFamily="34" charset="0"/>
              </a:rPr>
              <a:t>See u next week…</a:t>
            </a:r>
            <a:endParaRPr lang="en-ID" sz="2400" dirty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1796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82639"/>
            <a:ext cx="9872871" cy="4967785"/>
          </a:xfrm>
        </p:spPr>
        <p:txBody>
          <a:bodyPr>
            <a:normAutofit/>
          </a:bodyPr>
          <a:lstStyle/>
          <a:p>
            <a:pPr marL="341313" indent="-295275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Menurut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Mullaly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(2002)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‘Challenging Oppression’,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pentingnya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penjelasan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pemahaman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tentang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penindasan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berikut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:</a:t>
            </a:r>
          </a:p>
          <a:p>
            <a:pPr marL="341313" indent="-295275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Pertama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penindasan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merupakan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masalah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riil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sistemik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terjadi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generasi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generasi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menguntungkan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kelompok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dominan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Penindasan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bukanlah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masalah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teknis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bisa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diselesaikan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teknis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tetapi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masalah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moral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politik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menuntut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transformasi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proses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praktek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penindasan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. </a:t>
            </a:r>
          </a:p>
          <a:p>
            <a:pPr marL="341313" indent="-295275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Kedua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pemahaman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penindasan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otomatis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menghubungkan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individu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politik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Melihat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penerima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manfaat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pelayanan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publik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bagian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implementasi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kebijakan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mencakup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korban classism (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penindasan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berdasarkan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kelas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),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patriarkhi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rasisme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ageisme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penindasan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berdasarkan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umur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),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paham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heteroseks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lain-lain</a:t>
            </a:r>
          </a:p>
          <a:p>
            <a:pPr marL="341313" indent="-295275"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276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105469"/>
            <a:ext cx="9872871" cy="4990531"/>
          </a:xfrm>
        </p:spPr>
        <p:txBody>
          <a:bodyPr>
            <a:normAutofit lnSpcReduction="10000"/>
          </a:bodyPr>
          <a:lstStyle/>
          <a:p>
            <a:pPr marL="463550" indent="-417513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Oleh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karena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diperlukan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pemahaman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tentang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struktur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penindasan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bagaimana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pengaruhnya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terhadap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kehidupan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micro, mezzo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macro.</a:t>
            </a:r>
          </a:p>
          <a:p>
            <a:pPr marL="463550" indent="-417513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Ketiga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pengetahuan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tentang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penindasan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mendorong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pemikiran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bahwa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masalah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sosial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dilihat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dampak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err="1">
                <a:solidFill>
                  <a:schemeClr val="tx1"/>
                </a:solidFill>
                <a:latin typeface="Berlin Sans FB" panose="020E0602020502020306" pitchFamily="34" charset="0"/>
              </a:rPr>
              <a:t>relasi</a:t>
            </a:r>
            <a:r>
              <a:rPr lang="en-US" sz="240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smtClean="0">
                <a:solidFill>
                  <a:schemeClr val="tx1"/>
                </a:solidFill>
                <a:latin typeface="Berlin Sans FB" panose="020E0602020502020306" pitchFamily="34" charset="0"/>
              </a:rPr>
              <a:t>dominan-subordinat. Dengan demikina, praktek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pelayanan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sosial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anti-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penindasan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bertujuan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: </a:t>
            </a:r>
          </a:p>
          <a:p>
            <a:pPr marL="920750" indent="-457200" algn="just">
              <a:buFont typeface="+mj-lt"/>
              <a:buAutoNum type="arabicParenR"/>
            </a:pPr>
            <a:r>
              <a:rPr lang="en-US" sz="2400" dirty="0" err="1" smtClean="0">
                <a:solidFill>
                  <a:schemeClr val="tx1"/>
                </a:solidFill>
                <a:latin typeface="Berlin Sans FB" panose="020E0602020502020306" pitchFamily="34" charset="0"/>
              </a:rPr>
              <a:t>mengubah</a:t>
            </a:r>
            <a:r>
              <a:rPr lang="en-US" sz="24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sikap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tingkah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laku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individu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menggambarkan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image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negatif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kelompok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termarjinalkan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; </a:t>
            </a:r>
          </a:p>
          <a:p>
            <a:pPr marL="920750" indent="-457200" algn="just">
              <a:buFont typeface="+mj-lt"/>
              <a:buAutoNum type="arabicParenR"/>
            </a:pPr>
            <a:r>
              <a:rPr lang="en-US" sz="2400" dirty="0" err="1" smtClean="0">
                <a:solidFill>
                  <a:schemeClr val="tx1"/>
                </a:solidFill>
                <a:latin typeface="Berlin Sans FB" panose="020E0602020502020306" pitchFamily="34" charset="0"/>
              </a:rPr>
              <a:t>menghapuskan</a:t>
            </a:r>
            <a:r>
              <a:rPr lang="en-US" sz="24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stereotype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budaya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nilai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pemikiran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menyebabkan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terjadinya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relasi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superior-inferior; </a:t>
            </a:r>
          </a:p>
          <a:p>
            <a:pPr marL="920750" indent="-457200" algn="just">
              <a:buFont typeface="+mj-lt"/>
              <a:buAutoNum type="arabicParenR"/>
            </a:pPr>
            <a:r>
              <a:rPr lang="en-US" sz="2400" dirty="0" err="1" smtClean="0">
                <a:solidFill>
                  <a:schemeClr val="tx1"/>
                </a:solidFill>
                <a:latin typeface="Berlin Sans FB" panose="020E0602020502020306" pitchFamily="34" charset="0"/>
              </a:rPr>
              <a:t>menghapuskan</a:t>
            </a:r>
            <a:r>
              <a:rPr lang="en-US" sz="24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sistem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kebijakan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praktek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institusi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diskriminatif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terhadap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kelompok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subordinat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. </a:t>
            </a:r>
          </a:p>
          <a:p>
            <a:pPr marL="80645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449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84E9A9-235F-4FEB-A801-25E7B2FB0B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1697" y="941696"/>
            <a:ext cx="10304058" cy="4967785"/>
          </a:xfrm>
        </p:spPr>
        <p:txBody>
          <a:bodyPr>
            <a:normAutofit/>
          </a:bodyPr>
          <a:lstStyle/>
          <a:p>
            <a:pPr marL="463550" indent="-41751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400" dirty="0" err="1" smtClean="0">
                <a:solidFill>
                  <a:schemeClr val="tx1"/>
                </a:solidFill>
                <a:latin typeface="Berlin Sans FB" panose="020E0602020502020306" pitchFamily="34" charset="0"/>
              </a:rPr>
              <a:t>Keempat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pemahaman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tentang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penindasan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merangsang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kita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berpikir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bahwa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keadilan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sosial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diterapkan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benar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paradigma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tradisional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redistribusi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modal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pelayanan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sosial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bagi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para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kelompok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tertindas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karena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kebijakan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justru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mendukung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melanggengkan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praktek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maldistribusi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barang</a:t>
            </a:r>
            <a:r>
              <a:rPr lang="en-US" sz="26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layanan</a:t>
            </a:r>
            <a:r>
              <a:rPr lang="en-US" sz="26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6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kesempatan</a:t>
            </a:r>
            <a:r>
              <a:rPr lang="en-US" sz="26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.</a:t>
            </a:r>
          </a:p>
          <a:p>
            <a:pPr marL="463550" indent="-41751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Kelima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praktek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anti-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penindasan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berdasarkan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teori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sosial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kritis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diilhami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oleh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pandangan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post-modern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menjembatani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idealisme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modern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tentang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kesetaraan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keadilan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sosial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solidaritas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konsep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postmodern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mengusung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isu-isu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keragaman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perbedaan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relatifitas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kultural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.</a:t>
            </a:r>
          </a:p>
          <a:p>
            <a:pPr marL="46037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en-US" sz="26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76245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364776" y="914400"/>
            <a:ext cx="9651095" cy="5181600"/>
          </a:xfrm>
        </p:spPr>
        <p:txBody>
          <a:bodyPr/>
          <a:lstStyle/>
          <a:p>
            <a:pPr marL="46038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Memahami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konsep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penindasan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/oppression,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berbagai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bentuk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levelnya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err="1">
                <a:solidFill>
                  <a:schemeClr val="tx1"/>
                </a:solidFill>
                <a:latin typeface="Berlin Sans FB" panose="020E0602020502020306" pitchFamily="34" charset="0"/>
              </a:rPr>
              <a:t>masyarakat</a:t>
            </a:r>
            <a:r>
              <a:rPr lang="en-US" sz="2400" smtClean="0">
                <a:solidFill>
                  <a:schemeClr val="tx1"/>
                </a:solidFill>
                <a:latin typeface="Berlin Sans FB" panose="020E0602020502020306" pitchFamily="34" charset="0"/>
              </a:rPr>
              <a:t>:</a:t>
            </a:r>
            <a:endParaRPr lang="en-US" sz="2400" dirty="0">
              <a:solidFill>
                <a:schemeClr val="tx1"/>
              </a:solidFill>
              <a:latin typeface="Berlin Sans FB" panose="020E0602020502020306" pitchFamily="34" charset="0"/>
            </a:endParaRPr>
          </a:p>
          <a:p>
            <a:pPr marL="804863" indent="-46355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What is oppression?</a:t>
            </a:r>
          </a:p>
          <a:p>
            <a:pPr marL="804863" indent="-46355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Why does it occur?</a:t>
            </a:r>
          </a:p>
          <a:p>
            <a:pPr marL="804863" indent="-46355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Forms of oppression?</a:t>
            </a:r>
          </a:p>
          <a:p>
            <a:pPr marL="804863" indent="-46355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Level of oppression?</a:t>
            </a:r>
          </a:p>
          <a:p>
            <a:pPr marL="804863" indent="-46355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262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859809"/>
            <a:ext cx="9872871" cy="5236191"/>
          </a:xfrm>
        </p:spPr>
        <p:txBody>
          <a:bodyPr>
            <a:normAutofit/>
          </a:bodyPr>
          <a:lstStyle/>
          <a:p>
            <a:pPr marL="44450" indent="0" algn="just">
              <a:buNone/>
            </a:pPr>
            <a:r>
              <a:rPr lang="en-US" sz="2400" u="sng" dirty="0">
                <a:solidFill>
                  <a:schemeClr val="tx1"/>
                </a:solidFill>
                <a:latin typeface="Berlin Sans FB" panose="020E0602020502020306" pitchFamily="34" charset="0"/>
              </a:rPr>
              <a:t>What is oppression? </a:t>
            </a:r>
            <a:r>
              <a:rPr lang="en-US" sz="2400" u="sng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Kenapa</a:t>
            </a:r>
            <a:r>
              <a:rPr lang="en-US" sz="2400" u="sng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u="sng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ada</a:t>
            </a:r>
            <a:r>
              <a:rPr lang="en-US" sz="2400" u="sng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u="sng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praktek</a:t>
            </a:r>
            <a:r>
              <a:rPr lang="en-US" sz="2400" u="sng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u="sng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penindasan</a:t>
            </a:r>
            <a:r>
              <a:rPr lang="en-US" sz="2400" u="sng" dirty="0">
                <a:solidFill>
                  <a:schemeClr val="tx1"/>
                </a:solidFill>
                <a:latin typeface="Berlin Sans FB" panose="020E0602020502020306" pitchFamily="34" charset="0"/>
              </a:rPr>
              <a:t>?</a:t>
            </a:r>
          </a:p>
          <a:p>
            <a:pPr marL="463550" indent="-419100" algn="just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umum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penindasan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dipahami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dominasi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atas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kelompok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subordinat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masyarakat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politik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ekonomi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sosial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kultural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)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oleh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kelompok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penguasa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/yang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lebih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kuat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; oppressors vs oppressed groups. </a:t>
            </a:r>
            <a:r>
              <a:rPr lang="en-US" sz="2400" i="1" dirty="0">
                <a:solidFill>
                  <a:schemeClr val="tx1"/>
                </a:solidFill>
                <a:latin typeface="Berlin Sans FB" panose="020E0602020502020306" pitchFamily="34" charset="0"/>
              </a:rPr>
              <a:t>Oppression is multifaceted social phenomenon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. </a:t>
            </a:r>
          </a:p>
          <a:p>
            <a:pPr marL="463550" indent="-419100" algn="just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Penindasan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bukanlan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konsep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statis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tetapi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dinamis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terkait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satu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lain </a:t>
            </a:r>
          </a:p>
          <a:p>
            <a:pPr marL="463550" indent="-419100" algn="just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Penindasan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ketika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seseorang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dihalangi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mengembangkan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diri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berpartisipasi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masyarakat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memiliki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hak-hak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dimiliki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kelompok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dominan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disebut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warga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kelas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dua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warna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kulit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perempuan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miskin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orientasi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seksual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usia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non-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produktif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dll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).</a:t>
            </a:r>
          </a:p>
          <a:p>
            <a:pPr marL="45720" indent="0">
              <a:buNone/>
            </a:pPr>
            <a:endParaRPr lang="en-US" sz="2400" dirty="0">
              <a:solidFill>
                <a:schemeClr val="tx1"/>
              </a:solidFill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5516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296537"/>
            <a:ext cx="9872871" cy="4799463"/>
          </a:xfrm>
        </p:spPr>
        <p:txBody>
          <a:bodyPr>
            <a:normAutofit/>
          </a:bodyPr>
          <a:lstStyle/>
          <a:p>
            <a:pPr marL="463550" indent="-417513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Kenapa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terjadi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penindasan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? It benefits the dominant group (Freire, 1994)</a:t>
            </a:r>
          </a:p>
          <a:p>
            <a:pPr marL="463550" indent="-417513"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Social justice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penghapusan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dominasi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penindasan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bukan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sekedar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distribusi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adil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banyak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maldistribution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;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non-material goods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ie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. rights &amp; opportunities are not recognized).</a:t>
            </a:r>
          </a:p>
          <a:p>
            <a:pPr marL="463550" indent="-417513" algn="just">
              <a:buFont typeface="Wingdings" panose="05000000000000000000" pitchFamily="2" charset="2"/>
              <a:buChar char="Ø"/>
            </a:pPr>
            <a:endParaRPr lang="en-US" sz="24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6277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723331"/>
            <a:ext cx="9872871" cy="5372669"/>
          </a:xfrm>
        </p:spPr>
        <p:txBody>
          <a:bodyPr>
            <a:normAutofit lnSpcReduction="10000"/>
          </a:bodyPr>
          <a:lstStyle/>
          <a:p>
            <a:pPr marL="44450" indent="0" algn="ctr">
              <a:buNone/>
            </a:pP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FORMS OF </a:t>
            </a:r>
            <a:r>
              <a:rPr lang="en-US" sz="24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OPPRESSION</a:t>
            </a:r>
          </a:p>
          <a:p>
            <a:pPr marL="44450" indent="0" algn="ctr">
              <a:buNone/>
            </a:pPr>
            <a:endParaRPr lang="en-US" dirty="0">
              <a:solidFill>
                <a:schemeClr val="tx1"/>
              </a:solidFill>
              <a:latin typeface="Berlin Sans FB" panose="020E0602020502020306" pitchFamily="34" charset="0"/>
            </a:endParaRPr>
          </a:p>
          <a:p>
            <a:pPr marL="463550" indent="-419100" algn="just">
              <a:buFont typeface="Wingdings" panose="05000000000000000000" pitchFamily="2" charset="2"/>
              <a:buChar char="Ø"/>
            </a:pPr>
            <a:r>
              <a:rPr lang="en-US" sz="2400" u="sng" dirty="0" err="1">
                <a:solidFill>
                  <a:schemeClr val="tx1"/>
                </a:solidFill>
                <a:latin typeface="Berlin Sans FB" panose="020E0602020502020306" pitchFamily="34" charset="0"/>
              </a:rPr>
              <a:t>Eksploitasi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; </a:t>
            </a:r>
          </a:p>
          <a:p>
            <a:pPr marL="463550" indent="0" algn="just">
              <a:buNone/>
            </a:pP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Proses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sosial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dimana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kelompok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dominan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memiliki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kemampuan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mengumpulkan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mempertahankan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status,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kekuasaan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aset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dihasilkan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oleh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tenaga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kerja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kelompok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subordinat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kelas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pekerja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perempuan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&amp;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kulit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berwarna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)            </a:t>
            </a:r>
          </a:p>
          <a:p>
            <a:pPr marL="463550" indent="-409575" algn="just">
              <a:buFont typeface="Wingdings" panose="05000000000000000000" pitchFamily="2" charset="2"/>
              <a:buChar char="Ø"/>
            </a:pPr>
            <a:r>
              <a:rPr lang="en-US" sz="2400" u="sng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Marginalisasi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; </a:t>
            </a:r>
          </a:p>
          <a:p>
            <a:pPr marL="463550" indent="0" algn="just">
              <a:buNone/>
            </a:pP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Kelompok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masyarakat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kulit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berwarna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lansia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anak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muda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single mother &amp; anak2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mereka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difable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fisik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/mental, unskilled worker,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dll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merupakan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korban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marginalisasi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karena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pasar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lapangan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kerja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mengakomodir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kelompok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masyarakat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Berlin Sans FB" panose="020E0602020502020306" pitchFamily="34" charset="0"/>
              </a:rPr>
              <a:t>tersebut</a:t>
            </a:r>
            <a:r>
              <a:rPr lang="en-US" sz="24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. </a:t>
            </a:r>
            <a:r>
              <a:rPr lang="en-US" sz="2400" dirty="0" err="1" smtClean="0">
                <a:solidFill>
                  <a:schemeClr val="tx1"/>
                </a:solidFill>
                <a:latin typeface="Berlin Sans FB" panose="020E0602020502020306" pitchFamily="34" charset="0"/>
              </a:rPr>
              <a:t>Mereka</a:t>
            </a:r>
            <a:r>
              <a:rPr lang="en-US" sz="24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Berlin Sans FB" panose="020E0602020502020306" pitchFamily="34" charset="0"/>
              </a:rPr>
              <a:t>terhalang</a:t>
            </a:r>
            <a:r>
              <a:rPr lang="en-US" sz="24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berpartisipasi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di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masyarakat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memunculkan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masalah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kemiskinan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/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deprivasi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Berlin Sans FB" panose="020E0602020502020306" pitchFamily="34" charset="0"/>
              </a:rPr>
              <a:t>materi</a:t>
            </a:r>
            <a:endParaRPr lang="en-US" sz="2400" dirty="0">
              <a:solidFill>
                <a:schemeClr val="tx1"/>
              </a:solidFill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3480185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732</TotalTime>
  <Words>2064</Words>
  <Application>Microsoft Office PowerPoint</Application>
  <PresentationFormat>Widescreen</PresentationFormat>
  <Paragraphs>95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Berlin Sans FB</vt:lpstr>
      <vt:lpstr>Corbel</vt:lpstr>
      <vt:lpstr>Georgia</vt:lpstr>
      <vt:lpstr>Wingdings</vt:lpstr>
      <vt:lpstr>Basis</vt:lpstr>
      <vt:lpstr>ANALISIS KRITIS ATAS KOMPLEKSITAS  MASALAH SOSIAL</vt:lpstr>
      <vt:lpstr>Pertanyaan: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A.  PERSONAL LEVEL OF OPPRESSION</vt:lpstr>
      <vt:lpstr>PowerPoint Presentation</vt:lpstr>
      <vt:lpstr>PowerPoint Presentation</vt:lpstr>
      <vt:lpstr>B. PENINDASAN DI LEVEL KULTURAL</vt:lpstr>
      <vt:lpstr>PowerPoint Presentation</vt:lpstr>
      <vt:lpstr>Critical Social Theories of Culture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C. PENINDASAN DI LEVEL STRUKTURAL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Praktek Kerja Sosial Anti-Opresi di Tingkat Pribadi dan Budaya</dc:title>
  <dc:creator>acer</dc:creator>
  <cp:lastModifiedBy>Widi</cp:lastModifiedBy>
  <cp:revision>77</cp:revision>
  <dcterms:created xsi:type="dcterms:W3CDTF">2020-04-20T04:37:06Z</dcterms:created>
  <dcterms:modified xsi:type="dcterms:W3CDTF">2021-03-30T05:51:23Z</dcterms:modified>
</cp:coreProperties>
</file>