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9B0BE-3944-4129-9E4D-213B77FF2F0A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705A6-49F8-4BA8-998D-95D18D0D3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1ECBB-C8D9-4B64-AFF6-B10FE153C305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4FF49-CFFB-4AD8-A7C5-09ADDAC8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9" y="754337"/>
            <a:ext cx="4473575" cy="3293212"/>
          </a:xfrm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 </a:t>
            </a:r>
            <a:endParaRPr lang="en-US" altLang="en-US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74750"/>
            <a:ext cx="4038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27450"/>
            <a:ext cx="4038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F535C-1B76-4E6F-9697-C49D80F09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D54F0-449B-417C-87D4-0EA7AA72C309}" type="datetimeFigureOut">
              <a:rPr lang="en-US" smtClean="0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16013" y="549275"/>
            <a:ext cx="7704137" cy="1082675"/>
          </a:xfrm>
        </p:spPr>
        <p:txBody>
          <a:bodyPr/>
          <a:lstStyle/>
          <a:p>
            <a:pPr algn="r" eaLnBrk="1" hangingPunct="1"/>
            <a:r>
              <a:rPr lang="en-US" sz="3200" b="1" smtClean="0">
                <a:solidFill>
                  <a:srgbClr val="D8090F"/>
                </a:solidFill>
                <a:latin typeface="Cambria" pitchFamily="18" charset="0"/>
              </a:rPr>
              <a:t>METODOLOGI PENELITIAN KUANTITATIF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11413" y="5373688"/>
            <a:ext cx="6400800" cy="863600"/>
          </a:xfrm>
        </p:spPr>
        <p:txBody>
          <a:bodyPr/>
          <a:lstStyle/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en-US" sz="1800" b="1" smtClean="0">
                <a:latin typeface="Cambria" pitchFamily="18" charset="0"/>
              </a:rPr>
              <a:t/>
            </a:r>
            <a:br>
              <a:rPr lang="en-US" sz="1800" b="1" smtClean="0">
                <a:latin typeface="Cambria" pitchFamily="18" charset="0"/>
              </a:rPr>
            </a:br>
            <a:r>
              <a:rPr lang="en-US" sz="1800" b="1" smtClean="0">
                <a:latin typeface="Cambria" pitchFamily="18" charset="0"/>
              </a:rPr>
              <a:t> ILMU PEMERINTAHAN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en-US" sz="1800" b="1" smtClean="0">
                <a:latin typeface="Cambria" pitchFamily="18" charset="0"/>
              </a:rPr>
              <a:t>STPMD “APMD”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endParaRPr lang="en-US" sz="1800" b="1" smtClean="0">
              <a:latin typeface="Cambria" pitchFamily="18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0088" y="1701800"/>
            <a:ext cx="4525962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r>
              <a:rPr lang="en-US" altLang="en-US" smtClean="0">
                <a:latin typeface="Cambria" pitchFamily="18" charset="0"/>
              </a:rPr>
              <a:t>Subyek yg diteliti, data yg dikumpulkan, sumber data yg dibutuhkan, alat pengumpul data yg dipakai sesuai dgn apa yg telah direncanakan sebelumnya;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r>
              <a:rPr lang="en-US" altLang="en-US" smtClean="0">
                <a:latin typeface="Cambria" pitchFamily="18" charset="0"/>
              </a:rPr>
              <a:t>Pengumpulan data dilakukan melalui pengukuran menggunakan alat yg obyektif dan baku;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r>
              <a:rPr lang="en-US" altLang="en-US" smtClean="0">
                <a:latin typeface="Cambria" pitchFamily="18" charset="0"/>
              </a:rPr>
              <a:t>melibatkan penghitungan angka (kuantifikasi data)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r>
              <a:rPr lang="en-US" altLang="en-US" smtClean="0">
                <a:latin typeface="Cambria" pitchFamily="18" charset="0"/>
              </a:rPr>
              <a:t>Peneliti menempatkan diri secara terpisah dengan obyek penelitian dalam arti dirinya tidak terlibat secara emosional dengan subyek penelitian;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endParaRPr lang="en-US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693738"/>
            <a:ext cx="8229600" cy="5434012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mtClean="0">
                <a:latin typeface="Cambria" pitchFamily="18" charset="0"/>
              </a:rPr>
              <a:t>Analisis data dilakukan setelah semua data terkumpul;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mtClean="0">
                <a:latin typeface="Cambria" pitchFamily="18" charset="0"/>
              </a:rPr>
              <a:t>Dalam analisis data, peneliti dituntut memahami teknik-teknik statistik;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mtClean="0">
                <a:latin typeface="Cambria" pitchFamily="18" charset="0"/>
              </a:rPr>
              <a:t>Hasil penelitian berupa generalisasi dan prediksi, lepas dari konteks waktu dan situasi;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mtClean="0">
                <a:latin typeface="Cambria" pitchFamily="18" charset="0"/>
              </a:rPr>
              <a:t>Penelitian kuantitatif disebut juga penelitian ilmiah.</a:t>
            </a:r>
          </a:p>
          <a:p>
            <a:pPr marL="514350" indent="-514350" algn="r" eaLnBrk="1" hangingPunct="1">
              <a:lnSpc>
                <a:spcPct val="90000"/>
              </a:lnSpc>
              <a:buFontTx/>
              <a:buNone/>
            </a:pPr>
            <a:endParaRPr lang="en-US" altLang="en-US" sz="2400" smtClean="0">
              <a:solidFill>
                <a:srgbClr val="D8090F"/>
              </a:solidFill>
              <a:latin typeface="Cambria" pitchFamily="18" charset="0"/>
            </a:endParaRPr>
          </a:p>
          <a:p>
            <a:pPr marL="514350" indent="-514350" algn="r" eaLnBrk="1" hangingPunct="1">
              <a:lnSpc>
                <a:spcPct val="90000"/>
              </a:lnSpc>
              <a:buFontTx/>
              <a:buNone/>
            </a:pPr>
            <a:r>
              <a:rPr lang="en-US" altLang="en-US" sz="2400" smtClean="0">
                <a:solidFill>
                  <a:srgbClr val="D8090F"/>
                </a:solidFill>
                <a:latin typeface="Cambria" pitchFamily="18" charset="0"/>
              </a:rPr>
              <a:t>(Sudjana dkk, 2001; Arikunto,2002; Kasiram 2008)</a:t>
            </a:r>
            <a:endParaRPr lang="en-US" sz="2400" smtClean="0">
              <a:solidFill>
                <a:srgbClr val="D8090F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1"/>
          <p:cNvSpPr>
            <a:spLocks noChangeArrowheads="1"/>
          </p:cNvSpPr>
          <p:nvPr/>
        </p:nvSpPr>
        <p:spPr bwMode="auto">
          <a:xfrm>
            <a:off x="1905000" y="914400"/>
            <a:ext cx="5867400" cy="5181600"/>
          </a:xfrm>
          <a:prstGeom prst="ellipse">
            <a:avLst/>
          </a:prstGeom>
          <a:solidFill>
            <a:srgbClr val="660066"/>
          </a:solidFill>
          <a:ln w="254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>
                <a:solidFill>
                  <a:srgbClr val="FFFF00"/>
                </a:solidFill>
              </a:rPr>
              <a:t>PENGERTIAN</a:t>
            </a:r>
          </a:p>
          <a:p>
            <a:pPr algn="ctr"/>
            <a:r>
              <a:rPr lang="en-US" sz="4400" b="1">
                <a:solidFill>
                  <a:srgbClr val="FFFF00"/>
                </a:solidFill>
              </a:rPr>
              <a:t>PENELITIAN</a:t>
            </a:r>
          </a:p>
        </p:txBody>
      </p:sp>
      <p:sp>
        <p:nvSpPr>
          <p:cNvPr id="7171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Arial" charset="0"/>
              <a:buNone/>
            </a:pPr>
            <a:fld id="{8C5D2505-D1A3-4C1E-A630-F2747CDE02DA}" type="datetime1">
              <a:rPr lang="en-US" altLang="zh-CN">
                <a:latin typeface="Arial" charset="0"/>
                <a:cs typeface="Arial" charset="0"/>
              </a:rPr>
              <a:pPr>
                <a:buFont typeface="Arial" charset="0"/>
                <a:buNone/>
              </a:pPr>
              <a:t>10/1/2017</a:t>
            </a:fld>
            <a:endParaRPr lang="zh-CN" altLang="en-US">
              <a:latin typeface="Arial" charset="0"/>
              <a:cs typeface="Arial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Arial" charset="0"/>
              <a:buNone/>
            </a:pPr>
            <a:fld id="{F3B39E53-1E4C-4EFB-AC39-42605FB948E5}" type="slidenum">
              <a:rPr lang="en-US" smtClean="0">
                <a:latin typeface="Arial" charset="0"/>
                <a:cs typeface="Arial" charset="0"/>
              </a:rPr>
              <a:pPr>
                <a:buFont typeface="Arial" charset="0"/>
                <a:buNone/>
              </a:pPr>
              <a:t>2</a:t>
            </a:fld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571500"/>
            <a:ext cx="8229600" cy="582613"/>
          </a:xfrm>
        </p:spPr>
        <p:txBody>
          <a:bodyPr/>
          <a:lstStyle/>
          <a:p>
            <a:r>
              <a:rPr lang="en-US" sz="3200" smtClean="0"/>
              <a:t>MENGAPA MELAKUKAN PENELITIAN ?</a:t>
            </a:r>
            <a:endParaRPr lang="en-US" altLang="en-US" sz="32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43063"/>
            <a:ext cx="8229600" cy="4484687"/>
          </a:xfrm>
        </p:spPr>
        <p:txBody>
          <a:bodyPr/>
          <a:lstStyle/>
          <a:p>
            <a:r>
              <a:rPr lang="en-US" smtClean="0"/>
              <a:t>Berangkat dari adanya masalah yg belum diketahui metode pemecahan yg paling baik</a:t>
            </a:r>
          </a:p>
          <a:p>
            <a:pPr algn="r"/>
            <a:r>
              <a:rPr lang="en-US" i="1" smtClean="0"/>
              <a:t>research</a:t>
            </a:r>
            <a:r>
              <a:rPr lang="en-US" smtClean="0"/>
              <a:t> (Inggris), </a:t>
            </a:r>
            <a:r>
              <a:rPr lang="en-US" i="1" smtClean="0"/>
              <a:t>re</a:t>
            </a:r>
            <a:r>
              <a:rPr lang="en-US" smtClean="0"/>
              <a:t> = kembali, </a:t>
            </a:r>
            <a:r>
              <a:rPr lang="en-US" i="1" smtClean="0"/>
              <a:t>to search </a:t>
            </a:r>
            <a:r>
              <a:rPr lang="en-US" smtClean="0"/>
              <a:t>= mencari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APA YG DIKEJAR DI PENELITIAN?</a:t>
            </a:r>
            <a:endParaRPr lang="en-US" altLang="en-US" sz="32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725" y="1196975"/>
            <a:ext cx="8229600" cy="3455988"/>
          </a:xfrm>
        </p:spPr>
        <p:txBody>
          <a:bodyPr/>
          <a:lstStyle/>
          <a:p>
            <a:r>
              <a:rPr lang="en-US" i="1" smtClean="0"/>
              <a:t>Research is a considered activity, which aims to make an</a:t>
            </a:r>
            <a:r>
              <a:rPr lang="en-US" smtClean="0"/>
              <a:t> </a:t>
            </a:r>
            <a:r>
              <a:rPr lang="en-US" i="1" smtClean="0">
                <a:solidFill>
                  <a:srgbClr val="D8090F"/>
                </a:solidFill>
              </a:rPr>
              <a:t>original contribution to knowledge</a:t>
            </a:r>
            <a:r>
              <a:rPr lang="en-US" smtClean="0"/>
              <a:t> (Dawson, 2009)</a:t>
            </a:r>
          </a:p>
          <a:p>
            <a:r>
              <a:rPr lang="en-US" i="1" smtClean="0"/>
              <a:t>original contribution </a:t>
            </a:r>
            <a:r>
              <a:rPr lang="en-US" smtClean="0"/>
              <a:t>= kontribusi original</a:t>
            </a:r>
          </a:p>
          <a:p>
            <a:r>
              <a:rPr lang="en-US" i="1" smtClean="0"/>
              <a:t>to knowledge </a:t>
            </a:r>
            <a:r>
              <a:rPr lang="en-US" smtClean="0"/>
              <a:t>= untuk pengetahuan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PENELITIAN KUANTITATIF</a:t>
            </a:r>
            <a:endParaRPr lang="en-US" altLang="en-US" sz="32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Dari Ilmu alam, konsepnya </a:t>
            </a:r>
            <a:r>
              <a:rPr lang="en-US" smtClean="0">
                <a:solidFill>
                  <a:srgbClr val="D8090F"/>
                </a:solidFill>
              </a:rPr>
              <a:t>bagaimana sesuatu dibangun dan bekerja</a:t>
            </a:r>
          </a:p>
          <a:p>
            <a:r>
              <a:rPr lang="en-US" smtClean="0"/>
              <a:t>menggunakan skala numerik, berbasis pola alur deduktif-induktif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pPr>
              <a:buFontTx/>
              <a:buNone/>
            </a:pPr>
            <a:r>
              <a:rPr lang="en-US" smtClean="0"/>
              <a:t>(berndtsson.et.al, 2008)</a:t>
            </a:r>
            <a:endParaRPr lang="en-US" altLang="en-US" smtClean="0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684213" y="3860800"/>
            <a:ext cx="1079500" cy="865188"/>
          </a:xfrm>
          <a:prstGeom prst="roundRect">
            <a:avLst>
              <a:gd name="adj" fmla="val 16667"/>
            </a:avLst>
          </a:prstGeom>
          <a:solidFill>
            <a:srgbClr val="EEDCB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kumpulkan</a:t>
            </a:r>
          </a:p>
          <a:p>
            <a:pPr algn="ctr"/>
            <a:r>
              <a:rPr lang="en-US" sz="1400"/>
              <a:t>teori</a:t>
            </a:r>
          </a:p>
          <a:p>
            <a:pPr algn="ctr"/>
            <a:r>
              <a:rPr lang="en-US" sz="1400"/>
              <a:t>(umum)</a:t>
            </a:r>
            <a:endParaRPr lang="en-US" altLang="en-US" sz="1400"/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2124075" y="3860800"/>
            <a:ext cx="1079500" cy="865188"/>
          </a:xfrm>
          <a:prstGeom prst="roundRect">
            <a:avLst>
              <a:gd name="adj" fmla="val 16667"/>
            </a:avLst>
          </a:prstGeom>
          <a:solidFill>
            <a:srgbClr val="FDF7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hasilkan </a:t>
            </a:r>
          </a:p>
          <a:p>
            <a:pPr algn="ctr"/>
            <a:r>
              <a:rPr lang="en-US" sz="1400"/>
              <a:t>konsep</a:t>
            </a:r>
            <a:endParaRPr lang="en-US" altLang="en-US" sz="1400"/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3563938" y="3860800"/>
            <a:ext cx="1081087" cy="865188"/>
          </a:xfrm>
          <a:prstGeom prst="roundRect">
            <a:avLst>
              <a:gd name="adj" fmla="val 16667"/>
            </a:avLst>
          </a:prstGeom>
          <a:solidFill>
            <a:srgbClr val="069B8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Rumuskan </a:t>
            </a:r>
          </a:p>
          <a:p>
            <a:pPr algn="ctr"/>
            <a:r>
              <a:rPr lang="en-US" sz="1400"/>
              <a:t>hipotesis</a:t>
            </a:r>
          </a:p>
          <a:p>
            <a:pPr algn="ctr"/>
            <a:r>
              <a:rPr lang="en-US" sz="1400"/>
              <a:t>(khusus)</a:t>
            </a:r>
            <a:endParaRPr lang="en-US" altLang="en-US" sz="1400"/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5148263" y="3860800"/>
            <a:ext cx="1079500" cy="8651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Uji</a:t>
            </a:r>
          </a:p>
          <a:p>
            <a:pPr algn="ctr"/>
            <a:r>
              <a:rPr lang="en-US" sz="1600"/>
              <a:t>hipotesis</a:t>
            </a:r>
            <a:endParaRPr lang="en-US" altLang="en-US" sz="1600"/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6732588" y="3860800"/>
            <a:ext cx="1079500" cy="865188"/>
          </a:xfrm>
          <a:prstGeom prst="roundRect">
            <a:avLst>
              <a:gd name="adj" fmla="val 16667"/>
            </a:avLst>
          </a:prstGeom>
          <a:solidFill>
            <a:srgbClr val="B8D4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Tarik </a:t>
            </a:r>
          </a:p>
          <a:p>
            <a:pPr algn="ctr"/>
            <a:r>
              <a:rPr lang="en-US" sz="1600"/>
              <a:t>kesimpulan</a:t>
            </a:r>
          </a:p>
          <a:p>
            <a:pPr algn="ctr"/>
            <a:r>
              <a:rPr lang="en-US" sz="1600"/>
              <a:t>(umum)</a:t>
            </a:r>
            <a:endParaRPr lang="en-US" altLang="en-US" sz="1600"/>
          </a:p>
        </p:txBody>
      </p:sp>
      <p:sp>
        <p:nvSpPr>
          <p:cNvPr id="10249" name="AutoShape 9"/>
          <p:cNvSpPr>
            <a:spLocks noChangeArrowheads="1"/>
          </p:cNvSpPr>
          <p:nvPr/>
        </p:nvSpPr>
        <p:spPr bwMode="auto">
          <a:xfrm>
            <a:off x="1835150" y="4149725"/>
            <a:ext cx="215900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0" name="AutoShape 10"/>
          <p:cNvSpPr>
            <a:spLocks noChangeArrowheads="1"/>
          </p:cNvSpPr>
          <p:nvPr/>
        </p:nvSpPr>
        <p:spPr bwMode="auto">
          <a:xfrm>
            <a:off x="6372225" y="4076700"/>
            <a:ext cx="215900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4787900" y="4076700"/>
            <a:ext cx="215900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3276600" y="4149725"/>
            <a:ext cx="215900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PENELITIAN KUANTITATIF</a:t>
            </a:r>
            <a:endParaRPr lang="en-US" altLang="en-US" sz="32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smtClean="0"/>
              <a:t>Penelitian yang menggunakan angka,statistik, persentase dan rasio, pengukuran fakta dan data</a:t>
            </a:r>
            <a:endParaRPr lang="en-US" altLang="en-US" sz="2800" smtClean="0"/>
          </a:p>
        </p:txBody>
      </p:sp>
      <p:pic>
        <p:nvPicPr>
          <p:cNvPr id="11268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500688" y="642938"/>
            <a:ext cx="2924175" cy="1562100"/>
          </a:xfrm>
          <a:noFill/>
        </p:spPr>
      </p:pic>
      <p:pic>
        <p:nvPicPr>
          <p:cNvPr id="11269" name="Picture 5" descr="images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1928813" y="4357688"/>
            <a:ext cx="2847975" cy="1600200"/>
          </a:xfrm>
          <a:noFill/>
        </p:spPr>
      </p:pic>
      <p:pic>
        <p:nvPicPr>
          <p:cNvPr id="11270" name="Picture 6" descr="imag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3" y="2500313"/>
            <a:ext cx="4143375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95288" y="1341438"/>
            <a:ext cx="4176712" cy="1655762"/>
          </a:xfrm>
          <a:prstGeom prst="rect">
            <a:avLst/>
          </a:prstGeom>
          <a:solidFill>
            <a:srgbClr val="FDF7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285750" indent="-285750" algn="ctr">
              <a:buFont typeface="Arial" charset="0"/>
              <a:buChar char="•"/>
            </a:pPr>
            <a:r>
              <a:rPr lang="en-US" sz="2800"/>
              <a:t>menguji hipotesis</a:t>
            </a:r>
          </a:p>
          <a:p>
            <a:pPr marL="285750" indent="-285750" algn="ctr">
              <a:buFont typeface="Arial" charset="0"/>
              <a:buChar char="•"/>
            </a:pPr>
            <a:r>
              <a:rPr lang="en-US" sz="2800"/>
              <a:t>pengambilan sampel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PENELITIA KUANTITATIF</a:t>
            </a:r>
            <a:endParaRPr lang="en-US" altLang="en-US" sz="3200" smtClean="0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 rot="60000">
            <a:off x="4716463" y="1701800"/>
            <a:ext cx="1633537" cy="1092200"/>
          </a:xfrm>
          <a:custGeom>
            <a:avLst/>
            <a:gdLst>
              <a:gd name="T0" fmla="*/ 1225153 w 21600"/>
              <a:gd name="T1" fmla="*/ 0 h 21600"/>
              <a:gd name="T2" fmla="*/ 0 w 21600"/>
              <a:gd name="T3" fmla="*/ 546100 h 21600"/>
              <a:gd name="T4" fmla="*/ 1225153 w 21600"/>
              <a:gd name="T5" fmla="*/ 1092200 h 21600"/>
              <a:gd name="T6" fmla="*/ 1633537 w 21600"/>
              <a:gd name="T7" fmla="*/ 5461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445250" y="1341438"/>
            <a:ext cx="2374900" cy="1584325"/>
          </a:xfrm>
          <a:prstGeom prst="roundRect">
            <a:avLst>
              <a:gd name="adj" fmla="val 16667"/>
            </a:avLst>
          </a:prstGeom>
          <a:solidFill>
            <a:srgbClr val="AAAAC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Informasi </a:t>
            </a:r>
          </a:p>
          <a:p>
            <a:pPr algn="ctr"/>
            <a:r>
              <a:rPr lang="en-US" sz="2400"/>
              <a:t>tidak mendalam</a:t>
            </a:r>
            <a:endParaRPr lang="en-US" altLang="en-US" sz="2400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916238" y="3286125"/>
            <a:ext cx="3384550" cy="863600"/>
          </a:xfrm>
          <a:prstGeom prst="rect">
            <a:avLst/>
          </a:prstGeom>
          <a:solidFill>
            <a:srgbClr val="EEDCB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Pengambilan Data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219700" y="5373688"/>
            <a:ext cx="3024188" cy="863600"/>
          </a:xfrm>
          <a:prstGeom prst="rect">
            <a:avLst/>
          </a:prstGeom>
          <a:solidFill>
            <a:srgbClr val="EEDCB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Survey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971550" y="5373688"/>
            <a:ext cx="3024188" cy="863600"/>
          </a:xfrm>
          <a:prstGeom prst="rect">
            <a:avLst/>
          </a:prstGeom>
          <a:solidFill>
            <a:srgbClr val="EEDCB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Eksperimen</a:t>
            </a:r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 rot="2220000">
            <a:off x="5705475" y="4311650"/>
            <a:ext cx="1160463" cy="919163"/>
          </a:xfrm>
          <a:custGeom>
            <a:avLst/>
            <a:gdLst>
              <a:gd name="T0" fmla="*/ 870347 w 21600"/>
              <a:gd name="T1" fmla="*/ 0 h 21600"/>
              <a:gd name="T2" fmla="*/ 0 w 21600"/>
              <a:gd name="T3" fmla="*/ 459582 h 21600"/>
              <a:gd name="T4" fmla="*/ 870347 w 21600"/>
              <a:gd name="T5" fmla="*/ 919163 h 21600"/>
              <a:gd name="T6" fmla="*/ 1160463 w 21600"/>
              <a:gd name="T7" fmla="*/ 45958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 rot="8460000">
            <a:off x="2565400" y="4322763"/>
            <a:ext cx="1068388" cy="919162"/>
          </a:xfrm>
          <a:custGeom>
            <a:avLst/>
            <a:gdLst>
              <a:gd name="T0" fmla="*/ 801291 w 21600"/>
              <a:gd name="T1" fmla="*/ 0 h 21600"/>
              <a:gd name="T2" fmla="*/ 0 w 21600"/>
              <a:gd name="T3" fmla="*/ 459581 h 21600"/>
              <a:gd name="T4" fmla="*/ 801291 w 21600"/>
              <a:gd name="T5" fmla="*/ 919162 h 21600"/>
              <a:gd name="T6" fmla="*/ 1068388 w 21600"/>
              <a:gd name="T7" fmla="*/ 4595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90500"/>
            <a:ext cx="8229600" cy="1006475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945A5"/>
                </a:solidFill>
                <a:latin typeface="Cambria" pitchFamily="18" charset="0"/>
              </a:rPr>
              <a:t>PENELITIAN KUANTITATIF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341438"/>
            <a:ext cx="8229600" cy="452596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>
                <a:latin typeface="Cambria" pitchFamily="18" charset="0"/>
              </a:rPr>
              <a:t>adalah jenis penelitian yg menghasilkan penemuan-penemuan yg dapat dicapai dengan mengunakan prosedur statistik atau cara lain dari kuantifikasi(pengukuran).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>
                <a:latin typeface="Cambria" pitchFamily="18" charset="0"/>
              </a:rPr>
              <a:t>Pendekatan kuantitatif memusatkan perhatian pada gejala-gejala yg mempunyai karakteristik tertentu di dalam kehidupan manusia yg dinamakan sbg </a:t>
            </a:r>
            <a:r>
              <a:rPr lang="en-US" sz="2800" smtClean="0">
                <a:latin typeface="Cambria" pitchFamily="18" charset="0"/>
              </a:rPr>
              <a:t>v</a:t>
            </a:r>
            <a:r>
              <a:rPr lang="en-US" altLang="en-US" sz="2800" smtClean="0">
                <a:latin typeface="Cambria" pitchFamily="18" charset="0"/>
              </a:rPr>
              <a:t>ariabel. Dalam pendekatan kuantitatif hakekat hubungan di</a:t>
            </a:r>
            <a:r>
              <a:rPr lang="en-US" sz="2800" smtClean="0">
                <a:latin typeface="Cambria" pitchFamily="18" charset="0"/>
              </a:rPr>
              <a:t> </a:t>
            </a:r>
            <a:r>
              <a:rPr lang="en-US" altLang="en-US" sz="2800" smtClean="0">
                <a:latin typeface="Cambria" pitchFamily="18" charset="0"/>
              </a:rPr>
              <a:t>antara variabel dianalisis menggunakan teori yang obyektif</a:t>
            </a:r>
            <a:endParaRPr lang="en-US" sz="2800" smtClean="0">
              <a:latin typeface="Cambria" pitchFamily="18" charset="0"/>
            </a:endParaRP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5013325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9900" y="406400"/>
            <a:ext cx="8148638" cy="12239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smtClean="0">
                <a:solidFill>
                  <a:srgbClr val="D8090F"/>
                </a:solidFill>
                <a:latin typeface="Century Schoolbook" pitchFamily="18" charset="0"/>
              </a:rPr>
              <a:t>Karakteristik </a:t>
            </a:r>
            <a:br>
              <a:rPr lang="en-US" b="1" smtClean="0">
                <a:solidFill>
                  <a:srgbClr val="D8090F"/>
                </a:solidFill>
                <a:latin typeface="Century Schoolbook" pitchFamily="18" charset="0"/>
              </a:rPr>
            </a:br>
            <a:r>
              <a:rPr lang="en-US" b="1" smtClean="0">
                <a:solidFill>
                  <a:srgbClr val="D8090F"/>
                </a:solidFill>
                <a:latin typeface="Century Schoolbook" pitchFamily="18" charset="0"/>
              </a:rPr>
              <a:t>Penelitian Kuantitatif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6875" y="1773238"/>
            <a:ext cx="8569325" cy="4926012"/>
          </a:xfrm>
        </p:spPr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en-US" altLang="en-US" sz="2400" smtClean="0">
                <a:latin typeface="Cambria" pitchFamily="18" charset="0"/>
              </a:rPr>
              <a:t>Mengunakan pola pikir deduktif (rasional-empiris-</a:t>
            </a:r>
            <a:r>
              <a:rPr lang="en-US" altLang="en-US" sz="2400" i="1" smtClean="0">
                <a:latin typeface="Cambria" pitchFamily="18" charset="0"/>
              </a:rPr>
              <a:t>topdown</a:t>
            </a:r>
            <a:r>
              <a:rPr lang="en-US" altLang="en-US" sz="2400" smtClean="0">
                <a:latin typeface="Cambria" pitchFamily="18" charset="0"/>
              </a:rPr>
              <a:t>), yg berusaha memahami fenomena dengan cara menggunakan konsep-konsep yang umum untuk menjelaskan fenomena-fenomena yang bersifat khusus;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altLang="en-US" sz="2400" smtClean="0">
                <a:latin typeface="Cambria" pitchFamily="18" charset="0"/>
              </a:rPr>
              <a:t>Logika yg dipakai adalah logika positivistik dan menghindari hal-hal yang bersifat subyektif;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altLang="en-US" sz="2400" smtClean="0">
                <a:latin typeface="Cambria" pitchFamily="18" charset="0"/>
              </a:rPr>
              <a:t>Proses penelitian mengikuti prosedur yang telah direncanakan;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altLang="en-US" sz="2400" smtClean="0">
                <a:latin typeface="Cambria" pitchFamily="18" charset="0"/>
              </a:rPr>
              <a:t>Tujuan dari penelitian kuantitatif adalah untuk menyusun ilmu nomotetik yaitu ilmu yg berupaya membuat hukum-hukum dari generalisasinya;</a:t>
            </a:r>
            <a:endParaRPr lang="en-US" sz="240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7DB6EF"/>
    </a:accent1>
    <a:accent2>
      <a:srgbClr val="C0504D"/>
    </a:accent2>
    <a:accent3>
      <a:srgbClr val="FFFFFF"/>
    </a:accent3>
    <a:accent4>
      <a:srgbClr val="000000"/>
    </a:accent4>
    <a:accent5>
      <a:srgbClr val="BFD7F6"/>
    </a:accent5>
    <a:accent6>
      <a:srgbClr val="AE4845"/>
    </a:accent6>
    <a:hlink>
      <a:srgbClr val="0066CC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375</Words>
  <Application>Microsoft Office PowerPoint</Application>
  <PresentationFormat>On-screen Show (4:3)</PresentationFormat>
  <Paragraphs>63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METODOLOGI PENELITIAN KUANTITATIF</vt:lpstr>
      <vt:lpstr>Slide 2</vt:lpstr>
      <vt:lpstr>MENGAPA MELAKUKAN PENELITIAN ?</vt:lpstr>
      <vt:lpstr>APA YG DIKEJAR DI PENELITIAN?</vt:lpstr>
      <vt:lpstr>PENELITIAN KUANTITATIF</vt:lpstr>
      <vt:lpstr>PENELITIAN KUANTITATIF</vt:lpstr>
      <vt:lpstr>PENELITIA KUANTITATIF</vt:lpstr>
      <vt:lpstr>PENELITIAN KUANTITATIF</vt:lpstr>
      <vt:lpstr>Karakteristik  Penelitian Kuantitatif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 PENELITIAN KUANTITATIF</dc:title>
  <dc:creator>JPMD</dc:creator>
  <cp:lastModifiedBy>BU LIS</cp:lastModifiedBy>
  <cp:revision>2</cp:revision>
  <dcterms:created xsi:type="dcterms:W3CDTF">2017-09-26T03:44:42Z</dcterms:created>
  <dcterms:modified xsi:type="dcterms:W3CDTF">2017-10-01T16:02:36Z</dcterms:modified>
</cp:coreProperties>
</file>