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40"/>
  </p:handoutMasterIdLst>
  <p:sldIdLst>
    <p:sldId id="256" r:id="rId2"/>
    <p:sldId id="303" r:id="rId3"/>
    <p:sldId id="306" r:id="rId4"/>
    <p:sldId id="305" r:id="rId5"/>
    <p:sldId id="257" r:id="rId6"/>
    <p:sldId id="258" r:id="rId7"/>
    <p:sldId id="270" r:id="rId8"/>
    <p:sldId id="272" r:id="rId9"/>
    <p:sldId id="273" r:id="rId10"/>
    <p:sldId id="283" r:id="rId11"/>
    <p:sldId id="285" r:id="rId12"/>
    <p:sldId id="269" r:id="rId13"/>
    <p:sldId id="266" r:id="rId14"/>
    <p:sldId id="261" r:id="rId15"/>
    <p:sldId id="263" r:id="rId16"/>
    <p:sldId id="267" r:id="rId17"/>
    <p:sldId id="264" r:id="rId18"/>
    <p:sldId id="268" r:id="rId19"/>
    <p:sldId id="286" r:id="rId20"/>
    <p:sldId id="277" r:id="rId21"/>
    <p:sldId id="278" r:id="rId22"/>
    <p:sldId id="309" r:id="rId23"/>
    <p:sldId id="281" r:id="rId24"/>
    <p:sldId id="287" r:id="rId25"/>
    <p:sldId id="288" r:id="rId26"/>
    <p:sldId id="289" r:id="rId27"/>
    <p:sldId id="291" r:id="rId28"/>
    <p:sldId id="293" r:id="rId29"/>
    <p:sldId id="294" r:id="rId30"/>
    <p:sldId id="295" r:id="rId31"/>
    <p:sldId id="296" r:id="rId32"/>
    <p:sldId id="297" r:id="rId33"/>
    <p:sldId id="274" r:id="rId34"/>
    <p:sldId id="298" r:id="rId35"/>
    <p:sldId id="299" r:id="rId36"/>
    <p:sldId id="275" r:id="rId37"/>
    <p:sldId id="307" r:id="rId38"/>
    <p:sldId id="30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116F3-E761-427E-80AB-C246A2E1674B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F5DF3-E0AE-49CB-BC75-3B7F9F51C3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6EE7A6-26A0-4A31-AEE2-31C7349EE841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06DBC5-A1B1-4784-BCDA-907AA574356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Individu" TargetMode="External"/><Relationship Id="rId2" Type="http://schemas.openxmlformats.org/officeDocument/2006/relationships/hyperlink" Target="http://en.wikipedia.org/wiki/Paul_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d.wikipedia.org/w/index.php?title=Aliansi&amp;action=edit&amp;redlink=1" TargetMode="External"/><Relationship Id="rId5" Type="http://schemas.openxmlformats.org/officeDocument/2006/relationships/hyperlink" Target="http://id.wikipedia.org/wiki/Organisasi" TargetMode="External"/><Relationship Id="rId4" Type="http://schemas.openxmlformats.org/officeDocument/2006/relationships/hyperlink" Target="http://id.wikipedia.org/wiki/Jaringa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d.wikipedia.org/wiki/Masyarakat" TargetMode="External"/><Relationship Id="rId2" Type="http://schemas.openxmlformats.org/officeDocument/2006/relationships/hyperlink" Target="http://id.wikipedia.org/wiki/Gagasan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id/imgres?imgurl=http://pelatihancsr.com/wp-content/uploads/2013/09/kewirausahaan.png&amp;imgrefurl=http://pelatihancsr.com/category/kewirausahaan-sosial/&amp;docid=Hoq4-Z_W007r6M&amp;tbnid=AqNeoZ-4GNXabM:&amp;w=468&amp;h=387&amp;bih=651&amp;biw=1233&amp;ved=0ahUKEwj74OKk1oHQAhUCgI8KHVubDGkQMwhfKDMwMw&amp;iact=mrc&amp;uact=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KEWIRAUSAHAAN SOSIAL</a:t>
            </a:r>
            <a:endParaRPr lang="en-US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1736" y="4214818"/>
            <a:ext cx="3857652" cy="928694"/>
          </a:xfrm>
        </p:spPr>
        <p:txBody>
          <a:bodyPr>
            <a:noAutofit/>
          </a:bodyPr>
          <a:lstStyle/>
          <a:p>
            <a:r>
              <a:rPr lang="en-US" sz="2000" i="1" dirty="0" err="1" smtClean="0">
                <a:solidFill>
                  <a:schemeClr val="tx1"/>
                </a:solidFill>
              </a:rPr>
              <a:t>Rini</a:t>
            </a:r>
            <a:r>
              <a:rPr lang="en-US" sz="2000" i="1" dirty="0" smtClean="0">
                <a:solidFill>
                  <a:schemeClr val="tx1"/>
                </a:solidFill>
              </a:rPr>
              <a:t> </a:t>
            </a:r>
            <a:r>
              <a:rPr lang="en-US" sz="2000" i="1" dirty="0" err="1" smtClean="0">
                <a:solidFill>
                  <a:schemeClr val="tx1"/>
                </a:solidFill>
              </a:rPr>
              <a:t>Dorojati</a:t>
            </a:r>
            <a:endParaRPr lang="en-US" sz="2000" i="1" dirty="0" smtClean="0">
              <a:solidFill>
                <a:schemeClr val="tx1"/>
              </a:solidFill>
            </a:endParaRPr>
          </a:p>
          <a:p>
            <a:r>
              <a:rPr lang="en-US" sz="2000" i="1" dirty="0" smtClean="0">
                <a:solidFill>
                  <a:schemeClr val="tx1"/>
                </a:solidFill>
              </a:rPr>
              <a:t>STPMD “APMD</a:t>
            </a:r>
            <a:r>
              <a:rPr lang="en-US" sz="1800" i="1" dirty="0" smtClean="0">
                <a:solidFill>
                  <a:schemeClr val="tx1"/>
                </a:solidFill>
              </a:rPr>
              <a:t>”</a:t>
            </a:r>
            <a:endParaRPr lang="en-US" sz="18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, </a:t>
            </a:r>
            <a:r>
              <a:rPr lang="en-US" dirty="0" err="1" smtClean="0"/>
              <a:t>konsep</a:t>
            </a:r>
            <a:r>
              <a:rPr lang="en-US" dirty="0" smtClean="0"/>
              <a:t> </a:t>
            </a:r>
            <a:r>
              <a:rPr lang="en-US" i="1" dirty="0" smtClean="0"/>
              <a:t>social entrepreneurship 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universitas-universitas</a:t>
            </a:r>
            <a:r>
              <a:rPr lang="en-US" dirty="0" smtClean="0"/>
              <a:t> (Nicholls, 2006).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Skoll</a:t>
            </a:r>
            <a:r>
              <a:rPr lang="en-US" dirty="0" smtClean="0"/>
              <a:t> </a:t>
            </a:r>
            <a:r>
              <a:rPr lang="en-US" i="1" dirty="0" smtClean="0"/>
              <a:t>Center for Social Entrepreneurship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 </a:t>
            </a:r>
            <a:r>
              <a:rPr lang="en-US" i="1" dirty="0" smtClean="0"/>
              <a:t>social entrepreneurship</a:t>
            </a:r>
            <a:r>
              <a:rPr lang="en-US" dirty="0" smtClean="0"/>
              <a:t>, </a:t>
            </a:r>
            <a:r>
              <a:rPr lang="en-US" dirty="0" err="1" smtClean="0"/>
              <a:t>contohnya</a:t>
            </a:r>
            <a:r>
              <a:rPr lang="en-US" dirty="0" smtClean="0"/>
              <a:t> </a:t>
            </a:r>
            <a:r>
              <a:rPr lang="en-US" i="1" dirty="0" smtClean="0"/>
              <a:t>Center for the Advancement of Social entrepreneurship </a:t>
            </a:r>
            <a:r>
              <a:rPr lang="en-US" dirty="0" err="1" smtClean="0"/>
              <a:t>di</a:t>
            </a:r>
            <a:r>
              <a:rPr lang="en-US" dirty="0" smtClean="0"/>
              <a:t> Duke University.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 </a:t>
            </a:r>
            <a:r>
              <a:rPr lang="en-US" i="1" dirty="0" smtClean="0"/>
              <a:t>social entrepreneurship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yayasan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mendunia</a:t>
            </a:r>
            <a:r>
              <a:rPr lang="en-US" dirty="0" smtClean="0"/>
              <a:t>,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 </a:t>
            </a:r>
            <a:r>
              <a:rPr lang="en-US" i="1" dirty="0" smtClean="0"/>
              <a:t>social entrepreneur 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belahan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dananya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penggerak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social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Ashoka</a:t>
            </a:r>
            <a:r>
              <a:rPr lang="en-US" dirty="0" smtClean="0"/>
              <a:t> Foundation.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non-profit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‘</a:t>
            </a:r>
            <a:r>
              <a:rPr lang="en-US" dirty="0" err="1" smtClean="0"/>
              <a:t>memutar</a:t>
            </a:r>
            <a:r>
              <a:rPr lang="en-US" dirty="0" smtClean="0"/>
              <a:t>’ </a:t>
            </a:r>
            <a:r>
              <a:rPr lang="en-US" dirty="0" err="1" smtClean="0"/>
              <a:t>dana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punya</a:t>
            </a:r>
            <a:r>
              <a:rPr lang="en-US" dirty="0" smtClean="0"/>
              <a:t>,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kelanggengan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non-profit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santunan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donatur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merchandise,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. Profit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tabu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profit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dikembalikan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program-program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cikal-bakal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	Social Entrepreneur</a:t>
            </a: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i="1" dirty="0" smtClean="0"/>
              <a:t>	Social Entrepreneur</a:t>
            </a:r>
            <a:r>
              <a:rPr lang="en-US" dirty="0" smtClean="0"/>
              <a:t>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 </a:t>
            </a:r>
            <a:r>
              <a:rPr lang="en-US" i="1" dirty="0" smtClean="0"/>
              <a:t>entrepreneurship 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</a:t>
            </a:r>
            <a:r>
              <a:rPr lang="en-US" i="1" dirty="0" smtClean="0"/>
              <a:t>social change</a:t>
            </a:r>
            <a:r>
              <a:rPr lang="en-US" dirty="0" smtClean="0"/>
              <a:t>),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(</a:t>
            </a:r>
            <a:r>
              <a:rPr lang="en-US" i="1" dirty="0" smtClean="0"/>
              <a:t>welfare</a:t>
            </a:r>
            <a:r>
              <a:rPr lang="en-US" dirty="0" smtClean="0"/>
              <a:t>),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(</a:t>
            </a:r>
            <a:r>
              <a:rPr lang="en-US" i="1" dirty="0" smtClean="0"/>
              <a:t>healthcare) </a:t>
            </a:r>
            <a:r>
              <a:rPr lang="en-US" dirty="0" smtClean="0"/>
              <a:t>(</a:t>
            </a:r>
            <a:r>
              <a:rPr lang="en-US" dirty="0" err="1" smtClean="0"/>
              <a:t>Santosa</a:t>
            </a:r>
            <a:r>
              <a:rPr lang="en-US" dirty="0" smtClean="0"/>
              <a:t>, 2007)</a:t>
            </a:r>
            <a:r>
              <a:rPr lang="en-US" i="1" dirty="0" smtClean="0"/>
              <a:t>.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J. Gregory Dees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, </a:t>
            </a:r>
            <a:r>
              <a:rPr lang="en-US" dirty="0" err="1" smtClean="0"/>
              <a:t>inovasi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Menurut</a:t>
            </a:r>
            <a:r>
              <a:rPr lang="en-US" dirty="0" smtClean="0"/>
              <a:t> Karen Braun , </a:t>
            </a:r>
            <a:r>
              <a:rPr lang="en-US" dirty="0" err="1" smtClean="0"/>
              <a:t>wirausahawan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memberanikan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smtClean="0"/>
              <a:t>Sosial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Kewirausahaan</a:t>
            </a:r>
            <a:r>
              <a:rPr lang="en-US" i="1" dirty="0" smtClean="0"/>
              <a:t> Social </a:t>
            </a:r>
            <a:r>
              <a:rPr lang="en-US" b="1" dirty="0" smtClean="0"/>
              <a:t>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yang </a:t>
            </a:r>
            <a:r>
              <a:rPr lang="en-US" dirty="0" err="1" smtClean="0"/>
              <a:t>menimpa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;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r>
              <a:rPr lang="en-US" b="1" dirty="0" smtClean="0"/>
              <a:t> </a:t>
            </a:r>
          </a:p>
          <a:p>
            <a:r>
              <a:rPr lang="en-US" i="1" dirty="0" err="1" smtClean="0"/>
              <a:t>Kewirausahaan</a:t>
            </a:r>
            <a:r>
              <a:rPr lang="en-US" i="1" dirty="0" smtClean="0"/>
              <a:t>  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-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nirlaba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prolaba</a:t>
            </a:r>
            <a:r>
              <a:rPr lang="en-US" dirty="0" smtClean="0"/>
              <a:t>, entrepreneur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3600" dirty="0" err="1" smtClean="0"/>
              <a:t>K</a:t>
            </a:r>
            <a:r>
              <a:rPr lang="en-US" sz="4000" dirty="0" err="1" smtClean="0"/>
              <a:t>emampuan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harus</a:t>
            </a:r>
            <a:r>
              <a:rPr lang="en-US" sz="4000" dirty="0" smtClean="0"/>
              <a:t> </a:t>
            </a:r>
            <a:r>
              <a:rPr lang="en-US" sz="4000" dirty="0" err="1" smtClean="0"/>
              <a:t>dimiliki</a:t>
            </a:r>
            <a:r>
              <a:rPr lang="en-US" sz="4000" dirty="0" smtClean="0"/>
              <a:t>   </a:t>
            </a:r>
            <a:r>
              <a:rPr lang="en-US" sz="4000" dirty="0" err="1" smtClean="0"/>
              <a:t>kewirausahaan</a:t>
            </a:r>
            <a:r>
              <a:rPr lang="en-US" sz="4000" dirty="0" smtClean="0"/>
              <a:t> </a:t>
            </a:r>
            <a:r>
              <a:rPr lang="en-US" sz="4000" dirty="0" err="1" smtClean="0"/>
              <a:t>sosial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©       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inovatif</a:t>
            </a:r>
            <a:endParaRPr lang="en-US" dirty="0" smtClean="0"/>
          </a:p>
          <a:p>
            <a:r>
              <a:rPr lang="en-US" dirty="0" smtClean="0"/>
              <a:t>©       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berprestasi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yang </a:t>
            </a:r>
            <a:r>
              <a:rPr lang="en-US" dirty="0" err="1" smtClean="0"/>
              <a:t>realistis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Kepemimpinan</a:t>
            </a:r>
            <a:r>
              <a:rPr lang="en-US" dirty="0" smtClean="0"/>
              <a:t> yang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Objekfitas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berdaptasi</a:t>
            </a:r>
            <a:r>
              <a:rPr lang="en-US" dirty="0" smtClean="0"/>
              <a:t>  </a:t>
            </a:r>
          </a:p>
          <a:p>
            <a:r>
              <a:rPr lang="en-US" dirty="0" smtClean="0"/>
              <a:t>©      Tingkat </a:t>
            </a:r>
            <a:r>
              <a:rPr lang="en-US" dirty="0" err="1" smtClean="0"/>
              <a:t>komitmennya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endParaRPr lang="en-US" dirty="0" smtClean="0"/>
          </a:p>
          <a:p>
            <a:r>
              <a:rPr lang="en-US" dirty="0" smtClean="0"/>
              <a:t>©      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pemodal</a:t>
            </a:r>
            <a:r>
              <a:rPr lang="en-US" dirty="0" smtClean="0"/>
              <a:t>  </a:t>
            </a:r>
          </a:p>
          <a:p>
            <a:r>
              <a:rPr lang="en-US" dirty="0" smtClean="0"/>
              <a:t>©      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menganalisa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/>
              <a:t>Social Entrepreneurship </a:t>
            </a:r>
            <a:r>
              <a:rPr lang="en-US" sz="2800" dirty="0" err="1" smtClean="0"/>
              <a:t>tersusun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3 </a:t>
            </a:r>
            <a:r>
              <a:rPr lang="en-US" sz="2800" dirty="0" err="1" smtClean="0"/>
              <a:t>aspek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Social Entrepreneurship </a:t>
            </a:r>
            <a:r>
              <a:rPr lang="en-US" dirty="0" err="1" smtClean="0"/>
              <a:t>tersusun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3 </a:t>
            </a:r>
            <a:r>
              <a:rPr lang="en-US" dirty="0" err="1" smtClean="0"/>
              <a:t>aspek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1.  </a:t>
            </a:r>
            <a:r>
              <a:rPr lang="en-US" i="1" dirty="0" smtClean="0"/>
              <a:t>Voluntary Sector</a:t>
            </a:r>
            <a:r>
              <a:rPr lang="en-US" dirty="0" smtClean="0"/>
              <a:t> 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rela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2.¯  </a:t>
            </a:r>
            <a:r>
              <a:rPr lang="en-US" i="1" dirty="0" smtClean="0"/>
              <a:t>Public Sector 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bersama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3.¯  </a:t>
            </a:r>
            <a:r>
              <a:rPr lang="en-US" i="1" dirty="0" smtClean="0"/>
              <a:t>Private Sector</a:t>
            </a:r>
            <a:r>
              <a:rPr lang="en-US" dirty="0" smtClean="0"/>
              <a:t>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individual yang </a:t>
            </a:r>
            <a:r>
              <a:rPr lang="en-US" dirty="0" err="1" smtClean="0"/>
              <a:t>bersangkutan</a:t>
            </a:r>
            <a:r>
              <a:rPr lang="en-US" dirty="0" smtClean="0"/>
              <a:t>,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profit.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613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sz="3600" dirty="0" err="1" smtClean="0"/>
              <a:t>Tipe</a:t>
            </a:r>
            <a:r>
              <a:rPr lang="en-US" sz="3600" dirty="0" smtClean="0"/>
              <a:t> </a:t>
            </a:r>
            <a:r>
              <a:rPr lang="en-US" sz="3600" dirty="0" err="1" smtClean="0"/>
              <a:t>Kemampuan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Yang </a:t>
            </a:r>
            <a:r>
              <a:rPr lang="en-US" sz="3600" dirty="0" err="1" smtClean="0"/>
              <a:t>dibutuhkan</a:t>
            </a:r>
            <a:r>
              <a:rPr lang="en-US" sz="3600" dirty="0" smtClean="0"/>
              <a:t> entrepreneur 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endParaRPr lang="en-US" dirty="0" smtClean="0"/>
          </a:p>
          <a:p>
            <a:r>
              <a:rPr lang="en-US" dirty="0" smtClean="0"/>
              <a:t>   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smtClean="0"/>
              <a:t>   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endParaRPr lang="en-US" dirty="0" smtClean="0"/>
          </a:p>
          <a:p>
            <a:r>
              <a:rPr lang="en-US" dirty="0" smtClean="0"/>
              <a:t>   </a:t>
            </a:r>
            <a:r>
              <a:rPr lang="en-US" dirty="0" err="1" smtClean="0"/>
              <a:t>Inovator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smtClean="0"/>
              <a:t>  </a:t>
            </a:r>
            <a:r>
              <a:rPr lang="en-US" dirty="0" err="1" smtClean="0"/>
              <a:t>Teguh</a:t>
            </a:r>
            <a:r>
              <a:rPr lang="en-US" dirty="0" smtClean="0"/>
              <a:t> / </a:t>
            </a:r>
            <a:r>
              <a:rPr lang="en-US" dirty="0" err="1" smtClean="0"/>
              <a:t>Pantang</a:t>
            </a:r>
            <a:r>
              <a:rPr lang="en-US" dirty="0" smtClean="0"/>
              <a:t> </a:t>
            </a:r>
            <a:r>
              <a:rPr lang="en-US" dirty="0" err="1" smtClean="0"/>
              <a:t>Menyerah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    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endParaRPr lang="en-US" dirty="0" smtClean="0"/>
          </a:p>
          <a:p>
            <a:r>
              <a:rPr lang="en-US" dirty="0" smtClean="0"/>
              <a:t>  Network building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Inter personal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Bodoni MT" pitchFamily="18" charset="0"/>
              </a:rPr>
              <a:t>Sosiolog</a:t>
            </a:r>
            <a:r>
              <a:rPr lang="en-US" dirty="0" smtClean="0">
                <a:latin typeface="Bodoni MT" pitchFamily="18" charset="0"/>
              </a:rPr>
              <a:t> David McClelland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bila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ingin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menjadi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negara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maju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,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maka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2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persen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warga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harus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menjadi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entrepreneur,</a:t>
            </a:r>
          </a:p>
          <a:p>
            <a:pPr algn="ctr">
              <a:buNone/>
            </a:pP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 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dengan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rumus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;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satu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orang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wirausaha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member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pekerjaan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kepada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8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orang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 </a:t>
            </a:r>
            <a:r>
              <a:rPr lang="en-US" sz="4000" i="1" dirty="0" err="1" smtClean="0">
                <a:solidFill>
                  <a:srgbClr val="002060"/>
                </a:solidFill>
                <a:latin typeface="Bodoni MT" pitchFamily="18" charset="0"/>
              </a:rPr>
              <a:t>lainnya</a:t>
            </a:r>
            <a:r>
              <a:rPr lang="en-US" sz="4000" i="1" dirty="0" smtClean="0">
                <a:solidFill>
                  <a:srgbClr val="002060"/>
                </a:solidFill>
                <a:latin typeface="Bodoni MT" pitchFamily="18" charset="0"/>
              </a:rPr>
              <a:t>.</a:t>
            </a:r>
            <a:endParaRPr lang="en-US" sz="4000" i="1" dirty="0">
              <a:solidFill>
                <a:srgbClr val="002060"/>
              </a:solidFill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2" tooltip="Paul C"/>
              </a:rPr>
              <a:t>Paul C</a:t>
            </a:r>
            <a:r>
              <a:rPr lang="en-US" dirty="0" smtClean="0"/>
              <a:t> Light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yang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u="sng" dirty="0" err="1" smtClean="0">
                <a:hlinkClick r:id="rId3" tooltip="Individu"/>
              </a:rPr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, </a:t>
            </a:r>
            <a:r>
              <a:rPr lang="en-US" u="sng" dirty="0" err="1" smtClean="0">
                <a:hlinkClick r:id="rId4" tooltip="Jaringan"/>
              </a:rPr>
              <a:t>jaringan</a:t>
            </a:r>
            <a:r>
              <a:rPr lang="en-US" dirty="0" smtClean="0"/>
              <a:t>, </a:t>
            </a:r>
            <a:r>
              <a:rPr lang="en-US" u="sng" dirty="0" err="1" smtClean="0">
                <a:hlinkClick r:id="rId5" tooltip="Organisasi"/>
              </a:rPr>
              <a:t>organisasi</a:t>
            </a:r>
            <a:r>
              <a:rPr lang="en-US" dirty="0" smtClean="0"/>
              <a:t> </a:t>
            </a:r>
            <a:r>
              <a:rPr lang="en-US" dirty="0" err="1" smtClean="0"/>
              <a:t>atau</a:t>
            </a:r>
            <a:r>
              <a:rPr lang="en-US" dirty="0" smtClean="0"/>
              <a:t> </a:t>
            </a:r>
            <a:r>
              <a:rPr lang="en-US" u="sng" dirty="0" err="1" smtClean="0">
                <a:hlinkClick r:id="rId6" tooltip="Aliansi (halaman belum tersedia)"/>
              </a:rPr>
              <a:t>aliansi</a:t>
            </a:r>
            <a:r>
              <a:rPr lang="en-US" u="sng" dirty="0" smtClean="0"/>
              <a:t> yang 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ide-ide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signifikan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15 </a:t>
            </a:r>
            <a:r>
              <a:rPr lang="en-US" dirty="0" err="1" smtClean="0"/>
              <a:t>sampai</a:t>
            </a:r>
            <a:r>
              <a:rPr lang="en-US" dirty="0" smtClean="0"/>
              <a:t> 24 </a:t>
            </a:r>
            <a:r>
              <a:rPr lang="en-US" dirty="0" err="1" smtClean="0"/>
              <a:t>tahun</a:t>
            </a:r>
            <a:r>
              <a:rPr lang="en-US" dirty="0" smtClean="0"/>
              <a:t>,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rata-rata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  <a:r>
              <a:rPr lang="en-US" dirty="0" err="1" smtClean="0"/>
              <a:t>Mahasiswa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lulus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universitas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siswa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kejuruan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total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pendidikannya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partisipasinya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Indonesia.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tren</a:t>
            </a:r>
            <a:r>
              <a:rPr lang="en-US" dirty="0" smtClean="0"/>
              <a:t>: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pangsa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Gregory Dees </a:t>
            </a:r>
            <a:r>
              <a:rPr lang="en-US" dirty="0" err="1" smtClean="0"/>
              <a:t>mengidentifikasikan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yang </a:t>
            </a:r>
            <a:r>
              <a:rPr lang="en-US" dirty="0" err="1" smtClean="0"/>
              <a:t>langka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Satu</a:t>
            </a:r>
            <a:r>
              <a:rPr lang="en-US" dirty="0" smtClean="0"/>
              <a:t> set </a:t>
            </a:r>
            <a:r>
              <a:rPr lang="en-US" dirty="0" err="1" smtClean="0"/>
              <a:t>ciri-ciri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-</a:t>
            </a:r>
            <a:r>
              <a:rPr lang="en-US" dirty="0" err="1" smtClean="0"/>
              <a:t>memiliki</a:t>
            </a:r>
            <a:r>
              <a:rPr lang="en-US" dirty="0" smtClean="0"/>
              <a:t> </a:t>
            </a:r>
            <a:r>
              <a:rPr lang="en-US" u="sng" dirty="0" err="1" smtClean="0">
                <a:hlinkClick r:id="rId2" tooltip="Gagasan"/>
              </a:rPr>
              <a:t>gagasan</a:t>
            </a:r>
            <a:r>
              <a:rPr lang="en-US" dirty="0" smtClean="0"/>
              <a:t> yang  </a:t>
            </a:r>
            <a:r>
              <a:rPr lang="en-US" dirty="0" err="1" smtClean="0"/>
              <a:t>ditawarkan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    -agar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yang 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 </a:t>
            </a:r>
            <a:r>
              <a:rPr lang="en-US" u="sng" dirty="0" err="1" smtClean="0">
                <a:hlinkClick r:id="rId3" tooltip="Masyarakat"/>
              </a:rPr>
              <a:t>masyarakat</a:t>
            </a:r>
            <a:r>
              <a:rPr lang="en-US" dirty="0" smtClean="0"/>
              <a:t>  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masyrakat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terbebaskan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pengimplementasian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pastinya</a:t>
            </a:r>
            <a:r>
              <a:rPr lang="en-US" dirty="0" smtClean="0"/>
              <a:t> ,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</a:t>
            </a:r>
            <a:r>
              <a:rPr lang="en-US" i="1" dirty="0" smtClean="0"/>
              <a:t>social entrepreneur</a:t>
            </a:r>
            <a:r>
              <a:rPr lang="en-US" dirty="0" smtClean="0"/>
              <a:t>)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(</a:t>
            </a:r>
            <a:r>
              <a:rPr lang="en-US" i="1" dirty="0" smtClean="0"/>
              <a:t>risk management</a:t>
            </a:r>
            <a:r>
              <a:rPr lang="en-US" dirty="0" smtClean="0"/>
              <a:t>)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menuntaskan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idenya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agar 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program yang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err="1" smtClean="0"/>
              <a:t>Perbedaan</a:t>
            </a:r>
            <a:r>
              <a:rPr lang="en-US" sz="5400" dirty="0" smtClean="0"/>
              <a:t> </a:t>
            </a:r>
            <a:r>
              <a:rPr lang="en-US" sz="5400" dirty="0" err="1" smtClean="0"/>
              <a:t>Pengusaha</a:t>
            </a:r>
            <a:r>
              <a:rPr lang="en-US" sz="5400" dirty="0" smtClean="0"/>
              <a:t> </a:t>
            </a:r>
            <a:r>
              <a:rPr lang="en-US" sz="5400" dirty="0" err="1" smtClean="0"/>
              <a:t>Sosial</a:t>
            </a:r>
            <a:r>
              <a:rPr lang="en-US" sz="5400" dirty="0" smtClean="0"/>
              <a:t> </a:t>
            </a:r>
            <a:r>
              <a:rPr lang="en-US" sz="5400" dirty="0" err="1" smtClean="0"/>
              <a:t>dan</a:t>
            </a:r>
            <a:r>
              <a:rPr lang="en-US" sz="5400" dirty="0" smtClean="0"/>
              <a:t> </a:t>
            </a:r>
            <a:r>
              <a:rPr lang="en-US" sz="5400" dirty="0" err="1" smtClean="0"/>
              <a:t>Tradisional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Austin Stevenson </a:t>
            </a:r>
            <a:r>
              <a:rPr lang="en-US" dirty="0" err="1" smtClean="0"/>
              <a:t>dan</a:t>
            </a:r>
            <a:r>
              <a:rPr lang="en-US" dirty="0" smtClean="0"/>
              <a:t> Wei-</a:t>
            </a:r>
            <a:r>
              <a:rPr lang="en-US" dirty="0" err="1" smtClean="0"/>
              <a:t>Skillern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pengusahanya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bertaraf</a:t>
            </a:r>
            <a:r>
              <a:rPr lang="en-US" dirty="0" smtClean="0"/>
              <a:t> minimum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Kata</a:t>
            </a:r>
            <a:r>
              <a:rPr lang="en-US" b="1" dirty="0" smtClean="0"/>
              <a:t> </a:t>
            </a:r>
            <a:r>
              <a:rPr lang="en-US" b="1" dirty="0" err="1" smtClean="0"/>
              <a:t>kunci</a:t>
            </a:r>
            <a:r>
              <a:rPr lang="en-US" b="1" dirty="0" smtClean="0"/>
              <a:t> </a:t>
            </a:r>
            <a:r>
              <a:rPr lang="en-US" b="1" dirty="0" err="1" smtClean="0"/>
              <a:t>wirausaha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b="1" i="1" dirty="0" err="1" smtClean="0">
                <a:latin typeface="Aharoni" pitchFamily="2" charset="-79"/>
                <a:cs typeface="Aharoni" pitchFamily="2" charset="-79"/>
              </a:rPr>
              <a:t>pemberdayaan</a:t>
            </a:r>
            <a:r>
              <a:rPr lang="en-US" b="1" dirty="0" smtClean="0"/>
              <a:t>,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dimana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bantuan</a:t>
            </a:r>
            <a:r>
              <a:rPr lang="en-US" b="1" dirty="0" smtClean="0"/>
              <a:t> yang </a:t>
            </a:r>
            <a:r>
              <a:rPr lang="en-US" b="1" dirty="0" err="1" smtClean="0"/>
              <a:t>diberikan</a:t>
            </a:r>
            <a:r>
              <a:rPr lang="en-US" b="1" dirty="0" smtClean="0"/>
              <a:t>, </a:t>
            </a:r>
            <a:r>
              <a:rPr lang="en-US" b="1" dirty="0" err="1" smtClean="0"/>
              <a:t>penerima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mengubah</a:t>
            </a:r>
            <a:r>
              <a:rPr lang="en-US" b="1" dirty="0" smtClean="0"/>
              <a:t> </a:t>
            </a:r>
            <a:r>
              <a:rPr lang="en-US" b="1" dirty="0" err="1" smtClean="0"/>
              <a:t>kehidupan</a:t>
            </a:r>
            <a:r>
              <a:rPr lang="en-US" b="1" dirty="0" smtClean="0"/>
              <a:t> </a:t>
            </a:r>
            <a:r>
              <a:rPr lang="en-US" b="1" dirty="0" err="1" smtClean="0"/>
              <a:t>mereka</a:t>
            </a:r>
            <a:r>
              <a:rPr lang="en-US" b="1" dirty="0" smtClean="0"/>
              <a:t>,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jangka</a:t>
            </a:r>
            <a:r>
              <a:rPr lang="en-US" b="1" dirty="0" smtClean="0"/>
              <a:t> </a:t>
            </a:r>
            <a:r>
              <a:rPr lang="en-US" b="1" dirty="0" err="1" smtClean="0"/>
              <a:t>panjang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Menggerakkan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(Mindset/</a:t>
            </a:r>
            <a:r>
              <a:rPr lang="en-US" dirty="0" err="1" smtClean="0"/>
              <a:t>Polapikir</a:t>
            </a:r>
            <a:r>
              <a:rPr lang="en-US" dirty="0" smtClean="0"/>
              <a:t>)</a:t>
            </a:r>
          </a:p>
          <a:p>
            <a:pPr algn="just">
              <a:buNone/>
            </a:pPr>
            <a:r>
              <a:rPr lang="en-US" i="1" dirty="0" err="1" smtClean="0"/>
              <a:t>Pola</a:t>
            </a:r>
            <a:r>
              <a:rPr lang="en-US" i="1" dirty="0" smtClean="0"/>
              <a:t> </a:t>
            </a:r>
            <a:r>
              <a:rPr lang="en-US" i="1" dirty="0" err="1" smtClean="0"/>
              <a:t>pikir</a:t>
            </a:r>
            <a:r>
              <a:rPr lang="en-US" i="1" dirty="0" smtClean="0"/>
              <a:t>/mindset : </a:t>
            </a:r>
            <a:r>
              <a:rPr lang="en-US" i="1" dirty="0" err="1" smtClean="0"/>
              <a:t>adalah</a:t>
            </a:r>
            <a:r>
              <a:rPr lang="en-US" i="1" dirty="0" smtClean="0"/>
              <a:t> </a:t>
            </a:r>
            <a:r>
              <a:rPr lang="en-US" i="1" dirty="0" err="1" smtClean="0"/>
              <a:t>keseluruhan</a:t>
            </a:r>
            <a:r>
              <a:rPr lang="en-US" i="1" dirty="0" smtClean="0"/>
              <a:t> </a:t>
            </a:r>
            <a:r>
              <a:rPr lang="en-US" i="1" dirty="0" err="1" smtClean="0"/>
              <a:t>dari</a:t>
            </a:r>
            <a:r>
              <a:rPr lang="en-US" i="1" dirty="0" smtClean="0"/>
              <a:t> yang </a:t>
            </a:r>
            <a:r>
              <a:rPr lang="en-US" i="1" dirty="0" err="1" smtClean="0"/>
              <a:t>kita</a:t>
            </a:r>
            <a:r>
              <a:rPr lang="en-US" i="1" dirty="0" smtClean="0"/>
              <a:t> </a:t>
            </a:r>
            <a:r>
              <a:rPr lang="en-US" i="1" dirty="0" err="1" smtClean="0"/>
              <a:t>miliki</a:t>
            </a:r>
            <a:r>
              <a:rPr lang="en-US" i="1" dirty="0" smtClean="0"/>
              <a:t> : nilai2, </a:t>
            </a:r>
            <a:r>
              <a:rPr lang="en-US" i="1" dirty="0" err="1" smtClean="0"/>
              <a:t>kriteria</a:t>
            </a:r>
            <a:r>
              <a:rPr lang="en-US" i="1" dirty="0" smtClean="0"/>
              <a:t>, </a:t>
            </a:r>
            <a:r>
              <a:rPr lang="en-US" i="1" dirty="0" err="1" smtClean="0"/>
              <a:t>harapan</a:t>
            </a:r>
            <a:r>
              <a:rPr lang="en-US" i="1" dirty="0" smtClean="0"/>
              <a:t>, </a:t>
            </a:r>
            <a:r>
              <a:rPr lang="en-US" i="1" dirty="0" err="1" smtClean="0"/>
              <a:t>sikap</a:t>
            </a:r>
            <a:r>
              <a:rPr lang="en-US" i="1" dirty="0" smtClean="0"/>
              <a:t>, </a:t>
            </a:r>
            <a:r>
              <a:rPr lang="en-US" i="1" dirty="0" err="1" smtClean="0"/>
              <a:t>kebiasaan</a:t>
            </a:r>
            <a:r>
              <a:rPr lang="en-US" i="1" dirty="0" smtClean="0"/>
              <a:t>, </a:t>
            </a:r>
            <a:r>
              <a:rPr lang="en-US" i="1" dirty="0" err="1" smtClean="0"/>
              <a:t>keputusan</a:t>
            </a:r>
            <a:r>
              <a:rPr lang="en-US" i="1" dirty="0" smtClean="0"/>
              <a:t>,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pendapat</a:t>
            </a:r>
            <a:r>
              <a:rPr lang="en-US" i="1" dirty="0" smtClean="0"/>
              <a:t> </a:t>
            </a:r>
            <a:r>
              <a:rPr lang="en-US" i="1" dirty="0" err="1" smtClean="0"/>
              <a:t>yg</a:t>
            </a:r>
            <a:r>
              <a:rPr lang="en-US" i="1" dirty="0" smtClean="0"/>
              <a:t> </a:t>
            </a:r>
            <a:r>
              <a:rPr lang="en-US" i="1" dirty="0" err="1" smtClean="0"/>
              <a:t>kita</a:t>
            </a:r>
            <a:r>
              <a:rPr lang="en-US" i="1" dirty="0" smtClean="0"/>
              <a:t> </a:t>
            </a:r>
            <a:r>
              <a:rPr lang="en-US" i="1" dirty="0" err="1" smtClean="0"/>
              <a:t>keluarkan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memandang</a:t>
            </a:r>
            <a:r>
              <a:rPr lang="en-US" i="1" dirty="0" smtClean="0"/>
              <a:t>  </a:t>
            </a:r>
            <a:r>
              <a:rPr lang="en-US" i="1" dirty="0" err="1" smtClean="0"/>
              <a:t>diri</a:t>
            </a:r>
            <a:r>
              <a:rPr lang="en-US" i="1" dirty="0" smtClean="0"/>
              <a:t> </a:t>
            </a:r>
            <a:r>
              <a:rPr lang="en-US" i="1" dirty="0" err="1" smtClean="0"/>
              <a:t>kita</a:t>
            </a:r>
            <a:r>
              <a:rPr lang="en-US" i="1" dirty="0" smtClean="0"/>
              <a:t>, </a:t>
            </a:r>
            <a:r>
              <a:rPr lang="en-US" i="1" dirty="0" err="1" smtClean="0"/>
              <a:t>orang</a:t>
            </a:r>
            <a:r>
              <a:rPr lang="en-US" i="1" dirty="0" smtClean="0"/>
              <a:t> lain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kehidupan</a:t>
            </a:r>
            <a:r>
              <a:rPr lang="en-US" i="1" dirty="0" smtClean="0"/>
              <a:t> </a:t>
            </a:r>
            <a:r>
              <a:rPr lang="en-US" i="1" dirty="0" err="1" smtClean="0"/>
              <a:t>ini</a:t>
            </a:r>
            <a:r>
              <a:rPr lang="en-US" i="1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Enterpreneur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(learning)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Merubahnya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3.Berubah </a:t>
            </a:r>
            <a:r>
              <a:rPr lang="en-US" dirty="0" err="1" smtClean="0"/>
              <a:t>karena</a:t>
            </a:r>
            <a:r>
              <a:rPr lang="en-US" dirty="0" smtClean="0"/>
              <a:t> :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 err="1" smtClean="0"/>
              <a:t>benci</a:t>
            </a:r>
            <a:r>
              <a:rPr lang="en-US" dirty="0" smtClean="0"/>
              <a:t>  - </a:t>
            </a:r>
            <a:r>
              <a:rPr lang="en-US" dirty="0" err="1" smtClean="0"/>
              <a:t>mengasihi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yakin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- </a:t>
            </a:r>
            <a:r>
              <a:rPr lang="en-US" dirty="0" err="1" smtClean="0"/>
              <a:t>keliru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 yang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POLA PIKIR ENTREPRENEUR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, </a:t>
            </a:r>
            <a:r>
              <a:rPr lang="en-US" dirty="0" err="1" smtClean="0"/>
              <a:t>berkarakter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utilitas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b="1" i="1" dirty="0" smtClean="0"/>
              <a:t>Job creator </a:t>
            </a:r>
            <a:r>
              <a:rPr lang="en-US" b="1" i="1" dirty="0" err="1" smtClean="0"/>
              <a:t>daripada</a:t>
            </a:r>
            <a:r>
              <a:rPr lang="en-US" b="1" i="1" dirty="0" smtClean="0"/>
              <a:t> job seeker.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id-ID" b="1" dirty="0" smtClean="0"/>
              <a:t>	</a:t>
            </a:r>
            <a:r>
              <a:rPr lang="en-US" sz="2800" b="1" i="1" dirty="0" smtClean="0"/>
              <a:t>"</a:t>
            </a:r>
            <a:r>
              <a:rPr lang="en-US" sz="2800" b="1" i="1" dirty="0" err="1" smtClean="0"/>
              <a:t>Kalau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Anda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menginginkan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perubahan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kecil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dalam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hidup</a:t>
            </a:r>
            <a:r>
              <a:rPr lang="en-US" sz="2800" b="1" i="1" dirty="0" smtClean="0"/>
              <a:t>,</a:t>
            </a:r>
            <a:r>
              <a:rPr lang="id-ID" sz="2800" b="1" i="1" dirty="0" smtClean="0"/>
              <a:t> ubahlah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perilaku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Anda</a:t>
            </a:r>
            <a:r>
              <a:rPr lang="en-US" sz="2800" b="1" i="1" dirty="0" smtClean="0"/>
              <a:t>. </a:t>
            </a:r>
            <a:r>
              <a:rPr lang="en-US" sz="2800" b="1" i="1" dirty="0" err="1" smtClean="0"/>
              <a:t>Tetapi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bila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Anda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menginginkan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perubahan</a:t>
            </a:r>
            <a:r>
              <a:rPr lang="en-US" sz="2800" b="1" i="1" dirty="0" smtClean="0"/>
              <a:t> yang </a:t>
            </a:r>
            <a:r>
              <a:rPr lang="en-US" sz="2800" b="1" i="1" dirty="0" err="1" smtClean="0"/>
              <a:t>besar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dan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mendasar</a:t>
            </a:r>
            <a:r>
              <a:rPr lang="en-US" sz="2800" b="1" i="1" dirty="0" smtClean="0"/>
              <a:t>, </a:t>
            </a:r>
            <a:r>
              <a:rPr lang="id-ID" sz="2800" b="1" i="1" dirty="0" smtClean="0"/>
              <a:t>ubahlah</a:t>
            </a:r>
            <a:r>
              <a:rPr lang="en-US" sz="2800" b="1" i="1" dirty="0" smtClean="0"/>
              <a:t> p</a:t>
            </a:r>
            <a:r>
              <a:rPr lang="id-ID" sz="2800" b="1" i="1" dirty="0" smtClean="0"/>
              <a:t>ola pikir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Anda</a:t>
            </a:r>
            <a:r>
              <a:rPr lang="en-US" sz="2800" b="1" i="1" dirty="0" smtClean="0"/>
              <a:t>."</a:t>
            </a:r>
            <a:r>
              <a:rPr lang="en-US" b="1" dirty="0" smtClean="0"/>
              <a:t> </a:t>
            </a:r>
          </a:p>
          <a:p>
            <a:pPr algn="r">
              <a:lnSpc>
                <a:spcPct val="90000"/>
              </a:lnSpc>
              <a:buNone/>
            </a:pPr>
            <a:r>
              <a:rPr lang="en-US" dirty="0" smtClean="0"/>
              <a:t>- Stephen Covey</a:t>
            </a:r>
            <a:endParaRPr lang="id-ID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Sebenarnya masalah yang kita hadapi tidak berubah, tetapi yang kita ubah adalah cara kita dalam memandang masalah tersebut melalui pola pikir positip.</a:t>
            </a:r>
          </a:p>
          <a:p>
            <a:pPr>
              <a:buNone/>
            </a:pPr>
            <a:r>
              <a:rPr lang="id-ID" dirty="0" smtClean="0"/>
              <a:t>	Misal : memandang kegagalan sebagai sukses yang tertunda, bukan kegagalan sebagai alasan untuk frustasi berat.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id-ID" dirty="0" smtClean="0"/>
              <a:t>Video beer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Tantangan</a:t>
            </a:r>
            <a:r>
              <a:rPr lang="en-US" sz="3600" dirty="0" smtClean="0"/>
              <a:t> </a:t>
            </a:r>
            <a:r>
              <a:rPr lang="en-US" sz="3600" dirty="0" err="1" smtClean="0"/>
              <a:t>kewirausahaan</a:t>
            </a:r>
            <a:endParaRPr lang="en-US" sz="3600" dirty="0"/>
          </a:p>
        </p:txBody>
      </p:sp>
      <p:pic>
        <p:nvPicPr>
          <p:cNvPr id="3074" name="Picture 2" descr="D:\Kewirausaan\kewirausahaan 2\slide_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71546"/>
            <a:ext cx="7572428" cy="48117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4400" dirty="0" smtClean="0"/>
              <a:t>Melihat Dengan Sudut Pandang Baru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Sebenarnya masalah yang kita hadapi tidak berubah, tetapi yang kita ubah adalah cara kita dalam memandang masalah tersebut melalui pola pikir positip.</a:t>
            </a:r>
          </a:p>
          <a:p>
            <a:pPr>
              <a:buNone/>
            </a:pPr>
            <a:r>
              <a:rPr lang="id-ID" dirty="0" smtClean="0"/>
              <a:t>	Misal : memandang kegagalan sebagai sukses yang tertunda, bukan kegagalan sebagai alasan untuk frustasi berat.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id-ID" dirty="0" smtClean="0"/>
              <a:t>Video beer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Kreativitas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dirty="0" smtClean="0"/>
              <a:t>T</a:t>
            </a:r>
            <a:r>
              <a:rPr lang="id-ID" dirty="0" smtClean="0"/>
              <a:t>ingkatkan penggunaan otak kanan anda melalui stimulus visualisasi tujuan, mempelajari seni musik, serta berolahraga jalan kaki tanpa alas</a:t>
            </a:r>
          </a:p>
          <a:p>
            <a:pPr marL="514350" indent="-514350">
              <a:buFontTx/>
              <a:buAutoNum type="arabicPeriod"/>
            </a:pPr>
            <a:r>
              <a:rPr lang="en-US" dirty="0" smtClean="0"/>
              <a:t>K</a:t>
            </a:r>
            <a:r>
              <a:rPr lang="id-ID" dirty="0" smtClean="0"/>
              <a:t>enali hambatan kreatifitas anda, dan lakukan rencana aksi untuk mengeliminir hambatan tersebut</a:t>
            </a:r>
          </a:p>
          <a:p>
            <a:pPr marL="514350" indent="-514350">
              <a:buFontTx/>
              <a:buAutoNum type="arabicPeriod"/>
            </a:pPr>
            <a:r>
              <a:rPr lang="id-ID" dirty="0" smtClean="0"/>
              <a:t>Biasakan berpikir</a:t>
            </a:r>
            <a:r>
              <a:rPr lang="en-US" dirty="0" smtClean="0"/>
              <a:t> </a:t>
            </a:r>
            <a:r>
              <a:rPr lang="en-US" sz="4000" dirty="0" err="1" smtClean="0"/>
              <a:t>berbeda</a:t>
            </a:r>
            <a:endParaRPr lang="id-ID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Bijak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dirty="0" smtClean="0"/>
              <a:t>“</a:t>
            </a:r>
            <a:r>
              <a:rPr lang="id-ID" sz="2800" dirty="0" smtClean="0"/>
              <a:t>Kreatifitas terdiri dari 1 persen inspirasi dan 99 persen </a:t>
            </a:r>
            <a:r>
              <a:rPr lang="en-US" sz="2800" dirty="0" err="1" smtClean="0"/>
              <a:t>kerja</a:t>
            </a:r>
            <a:r>
              <a:rPr lang="en-US" sz="2800" dirty="0" smtClean="0"/>
              <a:t> </a:t>
            </a:r>
            <a:r>
              <a:rPr lang="en-US" sz="2800" dirty="0" err="1" smtClean="0"/>
              <a:t>keras</a:t>
            </a:r>
            <a:r>
              <a:rPr lang="en-US" sz="2800" dirty="0" smtClean="0"/>
              <a:t>.”</a:t>
            </a:r>
            <a:r>
              <a:rPr lang="id-ID" sz="2800" dirty="0" smtClean="0"/>
              <a:t> </a:t>
            </a:r>
            <a:endParaRPr lang="en-US" sz="2800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- </a:t>
            </a:r>
            <a:r>
              <a:rPr lang="id-ID" dirty="0" smtClean="0"/>
              <a:t>Thomas Alfa Edison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Seorang</a:t>
            </a:r>
            <a:r>
              <a:rPr lang="en-US" sz="3200" dirty="0" smtClean="0"/>
              <a:t> entrepreneur social </a:t>
            </a:r>
            <a:r>
              <a:rPr lang="en-US" sz="3200" dirty="0" err="1" smtClean="0"/>
              <a:t>memainkan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</a:t>
            </a:r>
            <a:r>
              <a:rPr lang="en-US" sz="3200" dirty="0" smtClean="0"/>
              <a:t> </a:t>
            </a:r>
            <a:r>
              <a:rPr lang="en-US" sz="3200" dirty="0" err="1" smtClean="0"/>
              <a:t>agen-agen</a:t>
            </a:r>
            <a:r>
              <a:rPr lang="en-US" sz="3200" dirty="0" smtClean="0"/>
              <a:t> </a:t>
            </a:r>
            <a:r>
              <a:rPr lang="en-US" sz="3200" dirty="0" err="1" smtClean="0"/>
              <a:t>perubahan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Mengadopsi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),</a:t>
            </a:r>
            <a:br>
              <a:rPr lang="en-US" dirty="0" smtClean="0"/>
            </a:br>
            <a:r>
              <a:rPr lang="en-US" dirty="0" smtClean="0"/>
              <a:t>2. </a:t>
            </a:r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terus-menerus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(social)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3.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, </a:t>
            </a:r>
            <a:r>
              <a:rPr lang="en-US" dirty="0" err="1" smtClean="0"/>
              <a:t>adaptasi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4.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5. </a:t>
            </a:r>
            <a:r>
              <a:rPr lang="en-US" dirty="0" err="1" smtClean="0"/>
              <a:t>Menunjukkan</a:t>
            </a:r>
            <a:r>
              <a:rPr lang="en-US" dirty="0" smtClean="0"/>
              <a:t> rasa </a:t>
            </a:r>
            <a:r>
              <a:rPr lang="en-US" dirty="0" err="1" smtClean="0"/>
              <a:t>akuntabilitas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yang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>
                <a:solidFill>
                  <a:schemeClr val="tx1"/>
                </a:solidFill>
              </a:rPr>
              <a:t>Perbedaan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kewirausahaan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individu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dan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sosial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Martin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Osberg</a:t>
            </a:r>
            <a:r>
              <a:rPr lang="en-US" dirty="0" smtClean="0"/>
              <a:t> (2007),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mekanismenya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agar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profit </a:t>
            </a:r>
            <a:r>
              <a:rPr lang="en-US" dirty="0" err="1" smtClean="0"/>
              <a:t>bagi</a:t>
            </a:r>
            <a:r>
              <a:rPr lang="en-US" dirty="0" smtClean="0"/>
              <a:t> entrepreneur.  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memberdayakan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beruntung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.  </a:t>
            </a:r>
          </a:p>
          <a:p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1)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/</a:t>
            </a:r>
            <a:r>
              <a:rPr lang="en-US" dirty="0" err="1" smtClean="0"/>
              <a:t>keseimbangan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berkurangnya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</a:p>
          <a:p>
            <a:pPr>
              <a:buNone/>
            </a:pPr>
            <a:r>
              <a:rPr lang="en-US" dirty="0" smtClean="0"/>
              <a:t>     2)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3)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 smtClean="0"/>
              <a:t>Sifat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Wirausaha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Sosial</a:t>
            </a:r>
            <a:r>
              <a:rPr lang="en-US" sz="4400" b="1" dirty="0" smtClean="0"/>
              <a:t> (Dees, 2001)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Sifat</a:t>
            </a:r>
            <a:r>
              <a:rPr lang="en-US" b="1" dirty="0" smtClean="0"/>
              <a:t> </a:t>
            </a:r>
            <a:r>
              <a:rPr lang="en-US" b="1" dirty="0" err="1" smtClean="0"/>
              <a:t>Wirausaha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r>
              <a:rPr lang="en-US" b="1" dirty="0" smtClean="0"/>
              <a:t> (Dees, 2001)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a.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 b.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inovatif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 c.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d.Altruis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8001056" cy="1214446"/>
          </a:xfrm>
        </p:spPr>
        <p:txBody>
          <a:bodyPr>
            <a:noAutofit/>
          </a:bodyPr>
          <a:lstStyle/>
          <a:p>
            <a:r>
              <a:rPr lang="en-US" sz="3200" dirty="0" smtClean="0"/>
              <a:t>Cara </a:t>
            </a:r>
            <a:r>
              <a:rPr lang="en-US" sz="3200" dirty="0" err="1" smtClean="0"/>
              <a:t>mengukur</a:t>
            </a:r>
            <a:r>
              <a:rPr lang="en-US" sz="3200" dirty="0" smtClean="0"/>
              <a:t> </a:t>
            </a:r>
            <a:r>
              <a:rPr lang="en-US" sz="3200" dirty="0" err="1" smtClean="0"/>
              <a:t>kesuksesan</a:t>
            </a:r>
            <a:r>
              <a:rPr lang="en-US" sz="3200" dirty="0" smtClean="0"/>
              <a:t> </a:t>
            </a:r>
            <a:r>
              <a:rPr lang="en-US" sz="3200" dirty="0" err="1" smtClean="0"/>
              <a:t>kewirausahaan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Dees (2002: xxxi)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profit yang </a:t>
            </a:r>
            <a:r>
              <a:rPr lang="en-US" dirty="0" err="1" smtClean="0"/>
              <a:t>dihasilkan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value).</a:t>
            </a:r>
          </a:p>
          <a:p>
            <a:pPr>
              <a:buNone/>
            </a:pPr>
            <a:r>
              <a:rPr lang="en-US" dirty="0" smtClean="0"/>
              <a:t>    Para </a:t>
            </a:r>
            <a:r>
              <a:rPr lang="en-US" dirty="0" err="1" smtClean="0"/>
              <a:t>wirausaha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Mengadopsi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Mengenali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peluang-peluang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keberlangsungan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, </a:t>
            </a:r>
            <a:r>
              <a:rPr lang="en-US" dirty="0" err="1" smtClean="0"/>
              <a:t>adaptasi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yang </a:t>
            </a:r>
            <a:r>
              <a:rPr lang="en-US" dirty="0" err="1" smtClean="0"/>
              <a:t>berkelanjutan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target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 (Dees </a:t>
            </a:r>
            <a:r>
              <a:rPr lang="en-US" dirty="0" err="1" smtClean="0"/>
              <a:t>dkk</a:t>
            </a:r>
            <a:r>
              <a:rPr lang="en-US" dirty="0" smtClean="0"/>
              <a:t>, 2002:xxxi)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SELAMAT BERKARYA MELALUI </a:t>
            </a:r>
          </a:p>
          <a:p>
            <a:pPr algn="ctr">
              <a:buNone/>
            </a:pP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 KEWIRAUSAHAAN SOSIAL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 result for Buku Kewirausahaan sosial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357430"/>
            <a:ext cx="4676799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7458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Kewirausahaan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Sosial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D:\Kewirausaan\kewirausahaan 2\kewirso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8001056" cy="4429156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 rot="10800000" flipV="1">
            <a:off x="2286000" y="5786453"/>
            <a:ext cx="185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By </a:t>
            </a:r>
            <a:r>
              <a:rPr lang="en-US" dirty="0" err="1" smtClean="0"/>
              <a:t>Resti</a:t>
            </a:r>
            <a:r>
              <a:rPr lang="en-US" dirty="0" smtClean="0"/>
              <a:t> </a:t>
            </a:r>
            <a:r>
              <a:rPr lang="en-US" dirty="0" err="1" smtClean="0"/>
              <a:t>Fauziah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mempraktekkannya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just"/>
            <a:r>
              <a:rPr lang="en-US" dirty="0" err="1" smtClean="0"/>
              <a:t>Deskripsi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Konsep</a:t>
            </a:r>
            <a:r>
              <a:rPr lang="en-US" dirty="0" smtClean="0"/>
              <a:t>/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mindset,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Jenis-jenis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kewirausahaan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keiwrausahaan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sosial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Social Entrepreneurship</a:t>
            </a:r>
            <a:r>
              <a:rPr lang="en-US" dirty="0" smtClean="0"/>
              <a:t> 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, </a:t>
            </a:r>
            <a:r>
              <a:rPr lang="en-US" i="1" dirty="0" smtClean="0"/>
              <a:t>social</a:t>
            </a:r>
            <a:r>
              <a:rPr lang="en-US" dirty="0" smtClean="0"/>
              <a:t> 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kemasyarakatan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 </a:t>
            </a:r>
            <a:r>
              <a:rPr lang="en-US" i="1" dirty="0" smtClean="0"/>
              <a:t>entrepreneurship </a:t>
            </a:r>
            <a:r>
              <a:rPr lang="en-US" dirty="0" smtClean="0"/>
              <a:t>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kewirausahaan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i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err="1" smtClean="0"/>
              <a:t>Wirausaha</a:t>
            </a:r>
            <a:r>
              <a:rPr lang="en-US" dirty="0" smtClean="0"/>
              <a:t> 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wira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Wira</a:t>
            </a:r>
            <a:r>
              <a:rPr lang="en-US" dirty="0" smtClean="0"/>
              <a:t>,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pejuang</a:t>
            </a:r>
            <a:r>
              <a:rPr lang="en-US" dirty="0" smtClean="0"/>
              <a:t>, </a:t>
            </a:r>
            <a:r>
              <a:rPr lang="en-US" dirty="0" err="1" smtClean="0"/>
              <a:t>pahlawan</a:t>
            </a:r>
            <a:r>
              <a:rPr lang="en-US" dirty="0" smtClean="0"/>
              <a:t>,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, </a:t>
            </a:r>
            <a:r>
              <a:rPr lang="en-US" dirty="0" err="1" smtClean="0"/>
              <a:t>teladan</a:t>
            </a:r>
            <a:r>
              <a:rPr lang="en-US" dirty="0" smtClean="0"/>
              <a:t>, </a:t>
            </a:r>
            <a:r>
              <a:rPr lang="en-US" dirty="0" err="1" smtClean="0"/>
              <a:t>berbudi</a:t>
            </a:r>
            <a:r>
              <a:rPr lang="en-US" dirty="0" smtClean="0"/>
              <a:t> </a:t>
            </a:r>
            <a:r>
              <a:rPr lang="en-US" dirty="0" err="1" smtClean="0"/>
              <a:t>luhur</a:t>
            </a:r>
            <a:r>
              <a:rPr lang="en-US" dirty="0" smtClean="0"/>
              <a:t>, </a:t>
            </a:r>
            <a:r>
              <a:rPr lang="en-US" dirty="0" err="1" smtClean="0"/>
              <a:t>gagah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berwatak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Usaha,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amal</a:t>
            </a:r>
            <a:r>
              <a:rPr lang="en-US" dirty="0" smtClean="0"/>
              <a:t>,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 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</a:t>
            </a:r>
            <a:r>
              <a:rPr lang="en-US" sz="3100" dirty="0" smtClean="0"/>
              <a:t>ntrepreneur </a:t>
            </a:r>
            <a:r>
              <a:rPr lang="en-US" sz="3100" dirty="0" err="1" smtClean="0"/>
              <a:t>dapat</a:t>
            </a:r>
            <a:r>
              <a:rPr lang="en-US" sz="3100" dirty="0" smtClean="0"/>
              <a:t> </a:t>
            </a:r>
            <a:r>
              <a:rPr lang="en-US" sz="3100" dirty="0" err="1" smtClean="0"/>
              <a:t>digolongkan</a:t>
            </a:r>
            <a:r>
              <a:rPr lang="en-US" sz="3100" dirty="0" smtClean="0"/>
              <a:t> </a:t>
            </a:r>
            <a:r>
              <a:rPr lang="en-US" sz="3100" dirty="0" err="1" smtClean="0"/>
              <a:t>ke</a:t>
            </a:r>
            <a:r>
              <a:rPr lang="en-US" sz="3100" dirty="0" smtClean="0"/>
              <a:t> </a:t>
            </a:r>
            <a:r>
              <a:rPr lang="en-US" sz="3100" dirty="0" err="1" smtClean="0"/>
              <a:t>dalam</a:t>
            </a:r>
            <a:r>
              <a:rPr lang="en-US" sz="3100" dirty="0" smtClean="0"/>
              <a:t> </a:t>
            </a:r>
            <a:r>
              <a:rPr lang="en-US" sz="3100" dirty="0" err="1" smtClean="0"/>
              <a:t>dua</a:t>
            </a:r>
            <a:r>
              <a:rPr lang="en-US" sz="3100" dirty="0" smtClean="0"/>
              <a:t> </a:t>
            </a:r>
            <a:r>
              <a:rPr lang="en-US" sz="3100" dirty="0" err="1" smtClean="0"/>
              <a:t>kelompok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1.business entrepreneur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2.social entrepreneur. </a:t>
            </a:r>
          </a:p>
          <a:p>
            <a:pPr>
              <a:buNone/>
            </a:pPr>
            <a:endParaRPr lang="en-US" dirty="0" smtClean="0"/>
          </a:p>
          <a:p>
            <a:r>
              <a:rPr lang="en-US" sz="3500" dirty="0" err="1" smtClean="0"/>
              <a:t>Perbedaan</a:t>
            </a:r>
            <a:r>
              <a:rPr lang="en-US" sz="3500" dirty="0" smtClean="0"/>
              <a:t> </a:t>
            </a:r>
            <a:r>
              <a:rPr lang="en-US" sz="3500" dirty="0" err="1" smtClean="0"/>
              <a:t>pokok</a:t>
            </a:r>
            <a:r>
              <a:rPr lang="en-US" sz="3500" dirty="0" smtClean="0"/>
              <a:t> </a:t>
            </a:r>
            <a:r>
              <a:rPr lang="en-US" sz="3500" dirty="0" err="1" smtClean="0"/>
              <a:t>keduanya</a:t>
            </a:r>
            <a:r>
              <a:rPr lang="en-US" sz="3500" dirty="0" smtClean="0"/>
              <a:t> </a:t>
            </a:r>
            <a:r>
              <a:rPr lang="en-US" sz="3500" dirty="0" err="1" smtClean="0"/>
              <a:t>utamanya</a:t>
            </a:r>
            <a:r>
              <a:rPr lang="en-US" sz="3500" dirty="0" smtClean="0"/>
              <a:t> </a:t>
            </a:r>
            <a:r>
              <a:rPr lang="en-US" sz="3500" dirty="0" err="1" smtClean="0"/>
              <a:t>terletak</a:t>
            </a:r>
            <a:r>
              <a:rPr lang="en-US" sz="3500" dirty="0" smtClean="0"/>
              <a:t> </a:t>
            </a:r>
            <a:r>
              <a:rPr lang="en-US" sz="3500" dirty="0" err="1" smtClean="0"/>
              <a:t>pada</a:t>
            </a:r>
            <a:r>
              <a:rPr lang="en-US" sz="3500" dirty="0" smtClean="0"/>
              <a:t> </a:t>
            </a:r>
            <a:r>
              <a:rPr lang="en-US" sz="3500" dirty="0" err="1" smtClean="0"/>
              <a:t>pemanfaatan</a:t>
            </a:r>
            <a:r>
              <a:rPr lang="en-US" sz="3500" dirty="0" smtClean="0"/>
              <a:t> </a:t>
            </a:r>
            <a:r>
              <a:rPr lang="en-US" sz="3500" dirty="0" err="1" smtClean="0"/>
              <a:t>keuntungan</a:t>
            </a:r>
            <a:r>
              <a:rPr lang="en-US" sz="3500" dirty="0" smtClean="0"/>
              <a:t>.</a:t>
            </a:r>
          </a:p>
          <a:p>
            <a:r>
              <a:rPr lang="en-US" dirty="0" smtClean="0"/>
              <a:t>¯  business entrepreneur,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diperloleh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dimanfaatkan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,</a:t>
            </a:r>
          </a:p>
          <a:p>
            <a:r>
              <a:rPr lang="en-US" dirty="0" smtClean="0"/>
              <a:t>¯  social entrepreneur </a:t>
            </a:r>
            <a:r>
              <a:rPr lang="en-US" dirty="0" err="1" smtClean="0"/>
              <a:t>keuntungan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(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) </a:t>
            </a:r>
            <a:r>
              <a:rPr lang="en-US" dirty="0" err="1" smtClean="0"/>
              <a:t>diinvestasikan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"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berisiko</a:t>
            </a:r>
            <a:r>
              <a:rPr lang="en-US" dirty="0" smtClean="0"/>
              <a:t>".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tren</a:t>
            </a:r>
            <a:r>
              <a:rPr lang="en-US" dirty="0" smtClean="0"/>
              <a:t> global, </a:t>
            </a:r>
            <a:r>
              <a:rPr lang="en-US" dirty="0" err="1" smtClean="0"/>
              <a:t>dikotomi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kian</a:t>
            </a:r>
            <a:r>
              <a:rPr lang="en-US" dirty="0" smtClean="0"/>
              <a:t> </a:t>
            </a:r>
            <a:r>
              <a:rPr lang="en-US" dirty="0" err="1" smtClean="0"/>
              <a:t>kabur</a:t>
            </a:r>
            <a:r>
              <a:rPr lang="en-US" dirty="0" smtClean="0"/>
              <a:t>,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(business entrepreneur </a:t>
            </a:r>
            <a:r>
              <a:rPr lang="en-US" dirty="0" err="1" smtClean="0"/>
              <a:t>dan</a:t>
            </a:r>
            <a:r>
              <a:rPr lang="en-US" dirty="0" smtClean="0"/>
              <a:t> social entrepreneur)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sesungguhnya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berbicara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dalam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bahasa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sama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yaitu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inovasi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manajemen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efektivitas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mutu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kompetensi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741</TotalTime>
  <Words>962</Words>
  <Application>Microsoft Office PowerPoint</Application>
  <PresentationFormat>On-screen Show (4:3)</PresentationFormat>
  <Paragraphs>175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Flow</vt:lpstr>
      <vt:lpstr>KEWIRAUSAHAAN SOSIAL</vt:lpstr>
      <vt:lpstr>Data statistik</vt:lpstr>
      <vt:lpstr>Tantangan kewirausahaan</vt:lpstr>
      <vt:lpstr>Kewirausahaan Sosial</vt:lpstr>
      <vt:lpstr>Tujuan Pembelajaran</vt:lpstr>
      <vt:lpstr>Konsep</vt:lpstr>
      <vt:lpstr>Etimologi</vt:lpstr>
      <vt:lpstr>        Entrepreneur dapat digolongkan ke dalam dua kelompok</vt:lpstr>
      <vt:lpstr>Slide 9</vt:lpstr>
      <vt:lpstr>Sejarah</vt:lpstr>
      <vt:lpstr>Sejarah</vt:lpstr>
      <vt:lpstr>Pengertian  Social Entrepreneur </vt:lpstr>
      <vt:lpstr>Definisi </vt:lpstr>
      <vt:lpstr>Kewirausahaan Sosial</vt:lpstr>
      <vt:lpstr>               Kemampuan yang harus dimiliki   kewirausahaan sosial</vt:lpstr>
      <vt:lpstr>Social Entrepreneurship tersusun atas dasar 3 aspek: </vt:lpstr>
      <vt:lpstr>   Tipe Kemampuan  Yang dibutuhkan entrepreneur : </vt:lpstr>
      <vt:lpstr>Sosiolog David McClelland</vt:lpstr>
      <vt:lpstr>Definisi pengusaha sosial</vt:lpstr>
      <vt:lpstr>Ciri-ciri Pengusaha sosial</vt:lpstr>
      <vt:lpstr>Kemampuan mengelola resiko</vt:lpstr>
      <vt:lpstr>Perbedaan Pengusaha Sosial dan Tradisional</vt:lpstr>
      <vt:lpstr>Kata kunci wirausaha sosial</vt:lpstr>
      <vt:lpstr>Berfikir Perubahan</vt:lpstr>
      <vt:lpstr>Mengubah pola pikir</vt:lpstr>
      <vt:lpstr>POLA PIKIR ENTREPRENEUR</vt:lpstr>
      <vt:lpstr>Slide 27</vt:lpstr>
      <vt:lpstr>Berpikir Kreatif</vt:lpstr>
      <vt:lpstr>Slide 29</vt:lpstr>
      <vt:lpstr>Melihat Dengan Sudut Pandang Baru</vt:lpstr>
      <vt:lpstr>Tips Meningkatkan Kreativitas</vt:lpstr>
      <vt:lpstr>Kata Bijak</vt:lpstr>
      <vt:lpstr>Seorang entrepreneur social memainkan peran agen-agen perubahan di sektor sosial </vt:lpstr>
      <vt:lpstr>Perbedaan kewirausahaan individu dan sosial</vt:lpstr>
      <vt:lpstr>Sifat Wirausaha Sosial (Dees, 2001)</vt:lpstr>
      <vt:lpstr>Cara mengukur kesuksesan kewirausahaan sosial </vt:lpstr>
      <vt:lpstr>Slide 37</vt:lpstr>
      <vt:lpstr>Slide 38</vt:lpstr>
    </vt:vector>
  </TitlesOfParts>
  <Company>JOGJA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 SOSIAL</dc:title>
  <dc:creator>ACER</dc:creator>
  <cp:lastModifiedBy>John Doe</cp:lastModifiedBy>
  <cp:revision>85</cp:revision>
  <dcterms:created xsi:type="dcterms:W3CDTF">2016-09-29T13:18:07Z</dcterms:created>
  <dcterms:modified xsi:type="dcterms:W3CDTF">2020-03-18T22:44:29Z</dcterms:modified>
</cp:coreProperties>
</file>