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500" r:id="rId1"/>
  </p:sldMasterIdLst>
  <p:notesMasterIdLst>
    <p:notesMasterId r:id="rId13"/>
  </p:notesMasterIdLst>
  <p:handoutMasterIdLst>
    <p:handoutMasterId r:id="rId14"/>
  </p:handoutMasterIdLst>
  <p:sldIdLst>
    <p:sldId id="256" r:id="rId2"/>
    <p:sldId id="365" r:id="rId3"/>
    <p:sldId id="366" r:id="rId4"/>
    <p:sldId id="367" r:id="rId5"/>
    <p:sldId id="368" r:id="rId6"/>
    <p:sldId id="369" r:id="rId7"/>
    <p:sldId id="370" r:id="rId8"/>
    <p:sldId id="371" r:id="rId9"/>
    <p:sldId id="372" r:id="rId10"/>
    <p:sldId id="326" r:id="rId11"/>
    <p:sldId id="327" r:id="rId12"/>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432FF"/>
    <a:srgbClr val="FF0000"/>
    <a:srgbClr val="660033"/>
    <a:srgbClr val="F7FAF9"/>
    <a:srgbClr val="FDEAEE"/>
    <a:srgbClr val="66FF99"/>
    <a:srgbClr val="FF00FF"/>
    <a:srgbClr val="FF7C80"/>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22"/>
    <p:restoredTop sz="93732"/>
  </p:normalViewPr>
  <p:slideViewPr>
    <p:cSldViewPr>
      <p:cViewPr varScale="1">
        <p:scale>
          <a:sx n="107" d="100"/>
          <a:sy n="107" d="100"/>
        </p:scale>
        <p:origin x="328" y="160"/>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B593A106-ABB1-244E-AC3E-4BF19282E5E0}" type="slidenum">
              <a:rPr lang="en-US" smtClean="0"/>
              <a:t>‹#›</a:t>
            </a:fld>
            <a:endParaRPr lang="en-US"/>
          </a:p>
        </p:txBody>
      </p:sp>
    </p:spTree>
    <p:extLst>
      <p:ext uri="{BB962C8B-B14F-4D97-AF65-F5344CB8AC3E}">
        <p14:creationId xmlns:p14="http://schemas.microsoft.com/office/powerpoint/2010/main" val="89530887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ea typeface="+mn-ea"/>
                <a:cs typeface="+mn-cs"/>
              </a:defRPr>
            </a:lvl1pPr>
          </a:lstStyle>
          <a:p>
            <a:pPr>
              <a:defRPr/>
            </a:pPr>
            <a:endParaRPr lang="en-US"/>
          </a:p>
        </p:txBody>
      </p:sp>
      <p:sp>
        <p:nvSpPr>
          <p:cNvPr id="3" name="Date Placeholder 2"/>
          <p:cNvSpPr>
            <a:spLocks noGrp="1"/>
          </p:cNvSpPr>
          <p:nvPr>
            <p:ph type="dt" idx="1"/>
          </p:nvPr>
        </p:nvSpPr>
        <p:spPr>
          <a:xfrm>
            <a:off x="5179484" y="0"/>
            <a:ext cx="3962400" cy="3429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ea typeface="+mn-ea"/>
                <a:cs typeface="+mn-cs"/>
              </a:defRPr>
            </a:lvl1pPr>
          </a:lstStyle>
          <a:p>
            <a:pPr>
              <a:defRPr/>
            </a:pPr>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A0D4DA5E-3EFD-0648-90E8-6656753BD3B0}" type="slidenum">
              <a:rPr lang="en-US"/>
              <a:pPr>
                <a:defRPr/>
              </a:pPr>
              <a:t>‹#›</a:t>
            </a:fld>
            <a:endParaRPr lang="en-US"/>
          </a:p>
        </p:txBody>
      </p:sp>
    </p:spTree>
    <p:extLst>
      <p:ext uri="{BB962C8B-B14F-4D97-AF65-F5344CB8AC3E}">
        <p14:creationId xmlns:p14="http://schemas.microsoft.com/office/powerpoint/2010/main" val="885782150"/>
      </p:ext>
    </p:extLst>
  </p:cSld>
  <p:clrMap bg1="lt1" tx1="dk1" bg2="lt2" tx2="dk2" accent1="accent1" accent2="accent2" accent3="accent3" accent4="accent4" accent5="accent5" accent6="accent6" hlink="hlink" folHlink="folHlink"/>
  <p:hf hdr="0" ftr="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39938"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742950" indent="-285750">
              <a:defRPr sz="2400">
                <a:solidFill>
                  <a:schemeClr val="tx1"/>
                </a:solidFill>
                <a:latin typeface="Arial Narrow" charset="0"/>
                <a:ea typeface="ＭＳ Ｐゴシック" charset="0"/>
              </a:defRPr>
            </a:lvl2pPr>
            <a:lvl3pPr marL="1143000" indent="-228600">
              <a:defRPr sz="2400">
                <a:solidFill>
                  <a:schemeClr val="tx1"/>
                </a:solidFill>
                <a:latin typeface="Arial Narrow" charset="0"/>
                <a:ea typeface="ＭＳ Ｐゴシック" charset="0"/>
              </a:defRPr>
            </a:lvl3pPr>
            <a:lvl4pPr marL="1600200" indent="-228600">
              <a:defRPr sz="2400">
                <a:solidFill>
                  <a:schemeClr val="tx1"/>
                </a:solidFill>
                <a:latin typeface="Arial Narrow" charset="0"/>
                <a:ea typeface="ＭＳ Ｐゴシック" charset="0"/>
              </a:defRPr>
            </a:lvl4pPr>
            <a:lvl5pPr marL="2057400" indent="-228600">
              <a:defRPr sz="24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4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4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4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400">
                <a:solidFill>
                  <a:schemeClr val="tx1"/>
                </a:solidFill>
                <a:latin typeface="Arial Narrow" charset="0"/>
                <a:ea typeface="ＭＳ Ｐゴシック" charset="0"/>
              </a:defRPr>
            </a:lvl9pPr>
          </a:lstStyle>
          <a:p>
            <a:fld id="{EA0D35BF-4C55-804B-990D-B1D9346AE573}" type="slidenum">
              <a:rPr lang="en-US" sz="1200"/>
              <a:pPr/>
              <a:t>1</a:t>
            </a:fld>
            <a:endParaRPr lang="en-US" sz="1200"/>
          </a:p>
        </p:txBody>
      </p:sp>
      <p:sp>
        <p:nvSpPr>
          <p:cNvPr id="2" name="Date Placeholder 1"/>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3982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09570"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10957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742950" indent="-285750">
              <a:defRPr sz="2400">
                <a:solidFill>
                  <a:schemeClr val="tx1"/>
                </a:solidFill>
                <a:latin typeface="Arial Narrow" charset="0"/>
                <a:ea typeface="ＭＳ Ｐゴシック" charset="0"/>
              </a:defRPr>
            </a:lvl2pPr>
            <a:lvl3pPr marL="1143000" indent="-228600">
              <a:defRPr sz="2400">
                <a:solidFill>
                  <a:schemeClr val="tx1"/>
                </a:solidFill>
                <a:latin typeface="Arial Narrow" charset="0"/>
                <a:ea typeface="ＭＳ Ｐゴシック" charset="0"/>
              </a:defRPr>
            </a:lvl3pPr>
            <a:lvl4pPr marL="1600200" indent="-228600">
              <a:defRPr sz="2400">
                <a:solidFill>
                  <a:schemeClr val="tx1"/>
                </a:solidFill>
                <a:latin typeface="Arial Narrow" charset="0"/>
                <a:ea typeface="ＭＳ Ｐゴシック" charset="0"/>
              </a:defRPr>
            </a:lvl4pPr>
            <a:lvl5pPr marL="2057400" indent="-228600">
              <a:defRPr sz="24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4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4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4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400">
                <a:solidFill>
                  <a:schemeClr val="tx1"/>
                </a:solidFill>
                <a:latin typeface="Arial Narrow" charset="0"/>
                <a:ea typeface="ＭＳ Ｐゴシック" charset="0"/>
              </a:defRPr>
            </a:lvl9pPr>
          </a:lstStyle>
          <a:p>
            <a:fld id="{47CF41D4-79CC-5B48-8E44-9659E7779CD8}" type="slidenum">
              <a:rPr lang="en-US" sz="1200"/>
              <a:pPr/>
              <a:t>10</a:t>
            </a:fld>
            <a:endParaRPr lang="en-US" sz="1200"/>
          </a:p>
        </p:txBody>
      </p:sp>
      <p:sp>
        <p:nvSpPr>
          <p:cNvPr id="2" name="Date Placeholder 1"/>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385183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11618"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11161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742950" indent="-285750">
              <a:defRPr sz="2400">
                <a:solidFill>
                  <a:schemeClr val="tx1"/>
                </a:solidFill>
                <a:latin typeface="Arial Narrow" charset="0"/>
                <a:ea typeface="ＭＳ Ｐゴシック" charset="0"/>
              </a:defRPr>
            </a:lvl2pPr>
            <a:lvl3pPr marL="1143000" indent="-228600">
              <a:defRPr sz="2400">
                <a:solidFill>
                  <a:schemeClr val="tx1"/>
                </a:solidFill>
                <a:latin typeface="Arial Narrow" charset="0"/>
                <a:ea typeface="ＭＳ Ｐゴシック" charset="0"/>
              </a:defRPr>
            </a:lvl3pPr>
            <a:lvl4pPr marL="1600200" indent="-228600">
              <a:defRPr sz="2400">
                <a:solidFill>
                  <a:schemeClr val="tx1"/>
                </a:solidFill>
                <a:latin typeface="Arial Narrow" charset="0"/>
                <a:ea typeface="ＭＳ Ｐゴシック" charset="0"/>
              </a:defRPr>
            </a:lvl4pPr>
            <a:lvl5pPr marL="2057400" indent="-228600">
              <a:defRPr sz="24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4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4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4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400">
                <a:solidFill>
                  <a:schemeClr val="tx1"/>
                </a:solidFill>
                <a:latin typeface="Arial Narrow" charset="0"/>
                <a:ea typeface="ＭＳ Ｐゴシック" charset="0"/>
              </a:defRPr>
            </a:lvl9pPr>
          </a:lstStyle>
          <a:p>
            <a:fld id="{3683104D-4470-524C-AA2A-F80C48144AF2}" type="slidenum">
              <a:rPr lang="en-US" sz="1200"/>
              <a:pPr/>
              <a:t>11</a:t>
            </a:fld>
            <a:endParaRPr lang="en-US" sz="1200"/>
          </a:p>
        </p:txBody>
      </p:sp>
      <p:sp>
        <p:nvSpPr>
          <p:cNvPr id="2" name="Date Placeholder 1"/>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2054283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D3526F98-819E-5D4B-8CFC-526E834A2C6F}" type="slidenum">
              <a:rPr lang="en-US" smtClean="0"/>
              <a:pPr>
                <a:defRPr/>
              </a:pPr>
              <a:t>‹#›</a:t>
            </a:fld>
            <a:endParaRPr lang="en-US"/>
          </a:p>
        </p:txBody>
      </p:sp>
    </p:spTree>
    <p:extLst>
      <p:ext uri="{BB962C8B-B14F-4D97-AF65-F5344CB8AC3E}">
        <p14:creationId xmlns:p14="http://schemas.microsoft.com/office/powerpoint/2010/main" val="144769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C100851B-1C1D-8D41-83C9-215C0AAE1028}" type="slidenum">
              <a:rPr lang="en-US" smtClean="0"/>
              <a:pPr>
                <a:defRPr/>
              </a:pPr>
              <a:t>‹#›</a:t>
            </a:fld>
            <a:endParaRPr lang="en-US"/>
          </a:p>
        </p:txBody>
      </p:sp>
    </p:spTree>
    <p:extLst>
      <p:ext uri="{BB962C8B-B14F-4D97-AF65-F5344CB8AC3E}">
        <p14:creationId xmlns:p14="http://schemas.microsoft.com/office/powerpoint/2010/main" val="1047092698"/>
      </p:ext>
    </p:extLst>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C100851B-1C1D-8D41-83C9-215C0AAE1028}" type="slidenum">
              <a:rPr lang="en-US" smtClean="0"/>
              <a:pPr>
                <a:defRPr/>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89065777"/>
      </p:ext>
    </p:extLst>
  </p:cSld>
  <p:clrMapOvr>
    <a:masterClrMapping/>
  </p:clrMapOvr>
  <p:hf sldNum="0"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C100851B-1C1D-8D41-83C9-215C0AAE1028}" type="slidenum">
              <a:rPr lang="en-US" smtClean="0"/>
              <a:pPr>
                <a:defRPr/>
              </a:pPr>
              <a:t>‹#›</a:t>
            </a:fld>
            <a:endParaRPr lang="en-US"/>
          </a:p>
        </p:txBody>
      </p:sp>
    </p:spTree>
    <p:extLst>
      <p:ext uri="{BB962C8B-B14F-4D97-AF65-F5344CB8AC3E}">
        <p14:creationId xmlns:p14="http://schemas.microsoft.com/office/powerpoint/2010/main" val="3837860979"/>
      </p:ext>
    </p:extLst>
  </p:cSld>
  <p:clrMapOvr>
    <a:masterClrMapping/>
  </p:clrMapOvr>
  <p:hf sldNum="0"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C100851B-1C1D-8D41-83C9-215C0AAE1028}" type="slidenum">
              <a:rPr lang="en-US" smtClean="0"/>
              <a:pPr>
                <a:defRPr/>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8980266"/>
      </p:ext>
    </p:extLst>
  </p:cSld>
  <p:clrMapOvr>
    <a:masterClrMapping/>
  </p:clrMapOvr>
  <p:hf sldNum="0"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C100851B-1C1D-8D41-83C9-215C0AAE1028}" type="slidenum">
              <a:rPr lang="en-US" smtClean="0"/>
              <a:pPr>
                <a:defRPr/>
              </a:pPr>
              <a:t>‹#›</a:t>
            </a:fld>
            <a:endParaRPr lang="en-US"/>
          </a:p>
        </p:txBody>
      </p:sp>
    </p:spTree>
    <p:extLst>
      <p:ext uri="{BB962C8B-B14F-4D97-AF65-F5344CB8AC3E}">
        <p14:creationId xmlns:p14="http://schemas.microsoft.com/office/powerpoint/2010/main" val="2369159673"/>
      </p:ext>
    </p:extLst>
  </p:cSld>
  <p:clrMapOvr>
    <a:masterClrMapping/>
  </p:clrMapOvr>
  <p:hf sldNum="0"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53797E91-D8C1-A748-A0A2-8BEFEE2C70D1}" type="slidenum">
              <a:rPr lang="en-US" smtClean="0"/>
              <a:pPr>
                <a:defRPr/>
              </a:pPr>
              <a:t>‹#›</a:t>
            </a:fld>
            <a:endParaRPr lang="en-US"/>
          </a:p>
        </p:txBody>
      </p:sp>
    </p:spTree>
    <p:extLst>
      <p:ext uri="{BB962C8B-B14F-4D97-AF65-F5344CB8AC3E}">
        <p14:creationId xmlns:p14="http://schemas.microsoft.com/office/powerpoint/2010/main" val="1047608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908EE70E-F219-D749-B2B3-3ADF42B16CD1}" type="slidenum">
              <a:rPr lang="en-US" smtClean="0"/>
              <a:pPr>
                <a:defRPr/>
              </a:pPr>
              <a:t>‹#›</a:t>
            </a:fld>
            <a:endParaRPr lang="en-US"/>
          </a:p>
        </p:txBody>
      </p:sp>
    </p:spTree>
    <p:extLst>
      <p:ext uri="{BB962C8B-B14F-4D97-AF65-F5344CB8AC3E}">
        <p14:creationId xmlns:p14="http://schemas.microsoft.com/office/powerpoint/2010/main" val="2989440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CD9FFDEB-2351-EF44-868E-DA800E6221EA}" type="slidenum">
              <a:rPr lang="en-US" smtClean="0"/>
              <a:pPr>
                <a:defRPr/>
              </a:pPr>
              <a:t>‹#›</a:t>
            </a:fld>
            <a:endParaRPr lang="en-US"/>
          </a:p>
        </p:txBody>
      </p:sp>
    </p:spTree>
    <p:extLst>
      <p:ext uri="{BB962C8B-B14F-4D97-AF65-F5344CB8AC3E}">
        <p14:creationId xmlns:p14="http://schemas.microsoft.com/office/powerpoint/2010/main" val="395286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F9F09E1D-702A-6740-816F-E3D8EA3ADBE5}" type="slidenum">
              <a:rPr lang="en-US" smtClean="0"/>
              <a:pPr>
                <a:defRPr/>
              </a:pPr>
              <a:t>‹#›</a:t>
            </a:fld>
            <a:endParaRPr lang="en-US"/>
          </a:p>
        </p:txBody>
      </p:sp>
    </p:spTree>
    <p:extLst>
      <p:ext uri="{BB962C8B-B14F-4D97-AF65-F5344CB8AC3E}">
        <p14:creationId xmlns:p14="http://schemas.microsoft.com/office/powerpoint/2010/main" val="1209439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a:defRPr/>
            </a:pPr>
            <a:fld id="{80BDA92C-E0A6-1F4D-8B03-0EC6CA9AC627}" type="slidenum">
              <a:rPr lang="en-US" smtClean="0"/>
              <a:pPr>
                <a:defRPr/>
              </a:pPr>
              <a:t>‹#›</a:t>
            </a:fld>
            <a:endParaRPr lang="en-US"/>
          </a:p>
        </p:txBody>
      </p:sp>
    </p:spTree>
    <p:extLst>
      <p:ext uri="{BB962C8B-B14F-4D97-AF65-F5344CB8AC3E}">
        <p14:creationId xmlns:p14="http://schemas.microsoft.com/office/powerpoint/2010/main" val="387808015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defRPr/>
            </a:pPr>
            <a:fld id="{286CF130-AC4D-F04B-8526-3E76B10D17BE}" type="slidenum">
              <a:rPr lang="en-US" smtClean="0"/>
              <a:pPr>
                <a:defRPr/>
              </a:pPr>
              <a:t>‹#›</a:t>
            </a:fld>
            <a:endParaRPr lang="en-US"/>
          </a:p>
        </p:txBody>
      </p:sp>
    </p:spTree>
    <p:extLst>
      <p:ext uri="{BB962C8B-B14F-4D97-AF65-F5344CB8AC3E}">
        <p14:creationId xmlns:p14="http://schemas.microsoft.com/office/powerpoint/2010/main" val="100260359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2A9E5BD2-A6C6-E149-9AE8-95C8C8996A17}" type="slidenum">
              <a:rPr lang="en-US" smtClean="0"/>
              <a:pPr>
                <a:defRPr/>
              </a:pPr>
              <a:t>‹#›</a:t>
            </a:fld>
            <a:endParaRPr lang="en-US"/>
          </a:p>
        </p:txBody>
      </p:sp>
    </p:spTree>
    <p:extLst>
      <p:ext uri="{BB962C8B-B14F-4D97-AF65-F5344CB8AC3E}">
        <p14:creationId xmlns:p14="http://schemas.microsoft.com/office/powerpoint/2010/main" val="2448678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5531075E-E4C8-F24B-8DF2-D417D6596575}" type="slidenum">
              <a:rPr lang="en-US" smtClean="0"/>
              <a:pPr>
                <a:defRPr/>
              </a:pPr>
              <a:t>‹#›</a:t>
            </a:fld>
            <a:endParaRPr lang="en-US"/>
          </a:p>
        </p:txBody>
      </p:sp>
    </p:spTree>
    <p:extLst>
      <p:ext uri="{BB962C8B-B14F-4D97-AF65-F5344CB8AC3E}">
        <p14:creationId xmlns:p14="http://schemas.microsoft.com/office/powerpoint/2010/main" val="264061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82F68DE3-F364-8E4E-87E7-ECED3A5E9E20}" type="slidenum">
              <a:rPr lang="en-US" smtClean="0"/>
              <a:pPr>
                <a:defRPr/>
              </a:pPr>
              <a:t>‹#›</a:t>
            </a:fld>
            <a:endParaRPr lang="en-US"/>
          </a:p>
        </p:txBody>
      </p:sp>
    </p:spTree>
    <p:extLst>
      <p:ext uri="{BB962C8B-B14F-4D97-AF65-F5344CB8AC3E}">
        <p14:creationId xmlns:p14="http://schemas.microsoft.com/office/powerpoint/2010/main" val="416879538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9F2ACADB-5CF0-0243-960B-A68C9F7C1C9B}" type="slidenum">
              <a:rPr lang="en-US" smtClean="0"/>
              <a:pPr>
                <a:defRPr/>
              </a:pPr>
              <a:t>‹#›</a:t>
            </a:fld>
            <a:endParaRPr lang="en-US"/>
          </a:p>
        </p:txBody>
      </p:sp>
    </p:spTree>
    <p:extLst>
      <p:ext uri="{BB962C8B-B14F-4D97-AF65-F5344CB8AC3E}">
        <p14:creationId xmlns:p14="http://schemas.microsoft.com/office/powerpoint/2010/main" val="4271427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a:defRPr/>
            </a:pPr>
            <a:fld id="{C100851B-1C1D-8D41-83C9-215C0AAE1028}" type="slidenum">
              <a:rPr lang="en-US" smtClean="0"/>
              <a:pPr>
                <a:defRPr/>
              </a:pPr>
              <a:t>‹#›</a:t>
            </a:fld>
            <a:endParaRPr lang="en-US"/>
          </a:p>
        </p:txBody>
      </p:sp>
    </p:spTree>
    <p:extLst>
      <p:ext uri="{BB962C8B-B14F-4D97-AF65-F5344CB8AC3E}">
        <p14:creationId xmlns:p14="http://schemas.microsoft.com/office/powerpoint/2010/main" val="1749751860"/>
      </p:ext>
    </p:extLst>
  </p:cSld>
  <p:clrMap bg1="lt1" tx1="dk1" bg2="lt2" tx2="dk2" accent1="accent1" accent2="accent2" accent3="accent3" accent4="accent4" accent5="accent5" accent6="accent6" hlink="hlink" folHlink="folHlink"/>
  <p:sldLayoutIdLst>
    <p:sldLayoutId id="2147486501" r:id="rId1"/>
    <p:sldLayoutId id="2147486502" r:id="rId2"/>
    <p:sldLayoutId id="2147486503" r:id="rId3"/>
    <p:sldLayoutId id="2147486504" r:id="rId4"/>
    <p:sldLayoutId id="2147486505" r:id="rId5"/>
    <p:sldLayoutId id="2147486506" r:id="rId6"/>
    <p:sldLayoutId id="2147486507" r:id="rId7"/>
    <p:sldLayoutId id="2147486508" r:id="rId8"/>
    <p:sldLayoutId id="2147486509" r:id="rId9"/>
    <p:sldLayoutId id="2147486510" r:id="rId10"/>
    <p:sldLayoutId id="2147486511" r:id="rId11"/>
    <p:sldLayoutId id="2147486512" r:id="rId12"/>
    <p:sldLayoutId id="2147486513" r:id="rId13"/>
    <p:sldLayoutId id="2147486514" r:id="rId14"/>
    <p:sldLayoutId id="2147486515" r:id="rId15"/>
    <p:sldLayoutId id="2147486516" r:id="rId16"/>
  </p:sldLayoutIdLst>
  <p:hf sldNum="0" hdr="0" ft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8913" name="Rectangle 3"/>
          <p:cNvSpPr>
            <a:spLocks noGrp="1" noChangeArrowheads="1"/>
          </p:cNvSpPr>
          <p:nvPr>
            <p:ph sz="half" idx="4294967295"/>
          </p:nvPr>
        </p:nvSpPr>
        <p:spPr>
          <a:xfrm>
            <a:off x="0" y="-315416"/>
            <a:ext cx="9144000" cy="1728192"/>
          </a:xfrm>
        </p:spPr>
        <p:txBody>
          <a:bodyPr>
            <a:normAutofit/>
          </a:bodyPr>
          <a:lstStyle/>
          <a:p>
            <a:pPr eaLnBrk="1" hangingPunct="1">
              <a:lnSpc>
                <a:spcPct val="90000"/>
              </a:lnSpc>
              <a:buFont typeface="Wingdings" charset="0"/>
              <a:buNone/>
            </a:pPr>
            <a:endParaRPr lang="en-US" sz="2400" dirty="0">
              <a:latin typeface="Arial" charset="0"/>
              <a:ea typeface="ＭＳ Ｐゴシック" charset="0"/>
              <a:cs typeface="ＭＳ Ｐゴシック" charset="0"/>
            </a:endParaRPr>
          </a:p>
          <a:p>
            <a:pPr algn="ctr" eaLnBrk="1" hangingPunct="1">
              <a:lnSpc>
                <a:spcPct val="90000"/>
              </a:lnSpc>
              <a:buFont typeface="Wingdings" charset="0"/>
              <a:buNone/>
            </a:pPr>
            <a:r>
              <a:rPr lang="en-US" sz="1900" b="1" dirty="0">
                <a:solidFill>
                  <a:srgbClr val="98182D"/>
                </a:solidFill>
                <a:latin typeface="Arial" charset="0"/>
                <a:ea typeface="ＭＳ Ｐゴシック" charset="0"/>
                <a:cs typeface="ＭＳ Ｐゴシック" charset="0"/>
              </a:rPr>
              <a:t>PROGRAM STUDI ILMU PEMERINTAHAN </a:t>
            </a:r>
          </a:p>
          <a:p>
            <a:pPr algn="ctr" eaLnBrk="1" hangingPunct="1">
              <a:lnSpc>
                <a:spcPct val="90000"/>
              </a:lnSpc>
              <a:buFont typeface="Wingdings" charset="0"/>
              <a:buNone/>
            </a:pPr>
            <a:r>
              <a:rPr lang="en-US" sz="1900" b="1" dirty="0">
                <a:solidFill>
                  <a:srgbClr val="98182D"/>
                </a:solidFill>
                <a:latin typeface="Arial" charset="0"/>
                <a:ea typeface="ＭＳ Ｐゴシック" charset="0"/>
                <a:cs typeface="ＭＳ Ｐゴシック" charset="0"/>
              </a:rPr>
              <a:t>STPMD </a:t>
            </a:r>
            <a:r>
              <a:rPr lang="ja-JP" altLang="en-US" sz="1900" b="1" dirty="0">
                <a:solidFill>
                  <a:srgbClr val="98182D"/>
                </a:solidFill>
                <a:latin typeface="Arial" charset="0"/>
                <a:ea typeface="ＭＳ Ｐゴシック" charset="0"/>
                <a:cs typeface="ＭＳ Ｐゴシック" charset="0"/>
              </a:rPr>
              <a:t>“</a:t>
            </a:r>
            <a:r>
              <a:rPr lang="en-US" altLang="ja-JP" sz="1900" b="1" dirty="0">
                <a:solidFill>
                  <a:srgbClr val="98182D"/>
                </a:solidFill>
                <a:latin typeface="Arial" charset="0"/>
                <a:ea typeface="ＭＳ Ｐゴシック" charset="0"/>
                <a:cs typeface="ＭＳ Ｐゴシック" charset="0"/>
              </a:rPr>
              <a:t>APMD</a:t>
            </a:r>
            <a:r>
              <a:rPr lang="ja-JP" altLang="en-US" sz="1900" b="1" dirty="0">
                <a:solidFill>
                  <a:srgbClr val="98182D"/>
                </a:solidFill>
                <a:latin typeface="Arial" charset="0"/>
                <a:ea typeface="ＭＳ Ｐゴシック" charset="0"/>
                <a:cs typeface="ＭＳ Ｐゴシック" charset="0"/>
              </a:rPr>
              <a:t>”</a:t>
            </a:r>
            <a:endParaRPr lang="en-US" altLang="ja-JP" sz="1900" b="1" dirty="0">
              <a:solidFill>
                <a:srgbClr val="98182D"/>
              </a:solidFill>
              <a:latin typeface="Arial" charset="0"/>
              <a:ea typeface="ＭＳ Ｐゴシック" charset="0"/>
              <a:cs typeface="ＭＳ Ｐゴシック" charset="0"/>
            </a:endParaRPr>
          </a:p>
          <a:p>
            <a:pPr eaLnBrk="1" hangingPunct="1">
              <a:lnSpc>
                <a:spcPct val="90000"/>
              </a:lnSpc>
              <a:buFont typeface="Wingdings" charset="0"/>
              <a:buNone/>
            </a:pPr>
            <a:endParaRPr lang="en-US" sz="2400" b="1" dirty="0">
              <a:solidFill>
                <a:srgbClr val="98182D"/>
              </a:solidFill>
              <a:latin typeface="Arial" charset="0"/>
              <a:ea typeface="ＭＳ Ｐゴシック" charset="0"/>
              <a:cs typeface="ＭＳ Ｐゴシック" charset="0"/>
            </a:endParaRPr>
          </a:p>
          <a:p>
            <a:pPr eaLnBrk="1" hangingPunct="1">
              <a:lnSpc>
                <a:spcPct val="90000"/>
              </a:lnSpc>
              <a:buFont typeface="Wingdings" charset="0"/>
              <a:buNone/>
            </a:pPr>
            <a:endParaRPr lang="en-US" sz="2400" dirty="0">
              <a:solidFill>
                <a:schemeClr val="accent2"/>
              </a:solidFill>
              <a:latin typeface="Arial" charset="0"/>
              <a:ea typeface="ＭＳ Ｐゴシック" charset="0"/>
              <a:cs typeface="ＭＳ Ｐゴシック" charset="0"/>
            </a:endParaRPr>
          </a:p>
          <a:p>
            <a:pPr eaLnBrk="1" hangingPunct="1">
              <a:lnSpc>
                <a:spcPct val="90000"/>
              </a:lnSpc>
              <a:buFont typeface="Wingdings" charset="0"/>
              <a:buNone/>
            </a:pPr>
            <a:endParaRPr lang="en-US" sz="2400" dirty="0">
              <a:solidFill>
                <a:schemeClr val="accent2"/>
              </a:solidFill>
              <a:latin typeface="Arial" charset="0"/>
              <a:ea typeface="ＭＳ Ｐゴシック" charset="0"/>
              <a:cs typeface="ＭＳ Ｐゴシック" charset="0"/>
            </a:endParaRPr>
          </a:p>
          <a:p>
            <a:pPr eaLnBrk="1" hangingPunct="1">
              <a:lnSpc>
                <a:spcPct val="90000"/>
              </a:lnSpc>
              <a:buFont typeface="Wingdings" charset="0"/>
              <a:buNone/>
            </a:pPr>
            <a:endParaRPr lang="en-US" sz="2400" dirty="0">
              <a:latin typeface="Arial" charset="0"/>
              <a:ea typeface="ＭＳ Ｐゴシック" charset="0"/>
              <a:cs typeface="ＭＳ Ｐゴシック" charset="0"/>
            </a:endParaRPr>
          </a:p>
        </p:txBody>
      </p:sp>
      <p:sp>
        <p:nvSpPr>
          <p:cNvPr id="38914" name="AutoShape 2"/>
          <p:cNvSpPr>
            <a:spLocks noGrp="1" noChangeArrowheads="1"/>
          </p:cNvSpPr>
          <p:nvPr>
            <p:ph type="title" idx="4294967295"/>
          </p:nvPr>
        </p:nvSpPr>
        <p:spPr>
          <a:xfrm>
            <a:off x="609600" y="1415634"/>
            <a:ext cx="7924800" cy="1077262"/>
          </a:xfrm>
        </p:spPr>
        <p:txBody>
          <a:bodyPr>
            <a:normAutofit/>
          </a:bodyPr>
          <a:lstStyle/>
          <a:p>
            <a:pPr algn="ctr" eaLnBrk="1" hangingPunct="1"/>
            <a:r>
              <a:rPr lang="en-US" sz="2800" b="1" dirty="0">
                <a:solidFill>
                  <a:srgbClr val="0000CC"/>
                </a:solidFill>
                <a:latin typeface="Chalkboard SE" panose="03050602040202020205" pitchFamily="66" charset="77"/>
                <a:ea typeface="ＭＳ Ｐゴシック" charset="0"/>
                <a:cs typeface="ＭＳ Ｐゴシック" charset="0"/>
              </a:rPr>
              <a:t>MATA KULIAH </a:t>
            </a:r>
            <a:br>
              <a:rPr lang="en-US" sz="2800" b="1" dirty="0">
                <a:solidFill>
                  <a:srgbClr val="0000CC"/>
                </a:solidFill>
                <a:latin typeface="Chalkboard SE" panose="03050602040202020205" pitchFamily="66" charset="77"/>
                <a:ea typeface="ＭＳ Ｐゴシック" charset="0"/>
                <a:cs typeface="ＭＳ Ｐゴシック" charset="0"/>
              </a:rPr>
            </a:br>
            <a:r>
              <a:rPr lang="en-US" sz="2800" b="1" dirty="0">
                <a:solidFill>
                  <a:srgbClr val="0000CC"/>
                </a:solidFill>
                <a:latin typeface="Chalkboard SE" panose="03050602040202020205" pitchFamily="66" charset="77"/>
                <a:ea typeface="ＭＳ Ｐゴシック" charset="0"/>
                <a:cs typeface="ＭＳ Ｐゴシック" charset="0"/>
              </a:rPr>
              <a:t>METODE PENELITIAN KUANTITATIF (3 </a:t>
            </a:r>
            <a:r>
              <a:rPr lang="en-US" sz="2800" b="1" dirty="0" err="1">
                <a:solidFill>
                  <a:srgbClr val="0000CC"/>
                </a:solidFill>
                <a:latin typeface="Chalkboard SE" panose="03050602040202020205" pitchFamily="66" charset="77"/>
                <a:ea typeface="ＭＳ Ｐゴシック" charset="0"/>
                <a:cs typeface="ＭＳ Ｐゴシック" charset="0"/>
              </a:rPr>
              <a:t>sks</a:t>
            </a:r>
            <a:r>
              <a:rPr lang="en-US" sz="2800" b="1" dirty="0">
                <a:solidFill>
                  <a:srgbClr val="0000CC"/>
                </a:solidFill>
                <a:latin typeface="Chalkboard SE" panose="03050602040202020205" pitchFamily="66" charset="77"/>
                <a:ea typeface="ＭＳ Ｐゴシック" charset="0"/>
                <a:cs typeface="ＭＳ Ｐゴシック" charset="0"/>
              </a:rPr>
              <a:t>)</a:t>
            </a:r>
          </a:p>
        </p:txBody>
      </p:sp>
      <p:sp>
        <p:nvSpPr>
          <p:cNvPr id="3" name="TextBox 2">
            <a:extLst>
              <a:ext uri="{FF2B5EF4-FFF2-40B4-BE49-F238E27FC236}">
                <a16:creationId xmlns:a16="http://schemas.microsoft.com/office/drawing/2014/main" id="{2025FA90-0909-644C-89DB-C4FC2AD1F7FC}"/>
              </a:ext>
            </a:extLst>
          </p:cNvPr>
          <p:cNvSpPr txBox="1"/>
          <p:nvPr/>
        </p:nvSpPr>
        <p:spPr>
          <a:xfrm>
            <a:off x="755576" y="3068960"/>
            <a:ext cx="7778824" cy="954107"/>
          </a:xfrm>
          <a:prstGeom prst="rect">
            <a:avLst/>
          </a:prstGeom>
          <a:noFill/>
        </p:spPr>
        <p:txBody>
          <a:bodyPr wrap="square" rtlCol="0">
            <a:spAutoFit/>
          </a:bodyPr>
          <a:lstStyle/>
          <a:p>
            <a:r>
              <a:rPr lang="en-US" sz="2800" b="1" dirty="0"/>
              <a:t>BAGIAN I</a:t>
            </a:r>
          </a:p>
          <a:p>
            <a:r>
              <a:rPr lang="en-US" sz="2800" b="1" dirty="0"/>
              <a:t>MEMAHAMI KONSEP PENELITIAN KUANTITATIF</a:t>
            </a:r>
          </a:p>
        </p:txBody>
      </p:sp>
      <p:sp>
        <p:nvSpPr>
          <p:cNvPr id="4" name="TextBox 3">
            <a:extLst>
              <a:ext uri="{FF2B5EF4-FFF2-40B4-BE49-F238E27FC236}">
                <a16:creationId xmlns:a16="http://schemas.microsoft.com/office/drawing/2014/main" id="{D8DC12FA-BFBB-DE42-BF45-A0316C8DA5E0}"/>
              </a:ext>
            </a:extLst>
          </p:cNvPr>
          <p:cNvSpPr txBox="1"/>
          <p:nvPr/>
        </p:nvSpPr>
        <p:spPr>
          <a:xfrm>
            <a:off x="5796136" y="5460969"/>
            <a:ext cx="2954288" cy="646331"/>
          </a:xfrm>
          <a:prstGeom prst="rect">
            <a:avLst/>
          </a:prstGeom>
          <a:noFill/>
        </p:spPr>
        <p:txBody>
          <a:bodyPr wrap="square" rtlCol="0">
            <a:spAutoFit/>
          </a:bodyPr>
          <a:lstStyle/>
          <a:p>
            <a:r>
              <a:rPr lang="en-US" b="1" dirty="0"/>
              <a:t>DOSEN PENGAMPU:</a:t>
            </a:r>
          </a:p>
          <a:p>
            <a:r>
              <a:rPr lang="en-US" b="1" dirty="0"/>
              <a:t>Drs. </a:t>
            </a:r>
            <a:r>
              <a:rPr lang="en-US" b="1" dirty="0" err="1"/>
              <a:t>Hastowiyono</a:t>
            </a:r>
            <a:r>
              <a:rPr lang="en-US" b="1" dirty="0"/>
              <a:t>, 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60648"/>
            <a:ext cx="8229600" cy="546100"/>
          </a:xfrm>
        </p:spPr>
        <p:txBody>
          <a:bodyPr>
            <a:normAutofit fontScale="90000"/>
          </a:bodyPr>
          <a:lstStyle/>
          <a:p>
            <a:pPr>
              <a:defRPr/>
            </a:pPr>
            <a:r>
              <a:rPr lang="en-US" sz="2800" b="1" dirty="0"/>
              <a:t>PENELITIAN KUANTITATIF vs PENELITIAN KUALITATIF</a:t>
            </a:r>
            <a:br>
              <a:rPr lang="en-US" sz="2800" b="1" dirty="0"/>
            </a:br>
            <a:r>
              <a:rPr lang="en-US" sz="2800" b="1" dirty="0"/>
              <a:t>          </a:t>
            </a:r>
            <a:r>
              <a:rPr lang="en-US" sz="1556" dirty="0"/>
              <a:t>(</a:t>
            </a:r>
            <a:r>
              <a:rPr lang="en-US" sz="1556" dirty="0" err="1"/>
              <a:t>Modifikasi</a:t>
            </a:r>
            <a:r>
              <a:rPr lang="en-US" sz="1556" dirty="0"/>
              <a:t> </a:t>
            </a:r>
            <a:r>
              <a:rPr lang="en-US" sz="1556" dirty="0" err="1"/>
              <a:t>dari</a:t>
            </a:r>
            <a:r>
              <a:rPr lang="en-US" sz="1556" dirty="0"/>
              <a:t>: </a:t>
            </a:r>
            <a:r>
              <a:rPr lang="en-US" sz="1556" dirty="0" err="1"/>
              <a:t>Sugiyono</a:t>
            </a:r>
            <a:r>
              <a:rPr lang="en-US" sz="1556" dirty="0"/>
              <a:t>. </a:t>
            </a:r>
            <a:r>
              <a:rPr lang="en-US" sz="1556" i="1" dirty="0" err="1"/>
              <a:t>Memahami</a:t>
            </a:r>
            <a:r>
              <a:rPr lang="en-US" sz="1556" i="1" dirty="0"/>
              <a:t> </a:t>
            </a:r>
            <a:r>
              <a:rPr lang="en-US" sz="1556" i="1" dirty="0" err="1"/>
              <a:t>Penelitian</a:t>
            </a:r>
            <a:r>
              <a:rPr lang="en-US" sz="1556" i="1" dirty="0"/>
              <a:t> </a:t>
            </a:r>
            <a:r>
              <a:rPr lang="en-US" sz="1556" i="1" dirty="0" err="1"/>
              <a:t>Kualitatif</a:t>
            </a:r>
            <a:r>
              <a:rPr lang="en-US" sz="1556" dirty="0"/>
              <a:t>, 2008: 11-13)</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15844425"/>
              </p:ext>
            </p:extLst>
          </p:nvPr>
        </p:nvGraphicFramePr>
        <p:xfrm>
          <a:off x="107504" y="1340769"/>
          <a:ext cx="9036496" cy="5970368"/>
        </p:xfrm>
        <a:graphic>
          <a:graphicData uri="http://schemas.openxmlformats.org/drawingml/2006/table">
            <a:tbl>
              <a:tblPr firstRow="1" bandRow="1">
                <a:tableStyleId>{5C22544A-7EE6-4342-B048-85BDC9FD1C3A}</a:tableStyleId>
              </a:tblPr>
              <a:tblGrid>
                <a:gridCol w="1880107">
                  <a:extLst>
                    <a:ext uri="{9D8B030D-6E8A-4147-A177-3AD203B41FA5}">
                      <a16:colId xmlns:a16="http://schemas.microsoft.com/office/drawing/2014/main" val="20000"/>
                    </a:ext>
                  </a:extLst>
                </a:gridCol>
                <a:gridCol w="3600313">
                  <a:extLst>
                    <a:ext uri="{9D8B030D-6E8A-4147-A177-3AD203B41FA5}">
                      <a16:colId xmlns:a16="http://schemas.microsoft.com/office/drawing/2014/main" val="20001"/>
                    </a:ext>
                  </a:extLst>
                </a:gridCol>
                <a:gridCol w="3556076">
                  <a:extLst>
                    <a:ext uri="{9D8B030D-6E8A-4147-A177-3AD203B41FA5}">
                      <a16:colId xmlns:a16="http://schemas.microsoft.com/office/drawing/2014/main" val="20002"/>
                    </a:ext>
                  </a:extLst>
                </a:gridCol>
              </a:tblGrid>
              <a:tr h="392504">
                <a:tc>
                  <a:txBody>
                    <a:bodyPr/>
                    <a:lstStyle/>
                    <a:p>
                      <a:pPr algn="ctr"/>
                      <a:r>
                        <a:rPr lang="en-US" sz="1800" dirty="0"/>
                        <a:t>ASPEK</a:t>
                      </a:r>
                    </a:p>
                  </a:txBody>
                  <a:tcPr marT="45723" marB="45723">
                    <a:lnR w="12700" cap="flat" cmpd="sng" algn="ctr">
                      <a:solidFill>
                        <a:srgbClr val="EAEAEA">
                          <a:lumMod val="10000"/>
                        </a:srgbClr>
                      </a:solidFill>
                      <a:prstDash val="solid"/>
                      <a:round/>
                      <a:headEnd type="none" w="med" len="med"/>
                      <a:tailEnd type="none" w="med" len="med"/>
                    </a:lnR>
                    <a:lnB w="12700" cap="flat" cmpd="sng" algn="ctr">
                      <a:solidFill>
                        <a:srgbClr val="EAEAEA">
                          <a:lumMod val="10000"/>
                        </a:srgbClr>
                      </a:solidFill>
                      <a:prstDash val="solid"/>
                      <a:round/>
                      <a:headEnd type="none" w="med" len="med"/>
                      <a:tailEnd type="none" w="med" len="med"/>
                    </a:lnB>
                  </a:tcPr>
                </a:tc>
                <a:tc>
                  <a:txBody>
                    <a:bodyPr/>
                    <a:lstStyle/>
                    <a:p>
                      <a:pPr algn="ctr"/>
                      <a:r>
                        <a:rPr lang="en-US" sz="1800" dirty="0"/>
                        <a:t>KUANTITATIF</a:t>
                      </a:r>
                    </a:p>
                  </a:txBody>
                  <a:tcPr marT="45723" marB="45723">
                    <a:lnL w="12700" cap="flat" cmpd="sng" algn="ctr">
                      <a:solidFill>
                        <a:srgbClr val="EAEAEA">
                          <a:lumMod val="10000"/>
                        </a:srgbClr>
                      </a:solidFill>
                      <a:prstDash val="solid"/>
                      <a:round/>
                      <a:headEnd type="none" w="med" len="med"/>
                      <a:tailEnd type="none" w="med" len="med"/>
                    </a:lnL>
                    <a:lnR w="12700" cap="flat" cmpd="sng" algn="ctr">
                      <a:solidFill>
                        <a:srgbClr val="EAEAEA">
                          <a:lumMod val="10000"/>
                        </a:srgbClr>
                      </a:solidFill>
                      <a:prstDash val="solid"/>
                      <a:round/>
                      <a:headEnd type="none" w="med" len="med"/>
                      <a:tailEnd type="none" w="med" len="med"/>
                    </a:lnR>
                    <a:lnB w="12700" cap="flat" cmpd="sng" algn="ctr">
                      <a:solidFill>
                        <a:srgbClr val="EAEAEA">
                          <a:lumMod val="10000"/>
                        </a:srgbClr>
                      </a:solidFill>
                      <a:prstDash val="solid"/>
                      <a:round/>
                      <a:headEnd type="none" w="med" len="med"/>
                      <a:tailEnd type="none" w="med" len="med"/>
                    </a:lnB>
                  </a:tcPr>
                </a:tc>
                <a:tc>
                  <a:txBody>
                    <a:bodyPr/>
                    <a:lstStyle/>
                    <a:p>
                      <a:pPr algn="ctr"/>
                      <a:r>
                        <a:rPr lang="en-US" sz="1800" dirty="0"/>
                        <a:t>KUALITATIF</a:t>
                      </a:r>
                    </a:p>
                  </a:txBody>
                  <a:tcPr marT="45723" marB="45723">
                    <a:lnL w="12700" cap="flat" cmpd="sng" algn="ctr">
                      <a:solidFill>
                        <a:srgbClr val="EAEAEA">
                          <a:lumMod val="10000"/>
                        </a:srgbClr>
                      </a:solidFill>
                      <a:prstDash val="solid"/>
                      <a:round/>
                      <a:headEnd type="none" w="med" len="med"/>
                      <a:tailEnd type="none" w="med" len="med"/>
                    </a:lnL>
                    <a:lnB w="12700" cap="flat" cmpd="sng" algn="ctr">
                      <a:solidFill>
                        <a:srgbClr val="EAEAEA">
                          <a:lumMod val="10000"/>
                        </a:srgbClr>
                      </a:solidFill>
                      <a:prstDash val="solid"/>
                      <a:round/>
                      <a:headEnd type="none" w="med" len="med"/>
                      <a:tailEnd type="none" w="med" len="med"/>
                    </a:lnB>
                  </a:tcPr>
                </a:tc>
                <a:extLst>
                  <a:ext uri="{0D108BD9-81ED-4DB2-BD59-A6C34878D82A}">
                    <a16:rowId xmlns:a16="http://schemas.microsoft.com/office/drawing/2014/main" val="10000"/>
                  </a:ext>
                </a:extLst>
              </a:tr>
              <a:tr h="1128684">
                <a:tc>
                  <a:txBody>
                    <a:bodyPr/>
                    <a:lstStyle/>
                    <a:p>
                      <a:pPr marL="265113" indent="-265113"/>
                      <a:r>
                        <a:rPr lang="en-US" sz="1800" dirty="0"/>
                        <a:t>1. DESAIN</a:t>
                      </a:r>
                    </a:p>
                  </a:txBody>
                  <a:tcPr marT="45723" marB="45723">
                    <a:lnR w="12700" cap="flat" cmpd="sng" algn="ctr">
                      <a:solidFill>
                        <a:srgbClr val="EAEAEA">
                          <a:lumMod val="10000"/>
                        </a:srgbClr>
                      </a:solidFill>
                      <a:prstDash val="solid"/>
                      <a:round/>
                      <a:headEnd type="none" w="med" len="med"/>
                      <a:tailEnd type="none" w="med" len="med"/>
                    </a:lnR>
                    <a:lnT w="12700" cap="flat" cmpd="sng" algn="ctr">
                      <a:solidFill>
                        <a:srgbClr val="EAEAEA">
                          <a:lumMod val="10000"/>
                        </a:srgbClr>
                      </a:solidFill>
                      <a:prstDash val="solid"/>
                      <a:round/>
                      <a:headEnd type="none" w="med" len="med"/>
                      <a:tailEnd type="none" w="med" len="med"/>
                    </a:lnT>
                    <a:lnB w="12700" cap="flat" cmpd="sng" algn="ctr">
                      <a:solidFill>
                        <a:srgbClr val="EAEAEA">
                          <a:lumMod val="10000"/>
                        </a:srgbClr>
                      </a:solidFill>
                      <a:prstDash val="solid"/>
                      <a:round/>
                      <a:headEnd type="none" w="med" len="med"/>
                      <a:tailEnd type="none" w="med" len="med"/>
                    </a:lnB>
                  </a:tcPr>
                </a:tc>
                <a:tc>
                  <a:txBody>
                    <a:bodyPr/>
                    <a:lstStyle/>
                    <a:p>
                      <a:pPr marL="185738" indent="-185738">
                        <a:buFont typeface="Arial"/>
                        <a:buChar char="•"/>
                      </a:pPr>
                      <a:r>
                        <a:rPr lang="en-US" sz="1800" dirty="0" err="1"/>
                        <a:t>Spesifik</a:t>
                      </a:r>
                      <a:r>
                        <a:rPr lang="en-US" sz="1800" dirty="0"/>
                        <a:t>, </a:t>
                      </a:r>
                      <a:r>
                        <a:rPr lang="en-US" sz="1800" dirty="0" err="1"/>
                        <a:t>jelas</a:t>
                      </a:r>
                      <a:r>
                        <a:rPr lang="en-US" sz="1800" dirty="0"/>
                        <a:t>, </a:t>
                      </a:r>
                      <a:r>
                        <a:rPr lang="en-US" sz="1800" dirty="0" err="1"/>
                        <a:t>rinci</a:t>
                      </a:r>
                      <a:endParaRPr lang="en-US" sz="1800" dirty="0"/>
                    </a:p>
                    <a:p>
                      <a:pPr marL="185738" indent="-185738">
                        <a:buFont typeface="Arial"/>
                        <a:buChar char="•"/>
                      </a:pPr>
                      <a:r>
                        <a:rPr lang="en-US" sz="1800" dirty="0" err="1"/>
                        <a:t>Ditentukan</a:t>
                      </a:r>
                      <a:r>
                        <a:rPr lang="en-US" sz="1800" dirty="0"/>
                        <a:t> </a:t>
                      </a:r>
                      <a:r>
                        <a:rPr lang="en-US" sz="1800" dirty="0" err="1"/>
                        <a:t>scr</a:t>
                      </a:r>
                      <a:r>
                        <a:rPr lang="en-US" sz="1800" dirty="0"/>
                        <a:t> </a:t>
                      </a:r>
                      <a:r>
                        <a:rPr lang="en-US" sz="1800" dirty="0" err="1"/>
                        <a:t>mantap</a:t>
                      </a:r>
                      <a:r>
                        <a:rPr lang="en-US" sz="1800" dirty="0"/>
                        <a:t> </a:t>
                      </a:r>
                      <a:r>
                        <a:rPr lang="en-US" sz="1800" dirty="0" err="1"/>
                        <a:t>sejak</a:t>
                      </a:r>
                      <a:r>
                        <a:rPr lang="en-US" sz="1800" dirty="0"/>
                        <a:t> </a:t>
                      </a:r>
                      <a:r>
                        <a:rPr lang="en-US" sz="1800" dirty="0" err="1"/>
                        <a:t>awal</a:t>
                      </a:r>
                      <a:endParaRPr lang="en-US" sz="1800" dirty="0"/>
                    </a:p>
                  </a:txBody>
                  <a:tcPr marT="45723" marB="45723">
                    <a:lnL w="12700" cap="flat" cmpd="sng" algn="ctr">
                      <a:solidFill>
                        <a:srgbClr val="EAEAEA">
                          <a:lumMod val="10000"/>
                        </a:srgbClr>
                      </a:solidFill>
                      <a:prstDash val="solid"/>
                      <a:round/>
                      <a:headEnd type="none" w="med" len="med"/>
                      <a:tailEnd type="none" w="med" len="med"/>
                    </a:lnL>
                    <a:lnR w="12700" cap="flat" cmpd="sng" algn="ctr">
                      <a:solidFill>
                        <a:srgbClr val="EAEAEA">
                          <a:lumMod val="10000"/>
                        </a:srgbClr>
                      </a:solidFill>
                      <a:prstDash val="solid"/>
                      <a:round/>
                      <a:headEnd type="none" w="med" len="med"/>
                      <a:tailEnd type="none" w="med" len="med"/>
                    </a:lnR>
                    <a:lnT w="12700" cap="flat" cmpd="sng" algn="ctr">
                      <a:solidFill>
                        <a:srgbClr val="EAEAEA">
                          <a:lumMod val="10000"/>
                        </a:srgbClr>
                      </a:solidFill>
                      <a:prstDash val="solid"/>
                      <a:round/>
                      <a:headEnd type="none" w="med" len="med"/>
                      <a:tailEnd type="none" w="med" len="med"/>
                    </a:lnT>
                    <a:lnB w="12700" cap="flat" cmpd="sng" algn="ctr">
                      <a:solidFill>
                        <a:srgbClr val="EAEAEA">
                          <a:lumMod val="10000"/>
                        </a:srgbClr>
                      </a:solidFill>
                      <a:prstDash val="solid"/>
                      <a:round/>
                      <a:headEnd type="none" w="med" len="med"/>
                      <a:tailEnd type="none" w="med" len="med"/>
                    </a:lnB>
                  </a:tcPr>
                </a:tc>
                <a:tc>
                  <a:txBody>
                    <a:bodyPr/>
                    <a:lstStyle/>
                    <a:p>
                      <a:pPr marL="185738" indent="-185738">
                        <a:buFont typeface="Arial"/>
                        <a:buChar char="•"/>
                      </a:pPr>
                      <a:r>
                        <a:rPr lang="en-US" sz="1800" dirty="0" err="1"/>
                        <a:t>Umum</a:t>
                      </a:r>
                      <a:r>
                        <a:rPr lang="en-US" sz="1800" dirty="0"/>
                        <a:t>, </a:t>
                      </a:r>
                      <a:r>
                        <a:rPr lang="en-US" sz="1800" dirty="0" err="1"/>
                        <a:t>dan</a:t>
                      </a:r>
                      <a:r>
                        <a:rPr lang="en-US" sz="1800" dirty="0"/>
                        <a:t> </a:t>
                      </a:r>
                      <a:r>
                        <a:rPr lang="en-US" sz="1800" dirty="0" err="1"/>
                        <a:t>fleksibel</a:t>
                      </a:r>
                      <a:endParaRPr lang="en-US" sz="1800" dirty="0"/>
                    </a:p>
                    <a:p>
                      <a:pPr marL="185738" indent="-185738">
                        <a:buFont typeface="Arial"/>
                        <a:buChar char="•"/>
                      </a:pPr>
                      <a:r>
                        <a:rPr lang="en-US" sz="1800" dirty="0" err="1"/>
                        <a:t>Berkembang</a:t>
                      </a:r>
                      <a:r>
                        <a:rPr lang="en-US" sz="1800" dirty="0"/>
                        <a:t> </a:t>
                      </a:r>
                      <a:r>
                        <a:rPr lang="en-US" sz="1800" dirty="0" err="1"/>
                        <a:t>dan</a:t>
                      </a:r>
                      <a:r>
                        <a:rPr lang="en-US" sz="1800" dirty="0"/>
                        <a:t> </a:t>
                      </a:r>
                      <a:r>
                        <a:rPr lang="en-US" sz="1800" dirty="0" err="1"/>
                        <a:t>muncul</a:t>
                      </a:r>
                      <a:r>
                        <a:rPr lang="en-US" sz="1800" dirty="0"/>
                        <a:t> </a:t>
                      </a:r>
                      <a:r>
                        <a:rPr lang="en-US" sz="1800" dirty="0" err="1"/>
                        <a:t>dlm</a:t>
                      </a:r>
                      <a:r>
                        <a:rPr lang="en-US" sz="1800" dirty="0"/>
                        <a:t> </a:t>
                      </a:r>
                      <a:r>
                        <a:rPr lang="en-US" sz="1800" dirty="0" err="1"/>
                        <a:t>proses</a:t>
                      </a:r>
                      <a:r>
                        <a:rPr lang="en-US" sz="1800" dirty="0"/>
                        <a:t> </a:t>
                      </a:r>
                      <a:r>
                        <a:rPr lang="en-US" sz="1800" dirty="0" err="1"/>
                        <a:t>penelitian</a:t>
                      </a:r>
                      <a:r>
                        <a:rPr lang="en-US" sz="1800" baseline="0" dirty="0"/>
                        <a:t> (</a:t>
                      </a:r>
                      <a:r>
                        <a:rPr lang="en-US" sz="1800" baseline="0" dirty="0" err="1"/>
                        <a:t>dapat</a:t>
                      </a:r>
                      <a:r>
                        <a:rPr lang="en-US" sz="1800" baseline="0" dirty="0"/>
                        <a:t> </a:t>
                      </a:r>
                      <a:r>
                        <a:rPr lang="en-US" sz="1800" baseline="0" dirty="0" err="1"/>
                        <a:t>berubah</a:t>
                      </a:r>
                      <a:r>
                        <a:rPr lang="en-US" sz="1800" baseline="0" dirty="0"/>
                        <a:t>)</a:t>
                      </a:r>
                      <a:endParaRPr lang="en-US" sz="1800" dirty="0"/>
                    </a:p>
                  </a:txBody>
                  <a:tcPr marT="45723" marB="45723">
                    <a:lnL w="12700" cap="flat" cmpd="sng" algn="ctr">
                      <a:solidFill>
                        <a:srgbClr val="EAEAEA">
                          <a:lumMod val="10000"/>
                        </a:srgbClr>
                      </a:solidFill>
                      <a:prstDash val="solid"/>
                      <a:round/>
                      <a:headEnd type="none" w="med" len="med"/>
                      <a:tailEnd type="none" w="med" len="med"/>
                    </a:lnL>
                    <a:lnT w="12700" cap="flat" cmpd="sng" algn="ctr">
                      <a:solidFill>
                        <a:srgbClr val="EAEAEA">
                          <a:lumMod val="10000"/>
                        </a:srgbClr>
                      </a:solidFill>
                      <a:prstDash val="solid"/>
                      <a:round/>
                      <a:headEnd type="none" w="med" len="med"/>
                      <a:tailEnd type="none" w="med" len="med"/>
                    </a:lnT>
                    <a:lnB w="12700" cap="flat" cmpd="sng" algn="ctr">
                      <a:solidFill>
                        <a:srgbClr val="EAEAEA">
                          <a:lumMod val="10000"/>
                        </a:srgbClr>
                      </a:solidFill>
                      <a:prstDash val="solid"/>
                      <a:round/>
                      <a:headEnd type="none" w="med" len="med"/>
                      <a:tailEnd type="none" w="med" len="med"/>
                    </a:lnB>
                  </a:tcPr>
                </a:tc>
                <a:extLst>
                  <a:ext uri="{0D108BD9-81ED-4DB2-BD59-A6C34878D82A}">
                    <a16:rowId xmlns:a16="http://schemas.microsoft.com/office/drawing/2014/main" val="10001"/>
                  </a:ext>
                </a:extLst>
              </a:tr>
              <a:tr h="1910076">
                <a:tc>
                  <a:txBody>
                    <a:bodyPr/>
                    <a:lstStyle/>
                    <a:p>
                      <a:pPr marL="185738" indent="-185738"/>
                      <a:r>
                        <a:rPr lang="en-US" sz="1800" dirty="0"/>
                        <a:t>2. TUJUAN</a:t>
                      </a:r>
                    </a:p>
                  </a:txBody>
                  <a:tcPr marT="45723" marB="45723">
                    <a:lnR w="12700" cap="flat" cmpd="sng" algn="ctr">
                      <a:solidFill>
                        <a:srgbClr val="EAEAEA">
                          <a:lumMod val="10000"/>
                        </a:srgbClr>
                      </a:solidFill>
                      <a:prstDash val="solid"/>
                      <a:round/>
                      <a:headEnd type="none" w="med" len="med"/>
                      <a:tailEnd type="none" w="med" len="med"/>
                    </a:lnR>
                    <a:lnT w="12700" cap="flat" cmpd="sng" algn="ctr">
                      <a:solidFill>
                        <a:srgbClr val="EAEAEA">
                          <a:lumMod val="10000"/>
                        </a:srgbClr>
                      </a:solidFill>
                      <a:prstDash val="solid"/>
                      <a:round/>
                      <a:headEnd type="none" w="med" len="med"/>
                      <a:tailEnd type="none" w="med" len="med"/>
                    </a:lnT>
                    <a:lnB w="12700" cap="flat" cmpd="sng" algn="ctr">
                      <a:solidFill>
                        <a:srgbClr val="EAEAEA">
                          <a:lumMod val="10000"/>
                        </a:srgbClr>
                      </a:solidFill>
                      <a:prstDash val="solid"/>
                      <a:round/>
                      <a:headEnd type="none" w="med" len="med"/>
                      <a:tailEnd type="none" w="med" len="med"/>
                    </a:lnB>
                  </a:tcPr>
                </a:tc>
                <a:tc>
                  <a:txBody>
                    <a:bodyPr/>
                    <a:lstStyle/>
                    <a:p>
                      <a:pPr marL="185738" indent="-185738">
                        <a:buFont typeface="Arial"/>
                        <a:buChar char="•"/>
                      </a:pPr>
                      <a:r>
                        <a:rPr lang="en-US" sz="1800" dirty="0" err="1"/>
                        <a:t>Menunjukkan</a:t>
                      </a:r>
                      <a:r>
                        <a:rPr lang="en-US" sz="1800" dirty="0"/>
                        <a:t> hub </a:t>
                      </a:r>
                      <a:r>
                        <a:rPr lang="en-US" sz="1800" dirty="0" err="1"/>
                        <a:t>antar</a:t>
                      </a:r>
                      <a:r>
                        <a:rPr lang="en-US" sz="1800" dirty="0"/>
                        <a:t> </a:t>
                      </a:r>
                      <a:r>
                        <a:rPr lang="en-US" sz="1800" dirty="0" err="1"/>
                        <a:t>variabel</a:t>
                      </a:r>
                      <a:endParaRPr lang="en-US" sz="1800" dirty="0"/>
                    </a:p>
                    <a:p>
                      <a:pPr marL="185738" indent="-185738">
                        <a:buFont typeface="Arial"/>
                        <a:buChar char="•"/>
                      </a:pPr>
                      <a:r>
                        <a:rPr lang="en-US" sz="1800" dirty="0" err="1"/>
                        <a:t>Menguji</a:t>
                      </a:r>
                      <a:r>
                        <a:rPr lang="en-US" sz="1800" dirty="0"/>
                        <a:t> </a:t>
                      </a:r>
                      <a:r>
                        <a:rPr lang="en-US" sz="1800" dirty="0" err="1"/>
                        <a:t>teori</a:t>
                      </a:r>
                      <a:endParaRPr lang="en-US" sz="1800" dirty="0"/>
                    </a:p>
                    <a:p>
                      <a:pPr marL="185738" indent="-185738">
                        <a:buFont typeface="Arial"/>
                        <a:buChar char="•"/>
                      </a:pPr>
                      <a:r>
                        <a:rPr lang="en-US" sz="1800" dirty="0" err="1"/>
                        <a:t>Mencari</a:t>
                      </a:r>
                      <a:r>
                        <a:rPr lang="en-US" sz="1800" dirty="0"/>
                        <a:t> </a:t>
                      </a:r>
                      <a:r>
                        <a:rPr lang="en-US" sz="1800" dirty="0" err="1"/>
                        <a:t>generalisasi</a:t>
                      </a:r>
                      <a:r>
                        <a:rPr lang="en-US" sz="1800" dirty="0"/>
                        <a:t> (</a:t>
                      </a:r>
                      <a:r>
                        <a:rPr lang="en-US" sz="1800" dirty="0" err="1"/>
                        <a:t>dari</a:t>
                      </a:r>
                      <a:r>
                        <a:rPr lang="en-US" sz="1800" dirty="0"/>
                        <a:t> </a:t>
                      </a:r>
                      <a:r>
                        <a:rPr lang="en-US" sz="1800" dirty="0" err="1"/>
                        <a:t>sampel</a:t>
                      </a:r>
                      <a:r>
                        <a:rPr lang="en-US" sz="1800" dirty="0"/>
                        <a:t> </a:t>
                      </a:r>
                      <a:r>
                        <a:rPr lang="en-US" sz="1800" dirty="0" err="1"/>
                        <a:t>ke</a:t>
                      </a:r>
                      <a:r>
                        <a:rPr lang="en-US" sz="1800" dirty="0"/>
                        <a:t> </a:t>
                      </a:r>
                      <a:r>
                        <a:rPr lang="en-US" sz="1800" dirty="0" err="1"/>
                        <a:t>populasi</a:t>
                      </a:r>
                      <a:r>
                        <a:rPr lang="en-US" sz="1800" dirty="0"/>
                        <a:t>)</a:t>
                      </a:r>
                    </a:p>
                  </a:txBody>
                  <a:tcPr marT="45723" marB="45723">
                    <a:lnL w="12700" cap="flat" cmpd="sng" algn="ctr">
                      <a:solidFill>
                        <a:srgbClr val="EAEAEA">
                          <a:lumMod val="10000"/>
                        </a:srgbClr>
                      </a:solidFill>
                      <a:prstDash val="solid"/>
                      <a:round/>
                      <a:headEnd type="none" w="med" len="med"/>
                      <a:tailEnd type="none" w="med" len="med"/>
                    </a:lnL>
                    <a:lnR w="12700" cap="flat" cmpd="sng" algn="ctr">
                      <a:solidFill>
                        <a:srgbClr val="EAEAEA">
                          <a:lumMod val="10000"/>
                        </a:srgbClr>
                      </a:solidFill>
                      <a:prstDash val="solid"/>
                      <a:round/>
                      <a:headEnd type="none" w="med" len="med"/>
                      <a:tailEnd type="none" w="med" len="med"/>
                    </a:lnR>
                    <a:lnT w="12700" cap="flat" cmpd="sng" algn="ctr">
                      <a:solidFill>
                        <a:srgbClr val="EAEAEA">
                          <a:lumMod val="10000"/>
                        </a:srgbClr>
                      </a:solidFill>
                      <a:prstDash val="solid"/>
                      <a:round/>
                      <a:headEnd type="none" w="med" len="med"/>
                      <a:tailEnd type="none" w="med" len="med"/>
                    </a:lnT>
                    <a:lnB w="12700" cap="flat" cmpd="sng" algn="ctr">
                      <a:solidFill>
                        <a:srgbClr val="EAEAEA">
                          <a:lumMod val="10000"/>
                        </a:srgbClr>
                      </a:solidFill>
                      <a:prstDash val="solid"/>
                      <a:round/>
                      <a:headEnd type="none" w="med" len="med"/>
                      <a:tailEnd type="none" w="med" len="med"/>
                    </a:lnB>
                  </a:tcPr>
                </a:tc>
                <a:tc>
                  <a:txBody>
                    <a:bodyPr/>
                    <a:lstStyle/>
                    <a:p>
                      <a:pPr marL="185738" indent="-185738">
                        <a:buFont typeface="Arial"/>
                        <a:buChar char="•"/>
                      </a:pPr>
                      <a:r>
                        <a:rPr lang="en-US" sz="1800" dirty="0" err="1"/>
                        <a:t>Menemukan</a:t>
                      </a:r>
                      <a:r>
                        <a:rPr lang="en-US" sz="1800" dirty="0"/>
                        <a:t> </a:t>
                      </a:r>
                      <a:r>
                        <a:rPr lang="en-US" sz="1800" dirty="0" err="1"/>
                        <a:t>pola</a:t>
                      </a:r>
                      <a:r>
                        <a:rPr lang="en-US" sz="1800" dirty="0"/>
                        <a:t> hub </a:t>
                      </a:r>
                      <a:r>
                        <a:rPr lang="en-US" sz="1800" dirty="0" err="1"/>
                        <a:t>interaktif</a:t>
                      </a:r>
                      <a:endParaRPr lang="en-US" sz="1800" dirty="0"/>
                    </a:p>
                    <a:p>
                      <a:pPr marL="185738" indent="-185738">
                        <a:buFont typeface="Arial"/>
                        <a:buChar char="•"/>
                      </a:pPr>
                      <a:r>
                        <a:rPr lang="en-US" sz="1800" dirty="0" err="1"/>
                        <a:t>Menggambarkan</a:t>
                      </a:r>
                      <a:r>
                        <a:rPr lang="en-US" sz="1800" baseline="0" dirty="0"/>
                        <a:t> </a:t>
                      </a:r>
                      <a:r>
                        <a:rPr lang="en-US" sz="1800" baseline="0" dirty="0" err="1"/>
                        <a:t>realitas</a:t>
                      </a:r>
                      <a:r>
                        <a:rPr lang="en-US" sz="1800" baseline="0" dirty="0"/>
                        <a:t> </a:t>
                      </a:r>
                      <a:r>
                        <a:rPr lang="en-US" sz="1800" baseline="0" dirty="0" err="1"/>
                        <a:t>yg</a:t>
                      </a:r>
                      <a:r>
                        <a:rPr lang="en-US" sz="1800" baseline="0" dirty="0"/>
                        <a:t> </a:t>
                      </a:r>
                      <a:r>
                        <a:rPr lang="en-US" sz="1800" baseline="0" dirty="0" err="1"/>
                        <a:t>kompleks</a:t>
                      </a:r>
                      <a:endParaRPr lang="en-US" sz="1800" baseline="0" dirty="0"/>
                    </a:p>
                    <a:p>
                      <a:pPr marL="185738" indent="-185738">
                        <a:buFont typeface="Arial"/>
                        <a:buChar char="•"/>
                      </a:pPr>
                      <a:r>
                        <a:rPr lang="en-US" sz="1800" baseline="0" dirty="0" err="1"/>
                        <a:t>Memperoleh</a:t>
                      </a:r>
                      <a:r>
                        <a:rPr lang="en-US" sz="1800" baseline="0" dirty="0"/>
                        <a:t> </a:t>
                      </a:r>
                      <a:r>
                        <a:rPr lang="en-US" sz="1800" baseline="0" dirty="0" err="1"/>
                        <a:t>pemahaman</a:t>
                      </a:r>
                      <a:r>
                        <a:rPr lang="en-US" sz="1800" baseline="0" dirty="0"/>
                        <a:t> </a:t>
                      </a:r>
                      <a:r>
                        <a:rPr lang="en-US" sz="1800" baseline="0" dirty="0" err="1"/>
                        <a:t>makna</a:t>
                      </a:r>
                      <a:endParaRPr lang="en-US" sz="1800" baseline="0" dirty="0"/>
                    </a:p>
                    <a:p>
                      <a:pPr marL="185738" indent="-185738">
                        <a:buFont typeface="Arial"/>
                        <a:buChar char="•"/>
                      </a:pPr>
                      <a:r>
                        <a:rPr lang="en-US" sz="1800" baseline="0" dirty="0" err="1"/>
                        <a:t>Menemukan</a:t>
                      </a:r>
                      <a:r>
                        <a:rPr lang="en-US" sz="1800" baseline="0" dirty="0"/>
                        <a:t> </a:t>
                      </a:r>
                      <a:r>
                        <a:rPr lang="en-US" sz="1800" baseline="0" dirty="0" err="1"/>
                        <a:t>teori</a:t>
                      </a:r>
                      <a:endParaRPr lang="en-US" sz="1800" dirty="0"/>
                    </a:p>
                  </a:txBody>
                  <a:tcPr marT="45723" marB="45723">
                    <a:lnL w="12700" cap="flat" cmpd="sng" algn="ctr">
                      <a:solidFill>
                        <a:srgbClr val="EAEAEA">
                          <a:lumMod val="10000"/>
                        </a:srgbClr>
                      </a:solidFill>
                      <a:prstDash val="solid"/>
                      <a:round/>
                      <a:headEnd type="none" w="med" len="med"/>
                      <a:tailEnd type="none" w="med" len="med"/>
                    </a:lnL>
                    <a:lnT w="12700" cap="flat" cmpd="sng" algn="ctr">
                      <a:solidFill>
                        <a:srgbClr val="EAEAEA">
                          <a:lumMod val="10000"/>
                        </a:srgbClr>
                      </a:solidFill>
                      <a:prstDash val="solid"/>
                      <a:round/>
                      <a:headEnd type="none" w="med" len="med"/>
                      <a:tailEnd type="none" w="med" len="med"/>
                    </a:lnT>
                    <a:lnB w="12700" cap="flat" cmpd="sng" algn="ctr">
                      <a:solidFill>
                        <a:srgbClr val="EAEAEA">
                          <a:lumMod val="10000"/>
                        </a:srgbClr>
                      </a:solidFill>
                      <a:prstDash val="solid"/>
                      <a:round/>
                      <a:headEnd type="none" w="med" len="med"/>
                      <a:tailEnd type="none" w="med" len="med"/>
                    </a:lnB>
                  </a:tcPr>
                </a:tc>
                <a:extLst>
                  <a:ext uri="{0D108BD9-81ED-4DB2-BD59-A6C34878D82A}">
                    <a16:rowId xmlns:a16="http://schemas.microsoft.com/office/drawing/2014/main" val="10002"/>
                  </a:ext>
                </a:extLst>
              </a:tr>
              <a:tr h="1128684">
                <a:tc>
                  <a:txBody>
                    <a:bodyPr/>
                    <a:lstStyle/>
                    <a:p>
                      <a:pPr marL="185738" indent="-185738"/>
                      <a:r>
                        <a:rPr lang="en-US" sz="1800" dirty="0"/>
                        <a:t>3. TEKNIK PENELITIAN</a:t>
                      </a:r>
                    </a:p>
                  </a:txBody>
                  <a:tcPr marT="45723" marB="45723">
                    <a:lnR w="12700" cap="flat" cmpd="sng" algn="ctr">
                      <a:solidFill>
                        <a:srgbClr val="EAEAEA">
                          <a:lumMod val="10000"/>
                        </a:srgbClr>
                      </a:solidFill>
                      <a:prstDash val="solid"/>
                      <a:round/>
                      <a:headEnd type="none" w="med" len="med"/>
                      <a:tailEnd type="none" w="med" len="med"/>
                    </a:lnR>
                    <a:lnT w="12700" cap="flat" cmpd="sng" algn="ctr">
                      <a:solidFill>
                        <a:srgbClr val="EAEAEA">
                          <a:lumMod val="10000"/>
                        </a:srgbClr>
                      </a:solidFill>
                      <a:prstDash val="solid"/>
                      <a:round/>
                      <a:headEnd type="none" w="med" len="med"/>
                      <a:tailEnd type="none" w="med" len="med"/>
                    </a:lnT>
                    <a:lnB w="12700" cap="flat" cmpd="sng" algn="ctr">
                      <a:solidFill>
                        <a:srgbClr val="EAEAEA">
                          <a:lumMod val="10000"/>
                        </a:srgbClr>
                      </a:solidFill>
                      <a:prstDash val="solid"/>
                      <a:round/>
                      <a:headEnd type="none" w="med" len="med"/>
                      <a:tailEnd type="none" w="med" len="med"/>
                    </a:lnB>
                  </a:tcPr>
                </a:tc>
                <a:tc>
                  <a:txBody>
                    <a:bodyPr/>
                    <a:lstStyle/>
                    <a:p>
                      <a:pPr marL="185738" indent="-185738">
                        <a:buFont typeface="Arial"/>
                        <a:buChar char="•"/>
                      </a:pPr>
                      <a:r>
                        <a:rPr lang="en-US" sz="1800" dirty="0" err="1"/>
                        <a:t>Eksperimen</a:t>
                      </a:r>
                      <a:r>
                        <a:rPr lang="en-US" sz="1800" dirty="0"/>
                        <a:t> </a:t>
                      </a:r>
                      <a:r>
                        <a:rPr lang="en-US" sz="1800" dirty="0" err="1"/>
                        <a:t>dan</a:t>
                      </a:r>
                      <a:r>
                        <a:rPr lang="en-US" sz="1800" dirty="0"/>
                        <a:t> </a:t>
                      </a:r>
                      <a:r>
                        <a:rPr lang="en-US" sz="1800" dirty="0" err="1"/>
                        <a:t>survei</a:t>
                      </a:r>
                      <a:endParaRPr lang="en-US" sz="1800" dirty="0"/>
                    </a:p>
                    <a:p>
                      <a:pPr marL="185738" indent="-185738">
                        <a:buFont typeface="Arial"/>
                        <a:buChar char="•"/>
                      </a:pPr>
                      <a:r>
                        <a:rPr lang="en-US" sz="1800" dirty="0" err="1"/>
                        <a:t>Kuesioner</a:t>
                      </a:r>
                      <a:endParaRPr lang="en-US" sz="1800" dirty="0"/>
                    </a:p>
                    <a:p>
                      <a:pPr marL="185738" indent="-185738">
                        <a:buFont typeface="Arial"/>
                        <a:buChar char="•"/>
                      </a:pPr>
                      <a:r>
                        <a:rPr lang="en-US" sz="1800" dirty="0" err="1"/>
                        <a:t>Observasi</a:t>
                      </a:r>
                      <a:r>
                        <a:rPr lang="en-US" sz="1800" dirty="0"/>
                        <a:t> </a:t>
                      </a:r>
                      <a:r>
                        <a:rPr lang="en-US" sz="1800" dirty="0" err="1"/>
                        <a:t>dan</a:t>
                      </a:r>
                      <a:r>
                        <a:rPr lang="en-US" sz="1800" dirty="0"/>
                        <a:t> </a:t>
                      </a:r>
                      <a:r>
                        <a:rPr lang="en-US" sz="1800" dirty="0" err="1"/>
                        <a:t>wawancara</a:t>
                      </a:r>
                      <a:r>
                        <a:rPr lang="en-US" sz="1800" dirty="0"/>
                        <a:t> </a:t>
                      </a:r>
                      <a:r>
                        <a:rPr lang="en-US" sz="1800" dirty="0" err="1"/>
                        <a:t>terstruktur</a:t>
                      </a:r>
                      <a:endParaRPr lang="en-US" sz="1800" dirty="0"/>
                    </a:p>
                  </a:txBody>
                  <a:tcPr marT="45723" marB="45723">
                    <a:lnL w="12700" cap="flat" cmpd="sng" algn="ctr">
                      <a:solidFill>
                        <a:srgbClr val="EAEAEA">
                          <a:lumMod val="10000"/>
                        </a:srgbClr>
                      </a:solidFill>
                      <a:prstDash val="solid"/>
                      <a:round/>
                      <a:headEnd type="none" w="med" len="med"/>
                      <a:tailEnd type="none" w="med" len="med"/>
                    </a:lnL>
                    <a:lnR w="12700" cap="flat" cmpd="sng" algn="ctr">
                      <a:solidFill>
                        <a:srgbClr val="EAEAEA">
                          <a:lumMod val="10000"/>
                        </a:srgbClr>
                      </a:solidFill>
                      <a:prstDash val="solid"/>
                      <a:round/>
                      <a:headEnd type="none" w="med" len="med"/>
                      <a:tailEnd type="none" w="med" len="med"/>
                    </a:lnR>
                    <a:lnT w="12700" cap="flat" cmpd="sng" algn="ctr">
                      <a:solidFill>
                        <a:srgbClr val="EAEAEA">
                          <a:lumMod val="10000"/>
                        </a:srgbClr>
                      </a:solidFill>
                      <a:prstDash val="solid"/>
                      <a:round/>
                      <a:headEnd type="none" w="med" len="med"/>
                      <a:tailEnd type="none" w="med" len="med"/>
                    </a:lnT>
                    <a:lnB w="12700" cap="flat" cmpd="sng" algn="ctr">
                      <a:solidFill>
                        <a:srgbClr val="EAEAEA">
                          <a:lumMod val="10000"/>
                        </a:srgbClr>
                      </a:solidFill>
                      <a:prstDash val="solid"/>
                      <a:round/>
                      <a:headEnd type="none" w="med" len="med"/>
                      <a:tailEnd type="none" w="med" len="med"/>
                    </a:lnB>
                  </a:tcPr>
                </a:tc>
                <a:tc>
                  <a:txBody>
                    <a:bodyPr/>
                    <a:lstStyle/>
                    <a:p>
                      <a:pPr marL="185738" indent="-185738">
                        <a:buFont typeface="Arial"/>
                        <a:buChar char="•"/>
                      </a:pPr>
                      <a:r>
                        <a:rPr lang="en-US" sz="1800" dirty="0" err="1"/>
                        <a:t>Observasi</a:t>
                      </a:r>
                      <a:r>
                        <a:rPr lang="en-US" sz="1800" dirty="0"/>
                        <a:t> </a:t>
                      </a:r>
                      <a:r>
                        <a:rPr lang="en-US" sz="1800" dirty="0" err="1"/>
                        <a:t>berpartisipasi</a:t>
                      </a:r>
                      <a:endParaRPr lang="en-US" sz="1800" dirty="0"/>
                    </a:p>
                    <a:p>
                      <a:pPr marL="185738" indent="-185738">
                        <a:buFont typeface="Arial"/>
                        <a:buChar char="•"/>
                      </a:pPr>
                      <a:r>
                        <a:rPr lang="en-US" sz="1800" dirty="0" err="1"/>
                        <a:t>Wawancara</a:t>
                      </a:r>
                      <a:r>
                        <a:rPr lang="en-US" sz="1800" baseline="0" dirty="0"/>
                        <a:t> </a:t>
                      </a:r>
                      <a:r>
                        <a:rPr lang="en-US" sz="1800" baseline="0" dirty="0" err="1"/>
                        <a:t>mendalam</a:t>
                      </a:r>
                      <a:endParaRPr lang="en-US" sz="1800" baseline="0" dirty="0"/>
                    </a:p>
                    <a:p>
                      <a:pPr marL="185738" indent="-185738">
                        <a:buFont typeface="Arial"/>
                        <a:buChar char="•"/>
                      </a:pPr>
                      <a:r>
                        <a:rPr lang="en-US" sz="1800" baseline="0" dirty="0" err="1"/>
                        <a:t>Dokumentasi</a:t>
                      </a:r>
                      <a:endParaRPr lang="en-US" sz="1800" baseline="0" dirty="0"/>
                    </a:p>
                    <a:p>
                      <a:pPr marL="185738" indent="-185738">
                        <a:buFont typeface="Arial"/>
                        <a:buChar char="•"/>
                      </a:pPr>
                      <a:r>
                        <a:rPr lang="en-US" sz="1800" baseline="0" dirty="0" err="1"/>
                        <a:t>Triangulasi</a:t>
                      </a:r>
                      <a:endParaRPr lang="en-US" sz="1800" dirty="0"/>
                    </a:p>
                  </a:txBody>
                  <a:tcPr marT="45723" marB="45723">
                    <a:lnL w="12700" cap="flat" cmpd="sng" algn="ctr">
                      <a:solidFill>
                        <a:srgbClr val="EAEAEA">
                          <a:lumMod val="10000"/>
                        </a:srgbClr>
                      </a:solidFill>
                      <a:prstDash val="solid"/>
                      <a:round/>
                      <a:headEnd type="none" w="med" len="med"/>
                      <a:tailEnd type="none" w="med" len="med"/>
                    </a:lnL>
                    <a:lnT w="12700" cap="flat" cmpd="sng" algn="ctr">
                      <a:solidFill>
                        <a:srgbClr val="EAEAEA">
                          <a:lumMod val="10000"/>
                        </a:srgbClr>
                      </a:solidFill>
                      <a:prstDash val="solid"/>
                      <a:round/>
                      <a:headEnd type="none" w="med" len="med"/>
                      <a:tailEnd type="none" w="med" len="med"/>
                    </a:lnT>
                    <a:lnB w="12700" cap="flat" cmpd="sng" algn="ctr">
                      <a:solidFill>
                        <a:srgbClr val="EAEAEA">
                          <a:lumMod val="10000"/>
                        </a:srgbClr>
                      </a:solidFill>
                      <a:prstDash val="solid"/>
                      <a:round/>
                      <a:headEnd type="none" w="med" len="med"/>
                      <a:tailEnd type="none" w="med" len="med"/>
                    </a:lnB>
                  </a:tcPr>
                </a:tc>
                <a:extLst>
                  <a:ext uri="{0D108BD9-81ED-4DB2-BD59-A6C34878D82A}">
                    <a16:rowId xmlns:a16="http://schemas.microsoft.com/office/drawing/2014/main" val="10003"/>
                  </a:ext>
                </a:extLst>
              </a:tr>
              <a:tr h="1128684">
                <a:tc>
                  <a:txBody>
                    <a:bodyPr/>
                    <a:lstStyle/>
                    <a:p>
                      <a:pPr marL="185738" indent="-185738"/>
                      <a:r>
                        <a:rPr lang="en-US" sz="1800" dirty="0"/>
                        <a:t>4. INSTRUMEN PENELITIAN</a:t>
                      </a:r>
                    </a:p>
                  </a:txBody>
                  <a:tcPr marT="45723" marB="45723">
                    <a:lnR w="12700" cap="flat" cmpd="sng" algn="ctr">
                      <a:solidFill>
                        <a:srgbClr val="EAEAEA">
                          <a:lumMod val="10000"/>
                        </a:srgbClr>
                      </a:solidFill>
                      <a:prstDash val="solid"/>
                      <a:round/>
                      <a:headEnd type="none" w="med" len="med"/>
                      <a:tailEnd type="none" w="med" len="med"/>
                    </a:lnR>
                    <a:lnT w="12700" cap="flat" cmpd="sng" algn="ctr">
                      <a:solidFill>
                        <a:srgbClr val="EAEAEA">
                          <a:lumMod val="10000"/>
                        </a:srgbClr>
                      </a:solidFill>
                      <a:prstDash val="solid"/>
                      <a:round/>
                      <a:headEnd type="none" w="med" len="med"/>
                      <a:tailEnd type="none" w="med" len="med"/>
                    </a:lnT>
                  </a:tcPr>
                </a:tc>
                <a:tc>
                  <a:txBody>
                    <a:bodyPr/>
                    <a:lstStyle/>
                    <a:p>
                      <a:pPr marL="185738" indent="-185738">
                        <a:buFont typeface="Arial"/>
                        <a:buChar char="•"/>
                      </a:pPr>
                      <a:r>
                        <a:rPr lang="en-US" sz="1800" dirty="0"/>
                        <a:t>Test, </a:t>
                      </a:r>
                      <a:r>
                        <a:rPr lang="en-US" sz="1800" dirty="0" err="1"/>
                        <a:t>angket</a:t>
                      </a:r>
                      <a:r>
                        <a:rPr lang="en-US" sz="1800" dirty="0"/>
                        <a:t>, </a:t>
                      </a:r>
                      <a:r>
                        <a:rPr lang="en-US" sz="1800" dirty="0" err="1"/>
                        <a:t>wawancara</a:t>
                      </a:r>
                      <a:r>
                        <a:rPr lang="en-US" sz="1800" dirty="0"/>
                        <a:t> </a:t>
                      </a:r>
                      <a:r>
                        <a:rPr lang="en-US" sz="1800" dirty="0" err="1"/>
                        <a:t>terstruktur</a:t>
                      </a:r>
                      <a:endParaRPr lang="en-US" sz="1800" dirty="0"/>
                    </a:p>
                    <a:p>
                      <a:pPr marL="185738" indent="-185738">
                        <a:buFont typeface="Arial"/>
                        <a:buChar char="•"/>
                      </a:pPr>
                      <a:r>
                        <a:rPr lang="en-US" sz="1800" dirty="0" err="1"/>
                        <a:t>Instrumen</a:t>
                      </a:r>
                      <a:r>
                        <a:rPr lang="en-US" sz="1800" baseline="0" dirty="0"/>
                        <a:t> </a:t>
                      </a:r>
                      <a:r>
                        <a:rPr lang="en-US" sz="1800" baseline="0" dirty="0" err="1"/>
                        <a:t>terstandarisasi</a:t>
                      </a:r>
                      <a:r>
                        <a:rPr lang="en-US" sz="1800" dirty="0"/>
                        <a:t> </a:t>
                      </a:r>
                    </a:p>
                  </a:txBody>
                  <a:tcPr marT="45723" marB="45723">
                    <a:lnL w="12700" cap="flat" cmpd="sng" algn="ctr">
                      <a:solidFill>
                        <a:srgbClr val="EAEAEA">
                          <a:lumMod val="10000"/>
                        </a:srgbClr>
                      </a:solidFill>
                      <a:prstDash val="solid"/>
                      <a:round/>
                      <a:headEnd type="none" w="med" len="med"/>
                      <a:tailEnd type="none" w="med" len="med"/>
                    </a:lnL>
                    <a:lnR w="12700" cap="flat" cmpd="sng" algn="ctr">
                      <a:solidFill>
                        <a:srgbClr val="EAEAEA">
                          <a:lumMod val="10000"/>
                        </a:srgbClr>
                      </a:solidFill>
                      <a:prstDash val="solid"/>
                      <a:round/>
                      <a:headEnd type="none" w="med" len="med"/>
                      <a:tailEnd type="none" w="med" len="med"/>
                    </a:lnR>
                    <a:lnT w="12700" cap="flat" cmpd="sng" algn="ctr">
                      <a:solidFill>
                        <a:srgbClr val="EAEAEA">
                          <a:lumMod val="10000"/>
                        </a:srgbClr>
                      </a:solidFill>
                      <a:prstDash val="solid"/>
                      <a:round/>
                      <a:headEnd type="none" w="med" len="med"/>
                      <a:tailEnd type="none" w="med" len="med"/>
                    </a:lnT>
                  </a:tcPr>
                </a:tc>
                <a:tc>
                  <a:txBody>
                    <a:bodyPr/>
                    <a:lstStyle/>
                    <a:p>
                      <a:pPr marL="185738" indent="-185738">
                        <a:buFont typeface="Arial"/>
                        <a:buChar char="•"/>
                      </a:pPr>
                      <a:r>
                        <a:rPr lang="en-US" sz="1800" dirty="0" err="1"/>
                        <a:t>Peneliti</a:t>
                      </a:r>
                      <a:r>
                        <a:rPr lang="en-US" sz="1800" dirty="0"/>
                        <a:t> </a:t>
                      </a:r>
                      <a:r>
                        <a:rPr lang="en-US" sz="1800" dirty="0" err="1"/>
                        <a:t>sbg</a:t>
                      </a:r>
                      <a:r>
                        <a:rPr lang="en-US" sz="1800" dirty="0"/>
                        <a:t> </a:t>
                      </a:r>
                      <a:r>
                        <a:rPr lang="en-US" sz="1800" dirty="0" err="1"/>
                        <a:t>instrumen</a:t>
                      </a:r>
                      <a:endParaRPr lang="en-US" sz="1800" dirty="0"/>
                    </a:p>
                    <a:p>
                      <a:pPr marL="185738" indent="-185738">
                        <a:buFont typeface="Arial"/>
                        <a:buChar char="•"/>
                      </a:pPr>
                      <a:r>
                        <a:rPr lang="en-US" sz="1800" dirty="0" err="1"/>
                        <a:t>Buku</a:t>
                      </a:r>
                      <a:r>
                        <a:rPr lang="en-US" sz="1800" dirty="0"/>
                        <a:t> </a:t>
                      </a:r>
                      <a:r>
                        <a:rPr lang="en-US" sz="1800" dirty="0" err="1"/>
                        <a:t>catatan</a:t>
                      </a:r>
                      <a:r>
                        <a:rPr lang="en-US" sz="1800" dirty="0"/>
                        <a:t>, </a:t>
                      </a:r>
                      <a:r>
                        <a:rPr lang="en-US" sz="1800" dirty="0" err="1"/>
                        <a:t>alat</a:t>
                      </a:r>
                      <a:r>
                        <a:rPr lang="en-US" sz="1800" dirty="0"/>
                        <a:t> </a:t>
                      </a:r>
                      <a:r>
                        <a:rPr lang="en-US" sz="1800" dirty="0" err="1"/>
                        <a:t>perekam</a:t>
                      </a:r>
                      <a:r>
                        <a:rPr lang="en-US" sz="1800" dirty="0"/>
                        <a:t> (</a:t>
                      </a:r>
                      <a:r>
                        <a:rPr lang="en-US" sz="1800" dirty="0" err="1"/>
                        <a:t>perekam</a:t>
                      </a:r>
                      <a:r>
                        <a:rPr lang="en-US" sz="1800" baseline="0" dirty="0"/>
                        <a:t> </a:t>
                      </a:r>
                      <a:r>
                        <a:rPr lang="en-US" sz="1800" baseline="0" dirty="0" err="1"/>
                        <a:t>suara</a:t>
                      </a:r>
                      <a:r>
                        <a:rPr lang="en-US" sz="1800" baseline="0" dirty="0"/>
                        <a:t> </a:t>
                      </a:r>
                      <a:r>
                        <a:rPr lang="en-US" sz="1800" baseline="0" dirty="0" err="1"/>
                        <a:t>dan</a:t>
                      </a:r>
                      <a:r>
                        <a:rPr lang="en-US" sz="1800" baseline="0" dirty="0"/>
                        <a:t> </a:t>
                      </a:r>
                      <a:r>
                        <a:rPr lang="en-US" sz="1800" baseline="0" dirty="0" err="1"/>
                        <a:t>gambar</a:t>
                      </a:r>
                      <a:r>
                        <a:rPr lang="en-US" sz="1800" baseline="0" dirty="0"/>
                        <a:t>)</a:t>
                      </a:r>
                      <a:endParaRPr lang="en-US" sz="1800" dirty="0"/>
                    </a:p>
                  </a:txBody>
                  <a:tcPr marT="45723" marB="45723">
                    <a:lnL w="12700" cap="flat" cmpd="sng" algn="ctr">
                      <a:solidFill>
                        <a:srgbClr val="EAEAEA">
                          <a:lumMod val="10000"/>
                        </a:srgbClr>
                      </a:solidFill>
                      <a:prstDash val="solid"/>
                      <a:round/>
                      <a:headEnd type="none" w="med" len="med"/>
                      <a:tailEnd type="none" w="med" len="med"/>
                    </a:lnL>
                    <a:lnT w="12700" cap="flat" cmpd="sng" algn="ctr">
                      <a:solidFill>
                        <a:srgbClr val="EAEAEA">
                          <a:lumMod val="10000"/>
                        </a:srgbClr>
                      </a:solid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3" name="Date Placeholder 2"/>
          <p:cNvSpPr>
            <a:spLocks noGrp="1"/>
          </p:cNvSpPr>
          <p:nvPr>
            <p:ph type="dt" sz="half" idx="10"/>
          </p:nvPr>
        </p:nvSpPr>
        <p:spPr/>
        <p:txBody>
          <a:bodyPr/>
          <a:lstStyle/>
          <a:p>
            <a:pPr>
              <a:defRPr/>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398384531"/>
              </p:ext>
            </p:extLst>
          </p:nvPr>
        </p:nvGraphicFramePr>
        <p:xfrm>
          <a:off x="-1" y="-96839"/>
          <a:ext cx="9144000" cy="7680852"/>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291884">
                <a:tc>
                  <a:txBody>
                    <a:bodyPr/>
                    <a:lstStyle/>
                    <a:p>
                      <a:pPr algn="ctr"/>
                      <a:r>
                        <a:rPr lang="en-US" sz="1800" dirty="0"/>
                        <a:t>ASPEK</a:t>
                      </a:r>
                    </a:p>
                  </a:txBody>
                  <a:tcPr marT="45711" marB="45711">
                    <a:lnR w="12700" cap="flat" cmpd="sng" algn="ctr">
                      <a:solidFill>
                        <a:srgbClr val="171717"/>
                      </a:solidFill>
                      <a:prstDash val="solid"/>
                      <a:round/>
                      <a:headEnd type="none" w="med" len="med"/>
                      <a:tailEnd type="none" w="med" len="med"/>
                    </a:lnR>
                    <a:lnB w="12700" cap="flat" cmpd="sng" algn="ctr">
                      <a:solidFill>
                        <a:srgbClr val="171717"/>
                      </a:solidFill>
                      <a:prstDash val="solid"/>
                      <a:round/>
                      <a:headEnd type="none" w="med" len="med"/>
                      <a:tailEnd type="none" w="med" len="med"/>
                    </a:lnB>
                  </a:tcPr>
                </a:tc>
                <a:tc>
                  <a:txBody>
                    <a:bodyPr/>
                    <a:lstStyle/>
                    <a:p>
                      <a:pPr algn="ctr"/>
                      <a:r>
                        <a:rPr lang="en-US" sz="1800" dirty="0"/>
                        <a:t>KUANTITATIF</a:t>
                      </a:r>
                    </a:p>
                  </a:txBody>
                  <a:tcPr marT="45711" marB="45711">
                    <a:lnL w="12700" cap="flat" cmpd="sng" algn="ctr">
                      <a:solidFill>
                        <a:srgbClr val="171717"/>
                      </a:solidFill>
                      <a:prstDash val="solid"/>
                      <a:round/>
                      <a:headEnd type="none" w="med" len="med"/>
                      <a:tailEnd type="none" w="med" len="med"/>
                    </a:lnL>
                    <a:lnR w="12700" cap="flat" cmpd="sng" algn="ctr">
                      <a:solidFill>
                        <a:srgbClr val="171717"/>
                      </a:solidFill>
                      <a:prstDash val="solid"/>
                      <a:round/>
                      <a:headEnd type="none" w="med" len="med"/>
                      <a:tailEnd type="none" w="med" len="med"/>
                    </a:lnR>
                    <a:lnB w="12700" cap="flat" cmpd="sng" algn="ctr">
                      <a:solidFill>
                        <a:srgbClr val="171717"/>
                      </a:solidFill>
                      <a:prstDash val="solid"/>
                      <a:round/>
                      <a:headEnd type="none" w="med" len="med"/>
                      <a:tailEnd type="none" w="med" len="med"/>
                    </a:lnB>
                  </a:tcPr>
                </a:tc>
                <a:tc>
                  <a:txBody>
                    <a:bodyPr/>
                    <a:lstStyle/>
                    <a:p>
                      <a:pPr algn="ctr"/>
                      <a:r>
                        <a:rPr lang="en-US" sz="1800" dirty="0"/>
                        <a:t>KUALITATIF</a:t>
                      </a:r>
                    </a:p>
                  </a:txBody>
                  <a:tcPr marT="45711" marB="45711">
                    <a:lnL w="12700" cap="flat" cmpd="sng" algn="ctr">
                      <a:solidFill>
                        <a:srgbClr val="171717"/>
                      </a:solidFill>
                      <a:prstDash val="solid"/>
                      <a:round/>
                      <a:headEnd type="none" w="med" len="med"/>
                      <a:tailEnd type="none" w="med" len="med"/>
                    </a:lnL>
                    <a:lnB w="12700" cap="flat" cmpd="sng" algn="ctr">
                      <a:solidFill>
                        <a:srgbClr val="171717"/>
                      </a:solidFill>
                      <a:prstDash val="solid"/>
                      <a:round/>
                      <a:headEnd type="none" w="med" len="med"/>
                      <a:tailEnd type="none" w="med" len="med"/>
                    </a:lnB>
                  </a:tcPr>
                </a:tc>
                <a:extLst>
                  <a:ext uri="{0D108BD9-81ED-4DB2-BD59-A6C34878D82A}">
                    <a16:rowId xmlns:a16="http://schemas.microsoft.com/office/drawing/2014/main" val="10000"/>
                  </a:ext>
                </a:extLst>
              </a:tr>
              <a:tr h="1366633">
                <a:tc>
                  <a:txBody>
                    <a:bodyPr/>
                    <a:lstStyle/>
                    <a:p>
                      <a:pPr marL="185738" indent="-185738"/>
                      <a:r>
                        <a:rPr lang="en-US" sz="1800" dirty="0"/>
                        <a:t>5. DATA</a:t>
                      </a:r>
                    </a:p>
                  </a:txBody>
                  <a:tcPr marT="45711" marB="45711">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tc>
                  <a:txBody>
                    <a:bodyPr/>
                    <a:lstStyle/>
                    <a:p>
                      <a:pPr marL="185738" indent="-185738">
                        <a:buFont typeface="Arial"/>
                        <a:buChar char="•"/>
                      </a:pPr>
                      <a:r>
                        <a:rPr lang="en-US" sz="1800" dirty="0" err="1"/>
                        <a:t>Kuantitatif</a:t>
                      </a:r>
                      <a:r>
                        <a:rPr lang="en-US" sz="1800" dirty="0"/>
                        <a:t> (</a:t>
                      </a:r>
                      <a:r>
                        <a:rPr lang="en-US" sz="1800" dirty="0" err="1"/>
                        <a:t>kuantifikasi</a:t>
                      </a:r>
                      <a:r>
                        <a:rPr lang="en-US" sz="1800" dirty="0"/>
                        <a:t>)</a:t>
                      </a:r>
                    </a:p>
                    <a:p>
                      <a:pPr marL="185738" indent="-185738">
                        <a:buFont typeface="Arial"/>
                        <a:buChar char="•"/>
                      </a:pPr>
                      <a:r>
                        <a:rPr lang="en-US" sz="1800" dirty="0" err="1"/>
                        <a:t>Hasil</a:t>
                      </a:r>
                      <a:r>
                        <a:rPr lang="en-US" sz="1800" dirty="0"/>
                        <a:t> </a:t>
                      </a:r>
                      <a:r>
                        <a:rPr lang="en-US" sz="1800" dirty="0" err="1"/>
                        <a:t>pengukuran</a:t>
                      </a:r>
                      <a:r>
                        <a:rPr lang="en-US" sz="1800" dirty="0"/>
                        <a:t> </a:t>
                      </a:r>
                      <a:r>
                        <a:rPr lang="en-US" sz="1800" dirty="0" err="1"/>
                        <a:t>variabel</a:t>
                      </a:r>
                      <a:endParaRPr lang="en-US" sz="1800" dirty="0"/>
                    </a:p>
                  </a:txBody>
                  <a:tcPr marT="45711" marB="45711">
                    <a:lnL w="12700" cap="flat" cmpd="sng" algn="ctr">
                      <a:solidFill>
                        <a:srgbClr val="171717"/>
                      </a:solidFill>
                      <a:prstDash val="solid"/>
                      <a:round/>
                      <a:headEnd type="none" w="med" len="med"/>
                      <a:tailEnd type="none" w="med" len="med"/>
                    </a:lnL>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tc>
                  <a:txBody>
                    <a:bodyPr/>
                    <a:lstStyle/>
                    <a:p>
                      <a:pPr marL="185738" indent="-185738">
                        <a:buFont typeface="Arial"/>
                        <a:buChar char="•"/>
                      </a:pPr>
                      <a:r>
                        <a:rPr lang="en-US" sz="1800" dirty="0" err="1"/>
                        <a:t>Deskriptif</a:t>
                      </a:r>
                      <a:endParaRPr lang="en-US" sz="1800" dirty="0"/>
                    </a:p>
                    <a:p>
                      <a:pPr marL="185738" indent="-185738">
                        <a:buFont typeface="Arial"/>
                        <a:buChar char="•"/>
                      </a:pPr>
                      <a:r>
                        <a:rPr lang="en-US" sz="1800" dirty="0" err="1"/>
                        <a:t>Dokumen</a:t>
                      </a:r>
                      <a:r>
                        <a:rPr lang="en-US" sz="1800" dirty="0"/>
                        <a:t> </a:t>
                      </a:r>
                      <a:r>
                        <a:rPr lang="en-US" sz="1800" dirty="0" err="1"/>
                        <a:t>pribadi</a:t>
                      </a:r>
                      <a:r>
                        <a:rPr lang="en-US" sz="1800" dirty="0"/>
                        <a:t>, </a:t>
                      </a:r>
                      <a:r>
                        <a:rPr lang="en-US" sz="1800" dirty="0" err="1"/>
                        <a:t>catatan</a:t>
                      </a:r>
                      <a:r>
                        <a:rPr lang="en-US" sz="1800" dirty="0"/>
                        <a:t> </a:t>
                      </a:r>
                      <a:r>
                        <a:rPr lang="en-US" sz="1800" dirty="0" err="1"/>
                        <a:t>lapangan</a:t>
                      </a:r>
                      <a:r>
                        <a:rPr lang="en-US" sz="1800" dirty="0"/>
                        <a:t>, </a:t>
                      </a:r>
                      <a:r>
                        <a:rPr lang="en-US" sz="1800" dirty="0" err="1"/>
                        <a:t>ucapan</a:t>
                      </a:r>
                      <a:r>
                        <a:rPr lang="en-US" sz="1800" dirty="0"/>
                        <a:t> </a:t>
                      </a:r>
                      <a:r>
                        <a:rPr lang="en-US" sz="1800" dirty="0" err="1"/>
                        <a:t>dan</a:t>
                      </a:r>
                      <a:r>
                        <a:rPr lang="en-US" sz="1800" dirty="0"/>
                        <a:t> </a:t>
                      </a:r>
                      <a:r>
                        <a:rPr lang="en-US" sz="1800" dirty="0" err="1"/>
                        <a:t>tindakan</a:t>
                      </a:r>
                      <a:r>
                        <a:rPr lang="en-US" sz="1800" dirty="0"/>
                        <a:t> </a:t>
                      </a:r>
                      <a:r>
                        <a:rPr lang="en-US" sz="1800" dirty="0" err="1"/>
                        <a:t>responden</a:t>
                      </a:r>
                      <a:r>
                        <a:rPr lang="en-US" sz="1800" dirty="0"/>
                        <a:t>, </a:t>
                      </a:r>
                      <a:r>
                        <a:rPr lang="en-US" sz="1800" dirty="0" err="1"/>
                        <a:t>dokumen</a:t>
                      </a:r>
                      <a:r>
                        <a:rPr lang="en-US" sz="1800" dirty="0"/>
                        <a:t>, </a:t>
                      </a:r>
                      <a:r>
                        <a:rPr lang="en-US" sz="1800" dirty="0" err="1"/>
                        <a:t>dll</a:t>
                      </a:r>
                      <a:endParaRPr lang="en-US" sz="1800" dirty="0"/>
                    </a:p>
                  </a:txBody>
                  <a:tcPr marT="45711" marB="45711">
                    <a:lnL w="12700" cap="flat" cmpd="sng" algn="ctr">
                      <a:solidFill>
                        <a:srgbClr val="171717"/>
                      </a:solidFill>
                      <a:prstDash val="solid"/>
                      <a:round/>
                      <a:headEnd type="none" w="med" len="med"/>
                      <a:tailEnd type="none" w="med" len="med"/>
                    </a:lnL>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extLst>
                  <a:ext uri="{0D108BD9-81ED-4DB2-BD59-A6C34878D82A}">
                    <a16:rowId xmlns:a16="http://schemas.microsoft.com/office/drawing/2014/main" val="10001"/>
                  </a:ext>
                </a:extLst>
              </a:tr>
              <a:tr h="1150847">
                <a:tc>
                  <a:txBody>
                    <a:bodyPr/>
                    <a:lstStyle/>
                    <a:p>
                      <a:pPr marL="185738" indent="-185738"/>
                      <a:r>
                        <a:rPr lang="en-US" sz="1800" dirty="0"/>
                        <a:t>6. SAMPEL/RESPONDEN/ SUMBER</a:t>
                      </a:r>
                      <a:r>
                        <a:rPr lang="en-US" sz="1800" baseline="0" dirty="0"/>
                        <a:t> DATA</a:t>
                      </a:r>
                      <a:endParaRPr lang="en-US" sz="1800" dirty="0"/>
                    </a:p>
                  </a:txBody>
                  <a:tcPr marT="45711" marB="45711">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tc>
                  <a:txBody>
                    <a:bodyPr/>
                    <a:lstStyle/>
                    <a:p>
                      <a:pPr marL="185738" indent="-185738">
                        <a:buFont typeface="Arial"/>
                        <a:buChar char="•"/>
                      </a:pPr>
                      <a:r>
                        <a:rPr lang="en-US" sz="1800" dirty="0" err="1"/>
                        <a:t>Berjumlah</a:t>
                      </a:r>
                      <a:r>
                        <a:rPr lang="en-US" sz="1800" dirty="0"/>
                        <a:t> </a:t>
                      </a:r>
                      <a:r>
                        <a:rPr lang="en-US" sz="1800" dirty="0" err="1"/>
                        <a:t>Besar</a:t>
                      </a:r>
                      <a:endParaRPr lang="en-US" sz="1800" dirty="0"/>
                    </a:p>
                    <a:p>
                      <a:pPr marL="185738" indent="-185738">
                        <a:buFont typeface="Arial"/>
                        <a:buChar char="•"/>
                      </a:pPr>
                      <a:r>
                        <a:rPr lang="en-US" sz="1800" dirty="0" err="1"/>
                        <a:t>Representatif</a:t>
                      </a:r>
                      <a:endParaRPr lang="en-US" sz="1800" dirty="0"/>
                    </a:p>
                    <a:p>
                      <a:pPr marL="185738" indent="-185738">
                        <a:buFont typeface="Arial"/>
                        <a:buChar char="•"/>
                      </a:pPr>
                      <a:r>
                        <a:rPr lang="en-US" sz="1800" dirty="0" err="1"/>
                        <a:t>Sedapat</a:t>
                      </a:r>
                      <a:r>
                        <a:rPr lang="en-US" sz="1800" dirty="0"/>
                        <a:t> </a:t>
                      </a:r>
                      <a:r>
                        <a:rPr lang="en-US" sz="1800" dirty="0" err="1"/>
                        <a:t>mungkin</a:t>
                      </a:r>
                      <a:r>
                        <a:rPr lang="en-US" sz="1800" dirty="0"/>
                        <a:t> random</a:t>
                      </a:r>
                    </a:p>
                    <a:p>
                      <a:pPr marL="185738" indent="-185738">
                        <a:buFont typeface="Arial"/>
                        <a:buChar char="•"/>
                      </a:pPr>
                      <a:r>
                        <a:rPr lang="en-US" sz="1800" dirty="0" err="1"/>
                        <a:t>Ditentukan</a:t>
                      </a:r>
                      <a:r>
                        <a:rPr lang="en-US" sz="1800" dirty="0"/>
                        <a:t> </a:t>
                      </a:r>
                      <a:r>
                        <a:rPr lang="en-US" sz="1800" dirty="0" err="1"/>
                        <a:t>sejak</a:t>
                      </a:r>
                      <a:r>
                        <a:rPr lang="en-US" sz="1800" dirty="0"/>
                        <a:t> </a:t>
                      </a:r>
                      <a:r>
                        <a:rPr lang="en-US" sz="1800" dirty="0" err="1"/>
                        <a:t>awal</a:t>
                      </a:r>
                      <a:endParaRPr lang="en-US" sz="1800" dirty="0"/>
                    </a:p>
                  </a:txBody>
                  <a:tcPr marT="45711" marB="45711">
                    <a:lnL w="12700" cap="flat" cmpd="sng" algn="ctr">
                      <a:solidFill>
                        <a:srgbClr val="171717"/>
                      </a:solidFill>
                      <a:prstDash val="solid"/>
                      <a:round/>
                      <a:headEnd type="none" w="med" len="med"/>
                      <a:tailEnd type="none" w="med" len="med"/>
                    </a:lnL>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tc>
                  <a:txBody>
                    <a:bodyPr/>
                    <a:lstStyle/>
                    <a:p>
                      <a:pPr marL="185738" indent="-185738">
                        <a:buFont typeface="Arial"/>
                        <a:buChar char="•"/>
                      </a:pPr>
                      <a:r>
                        <a:rPr lang="en-US" sz="1800" dirty="0" err="1"/>
                        <a:t>Berjumlah</a:t>
                      </a:r>
                      <a:r>
                        <a:rPr lang="en-US" sz="1800" dirty="0"/>
                        <a:t> Kecil</a:t>
                      </a:r>
                    </a:p>
                    <a:p>
                      <a:pPr marL="185738" indent="-185738">
                        <a:buFont typeface="Arial"/>
                        <a:buChar char="•"/>
                      </a:pPr>
                      <a:r>
                        <a:rPr lang="en-US" sz="1800" dirty="0" err="1"/>
                        <a:t>Tidak</a:t>
                      </a:r>
                      <a:r>
                        <a:rPr lang="en-US" sz="1800" dirty="0"/>
                        <a:t> </a:t>
                      </a:r>
                      <a:r>
                        <a:rPr lang="en-US" sz="1800" dirty="0" err="1"/>
                        <a:t>representatif</a:t>
                      </a:r>
                      <a:endParaRPr lang="en-US" sz="1800" dirty="0"/>
                    </a:p>
                    <a:p>
                      <a:pPr marL="185738" indent="-185738">
                        <a:buFont typeface="Arial"/>
                        <a:buChar char="•"/>
                      </a:pPr>
                      <a:r>
                        <a:rPr lang="en-US" sz="1800" dirty="0"/>
                        <a:t>Purposive, snowball</a:t>
                      </a:r>
                    </a:p>
                    <a:p>
                      <a:pPr marL="185738" indent="-185738">
                        <a:buFont typeface="Arial"/>
                        <a:buChar char="•"/>
                      </a:pPr>
                      <a:r>
                        <a:rPr lang="en-US" sz="1800" dirty="0" err="1"/>
                        <a:t>Berkembang</a:t>
                      </a:r>
                      <a:r>
                        <a:rPr lang="en-US" sz="1800" dirty="0"/>
                        <a:t> </a:t>
                      </a:r>
                      <a:r>
                        <a:rPr lang="en-US" sz="1800" dirty="0" err="1"/>
                        <a:t>selama</a:t>
                      </a:r>
                      <a:r>
                        <a:rPr lang="en-US" sz="1800" dirty="0"/>
                        <a:t> </a:t>
                      </a:r>
                      <a:r>
                        <a:rPr lang="en-US" sz="1800" dirty="0" err="1"/>
                        <a:t>proses</a:t>
                      </a:r>
                      <a:r>
                        <a:rPr lang="en-US" sz="1800" dirty="0"/>
                        <a:t> </a:t>
                      </a:r>
                      <a:r>
                        <a:rPr lang="en-US" sz="1800" dirty="0" err="1"/>
                        <a:t>penelitian</a:t>
                      </a:r>
                      <a:endParaRPr lang="en-US" sz="1800" dirty="0"/>
                    </a:p>
                  </a:txBody>
                  <a:tcPr marT="45711" marB="45711">
                    <a:lnL w="12700" cap="flat" cmpd="sng" algn="ctr">
                      <a:solidFill>
                        <a:srgbClr val="171717"/>
                      </a:solidFill>
                      <a:prstDash val="solid"/>
                      <a:round/>
                      <a:headEnd type="none" w="med" len="med"/>
                      <a:tailEnd type="none" w="med" len="med"/>
                    </a:lnL>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extLst>
                  <a:ext uri="{0D108BD9-81ED-4DB2-BD59-A6C34878D82A}">
                    <a16:rowId xmlns:a16="http://schemas.microsoft.com/office/drawing/2014/main" val="10002"/>
                  </a:ext>
                </a:extLst>
              </a:tr>
              <a:tr h="1150847">
                <a:tc>
                  <a:txBody>
                    <a:bodyPr/>
                    <a:lstStyle/>
                    <a:p>
                      <a:r>
                        <a:rPr lang="en-US" sz="1800" dirty="0"/>
                        <a:t>7. ANALISIS</a:t>
                      </a:r>
                    </a:p>
                  </a:txBody>
                  <a:tcPr marT="45711" marB="45711">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tc>
                  <a:txBody>
                    <a:bodyPr/>
                    <a:lstStyle/>
                    <a:p>
                      <a:pPr marL="185738" indent="-185738">
                        <a:buFont typeface="Arial"/>
                        <a:buChar char="•"/>
                      </a:pPr>
                      <a:r>
                        <a:rPr lang="en-US" sz="1800" dirty="0" err="1"/>
                        <a:t>Dilakukan</a:t>
                      </a:r>
                      <a:r>
                        <a:rPr lang="en-US" sz="1800" dirty="0"/>
                        <a:t> </a:t>
                      </a:r>
                      <a:r>
                        <a:rPr lang="en-US" sz="1800" dirty="0" err="1"/>
                        <a:t>setelah</a:t>
                      </a:r>
                      <a:r>
                        <a:rPr lang="en-US" sz="1800" dirty="0"/>
                        <a:t> </a:t>
                      </a:r>
                      <a:r>
                        <a:rPr lang="en-US" sz="1800" dirty="0" err="1"/>
                        <a:t>selesai</a:t>
                      </a:r>
                      <a:r>
                        <a:rPr lang="en-US" sz="1800" dirty="0"/>
                        <a:t> </a:t>
                      </a:r>
                      <a:r>
                        <a:rPr lang="en-US" sz="1800" dirty="0" err="1"/>
                        <a:t>mengumpulkan</a:t>
                      </a:r>
                      <a:r>
                        <a:rPr lang="en-US" sz="1800" dirty="0"/>
                        <a:t> data</a:t>
                      </a:r>
                    </a:p>
                    <a:p>
                      <a:pPr marL="185738" indent="-185738">
                        <a:buFont typeface="Arial"/>
                        <a:buChar char="•"/>
                      </a:pPr>
                      <a:r>
                        <a:rPr lang="en-US" sz="1800" dirty="0" err="1"/>
                        <a:t>Menggunakan</a:t>
                      </a:r>
                      <a:r>
                        <a:rPr lang="en-US" sz="1800" baseline="0" dirty="0"/>
                        <a:t> </a:t>
                      </a:r>
                      <a:r>
                        <a:rPr lang="en-US" sz="1800" baseline="0" dirty="0" err="1"/>
                        <a:t>statistik</a:t>
                      </a:r>
                      <a:endParaRPr lang="en-US" sz="1800" dirty="0"/>
                    </a:p>
                    <a:p>
                      <a:pPr marL="185738" indent="-185738">
                        <a:buFont typeface="Arial"/>
                        <a:buChar char="•"/>
                      </a:pPr>
                      <a:endParaRPr lang="en-US" sz="1800" dirty="0"/>
                    </a:p>
                  </a:txBody>
                  <a:tcPr marT="45711" marB="45711">
                    <a:lnL w="12700" cap="flat" cmpd="sng" algn="ctr">
                      <a:solidFill>
                        <a:srgbClr val="171717"/>
                      </a:solidFill>
                      <a:prstDash val="solid"/>
                      <a:round/>
                      <a:headEnd type="none" w="med" len="med"/>
                      <a:tailEnd type="none" w="med" len="med"/>
                    </a:lnL>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tc>
                  <a:txBody>
                    <a:bodyPr/>
                    <a:lstStyle/>
                    <a:p>
                      <a:pPr marL="185738" indent="-185738">
                        <a:buFont typeface="Arial"/>
                        <a:buChar char="•"/>
                      </a:pPr>
                      <a:r>
                        <a:rPr lang="en-US" sz="1800" dirty="0" err="1"/>
                        <a:t>Terus</a:t>
                      </a:r>
                      <a:r>
                        <a:rPr lang="en-US" sz="1800" dirty="0"/>
                        <a:t> </a:t>
                      </a:r>
                      <a:r>
                        <a:rPr lang="en-US" sz="1800" dirty="0" err="1"/>
                        <a:t>menerus</a:t>
                      </a:r>
                      <a:r>
                        <a:rPr lang="en-US" sz="1800" dirty="0"/>
                        <a:t> </a:t>
                      </a:r>
                      <a:r>
                        <a:rPr lang="en-US" sz="1800" dirty="0" err="1"/>
                        <a:t>sejak</a:t>
                      </a:r>
                      <a:r>
                        <a:rPr lang="en-US" sz="1800" dirty="0"/>
                        <a:t>  </a:t>
                      </a:r>
                      <a:r>
                        <a:rPr lang="en-US" sz="1800" dirty="0" err="1"/>
                        <a:t>awal</a:t>
                      </a:r>
                      <a:r>
                        <a:rPr lang="en-US" sz="1800" dirty="0"/>
                        <a:t> </a:t>
                      </a:r>
                      <a:r>
                        <a:rPr lang="en-US" sz="1800" dirty="0" err="1"/>
                        <a:t>sd</a:t>
                      </a:r>
                      <a:r>
                        <a:rPr lang="en-US" sz="1800" dirty="0"/>
                        <a:t> </a:t>
                      </a:r>
                      <a:r>
                        <a:rPr lang="en-US" sz="1800" dirty="0" err="1"/>
                        <a:t>akhir</a:t>
                      </a:r>
                      <a:r>
                        <a:rPr lang="en-US" sz="1800" dirty="0"/>
                        <a:t> </a:t>
                      </a:r>
                      <a:r>
                        <a:rPr lang="en-US" sz="1800" dirty="0" err="1"/>
                        <a:t>penelitian</a:t>
                      </a:r>
                      <a:endParaRPr lang="en-US" sz="1800" dirty="0"/>
                    </a:p>
                    <a:p>
                      <a:pPr marL="185738" indent="-185738">
                        <a:buFont typeface="Arial"/>
                        <a:buChar char="•"/>
                      </a:pPr>
                      <a:r>
                        <a:rPr lang="en-US" sz="1800" dirty="0" err="1"/>
                        <a:t>Mencari</a:t>
                      </a:r>
                      <a:r>
                        <a:rPr lang="en-US" sz="1800" dirty="0"/>
                        <a:t> </a:t>
                      </a:r>
                      <a:r>
                        <a:rPr lang="en-US" sz="1800" dirty="0" err="1"/>
                        <a:t>pola</a:t>
                      </a:r>
                      <a:r>
                        <a:rPr lang="en-US" sz="1800" dirty="0"/>
                        <a:t>,</a:t>
                      </a:r>
                      <a:r>
                        <a:rPr lang="en-US" sz="1800" baseline="0" dirty="0"/>
                        <a:t> model, </a:t>
                      </a:r>
                      <a:r>
                        <a:rPr lang="en-US" sz="1800" baseline="0" dirty="0" err="1"/>
                        <a:t>tipologi</a:t>
                      </a:r>
                      <a:r>
                        <a:rPr lang="en-US" sz="1800" baseline="0" dirty="0"/>
                        <a:t>, </a:t>
                      </a:r>
                      <a:r>
                        <a:rPr lang="en-US" sz="1800" baseline="0" dirty="0" err="1"/>
                        <a:t>teori</a:t>
                      </a:r>
                      <a:endParaRPr lang="en-US" sz="1800" dirty="0"/>
                    </a:p>
                  </a:txBody>
                  <a:tcPr marT="45711" marB="45711">
                    <a:lnL w="12700" cap="flat" cmpd="sng" algn="ctr">
                      <a:solidFill>
                        <a:srgbClr val="171717"/>
                      </a:solidFill>
                      <a:prstDash val="solid"/>
                      <a:round/>
                      <a:headEnd type="none" w="med" len="med"/>
                      <a:tailEnd type="none" w="med" len="med"/>
                    </a:lnL>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extLst>
                  <a:ext uri="{0D108BD9-81ED-4DB2-BD59-A6C34878D82A}">
                    <a16:rowId xmlns:a16="http://schemas.microsoft.com/office/drawing/2014/main" val="10003"/>
                  </a:ext>
                </a:extLst>
              </a:tr>
              <a:tr h="1150847">
                <a:tc>
                  <a:txBody>
                    <a:bodyPr/>
                    <a:lstStyle/>
                    <a:p>
                      <a:r>
                        <a:rPr lang="en-US" sz="1800" dirty="0"/>
                        <a:t>8. HUBUNGAN dg RESP</a:t>
                      </a:r>
                    </a:p>
                  </a:txBody>
                  <a:tcPr marT="45711" marB="45711">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tc>
                  <a:txBody>
                    <a:bodyPr/>
                    <a:lstStyle/>
                    <a:p>
                      <a:pPr marL="185738" indent="-185738">
                        <a:buFont typeface="Arial"/>
                        <a:buChar char="•"/>
                      </a:pPr>
                      <a:r>
                        <a:rPr lang="en-US" sz="1800" dirty="0" err="1"/>
                        <a:t>Berjarak</a:t>
                      </a:r>
                      <a:endParaRPr lang="en-US" sz="1800" dirty="0"/>
                    </a:p>
                    <a:p>
                      <a:pPr marL="185738" indent="-185738">
                        <a:buFont typeface="Arial"/>
                        <a:buChar char="•"/>
                      </a:pPr>
                      <a:r>
                        <a:rPr lang="en-US" sz="1800" dirty="0" err="1"/>
                        <a:t>Peneliti</a:t>
                      </a:r>
                      <a:r>
                        <a:rPr lang="en-US" sz="1800" dirty="0"/>
                        <a:t> </a:t>
                      </a:r>
                      <a:r>
                        <a:rPr lang="en-US" sz="1800" dirty="0" err="1"/>
                        <a:t>merasa</a:t>
                      </a:r>
                      <a:r>
                        <a:rPr lang="en-US" sz="1800" dirty="0"/>
                        <a:t> </a:t>
                      </a:r>
                      <a:r>
                        <a:rPr lang="en-US" sz="1800" dirty="0" err="1"/>
                        <a:t>lebih</a:t>
                      </a:r>
                      <a:r>
                        <a:rPr lang="en-US" sz="1800" dirty="0"/>
                        <a:t> </a:t>
                      </a:r>
                      <a:r>
                        <a:rPr lang="en-US" sz="1800" dirty="0" err="1"/>
                        <a:t>unggul</a:t>
                      </a:r>
                      <a:endParaRPr lang="en-US" sz="1800" dirty="0"/>
                    </a:p>
                    <a:p>
                      <a:pPr marL="185738" indent="-185738">
                        <a:buFont typeface="Arial"/>
                        <a:buChar char="•"/>
                      </a:pPr>
                      <a:r>
                        <a:rPr lang="en-US" sz="1800" dirty="0" err="1"/>
                        <a:t>Hubungan</a:t>
                      </a:r>
                      <a:r>
                        <a:rPr lang="en-US" sz="1800" dirty="0"/>
                        <a:t> </a:t>
                      </a:r>
                      <a:r>
                        <a:rPr lang="en-US" sz="1800" dirty="0" err="1"/>
                        <a:t>jangka</a:t>
                      </a:r>
                      <a:r>
                        <a:rPr lang="en-US" sz="1800" dirty="0"/>
                        <a:t> </a:t>
                      </a:r>
                      <a:r>
                        <a:rPr lang="en-US" sz="1800" dirty="0" err="1"/>
                        <a:t>pendek</a:t>
                      </a:r>
                      <a:endParaRPr lang="en-US" sz="1800" dirty="0"/>
                    </a:p>
                  </a:txBody>
                  <a:tcPr marT="45711" marB="45711">
                    <a:lnL w="12700" cap="flat" cmpd="sng" algn="ctr">
                      <a:solidFill>
                        <a:srgbClr val="171717"/>
                      </a:solidFill>
                      <a:prstDash val="solid"/>
                      <a:round/>
                      <a:headEnd type="none" w="med" len="med"/>
                      <a:tailEnd type="none" w="med" len="med"/>
                    </a:lnL>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tc>
                  <a:txBody>
                    <a:bodyPr/>
                    <a:lstStyle/>
                    <a:p>
                      <a:pPr marL="185738" indent="-185738">
                        <a:buFont typeface="Arial"/>
                        <a:buChar char="•"/>
                      </a:pPr>
                      <a:r>
                        <a:rPr lang="en-US" sz="1800" dirty="0" err="1"/>
                        <a:t>Akrab</a:t>
                      </a:r>
                      <a:r>
                        <a:rPr lang="en-US" sz="1800" baseline="0" dirty="0"/>
                        <a:t> </a:t>
                      </a:r>
                      <a:r>
                        <a:rPr lang="en-US" sz="1800" baseline="0" dirty="0" err="1"/>
                        <a:t>dan</a:t>
                      </a:r>
                      <a:r>
                        <a:rPr lang="en-US" sz="1800" baseline="0" dirty="0"/>
                        <a:t> </a:t>
                      </a:r>
                      <a:r>
                        <a:rPr lang="en-US" sz="1800" baseline="0" dirty="0" err="1"/>
                        <a:t>Empati</a:t>
                      </a:r>
                      <a:endParaRPr lang="en-US" sz="1800" baseline="0" dirty="0"/>
                    </a:p>
                    <a:p>
                      <a:pPr marL="185738" indent="-185738">
                        <a:buFont typeface="Arial"/>
                        <a:buChar char="•"/>
                      </a:pPr>
                      <a:r>
                        <a:rPr lang="en-US" sz="1800" baseline="0" dirty="0" err="1"/>
                        <a:t>Egaliter</a:t>
                      </a:r>
                      <a:r>
                        <a:rPr lang="en-US" sz="1800" baseline="0" dirty="0"/>
                        <a:t> (</a:t>
                      </a:r>
                      <a:r>
                        <a:rPr lang="en-US" sz="1800" baseline="0" dirty="0" err="1"/>
                        <a:t>kesetaraan</a:t>
                      </a:r>
                      <a:r>
                        <a:rPr lang="en-US" sz="1800" baseline="0" dirty="0"/>
                        <a:t>)</a:t>
                      </a:r>
                    </a:p>
                    <a:p>
                      <a:pPr marL="185738" indent="-185738">
                        <a:buFont typeface="Arial"/>
                        <a:buChar char="•"/>
                      </a:pPr>
                      <a:r>
                        <a:rPr lang="en-US" sz="1800" baseline="0" dirty="0" err="1"/>
                        <a:t>Hubungan</a:t>
                      </a:r>
                      <a:r>
                        <a:rPr lang="en-US" sz="1800" baseline="0" dirty="0"/>
                        <a:t> </a:t>
                      </a:r>
                      <a:r>
                        <a:rPr lang="en-US" sz="1800" baseline="0" dirty="0" err="1"/>
                        <a:t>jangka</a:t>
                      </a:r>
                      <a:r>
                        <a:rPr lang="en-US" sz="1800" baseline="0" dirty="0"/>
                        <a:t> lama</a:t>
                      </a:r>
                      <a:endParaRPr lang="en-US" sz="1800" dirty="0"/>
                    </a:p>
                  </a:txBody>
                  <a:tcPr marT="45711" marB="45711">
                    <a:lnL w="12700" cap="flat" cmpd="sng" algn="ctr">
                      <a:solidFill>
                        <a:srgbClr val="171717"/>
                      </a:solidFill>
                      <a:prstDash val="solid"/>
                      <a:round/>
                      <a:headEnd type="none" w="med" len="med"/>
                      <a:tailEnd type="none" w="med" len="med"/>
                    </a:lnL>
                    <a:lnT w="12700" cap="flat" cmpd="sng" algn="ctr">
                      <a:solidFill>
                        <a:srgbClr val="171717"/>
                      </a:solidFill>
                      <a:prstDash val="solid"/>
                      <a:round/>
                      <a:headEnd type="none" w="med" len="med"/>
                      <a:tailEnd type="none" w="med" len="med"/>
                    </a:lnT>
                    <a:lnB w="12700" cap="flat" cmpd="sng" algn="ctr">
                      <a:solidFill>
                        <a:srgbClr val="171717"/>
                      </a:solidFill>
                      <a:prstDash val="solid"/>
                      <a:round/>
                      <a:headEnd type="none" w="med" len="med"/>
                      <a:tailEnd type="none" w="med" len="med"/>
                    </a:lnB>
                  </a:tcPr>
                </a:tc>
                <a:extLst>
                  <a:ext uri="{0D108BD9-81ED-4DB2-BD59-A6C34878D82A}">
                    <a16:rowId xmlns:a16="http://schemas.microsoft.com/office/drawing/2014/main" val="10004"/>
                  </a:ext>
                </a:extLst>
              </a:tr>
              <a:tr h="935060">
                <a:tc>
                  <a:txBody>
                    <a:bodyPr/>
                    <a:lstStyle/>
                    <a:p>
                      <a:pPr marL="185738" indent="-185738"/>
                      <a:r>
                        <a:rPr lang="en-US" sz="1800" dirty="0"/>
                        <a:t>9. PENETAPAN SAAT PENELITIAN SELESAI</a:t>
                      </a:r>
                    </a:p>
                  </a:txBody>
                  <a:tcPr marT="45711" marB="45711">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tcPr>
                </a:tc>
                <a:tc>
                  <a:txBody>
                    <a:bodyPr/>
                    <a:lstStyle/>
                    <a:p>
                      <a:pPr marL="185738" indent="-185738">
                        <a:buFont typeface="Arial"/>
                        <a:buChar char="•"/>
                      </a:pPr>
                      <a:r>
                        <a:rPr lang="en-US" sz="1800" dirty="0" err="1"/>
                        <a:t>Setelah</a:t>
                      </a:r>
                      <a:r>
                        <a:rPr lang="en-US" sz="1800" dirty="0"/>
                        <a:t> </a:t>
                      </a:r>
                      <a:r>
                        <a:rPr lang="en-US" sz="1800" dirty="0" err="1"/>
                        <a:t>semua</a:t>
                      </a:r>
                      <a:r>
                        <a:rPr lang="en-US" sz="1800" dirty="0"/>
                        <a:t> data </a:t>
                      </a:r>
                      <a:r>
                        <a:rPr lang="en-US" sz="1800" dirty="0" err="1"/>
                        <a:t>yg</a:t>
                      </a:r>
                      <a:r>
                        <a:rPr lang="en-US" sz="1800" dirty="0"/>
                        <a:t> </a:t>
                      </a:r>
                      <a:r>
                        <a:rPr lang="en-US" sz="1800" dirty="0" err="1"/>
                        <a:t>direncanakan</a:t>
                      </a:r>
                      <a:r>
                        <a:rPr lang="en-US" sz="1800" dirty="0"/>
                        <a:t> </a:t>
                      </a:r>
                      <a:r>
                        <a:rPr lang="en-US" sz="1800" dirty="0" err="1"/>
                        <a:t>trekumpul</a:t>
                      </a:r>
                      <a:endParaRPr lang="en-US" sz="1800" dirty="0"/>
                    </a:p>
                    <a:p>
                      <a:pPr marL="185738" indent="-185738">
                        <a:buFont typeface="Arial"/>
                        <a:buChar char="•"/>
                      </a:pPr>
                      <a:endParaRPr lang="en-US" sz="1800" dirty="0"/>
                    </a:p>
                  </a:txBody>
                  <a:tcPr marT="45711" marB="45711">
                    <a:lnL w="12700" cap="flat" cmpd="sng" algn="ctr">
                      <a:solidFill>
                        <a:srgbClr val="171717"/>
                      </a:solidFill>
                      <a:prstDash val="solid"/>
                      <a:round/>
                      <a:headEnd type="none" w="med" len="med"/>
                      <a:tailEnd type="none" w="med" len="med"/>
                    </a:lnL>
                    <a:lnR w="12700" cap="flat" cmpd="sng" algn="ctr">
                      <a:solidFill>
                        <a:srgbClr val="171717"/>
                      </a:solidFill>
                      <a:prstDash val="solid"/>
                      <a:round/>
                      <a:headEnd type="none" w="med" len="med"/>
                      <a:tailEnd type="none" w="med" len="med"/>
                    </a:lnR>
                    <a:lnT w="12700" cap="flat" cmpd="sng" algn="ctr">
                      <a:solidFill>
                        <a:srgbClr val="171717"/>
                      </a:solidFill>
                      <a:prstDash val="solid"/>
                      <a:round/>
                      <a:headEnd type="none" w="med" len="med"/>
                      <a:tailEnd type="none" w="med" len="med"/>
                    </a:lnT>
                  </a:tcPr>
                </a:tc>
                <a:tc>
                  <a:txBody>
                    <a:bodyPr/>
                    <a:lstStyle/>
                    <a:p>
                      <a:pPr marL="185738" indent="-185738">
                        <a:buFont typeface="Arial"/>
                        <a:buChar char="•"/>
                      </a:pPr>
                      <a:r>
                        <a:rPr lang="en-US" sz="1800" dirty="0" err="1"/>
                        <a:t>Setelah</a:t>
                      </a:r>
                      <a:r>
                        <a:rPr lang="en-US" sz="1800" dirty="0"/>
                        <a:t> data </a:t>
                      </a:r>
                      <a:r>
                        <a:rPr lang="en-US" sz="1800" dirty="0" err="1"/>
                        <a:t>jenuh</a:t>
                      </a:r>
                      <a:r>
                        <a:rPr lang="en-US" sz="1800" dirty="0"/>
                        <a:t> (</a:t>
                      </a:r>
                      <a:r>
                        <a:rPr lang="en-US" sz="1800" dirty="0" err="1"/>
                        <a:t>tidak</a:t>
                      </a:r>
                      <a:r>
                        <a:rPr lang="en-US" sz="1800" dirty="0"/>
                        <a:t> </a:t>
                      </a:r>
                      <a:r>
                        <a:rPr lang="en-US" sz="1800" dirty="0" err="1"/>
                        <a:t>ada</a:t>
                      </a:r>
                      <a:r>
                        <a:rPr lang="en-US" sz="1800" dirty="0"/>
                        <a:t> data </a:t>
                      </a:r>
                      <a:r>
                        <a:rPr lang="en-US" sz="1800" dirty="0" err="1"/>
                        <a:t>baru</a:t>
                      </a:r>
                      <a:r>
                        <a:rPr lang="en-US" sz="1800" dirty="0"/>
                        <a:t>)</a:t>
                      </a:r>
                    </a:p>
                  </a:txBody>
                  <a:tcPr marT="45711" marB="45711">
                    <a:lnL w="12700" cap="flat" cmpd="sng" algn="ctr">
                      <a:solidFill>
                        <a:srgbClr val="171717"/>
                      </a:solidFill>
                      <a:prstDash val="solid"/>
                      <a:round/>
                      <a:headEnd type="none" w="med" len="med"/>
                      <a:tailEnd type="none" w="med" len="med"/>
                    </a:lnL>
                    <a:lnT w="12700" cap="flat" cmpd="sng" algn="ctr">
                      <a:solidFill>
                        <a:srgbClr val="171717"/>
                      </a:solidFill>
                      <a:prstDash val="solid"/>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2" name="Date Placeholder 1"/>
          <p:cNvSpPr>
            <a:spLocks noGrp="1"/>
          </p:cNvSpPr>
          <p:nvPr>
            <p:ph type="dt" sz="half" idx="10"/>
          </p:nvPr>
        </p:nvSpPr>
        <p:spPr/>
        <p:txBody>
          <a:bodyPr/>
          <a:lstStyle/>
          <a:p>
            <a:pPr>
              <a:defRPr/>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5D55D5-9B34-6248-8735-2C6CCCC3364B}"/>
              </a:ext>
            </a:extLst>
          </p:cNvPr>
          <p:cNvSpPr>
            <a:spLocks noGrp="1"/>
          </p:cNvSpPr>
          <p:nvPr>
            <p:ph type="title"/>
          </p:nvPr>
        </p:nvSpPr>
        <p:spPr>
          <a:xfrm>
            <a:off x="1439651" y="620688"/>
            <a:ext cx="6408712" cy="650358"/>
          </a:xfrm>
        </p:spPr>
        <p:txBody>
          <a:bodyPr>
            <a:normAutofit/>
          </a:bodyPr>
          <a:lstStyle/>
          <a:p>
            <a:r>
              <a:rPr lang="en-US" dirty="0" err="1">
                <a:latin typeface="Chalkboard SE" panose="03050602040202020205" pitchFamily="66" charset="77"/>
              </a:rPr>
              <a:t>Apa</a:t>
            </a:r>
            <a:r>
              <a:rPr lang="en-US" dirty="0">
                <a:latin typeface="Chalkboard SE" panose="03050602040202020205" pitchFamily="66" charset="77"/>
              </a:rPr>
              <a:t> </a:t>
            </a:r>
            <a:r>
              <a:rPr lang="en-US" dirty="0" err="1">
                <a:latin typeface="Chalkboard SE" panose="03050602040202020205" pitchFamily="66" charset="77"/>
              </a:rPr>
              <a:t>penelitian</a:t>
            </a:r>
            <a:r>
              <a:rPr lang="en-US" dirty="0">
                <a:latin typeface="Chalkboard SE" panose="03050602040202020205" pitchFamily="66" charset="77"/>
              </a:rPr>
              <a:t> </a:t>
            </a:r>
            <a:r>
              <a:rPr lang="en-US" dirty="0" err="1">
                <a:latin typeface="Chalkboard SE" panose="03050602040202020205" pitchFamily="66" charset="77"/>
              </a:rPr>
              <a:t>Kuantitatif</a:t>
            </a:r>
            <a:r>
              <a:rPr lang="en-US" dirty="0">
                <a:latin typeface="Chalkboard SE" panose="03050602040202020205" pitchFamily="66" charset="77"/>
              </a:rPr>
              <a:t> </a:t>
            </a:r>
            <a:r>
              <a:rPr lang="en-US" dirty="0" err="1">
                <a:latin typeface="Chalkboard SE" panose="03050602040202020205" pitchFamily="66" charset="77"/>
              </a:rPr>
              <a:t>itu</a:t>
            </a:r>
            <a:r>
              <a:rPr lang="en-US" dirty="0">
                <a:latin typeface="Chalkboard SE" panose="03050602040202020205" pitchFamily="66" charset="77"/>
              </a:rPr>
              <a:t>? </a:t>
            </a:r>
          </a:p>
        </p:txBody>
      </p:sp>
      <p:sp>
        <p:nvSpPr>
          <p:cNvPr id="4" name="Content Placeholder 3">
            <a:extLst>
              <a:ext uri="{FF2B5EF4-FFF2-40B4-BE49-F238E27FC236}">
                <a16:creationId xmlns:a16="http://schemas.microsoft.com/office/drawing/2014/main" id="{0D802D41-ED6F-EC4D-8360-EB21567895B5}"/>
              </a:ext>
            </a:extLst>
          </p:cNvPr>
          <p:cNvSpPr>
            <a:spLocks noGrp="1"/>
          </p:cNvSpPr>
          <p:nvPr>
            <p:ph idx="1"/>
          </p:nvPr>
        </p:nvSpPr>
        <p:spPr>
          <a:xfrm>
            <a:off x="395536" y="1628800"/>
            <a:ext cx="8496943" cy="5040558"/>
          </a:xfrm>
          <a:ln w="19050">
            <a:solidFill>
              <a:schemeClr val="accent1"/>
            </a:solidFill>
          </a:ln>
        </p:spPr>
        <p:txBody>
          <a:bodyPr/>
          <a:lstStyle/>
          <a:p>
            <a:r>
              <a:rPr lang="en-US" sz="2400" dirty="0" err="1">
                <a:latin typeface="Chalkboard SE Light" panose="03050602040202020205" pitchFamily="66" charset="77"/>
                <a:cs typeface="Arial" panose="020B0604020202020204" pitchFamily="34" charset="0"/>
              </a:rPr>
              <a:t>Penelitian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kuantitatif</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merupakan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upaya</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menemukan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mengembangkan</a:t>
            </a:r>
            <a:r>
              <a:rPr lang="en-US" sz="2400" dirty="0">
                <a:latin typeface="Chalkboard SE Light" panose="03050602040202020205" pitchFamily="66" charset="77"/>
                <a:cs typeface="Arial" panose="020B0604020202020204" pitchFamily="34" charset="0"/>
              </a:rPr>
              <a:t> dan </a:t>
            </a:r>
            <a:r>
              <a:rPr lang="en-US" sz="2400" dirty="0" err="1">
                <a:latin typeface="Chalkboard SE Light" panose="03050602040202020205" pitchFamily="66" charset="77"/>
                <a:cs typeface="Arial" panose="020B0604020202020204" pitchFamily="34" charset="0"/>
              </a:rPr>
              <a:t>menguji</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kebenaran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pengetahuan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menggunakan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pendekatan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ilmiah</a:t>
            </a:r>
            <a:r>
              <a:rPr lang="en-US" sz="2400" dirty="0">
                <a:latin typeface="Chalkboard SE Light" panose="03050602040202020205" pitchFamily="66" charset="77"/>
                <a:cs typeface="Arial" panose="020B0604020202020204" pitchFamily="34" charset="0"/>
              </a:rPr>
              <a:t> (scientific </a:t>
            </a:r>
            <a:r>
              <a:rPr lang="en-US" sz="2400" dirty="0" err="1">
                <a:latin typeface="Chalkboard SE Light" panose="03050602040202020205" pitchFamily="66" charset="77"/>
                <a:cs typeface="Arial" panose="020B0604020202020204" pitchFamily="34" charset="0"/>
              </a:rPr>
              <a:t>methode</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sebagai</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landasan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utama</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dalam</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menjalankan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tahapan</a:t>
            </a:r>
            <a:r>
              <a:rPr lang="en-US" sz="2400" dirty="0">
                <a:latin typeface="Chalkboard SE Light" panose="03050602040202020205" pitchFamily="66" charset="77"/>
                <a:cs typeface="Arial" panose="020B0604020202020204" pitchFamily="34" charset="0"/>
              </a:rPr>
              <a:t> proses </a:t>
            </a:r>
            <a:r>
              <a:rPr lang="en-US" sz="2400" dirty="0" err="1">
                <a:latin typeface="Chalkboard SE Light" panose="03050602040202020205" pitchFamily="66" charset="77"/>
                <a:cs typeface="Arial" panose="020B0604020202020204" pitchFamily="34" charset="0"/>
              </a:rPr>
              <a:t>pengumpulan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pengolahan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analisis</a:t>
            </a:r>
            <a:r>
              <a:rPr lang="en-US" sz="2400" dirty="0">
                <a:latin typeface="Chalkboard SE Light" panose="03050602040202020205" pitchFamily="66" charset="77"/>
                <a:cs typeface="Arial" panose="020B0604020202020204" pitchFamily="34" charset="0"/>
              </a:rPr>
              <a:t> dan </a:t>
            </a:r>
            <a:r>
              <a:rPr lang="en-US" sz="2400" dirty="0" err="1">
                <a:latin typeface="Chalkboard SE Light" panose="03050602040202020205" pitchFamily="66" charset="77"/>
                <a:cs typeface="Arial" panose="020B0604020202020204" pitchFamily="34" charset="0"/>
              </a:rPr>
              <a:t>interpretasi</a:t>
            </a:r>
            <a:r>
              <a:rPr lang="en-US" sz="2400" dirty="0">
                <a:latin typeface="Chalkboard SE Light" panose="03050602040202020205" pitchFamily="66" charset="77"/>
                <a:cs typeface="Arial" panose="020B0604020202020204" pitchFamily="34" charset="0"/>
              </a:rPr>
              <a:t> data </a:t>
            </a:r>
            <a:r>
              <a:rPr lang="en-US" sz="2400" dirty="0" err="1">
                <a:latin typeface="Chalkboard SE Light" panose="03050602040202020205" pitchFamily="66" charset="77"/>
                <a:cs typeface="Arial" panose="020B0604020202020204" pitchFamily="34" charset="0"/>
              </a:rPr>
              <a:t>kuantitatif</a:t>
            </a:r>
            <a:r>
              <a:rPr lang="en-US" sz="2400" dirty="0">
                <a:latin typeface="Chalkboard SE Light" panose="03050602040202020205" pitchFamily="66" charset="77"/>
                <a:cs typeface="Arial" panose="020B0604020202020204" pitchFamily="34" charset="0"/>
              </a:rPr>
              <a:t>.</a:t>
            </a:r>
          </a:p>
          <a:p>
            <a:r>
              <a:rPr lang="en-US" sz="2400" dirty="0" err="1">
                <a:latin typeface="Chalkboard SE Light" panose="03050602040202020205" pitchFamily="66" charset="77"/>
                <a:cs typeface="Arial" panose="020B0604020202020204" pitchFamily="34" charset="0"/>
              </a:rPr>
              <a:t>Berdasarkan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pemahaman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penelitian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Kuantitatif</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sebagaimana</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tersebut</a:t>
            </a:r>
            <a:r>
              <a:rPr lang="en-US" sz="2400" dirty="0">
                <a:latin typeface="Chalkboard SE Light" panose="03050602040202020205" pitchFamily="66" charset="77"/>
                <a:cs typeface="Arial" panose="020B0604020202020204" pitchFamily="34" charset="0"/>
              </a:rPr>
              <a:t> di </a:t>
            </a:r>
            <a:r>
              <a:rPr lang="en-US" sz="2400" dirty="0" err="1">
                <a:latin typeface="Chalkboard SE Light" panose="03050602040202020205" pitchFamily="66" charset="77"/>
                <a:cs typeface="Arial" panose="020B0604020202020204" pitchFamily="34" charset="0"/>
              </a:rPr>
              <a:t>atas</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terdapat</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tiga</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aspek</a:t>
            </a:r>
            <a:r>
              <a:rPr lang="en-US" sz="2400" dirty="0">
                <a:latin typeface="Chalkboard SE Light" panose="03050602040202020205" pitchFamily="66" charset="77"/>
                <a:cs typeface="Arial" panose="020B0604020202020204" pitchFamily="34" charset="0"/>
              </a:rPr>
              <a:t> yang </a:t>
            </a:r>
            <a:r>
              <a:rPr lang="en-US" sz="2400" dirty="0" err="1">
                <a:latin typeface="Chalkboard SE Light" panose="03050602040202020205" pitchFamily="66" charset="77"/>
                <a:cs typeface="Arial" panose="020B0604020202020204" pitchFamily="34" charset="0"/>
              </a:rPr>
              <a:t>perlu</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dipahami</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yaitu</a:t>
            </a:r>
            <a:r>
              <a:rPr lang="en-US" sz="2400" dirty="0">
                <a:latin typeface="Chalkboard SE Light" panose="03050602040202020205" pitchFamily="66" charset="77"/>
                <a:cs typeface="Arial" panose="020B0604020202020204" pitchFamily="34" charset="0"/>
              </a:rPr>
              <a:t>:  </a:t>
            </a:r>
          </a:p>
          <a:p>
            <a:pPr marL="682625" indent="-457200">
              <a:buAutoNum type="arabicPeriod"/>
            </a:pPr>
            <a:r>
              <a:rPr lang="en-US" sz="2400" dirty="0" err="1">
                <a:latin typeface="Chalkboard SE Light" panose="03050602040202020205" pitchFamily="66" charset="77"/>
                <a:cs typeface="Arial" panose="020B0604020202020204" pitchFamily="34" charset="0"/>
              </a:rPr>
              <a:t>Pendekatan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keilmuan</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metodologi</a:t>
            </a:r>
            <a:r>
              <a:rPr lang="en-US" sz="2400" dirty="0">
                <a:latin typeface="Chalkboard SE Light" panose="03050602040202020205" pitchFamily="66" charset="77"/>
                <a:cs typeface="Arial" panose="020B0604020202020204" pitchFamily="34" charset="0"/>
              </a:rPr>
              <a:t>) </a:t>
            </a:r>
          </a:p>
          <a:p>
            <a:pPr marL="682625" indent="-457200">
              <a:buAutoNum type="arabicPeriod"/>
            </a:pPr>
            <a:r>
              <a:rPr lang="en-US" sz="2400" dirty="0" err="1">
                <a:latin typeface="Chalkboard SE Light" panose="03050602040202020205" pitchFamily="66" charset="77"/>
                <a:cs typeface="Arial" panose="020B0604020202020204" pitchFamily="34" charset="0"/>
              </a:rPr>
              <a:t>Metode</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atau</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teknik-teknik</a:t>
            </a:r>
            <a:r>
              <a:rPr lang="en-US" sz="2400" dirty="0">
                <a:latin typeface="Chalkboard SE Light" panose="03050602040202020205" pitchFamily="66" charset="77"/>
                <a:cs typeface="Arial" panose="020B0604020202020204" pitchFamily="34" charset="0"/>
              </a:rPr>
              <a:t> </a:t>
            </a:r>
            <a:r>
              <a:rPr lang="en-US" sz="2400" dirty="0" err="1">
                <a:latin typeface="Chalkboard SE Light" panose="03050602040202020205" pitchFamily="66" charset="77"/>
                <a:cs typeface="Arial" panose="020B0604020202020204" pitchFamily="34" charset="0"/>
              </a:rPr>
              <a:t>penelitian</a:t>
            </a:r>
            <a:endParaRPr lang="en-US" sz="2400" dirty="0">
              <a:latin typeface="Chalkboard SE Light" panose="03050602040202020205" pitchFamily="66" charset="77"/>
              <a:cs typeface="Arial" panose="020B0604020202020204" pitchFamily="34" charset="0"/>
            </a:endParaRPr>
          </a:p>
          <a:p>
            <a:pPr marL="682625" indent="-457200">
              <a:buAutoNum type="arabicPeriod"/>
            </a:pPr>
            <a:r>
              <a:rPr lang="en-US" sz="2400" dirty="0">
                <a:latin typeface="Chalkboard SE Light" panose="03050602040202020205" pitchFamily="66" charset="77"/>
                <a:cs typeface="Arial" panose="020B0604020202020204" pitchFamily="34" charset="0"/>
              </a:rPr>
              <a:t>Sifat dan </a:t>
            </a:r>
            <a:r>
              <a:rPr lang="en-US" sz="2400" dirty="0" err="1">
                <a:latin typeface="Chalkboard SE Light" panose="03050602040202020205" pitchFamily="66" charset="77"/>
                <a:cs typeface="Arial" panose="020B0604020202020204" pitchFamily="34" charset="0"/>
              </a:rPr>
              <a:t>bentuk</a:t>
            </a:r>
            <a:r>
              <a:rPr lang="en-US" sz="2400" dirty="0">
                <a:latin typeface="Chalkboard SE Light" panose="03050602040202020205" pitchFamily="66" charset="77"/>
                <a:cs typeface="Arial" panose="020B0604020202020204" pitchFamily="34" charset="0"/>
              </a:rPr>
              <a:t> data </a:t>
            </a:r>
          </a:p>
          <a:p>
            <a:pPr marL="682625" indent="-457200">
              <a:buAutoNum type="arabicPeriod"/>
            </a:pPr>
            <a:endParaRPr lang="en-US" dirty="0">
              <a:latin typeface="Chalkboard SE Light" panose="03050602040202020205" pitchFamily="66" charset="77"/>
              <a:cs typeface="Arial" panose="020B0604020202020204" pitchFamily="34" charset="0"/>
            </a:endParaRPr>
          </a:p>
          <a:p>
            <a:endParaRPr lang="en-US" dirty="0"/>
          </a:p>
        </p:txBody>
      </p:sp>
    </p:spTree>
    <p:extLst>
      <p:ext uri="{BB962C8B-B14F-4D97-AF65-F5344CB8AC3E}">
        <p14:creationId xmlns:p14="http://schemas.microsoft.com/office/powerpoint/2010/main" val="4017526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28124-807F-F54A-8431-41EEEAB3A1D7}"/>
              </a:ext>
            </a:extLst>
          </p:cNvPr>
          <p:cNvSpPr>
            <a:spLocks noGrp="1"/>
          </p:cNvSpPr>
          <p:nvPr>
            <p:ph type="title"/>
          </p:nvPr>
        </p:nvSpPr>
        <p:spPr>
          <a:xfrm>
            <a:off x="1331640" y="620688"/>
            <a:ext cx="6984776" cy="648072"/>
          </a:xfrm>
        </p:spPr>
        <p:txBody>
          <a:bodyPr>
            <a:normAutofit/>
          </a:bodyPr>
          <a:lstStyle/>
          <a:p>
            <a:pPr algn="ctr"/>
            <a:r>
              <a:rPr lang="en-US" dirty="0" err="1">
                <a:solidFill>
                  <a:srgbClr val="0432FF"/>
                </a:solidFill>
                <a:latin typeface="Chalkboard SE Light" panose="03050602040202020205" pitchFamily="66" charset="77"/>
              </a:rPr>
              <a:t>Metodologi</a:t>
            </a:r>
            <a:r>
              <a:rPr lang="en-US" dirty="0">
                <a:solidFill>
                  <a:srgbClr val="0432FF"/>
                </a:solidFill>
                <a:latin typeface="Chalkboard SE Light" panose="03050602040202020205" pitchFamily="66" charset="77"/>
              </a:rPr>
              <a:t> </a:t>
            </a:r>
            <a:r>
              <a:rPr lang="en-US" dirty="0" err="1">
                <a:solidFill>
                  <a:srgbClr val="0432FF"/>
                </a:solidFill>
                <a:latin typeface="Chalkboard SE Light" panose="03050602040202020205" pitchFamily="66" charset="77"/>
              </a:rPr>
              <a:t>penelitian</a:t>
            </a:r>
            <a:r>
              <a:rPr lang="en-US" dirty="0">
                <a:solidFill>
                  <a:srgbClr val="0432FF"/>
                </a:solidFill>
                <a:latin typeface="Chalkboard SE Light" panose="03050602040202020205" pitchFamily="66" charset="77"/>
              </a:rPr>
              <a:t> </a:t>
            </a:r>
            <a:r>
              <a:rPr lang="en-US" dirty="0" err="1">
                <a:solidFill>
                  <a:srgbClr val="0432FF"/>
                </a:solidFill>
                <a:latin typeface="Chalkboard SE Light" panose="03050602040202020205" pitchFamily="66" charset="77"/>
              </a:rPr>
              <a:t>kuantitatif</a:t>
            </a:r>
            <a:endParaRPr lang="en-US" dirty="0">
              <a:solidFill>
                <a:srgbClr val="0432FF"/>
              </a:solidFill>
              <a:latin typeface="Chalkboard SE Light" panose="03050602040202020205" pitchFamily="66" charset="77"/>
            </a:endParaRPr>
          </a:p>
        </p:txBody>
      </p:sp>
      <p:sp>
        <p:nvSpPr>
          <p:cNvPr id="3" name="Content Placeholder 2">
            <a:extLst>
              <a:ext uri="{FF2B5EF4-FFF2-40B4-BE49-F238E27FC236}">
                <a16:creationId xmlns:a16="http://schemas.microsoft.com/office/drawing/2014/main" id="{14B9709A-4044-EE4A-B1C3-BAF66BC04102}"/>
              </a:ext>
            </a:extLst>
          </p:cNvPr>
          <p:cNvSpPr>
            <a:spLocks noGrp="1"/>
          </p:cNvSpPr>
          <p:nvPr>
            <p:ph idx="1"/>
          </p:nvPr>
        </p:nvSpPr>
        <p:spPr>
          <a:xfrm>
            <a:off x="143507" y="1556792"/>
            <a:ext cx="8856983" cy="5040559"/>
          </a:xfrm>
          <a:noFill/>
          <a:ln w="15875">
            <a:solidFill>
              <a:schemeClr val="accent1"/>
            </a:solidFill>
          </a:ln>
        </p:spPr>
        <p:txBody>
          <a:bodyPr>
            <a:normAutofit fontScale="92500"/>
          </a:bodyPr>
          <a:lstStyle/>
          <a:p>
            <a:pPr algn="just">
              <a:spcBef>
                <a:spcPct val="0"/>
              </a:spcBef>
              <a:spcAft>
                <a:spcPts val="1200"/>
              </a:spcAft>
              <a:buFont typeface="Wingdings" charset="0"/>
              <a:buChar char="Ø"/>
            </a:pPr>
            <a:r>
              <a:rPr lang="en-US" sz="2400" dirty="0" err="1">
                <a:latin typeface="Chalkboard SE" panose="03050602040202020205" pitchFamily="66" charset="77"/>
              </a:rPr>
              <a:t>Metodologi</a:t>
            </a:r>
            <a:r>
              <a:rPr lang="en-US" sz="2400" dirty="0">
                <a:latin typeface="Chalkboard SE" panose="03050602040202020205" pitchFamily="66" charset="77"/>
              </a:rPr>
              <a:t> </a:t>
            </a:r>
            <a:r>
              <a:rPr lang="en-US" sz="2400" dirty="0" err="1">
                <a:latin typeface="Chalkboard SE" panose="03050602040202020205" pitchFamily="66" charset="77"/>
              </a:rPr>
              <a:t>merupakan</a:t>
            </a:r>
            <a:r>
              <a:rPr lang="en-US" sz="2400" dirty="0">
                <a:latin typeface="Chalkboard SE" panose="03050602040202020205" pitchFamily="66" charset="77"/>
              </a:rPr>
              <a:t> </a:t>
            </a:r>
            <a:r>
              <a:rPr lang="en-US" sz="2400" dirty="0" err="1">
                <a:latin typeface="Chalkboard SE" panose="03050602040202020205" pitchFamily="66" charset="77"/>
              </a:rPr>
              <a:t>prosedur</a:t>
            </a:r>
            <a:r>
              <a:rPr lang="en-US" sz="2400" dirty="0">
                <a:latin typeface="Chalkboard SE" panose="03050602040202020205" pitchFamily="66" charset="77"/>
              </a:rPr>
              <a:t> yang </a:t>
            </a:r>
            <a:r>
              <a:rPr lang="en-US" sz="2400" dirty="0" err="1">
                <a:latin typeface="Chalkboard SE" panose="03050602040202020205" pitchFamily="66" charset="77"/>
              </a:rPr>
              <a:t>harus</a:t>
            </a:r>
            <a:r>
              <a:rPr lang="en-US" sz="2400" dirty="0">
                <a:latin typeface="Chalkboard SE" panose="03050602040202020205" pitchFamily="66" charset="77"/>
              </a:rPr>
              <a:t> </a:t>
            </a:r>
            <a:r>
              <a:rPr lang="en-US" sz="2400" dirty="0" err="1">
                <a:latin typeface="Chalkboard SE" panose="03050602040202020205" pitchFamily="66" charset="77"/>
              </a:rPr>
              <a:t>dilakukan</a:t>
            </a:r>
            <a:r>
              <a:rPr lang="en-US" sz="2400" dirty="0">
                <a:latin typeface="Chalkboard SE" panose="03050602040202020205" pitchFamily="66" charset="77"/>
              </a:rPr>
              <a:t> </a:t>
            </a:r>
            <a:r>
              <a:rPr lang="en-US" sz="2400" dirty="0" err="1">
                <a:latin typeface="Chalkboard SE" panose="03050602040202020205" pitchFamily="66" charset="77"/>
              </a:rPr>
              <a:t>untuk</a:t>
            </a:r>
            <a:r>
              <a:rPr lang="en-US" sz="2400" dirty="0">
                <a:latin typeface="Chalkboard SE" panose="03050602040202020205" pitchFamily="66" charset="77"/>
              </a:rPr>
              <a:t> </a:t>
            </a:r>
            <a:r>
              <a:rPr lang="en-US" sz="2400" dirty="0" err="1">
                <a:latin typeface="Chalkboard SE" panose="03050602040202020205" pitchFamily="66" charset="77"/>
              </a:rPr>
              <a:t>mendeskripsikan</a:t>
            </a:r>
            <a:r>
              <a:rPr lang="en-US" sz="2400" dirty="0">
                <a:latin typeface="Chalkboard SE" panose="03050602040202020205" pitchFamily="66" charset="77"/>
              </a:rPr>
              <a:t>, </a:t>
            </a:r>
            <a:r>
              <a:rPr lang="en-US" sz="2400" dirty="0" err="1">
                <a:latin typeface="Chalkboard SE" panose="03050602040202020205" pitchFamily="66" charset="77"/>
              </a:rPr>
              <a:t>menjelaskan</a:t>
            </a:r>
            <a:r>
              <a:rPr lang="en-US" sz="2400" dirty="0">
                <a:latin typeface="Chalkboard SE" panose="03050602040202020205" pitchFamily="66" charset="77"/>
              </a:rPr>
              <a:t> dan </a:t>
            </a:r>
            <a:r>
              <a:rPr lang="en-US" sz="2400" dirty="0" err="1">
                <a:latin typeface="Chalkboard SE" panose="03050602040202020205" pitchFamily="66" charset="77"/>
              </a:rPr>
              <a:t>meramalkan</a:t>
            </a:r>
            <a:r>
              <a:rPr lang="en-US" sz="2400" dirty="0">
                <a:latin typeface="Chalkboard SE" panose="03050602040202020205" pitchFamily="66" charset="77"/>
              </a:rPr>
              <a:t> </a:t>
            </a:r>
            <a:r>
              <a:rPr lang="en-US" sz="2400" dirty="0" err="1">
                <a:latin typeface="Chalkboard SE" panose="03050602040202020205" pitchFamily="66" charset="77"/>
              </a:rPr>
              <a:t>fenomena</a:t>
            </a:r>
            <a:r>
              <a:rPr lang="en-US" sz="2400" dirty="0">
                <a:latin typeface="Chalkboard SE" panose="03050602040202020205" pitchFamily="66" charset="77"/>
              </a:rPr>
              <a:t> (</a:t>
            </a:r>
            <a:r>
              <a:rPr lang="en-US" sz="2400" dirty="0" err="1">
                <a:latin typeface="Chalkboard SE" panose="03050602040202020205" pitchFamily="66" charset="77"/>
              </a:rPr>
              <a:t>peristiwa</a:t>
            </a:r>
            <a:r>
              <a:rPr lang="en-US" sz="2400" dirty="0">
                <a:latin typeface="Chalkboard SE" panose="03050602040202020205" pitchFamily="66" charset="77"/>
              </a:rPr>
              <a:t> </a:t>
            </a:r>
            <a:r>
              <a:rPr lang="en-US" sz="2400" dirty="0" err="1">
                <a:latin typeface="Chalkboard SE" panose="03050602040202020205" pitchFamily="66" charset="77"/>
              </a:rPr>
              <a:t>atau</a:t>
            </a:r>
            <a:r>
              <a:rPr lang="en-US" sz="2400" dirty="0">
                <a:latin typeface="Chalkboard SE" panose="03050602040202020205" pitchFamily="66" charset="77"/>
              </a:rPr>
              <a:t> </a:t>
            </a:r>
            <a:r>
              <a:rPr lang="en-US" sz="2400" dirty="0" err="1">
                <a:latin typeface="Chalkboard SE" panose="03050602040202020205" pitchFamily="66" charset="77"/>
              </a:rPr>
              <a:t>kejadian</a:t>
            </a:r>
            <a:r>
              <a:rPr lang="en-US" sz="2400" dirty="0">
                <a:latin typeface="Chalkboard SE" panose="03050602040202020205" pitchFamily="66" charset="77"/>
              </a:rPr>
              <a:t>). </a:t>
            </a:r>
          </a:p>
          <a:p>
            <a:pPr algn="just">
              <a:spcBef>
                <a:spcPct val="0"/>
              </a:spcBef>
              <a:spcAft>
                <a:spcPts val="1200"/>
              </a:spcAft>
              <a:buFont typeface="Wingdings" charset="0"/>
              <a:buChar char="Ø"/>
            </a:pPr>
            <a:r>
              <a:rPr lang="en-US" sz="2400" dirty="0" err="1">
                <a:latin typeface="Chalkboard SE" panose="03050602040202020205" pitchFamily="66" charset="77"/>
              </a:rPr>
              <a:t>Dengan</a:t>
            </a:r>
            <a:r>
              <a:rPr lang="en-US" sz="2400" dirty="0">
                <a:latin typeface="Chalkboard SE" panose="03050602040202020205" pitchFamily="66" charset="77"/>
              </a:rPr>
              <a:t> kata lain, </a:t>
            </a:r>
            <a:r>
              <a:rPr lang="en-US" sz="2400" dirty="0" err="1">
                <a:latin typeface="Chalkboard SE" panose="03050602040202020205" pitchFamily="66" charset="77"/>
              </a:rPr>
              <a:t>metodologi</a:t>
            </a:r>
            <a:r>
              <a:rPr lang="en-US" sz="2400" dirty="0">
                <a:latin typeface="Chalkboard SE" panose="03050602040202020205" pitchFamily="66" charset="77"/>
              </a:rPr>
              <a:t> </a:t>
            </a:r>
            <a:r>
              <a:rPr lang="en-US" sz="2400" dirty="0" err="1">
                <a:latin typeface="Chalkboard SE" panose="03050602040202020205" pitchFamily="66" charset="77"/>
              </a:rPr>
              <a:t>itu</a:t>
            </a:r>
            <a:r>
              <a:rPr lang="en-US" sz="2400" dirty="0">
                <a:latin typeface="Chalkboard SE" panose="03050602040202020205" pitchFamily="66" charset="77"/>
              </a:rPr>
              <a:t> </a:t>
            </a:r>
            <a:r>
              <a:rPr lang="en-US" sz="2400" dirty="0" err="1">
                <a:latin typeface="Chalkboard SE" panose="03050602040202020205" pitchFamily="66" charset="77"/>
              </a:rPr>
              <a:t>merupakan</a:t>
            </a:r>
            <a:r>
              <a:rPr lang="en-US" sz="2400" dirty="0">
                <a:latin typeface="Chalkboard SE" panose="03050602040202020205" pitchFamily="66" charset="77"/>
              </a:rPr>
              <a:t> </a:t>
            </a:r>
            <a:r>
              <a:rPr lang="en-US" sz="2400" dirty="0" err="1">
                <a:latin typeface="Chalkboard SE" panose="03050602040202020205" pitchFamily="66" charset="77"/>
              </a:rPr>
              <a:t>perwujudan</a:t>
            </a:r>
            <a:r>
              <a:rPr lang="en-US" sz="2400" dirty="0">
                <a:latin typeface="Chalkboard SE" panose="03050602040202020205" pitchFamily="66" charset="77"/>
              </a:rPr>
              <a:t> </a:t>
            </a:r>
            <a:r>
              <a:rPr lang="en-US" sz="2400" dirty="0" err="1">
                <a:latin typeface="Chalkboard SE" panose="03050602040202020205" pitchFamily="66" charset="77"/>
              </a:rPr>
              <a:t>epistemologi</a:t>
            </a:r>
            <a:r>
              <a:rPr lang="en-US" sz="2400" dirty="0">
                <a:latin typeface="Chalkboard SE" panose="03050602040202020205" pitchFamily="66" charset="77"/>
              </a:rPr>
              <a:t> </a:t>
            </a:r>
            <a:r>
              <a:rPr lang="en-US" sz="2400" dirty="0" err="1">
                <a:latin typeface="Chalkboard SE" panose="03050602040202020205" pitchFamily="66" charset="77"/>
              </a:rPr>
              <a:t>ilmu</a:t>
            </a:r>
            <a:r>
              <a:rPr lang="en-US" sz="2400" dirty="0">
                <a:latin typeface="Chalkboard SE" panose="03050602040202020205" pitchFamily="66" charset="77"/>
              </a:rPr>
              <a:t> </a:t>
            </a:r>
            <a:r>
              <a:rPr lang="en-US" sz="2400" dirty="0" err="1">
                <a:latin typeface="Chalkboard SE" panose="03050602040202020205" pitchFamily="66" charset="77"/>
              </a:rPr>
              <a:t>pengetahuan</a:t>
            </a:r>
            <a:r>
              <a:rPr lang="en-US" sz="2400" dirty="0">
                <a:latin typeface="Chalkboard SE" panose="03050602040202020205" pitchFamily="66" charset="77"/>
              </a:rPr>
              <a:t> (</a:t>
            </a:r>
            <a:r>
              <a:rPr lang="en-US" sz="2400" dirty="0" err="1">
                <a:latin typeface="Chalkboard SE" panose="03050602040202020205" pitchFamily="66" charset="77"/>
              </a:rPr>
              <a:t>sains</a:t>
            </a:r>
            <a:r>
              <a:rPr lang="en-US" sz="2400" dirty="0">
                <a:latin typeface="Chalkboard SE" panose="03050602040202020205" pitchFamily="66" charset="77"/>
              </a:rPr>
              <a:t>) yang </a:t>
            </a:r>
            <a:r>
              <a:rPr lang="en-US" sz="2400" dirty="0" err="1">
                <a:latin typeface="Chalkboard SE" panose="03050602040202020205" pitchFamily="66" charset="77"/>
              </a:rPr>
              <a:t>mengarahkan</a:t>
            </a:r>
            <a:r>
              <a:rPr lang="en-US" sz="2400" dirty="0">
                <a:latin typeface="Chalkboard SE" panose="03050602040202020205" pitchFamily="66" charset="77"/>
              </a:rPr>
              <a:t> </a:t>
            </a:r>
            <a:r>
              <a:rPr lang="en-US" sz="2400" dirty="0" err="1">
                <a:latin typeface="Chalkboard SE" panose="03050602040202020205" pitchFamily="66" charset="77"/>
              </a:rPr>
              <a:t>prosedur</a:t>
            </a:r>
            <a:r>
              <a:rPr lang="en-US" sz="2400" dirty="0">
                <a:latin typeface="Chalkboard SE" panose="03050602040202020205" pitchFamily="66" charset="77"/>
              </a:rPr>
              <a:t> </a:t>
            </a:r>
            <a:r>
              <a:rPr lang="en-US" sz="2400" dirty="0" err="1">
                <a:latin typeface="Chalkboard SE" panose="03050602040202020205" pitchFamily="66" charset="77"/>
              </a:rPr>
              <a:t>menemukan</a:t>
            </a:r>
            <a:r>
              <a:rPr lang="en-US" sz="2400" dirty="0">
                <a:latin typeface="Chalkboard SE" panose="03050602040202020205" pitchFamily="66" charset="77"/>
              </a:rPr>
              <a:t>/</a:t>
            </a:r>
            <a:r>
              <a:rPr lang="en-US" sz="2400" dirty="0" err="1">
                <a:latin typeface="Chalkboard SE" panose="03050602040202020205" pitchFamily="66" charset="77"/>
              </a:rPr>
              <a:t>memperoleh</a:t>
            </a:r>
            <a:r>
              <a:rPr lang="en-US" sz="2400" dirty="0">
                <a:latin typeface="Chalkboard SE" panose="03050602040202020205" pitchFamily="66" charset="77"/>
              </a:rPr>
              <a:t> </a:t>
            </a:r>
            <a:r>
              <a:rPr lang="en-US" sz="2400" dirty="0" err="1">
                <a:latin typeface="Chalkboard SE" panose="03050602040202020205" pitchFamily="66" charset="77"/>
              </a:rPr>
              <a:t>pengetahuan</a:t>
            </a:r>
            <a:r>
              <a:rPr lang="en-US" sz="2400" dirty="0">
                <a:latin typeface="Chalkboard SE" panose="03050602040202020205" pitchFamily="66" charset="77"/>
              </a:rPr>
              <a:t> </a:t>
            </a:r>
            <a:r>
              <a:rPr lang="en-US" sz="2400" dirty="0" err="1">
                <a:latin typeface="Chalkboard SE" panose="03050602040202020205" pitchFamily="66" charset="77"/>
              </a:rPr>
              <a:t>tentang</a:t>
            </a:r>
            <a:r>
              <a:rPr lang="en-US" sz="2400" dirty="0">
                <a:latin typeface="Chalkboard SE" panose="03050602040202020205" pitchFamily="66" charset="77"/>
              </a:rPr>
              <a:t> </a:t>
            </a:r>
            <a:r>
              <a:rPr lang="en-US" sz="2400" dirty="0" err="1">
                <a:latin typeface="Chalkboard SE" panose="03050602040202020205" pitchFamily="66" charset="77"/>
              </a:rPr>
              <a:t>fenomena</a:t>
            </a:r>
            <a:r>
              <a:rPr lang="en-US" sz="2400" dirty="0">
                <a:latin typeface="Chalkboard SE" panose="03050602040202020205" pitchFamily="66" charset="77"/>
              </a:rPr>
              <a:t> </a:t>
            </a:r>
            <a:r>
              <a:rPr lang="en-US" sz="2400" dirty="0" err="1">
                <a:latin typeface="Chalkboard SE" panose="03050602040202020205" pitchFamily="66" charset="77"/>
              </a:rPr>
              <a:t>tertentu</a:t>
            </a:r>
            <a:r>
              <a:rPr lang="en-US" sz="2400" dirty="0">
                <a:latin typeface="Chalkboard SE" panose="03050602040202020205" pitchFamily="66" charset="77"/>
              </a:rPr>
              <a:t>.</a:t>
            </a:r>
          </a:p>
          <a:p>
            <a:pPr algn="just">
              <a:spcBef>
                <a:spcPct val="0"/>
              </a:spcBef>
              <a:spcAft>
                <a:spcPts val="1200"/>
              </a:spcAft>
              <a:buFont typeface="Wingdings" charset="0"/>
              <a:buChar char="Ø"/>
            </a:pPr>
            <a:r>
              <a:rPr lang="en-US" sz="2400" dirty="0" err="1">
                <a:latin typeface="Arial" charset="0"/>
              </a:rPr>
              <a:t>Metodologi</a:t>
            </a:r>
            <a:r>
              <a:rPr lang="en-US" sz="2400" dirty="0">
                <a:latin typeface="Arial" charset="0"/>
              </a:rPr>
              <a:t> </a:t>
            </a:r>
            <a:r>
              <a:rPr lang="en-US" sz="2400" dirty="0" err="1">
                <a:latin typeface="Arial" charset="0"/>
              </a:rPr>
              <a:t>menyangkut</a:t>
            </a:r>
            <a:r>
              <a:rPr lang="en-US" sz="2400" dirty="0">
                <a:latin typeface="Arial" charset="0"/>
              </a:rPr>
              <a:t> </a:t>
            </a:r>
            <a:r>
              <a:rPr lang="en-US" sz="2400" dirty="0" err="1">
                <a:latin typeface="Arial" charset="0"/>
              </a:rPr>
              <a:t>cara</a:t>
            </a:r>
            <a:r>
              <a:rPr lang="en-US" sz="2400" dirty="0">
                <a:latin typeface="Arial" charset="0"/>
              </a:rPr>
              <a:t> </a:t>
            </a:r>
            <a:r>
              <a:rPr lang="en-US" sz="2400" dirty="0" err="1">
                <a:latin typeface="Arial" charset="0"/>
              </a:rPr>
              <a:t>mendeskripsikan</a:t>
            </a:r>
            <a:r>
              <a:rPr lang="en-US" sz="2400" dirty="0">
                <a:latin typeface="Arial" charset="0"/>
              </a:rPr>
              <a:t>, </a:t>
            </a:r>
            <a:r>
              <a:rPr lang="en-US" sz="2400" dirty="0" err="1">
                <a:latin typeface="Arial" charset="0"/>
              </a:rPr>
              <a:t>menganalisis</a:t>
            </a:r>
            <a:r>
              <a:rPr lang="en-US" sz="2400" dirty="0">
                <a:latin typeface="Arial" charset="0"/>
              </a:rPr>
              <a:t> dan </a:t>
            </a:r>
            <a:r>
              <a:rPr lang="en-US" sz="2400" dirty="0" err="1">
                <a:latin typeface="Arial" charset="0"/>
              </a:rPr>
              <a:t>menilai</a:t>
            </a:r>
            <a:r>
              <a:rPr lang="en-US" sz="2400" dirty="0">
                <a:latin typeface="Arial" charset="0"/>
              </a:rPr>
              <a:t> </a:t>
            </a:r>
            <a:r>
              <a:rPr lang="en-US" sz="2400" dirty="0" err="1">
                <a:latin typeface="Arial" charset="0"/>
              </a:rPr>
              <a:t>konseptualisasi</a:t>
            </a:r>
            <a:r>
              <a:rPr lang="en-US" sz="2400" dirty="0">
                <a:latin typeface="Arial" charset="0"/>
              </a:rPr>
              <a:t>, </a:t>
            </a:r>
            <a:r>
              <a:rPr lang="en-US" sz="2400" dirty="0" err="1">
                <a:latin typeface="Arial" charset="0"/>
              </a:rPr>
              <a:t>generalisasi</a:t>
            </a:r>
            <a:r>
              <a:rPr lang="en-US" sz="2400" dirty="0">
                <a:latin typeface="Arial" charset="0"/>
              </a:rPr>
              <a:t>, </a:t>
            </a:r>
            <a:r>
              <a:rPr lang="en-US" sz="2400" dirty="0" err="1">
                <a:latin typeface="Arial" charset="0"/>
              </a:rPr>
              <a:t>teorisasi</a:t>
            </a:r>
            <a:r>
              <a:rPr lang="en-US" sz="2400" dirty="0">
                <a:latin typeface="Arial" charset="0"/>
              </a:rPr>
              <a:t>, </a:t>
            </a:r>
            <a:r>
              <a:rPr lang="en-US" sz="2400" dirty="0" err="1">
                <a:latin typeface="Arial" charset="0"/>
              </a:rPr>
              <a:t>eksplanasi</a:t>
            </a:r>
            <a:r>
              <a:rPr lang="en-US" sz="2400" dirty="0">
                <a:latin typeface="Arial" charset="0"/>
              </a:rPr>
              <a:t>, dan </a:t>
            </a:r>
            <a:r>
              <a:rPr lang="en-US" sz="2400" dirty="0" err="1">
                <a:latin typeface="Arial" charset="0"/>
              </a:rPr>
              <a:t>sebagainya</a:t>
            </a:r>
            <a:r>
              <a:rPr lang="en-US" sz="2400" dirty="0">
                <a:latin typeface="Arial" charset="0"/>
              </a:rPr>
              <a:t> (Mas</a:t>
            </a:r>
            <a:r>
              <a:rPr lang="ja-JP" altLang="en-US" sz="2400">
                <a:latin typeface="Arial" charset="0"/>
              </a:rPr>
              <a:t>’</a:t>
            </a:r>
            <a:r>
              <a:rPr lang="en-US" altLang="ja-JP" sz="2400" dirty="0" err="1">
                <a:latin typeface="Arial" charset="0"/>
              </a:rPr>
              <a:t>oed</a:t>
            </a:r>
            <a:r>
              <a:rPr lang="en-US" altLang="ja-JP" sz="2400" dirty="0">
                <a:latin typeface="Arial" charset="0"/>
              </a:rPr>
              <a:t>, 1994:2). </a:t>
            </a:r>
          </a:p>
          <a:p>
            <a:pPr algn="just">
              <a:spcBef>
                <a:spcPct val="0"/>
              </a:spcBef>
              <a:spcAft>
                <a:spcPts val="1200"/>
              </a:spcAft>
              <a:buFont typeface="Wingdings" charset="0"/>
              <a:buChar char="Ø"/>
            </a:pPr>
            <a:r>
              <a:rPr lang="en-US" sz="2400" dirty="0" err="1">
                <a:latin typeface="Chalkboard SE" panose="03050602040202020205" pitchFamily="66" charset="77"/>
              </a:rPr>
              <a:t>Dengan</a:t>
            </a:r>
            <a:r>
              <a:rPr lang="en-US" sz="2400" dirty="0">
                <a:latin typeface="Chalkboard SE" panose="03050602040202020205" pitchFamily="66" charset="77"/>
              </a:rPr>
              <a:t> </a:t>
            </a:r>
            <a:r>
              <a:rPr lang="en-US" sz="2400" dirty="0" err="1">
                <a:latin typeface="Chalkboard SE" panose="03050602040202020205" pitchFamily="66" charset="77"/>
              </a:rPr>
              <a:t>demikian</a:t>
            </a:r>
            <a:r>
              <a:rPr lang="en-US" sz="2400" dirty="0">
                <a:latin typeface="Chalkboard SE" panose="03050602040202020205" pitchFamily="66" charset="77"/>
              </a:rPr>
              <a:t>, </a:t>
            </a:r>
            <a:r>
              <a:rPr lang="en-US" sz="2400" dirty="0" err="1">
                <a:latin typeface="Chalkboard SE" panose="03050602040202020205" pitchFamily="66" charset="77"/>
              </a:rPr>
              <a:t>Metodologi</a:t>
            </a:r>
            <a:r>
              <a:rPr lang="en-US" sz="2400" dirty="0">
                <a:latin typeface="Chalkboard SE" panose="03050602040202020205" pitchFamily="66" charset="77"/>
              </a:rPr>
              <a:t> </a:t>
            </a:r>
            <a:r>
              <a:rPr lang="en-US" sz="2400" dirty="0" err="1">
                <a:latin typeface="Chalkboard SE" panose="03050602040202020205" pitchFamily="66" charset="77"/>
              </a:rPr>
              <a:t>Penelitian</a:t>
            </a:r>
            <a:r>
              <a:rPr lang="en-US" sz="2400" dirty="0">
                <a:latin typeface="Chalkboard SE" panose="03050602040202020205" pitchFamily="66" charset="77"/>
              </a:rPr>
              <a:t> </a:t>
            </a:r>
            <a:r>
              <a:rPr lang="en-US" sz="2400" dirty="0" err="1">
                <a:latin typeface="Chalkboard SE" panose="03050602040202020205" pitchFamily="66" charset="77"/>
              </a:rPr>
              <a:t>Kuantitatif</a:t>
            </a:r>
            <a:r>
              <a:rPr lang="en-US" sz="2400" dirty="0">
                <a:latin typeface="Chalkboard SE" panose="03050602040202020205" pitchFamily="66" charset="77"/>
              </a:rPr>
              <a:t> </a:t>
            </a:r>
            <a:r>
              <a:rPr lang="en-US" sz="2400" dirty="0" err="1">
                <a:latin typeface="Chalkboard SE" panose="03050602040202020205" pitchFamily="66" charset="77"/>
              </a:rPr>
              <a:t>menyangkut</a:t>
            </a:r>
            <a:r>
              <a:rPr lang="en-US" sz="2400" dirty="0">
                <a:latin typeface="Chalkboard SE" panose="03050602040202020205" pitchFamily="66" charset="77"/>
              </a:rPr>
              <a:t> </a:t>
            </a:r>
            <a:r>
              <a:rPr lang="en-US" sz="2400" dirty="0" err="1">
                <a:latin typeface="Chalkboard SE" panose="03050602040202020205" pitchFamily="66" charset="77"/>
              </a:rPr>
              <a:t>prosedur</a:t>
            </a:r>
            <a:r>
              <a:rPr lang="en-US" sz="2400" dirty="0">
                <a:latin typeface="Chalkboard SE" panose="03050602040202020205" pitchFamily="66" charset="77"/>
              </a:rPr>
              <a:t> </a:t>
            </a:r>
            <a:r>
              <a:rPr lang="en-US" sz="2400" dirty="0" err="1">
                <a:latin typeface="Chalkboard SE" panose="03050602040202020205" pitchFamily="66" charset="77"/>
              </a:rPr>
              <a:t>logika</a:t>
            </a:r>
            <a:r>
              <a:rPr lang="en-US" sz="2400" dirty="0">
                <a:latin typeface="Chalkboard SE" panose="03050602040202020205" pitchFamily="66" charset="77"/>
              </a:rPr>
              <a:t> dan </a:t>
            </a:r>
            <a:r>
              <a:rPr lang="en-US" sz="2400" dirty="0" err="1">
                <a:latin typeface="Chalkboard SE" panose="03050602040202020205" pitchFamily="66" charset="77"/>
              </a:rPr>
              <a:t>konseptualisasi</a:t>
            </a:r>
            <a:r>
              <a:rPr lang="en-US" sz="2400" dirty="0">
                <a:latin typeface="Chalkboard SE" panose="03050602040202020205" pitchFamily="66" charset="77"/>
              </a:rPr>
              <a:t> yang </a:t>
            </a:r>
            <a:r>
              <a:rPr lang="en-US" sz="2400" dirty="0" err="1">
                <a:latin typeface="Chalkboard SE" panose="03050602040202020205" pitchFamily="66" charset="77"/>
              </a:rPr>
              <a:t>mendasari</a:t>
            </a:r>
            <a:r>
              <a:rPr lang="en-US" sz="2400" dirty="0">
                <a:latin typeface="Chalkboard SE" panose="03050602040202020205" pitchFamily="66" charset="77"/>
              </a:rPr>
              <a:t> proses </a:t>
            </a:r>
            <a:r>
              <a:rPr lang="en-US" sz="2400" dirty="0" err="1">
                <a:latin typeface="Chalkboard SE" panose="03050602040202020205" pitchFamily="66" charset="77"/>
              </a:rPr>
              <a:t>penelitian</a:t>
            </a:r>
            <a:r>
              <a:rPr lang="en-US" sz="2400" dirty="0">
                <a:latin typeface="Chalkboard SE" panose="03050602040202020205" pitchFamily="66" charset="77"/>
              </a:rPr>
              <a:t> </a:t>
            </a:r>
            <a:r>
              <a:rPr lang="en-US" sz="2400" dirty="0" err="1">
                <a:latin typeface="Chalkboard SE" panose="03050602040202020205" pitchFamily="66" charset="77"/>
              </a:rPr>
              <a:t>sosial</a:t>
            </a:r>
            <a:r>
              <a:rPr lang="en-US" sz="2400" dirty="0">
                <a:latin typeface="Chalkboard SE" panose="03050602040202020205" pitchFamily="66" charset="77"/>
              </a:rPr>
              <a:t> </a:t>
            </a:r>
            <a:r>
              <a:rPr lang="en-US" sz="2400" dirty="0" err="1">
                <a:latin typeface="Chalkboard SE" panose="03050602040202020205" pitchFamily="66" charset="77"/>
              </a:rPr>
              <a:t>dengan</a:t>
            </a:r>
            <a:r>
              <a:rPr lang="en-US" sz="2400" dirty="0">
                <a:latin typeface="Chalkboard SE" panose="03050602040202020205" pitchFamily="66" charset="77"/>
              </a:rPr>
              <a:t> </a:t>
            </a:r>
            <a:r>
              <a:rPr lang="en-US" sz="2400" dirty="0" err="1">
                <a:latin typeface="Chalkboard SE" panose="03050602040202020205" pitchFamily="66" charset="77"/>
              </a:rPr>
              <a:t>pendekatan</a:t>
            </a:r>
            <a:r>
              <a:rPr lang="en-US" sz="2400" dirty="0">
                <a:latin typeface="Chalkboard SE" panose="03050602040202020205" pitchFamily="66" charset="77"/>
              </a:rPr>
              <a:t> </a:t>
            </a:r>
            <a:r>
              <a:rPr lang="en-US" sz="2400" dirty="0" err="1">
                <a:latin typeface="Chalkboard SE" panose="03050602040202020205" pitchFamily="66" charset="77"/>
              </a:rPr>
              <a:t>kuantitatif</a:t>
            </a:r>
            <a:r>
              <a:rPr lang="en-US" sz="2400" dirty="0">
                <a:latin typeface="Chalkboard SE" panose="03050602040202020205" pitchFamily="66" charset="77"/>
              </a:rPr>
              <a:t> .</a:t>
            </a:r>
          </a:p>
        </p:txBody>
      </p:sp>
      <p:sp>
        <p:nvSpPr>
          <p:cNvPr id="4" name="Date Placeholder 3">
            <a:extLst>
              <a:ext uri="{FF2B5EF4-FFF2-40B4-BE49-F238E27FC236}">
                <a16:creationId xmlns:a16="http://schemas.microsoft.com/office/drawing/2014/main" id="{3FD28AF8-33CE-6A40-BC20-C776D5F42689}"/>
              </a:ext>
            </a:extLst>
          </p:cNvPr>
          <p:cNvSpPr>
            <a:spLocks noGrp="1"/>
          </p:cNvSpPr>
          <p:nvPr>
            <p:ph type="dt" sz="half" idx="10"/>
          </p:nvPr>
        </p:nvSpPr>
        <p:spPr/>
        <p:txBody>
          <a:bodyPr/>
          <a:lstStyle/>
          <a:p>
            <a:pPr>
              <a:defRPr/>
            </a:pPr>
            <a:endParaRPr lang="en-US" dirty="0"/>
          </a:p>
        </p:txBody>
      </p:sp>
    </p:spTree>
    <p:extLst>
      <p:ext uri="{BB962C8B-B14F-4D97-AF65-F5344CB8AC3E}">
        <p14:creationId xmlns:p14="http://schemas.microsoft.com/office/powerpoint/2010/main" val="1527266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BCAF4-50F9-CD49-96D5-FA1FA9FC07C7}"/>
              </a:ext>
            </a:extLst>
          </p:cNvPr>
          <p:cNvSpPr>
            <a:spLocks noGrp="1"/>
          </p:cNvSpPr>
          <p:nvPr>
            <p:ph type="title"/>
          </p:nvPr>
        </p:nvSpPr>
        <p:spPr>
          <a:xfrm>
            <a:off x="1403648" y="624110"/>
            <a:ext cx="7632848" cy="572642"/>
          </a:xfrm>
        </p:spPr>
        <p:txBody>
          <a:bodyPr>
            <a:normAutofit fontScale="90000"/>
          </a:bodyPr>
          <a:lstStyle/>
          <a:p>
            <a:r>
              <a:rPr lang="en-US" sz="3200" dirty="0">
                <a:solidFill>
                  <a:srgbClr val="0432FF"/>
                </a:solidFill>
                <a:latin typeface="Chalkboard SE" panose="03050602040202020205" pitchFamily="66" charset="77"/>
              </a:rPr>
              <a:t>PARADIGMA PENELITIAN KUANTITATIF</a:t>
            </a:r>
          </a:p>
        </p:txBody>
      </p:sp>
      <p:sp>
        <p:nvSpPr>
          <p:cNvPr id="3" name="Content Placeholder 2">
            <a:extLst>
              <a:ext uri="{FF2B5EF4-FFF2-40B4-BE49-F238E27FC236}">
                <a16:creationId xmlns:a16="http://schemas.microsoft.com/office/drawing/2014/main" id="{66C1F6AD-8288-294C-985F-50F4AA9DD3C2}"/>
              </a:ext>
            </a:extLst>
          </p:cNvPr>
          <p:cNvSpPr>
            <a:spLocks noGrp="1"/>
          </p:cNvSpPr>
          <p:nvPr>
            <p:ph idx="1"/>
          </p:nvPr>
        </p:nvSpPr>
        <p:spPr>
          <a:xfrm>
            <a:off x="467544" y="1484784"/>
            <a:ext cx="8496943" cy="5184576"/>
          </a:xfrm>
          <a:ln w="22225">
            <a:solidFill>
              <a:schemeClr val="accent1"/>
            </a:solidFill>
          </a:ln>
        </p:spPr>
        <p:txBody>
          <a:bodyPr>
            <a:noAutofit/>
          </a:bodyPr>
          <a:lstStyle/>
          <a:p>
            <a:r>
              <a:rPr lang="en-US" sz="2100" dirty="0" err="1">
                <a:solidFill>
                  <a:schemeClr val="tx1"/>
                </a:solidFill>
                <a:latin typeface="Chalkboard SE" panose="03050602040202020205" pitchFamily="66" charset="77"/>
              </a:rPr>
              <a:t>Menurut</a:t>
            </a:r>
            <a:r>
              <a:rPr lang="en-US" sz="2100" dirty="0">
                <a:solidFill>
                  <a:schemeClr val="tx1"/>
                </a:solidFill>
                <a:latin typeface="Chalkboard SE" panose="03050602040202020205" pitchFamily="66" charset="77"/>
              </a:rPr>
              <a:t> Thomas </a:t>
            </a:r>
            <a:r>
              <a:rPr lang="en-US" sz="2100" dirty="0" err="1">
                <a:solidFill>
                  <a:schemeClr val="tx1"/>
                </a:solidFill>
                <a:latin typeface="Chalkboard SE" panose="03050602040202020205" pitchFamily="66" charset="77"/>
              </a:rPr>
              <a:t>Khun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Paradigma</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adalah</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seperangkat</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keyakinan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mendasar</a:t>
            </a:r>
            <a:r>
              <a:rPr lang="en-US" sz="2100" dirty="0">
                <a:solidFill>
                  <a:schemeClr val="tx1"/>
                </a:solidFill>
                <a:latin typeface="Chalkboard SE" panose="03050602040202020205" pitchFamily="66" charset="77"/>
              </a:rPr>
              <a:t> yang </a:t>
            </a:r>
            <a:r>
              <a:rPr lang="en-US" sz="2100" dirty="0" err="1">
                <a:solidFill>
                  <a:schemeClr val="tx1"/>
                </a:solidFill>
                <a:latin typeface="Chalkboard SE" panose="03050602040202020205" pitchFamily="66" charset="77"/>
              </a:rPr>
              <a:t>memandu</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tindakan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baik</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tindakan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keseharian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maupun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dalam</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penyelidikan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ilmiah</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Dalam</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paradigma</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terdapat</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seperangkat</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asumsi</a:t>
            </a:r>
            <a:r>
              <a:rPr lang="en-US" sz="2100" dirty="0">
                <a:solidFill>
                  <a:schemeClr val="tx1"/>
                </a:solidFill>
                <a:latin typeface="Chalkboard SE" panose="03050602040202020205" pitchFamily="66" charset="77"/>
              </a:rPr>
              <a:t> yang </a:t>
            </a:r>
            <a:r>
              <a:rPr lang="en-US" sz="2100" dirty="0" err="1">
                <a:solidFill>
                  <a:schemeClr val="tx1"/>
                </a:solidFill>
                <a:latin typeface="Chalkboard SE" panose="03050602040202020205" pitchFamily="66" charset="77"/>
              </a:rPr>
              <a:t>diyakini</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kebenarannya</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secara</a:t>
            </a:r>
            <a:r>
              <a:rPr lang="en-US" sz="2100" dirty="0">
                <a:solidFill>
                  <a:schemeClr val="tx1"/>
                </a:solidFill>
                <a:latin typeface="Chalkboard SE" panose="03050602040202020205" pitchFamily="66" charset="77"/>
              </a:rPr>
              <a:t> given).</a:t>
            </a:r>
          </a:p>
          <a:p>
            <a:r>
              <a:rPr lang="en-US" sz="2100" dirty="0" err="1">
                <a:solidFill>
                  <a:schemeClr val="tx1"/>
                </a:solidFill>
                <a:latin typeface="Chalkboard SE" panose="03050602040202020205" pitchFamily="66" charset="77"/>
              </a:rPr>
              <a:t>Dengan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demikian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paradigma</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tertentu</a:t>
            </a:r>
            <a:r>
              <a:rPr lang="en-US" sz="2100" dirty="0">
                <a:solidFill>
                  <a:schemeClr val="tx1"/>
                </a:solidFill>
                <a:latin typeface="Chalkboard SE" panose="03050602040202020205" pitchFamily="66" charset="77"/>
              </a:rPr>
              <a:t> yang </a:t>
            </a:r>
            <a:r>
              <a:rPr lang="en-US" sz="2100" dirty="0" err="1">
                <a:solidFill>
                  <a:schemeClr val="tx1"/>
                </a:solidFill>
                <a:latin typeface="Chalkboard SE" panose="03050602040202020205" pitchFamily="66" charset="77"/>
              </a:rPr>
              <a:t>dianut</a:t>
            </a:r>
            <a:r>
              <a:rPr lang="en-US" sz="2100" dirty="0">
                <a:solidFill>
                  <a:schemeClr val="tx1"/>
                </a:solidFill>
                <a:latin typeface="Chalkboard SE" panose="03050602040202020205" pitchFamily="66" charset="77"/>
              </a:rPr>
              <a:t> oleh </a:t>
            </a:r>
            <a:r>
              <a:rPr lang="en-US" sz="2100" dirty="0" err="1">
                <a:solidFill>
                  <a:schemeClr val="tx1"/>
                </a:solidFill>
                <a:latin typeface="Chalkboard SE" panose="03050602040202020205" pitchFamily="66" charset="77"/>
              </a:rPr>
              <a:t>peneliti</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sosial</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menjadi</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penuntun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baginya</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dalam</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memandang</a:t>
            </a:r>
            <a:r>
              <a:rPr lang="en-US" sz="2100" dirty="0">
                <a:solidFill>
                  <a:schemeClr val="tx1"/>
                </a:solidFill>
                <a:latin typeface="Chalkboard SE" panose="03050602040202020205" pitchFamily="66" charset="77"/>
              </a:rPr>
              <a:t> dan </a:t>
            </a:r>
            <a:r>
              <a:rPr lang="en-US" sz="2100" dirty="0" err="1">
                <a:solidFill>
                  <a:schemeClr val="tx1"/>
                </a:solidFill>
                <a:latin typeface="Chalkboard SE" panose="03050602040202020205" pitchFamily="66" charset="77"/>
              </a:rPr>
              <a:t>mengonsep-tualisasi</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realitas</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sosial</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serta</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metode</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cara</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melakukan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penelitiannya</a:t>
            </a:r>
            <a:r>
              <a:rPr lang="en-US" sz="2100" dirty="0">
                <a:solidFill>
                  <a:schemeClr val="tx1"/>
                </a:solidFill>
                <a:latin typeface="Chalkboard SE" panose="03050602040202020205" pitchFamily="66" charset="77"/>
              </a:rPr>
              <a:t>.</a:t>
            </a:r>
          </a:p>
          <a:p>
            <a:r>
              <a:rPr lang="en-US" sz="2100" dirty="0" err="1">
                <a:solidFill>
                  <a:schemeClr val="tx1"/>
                </a:solidFill>
                <a:latin typeface="Chalkboard SE" panose="03050602040202020205" pitchFamily="66" charset="77"/>
              </a:rPr>
              <a:t>Metodologi</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penelitian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Kuantitatif</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dilandasi</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Paradigma</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Positivisme</a:t>
            </a:r>
            <a:r>
              <a:rPr lang="en-US" sz="2100" dirty="0">
                <a:solidFill>
                  <a:schemeClr val="tx1"/>
                </a:solidFill>
                <a:latin typeface="Chalkboard SE" panose="03050602040202020205" pitchFamily="66" charset="77"/>
              </a:rPr>
              <a:t>.</a:t>
            </a:r>
          </a:p>
          <a:p>
            <a:r>
              <a:rPr lang="en-US" sz="2100" dirty="0" err="1">
                <a:solidFill>
                  <a:schemeClr val="tx1"/>
                </a:solidFill>
                <a:latin typeface="Chalkboard SE" panose="03050602040202020205" pitchFamily="66" charset="77"/>
              </a:rPr>
              <a:t>Paradigma</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Positivisme</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rPr>
              <a:t>merupakan</a:t>
            </a:r>
            <a:r>
              <a:rPr lang="en-US" sz="2100" dirty="0">
                <a:solidFill>
                  <a:schemeClr val="tx1"/>
                </a:solidFill>
                <a:latin typeface="Chalkboard SE" panose="03050602040202020205" pitchFamily="66" charset="77"/>
              </a:rPr>
              <a:t> </a:t>
            </a:r>
            <a:r>
              <a:rPr lang="en-US" sz="2100" dirty="0" err="1">
                <a:solidFill>
                  <a:schemeClr val="tx1"/>
                </a:solidFill>
                <a:latin typeface="Chalkboard SE" panose="03050602040202020205" pitchFamily="66" charset="77"/>
                <a:ea typeface="ＭＳ Ｐゴシック" charset="0"/>
              </a:rPr>
              <a:t>a</a:t>
            </a:r>
            <a:r>
              <a:rPr lang="en-US" sz="2100" dirty="0" err="1">
                <a:solidFill>
                  <a:schemeClr val="tx1"/>
                </a:solidFill>
                <a:latin typeface="Chalkboard SE" panose="03050602040202020205" pitchFamily="66" charset="77"/>
                <a:ea typeface="ＭＳ Ｐゴシック" charset="0"/>
                <a:cs typeface="ＭＳ Ｐゴシック" charset="0"/>
              </a:rPr>
              <a:t>liran</a:t>
            </a:r>
            <a:r>
              <a:rPr lang="en-US" sz="2100" dirty="0">
                <a:solidFill>
                  <a:schemeClr val="tx1"/>
                </a:solidFill>
                <a:latin typeface="Chalkboard SE" panose="03050602040202020205" pitchFamily="66" charset="77"/>
                <a:ea typeface="ＭＳ Ｐゴシック" charset="0"/>
                <a:cs typeface="ＭＳ Ｐゴシック" charset="0"/>
              </a:rPr>
              <a:t> </a:t>
            </a:r>
            <a:r>
              <a:rPr lang="en-US" sz="2100" dirty="0" err="1">
                <a:solidFill>
                  <a:schemeClr val="tx1"/>
                </a:solidFill>
                <a:latin typeface="Chalkboard SE" panose="03050602040202020205" pitchFamily="66" charset="77"/>
                <a:ea typeface="ＭＳ Ｐゴシック" charset="0"/>
                <a:cs typeface="ＭＳ Ｐゴシック" charset="0"/>
              </a:rPr>
              <a:t>pemikiran</a:t>
            </a:r>
            <a:r>
              <a:rPr lang="en-US" sz="2100" dirty="0">
                <a:solidFill>
                  <a:schemeClr val="tx1"/>
                </a:solidFill>
                <a:latin typeface="Chalkboard SE" panose="03050602040202020205" pitchFamily="66" charset="77"/>
                <a:ea typeface="ＭＳ Ｐゴシック" charset="0"/>
                <a:cs typeface="ＭＳ Ｐゴシック" charset="0"/>
              </a:rPr>
              <a:t> yang </a:t>
            </a:r>
            <a:r>
              <a:rPr lang="en-US" sz="2100" dirty="0" err="1">
                <a:solidFill>
                  <a:schemeClr val="tx1"/>
                </a:solidFill>
                <a:latin typeface="Chalkboard SE" panose="03050602040202020205" pitchFamily="66" charset="77"/>
                <a:ea typeface="ＭＳ Ｐゴシック" charset="0"/>
                <a:cs typeface="ＭＳ Ｐゴシック" charset="0"/>
              </a:rPr>
              <a:t>mendasarkan</a:t>
            </a:r>
            <a:r>
              <a:rPr lang="en-US" sz="2100" dirty="0">
                <a:solidFill>
                  <a:schemeClr val="tx1"/>
                </a:solidFill>
                <a:latin typeface="Chalkboard SE" panose="03050602040202020205" pitchFamily="66" charset="77"/>
                <a:ea typeface="ＭＳ Ｐゴシック" charset="0"/>
                <a:cs typeface="ＭＳ Ｐゴシック" charset="0"/>
              </a:rPr>
              <a:t> pada </a:t>
            </a:r>
            <a:r>
              <a:rPr lang="en-US" sz="2100" dirty="0" err="1">
                <a:solidFill>
                  <a:schemeClr val="tx1"/>
                </a:solidFill>
                <a:latin typeface="Chalkboard SE" panose="03050602040202020205" pitchFamily="66" charset="77"/>
                <a:ea typeface="ＭＳ Ｐゴシック" charset="0"/>
                <a:cs typeface="ＭＳ Ｐゴシック" charset="0"/>
              </a:rPr>
              <a:t>paham</a:t>
            </a:r>
            <a:r>
              <a:rPr lang="en-US" sz="2100" dirty="0">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ontologi</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realisme</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yaitu</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realitas</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berada</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dlm</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kenyataan</a:t>
            </a:r>
            <a:r>
              <a:rPr lang="en-US" sz="2100" i="1" dirty="0">
                <a:solidFill>
                  <a:srgbClr val="000099"/>
                </a:solidFill>
                <a:latin typeface="Chalkboard SE" panose="03050602040202020205" pitchFamily="66" charset="77"/>
                <a:ea typeface="ＭＳ Ｐゴシック" charset="0"/>
                <a:cs typeface="ＭＳ Ｐゴシック" charset="0"/>
              </a:rPr>
              <a:t> dan </a:t>
            </a:r>
            <a:r>
              <a:rPr lang="en-US" sz="2100" i="1" dirty="0" err="1">
                <a:solidFill>
                  <a:srgbClr val="000099"/>
                </a:solidFill>
                <a:latin typeface="Chalkboard SE" panose="03050602040202020205" pitchFamily="66" charset="77"/>
                <a:ea typeface="ＭＳ Ｐゴシック" charset="0"/>
                <a:cs typeface="ＭＳ Ｐゴシック" charset="0"/>
              </a:rPr>
              <a:t>berjalan</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sesuai</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hukum</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i="1" dirty="0" err="1">
                <a:solidFill>
                  <a:srgbClr val="000099"/>
                </a:solidFill>
                <a:latin typeface="Chalkboard SE" panose="03050602040202020205" pitchFamily="66" charset="77"/>
                <a:ea typeface="ＭＳ Ｐゴシック" charset="0"/>
                <a:cs typeface="ＭＳ Ｐゴシック" charset="0"/>
              </a:rPr>
              <a:t>alam</a:t>
            </a:r>
            <a:r>
              <a:rPr lang="en-US" sz="2100" i="1" dirty="0">
                <a:solidFill>
                  <a:srgbClr val="000099"/>
                </a:solidFill>
                <a:latin typeface="Chalkboard SE" panose="03050602040202020205" pitchFamily="66" charset="77"/>
                <a:ea typeface="ＭＳ Ｐゴシック" charset="0"/>
                <a:cs typeface="ＭＳ Ｐゴシック" charset="0"/>
              </a:rPr>
              <a:t>. </a:t>
            </a:r>
            <a:r>
              <a:rPr lang="en-US" sz="2100" dirty="0" err="1">
                <a:solidFill>
                  <a:schemeClr val="tx1"/>
                </a:solidFill>
                <a:latin typeface="Chalkboard SE" panose="03050602040202020205" pitchFamily="66" charset="77"/>
                <a:ea typeface="ＭＳ Ｐゴシック" charset="0"/>
                <a:cs typeface="ＭＳ Ｐゴシック" charset="0"/>
              </a:rPr>
              <a:t>Dalam</a:t>
            </a:r>
            <a:r>
              <a:rPr lang="en-US" sz="2100" dirty="0">
                <a:solidFill>
                  <a:schemeClr val="tx1"/>
                </a:solidFill>
                <a:latin typeface="Chalkboard SE" panose="03050602040202020205" pitchFamily="66" charset="77"/>
                <a:ea typeface="ＭＳ Ｐゴシック" charset="0"/>
                <a:cs typeface="ＭＳ Ｐゴシック" charset="0"/>
              </a:rPr>
              <a:t> </a:t>
            </a:r>
            <a:r>
              <a:rPr lang="en-US" sz="2100" dirty="0" err="1">
                <a:solidFill>
                  <a:schemeClr val="tx1"/>
                </a:solidFill>
                <a:latin typeface="Chalkboard SE" panose="03050602040202020205" pitchFamily="66" charset="77"/>
                <a:ea typeface="ＭＳ Ｐゴシック" charset="0"/>
                <a:cs typeface="ＭＳ Ｐゴシック" charset="0"/>
              </a:rPr>
              <a:t>konteks</a:t>
            </a:r>
            <a:r>
              <a:rPr lang="en-US" sz="2100" dirty="0">
                <a:solidFill>
                  <a:schemeClr val="tx1"/>
                </a:solidFill>
                <a:latin typeface="Chalkboard SE" panose="03050602040202020205" pitchFamily="66" charset="77"/>
                <a:ea typeface="ＭＳ Ｐゴシック" charset="0"/>
                <a:cs typeface="ＭＳ Ｐゴシック" charset="0"/>
              </a:rPr>
              <a:t> </a:t>
            </a:r>
            <a:r>
              <a:rPr lang="en-US" sz="2100" dirty="0" err="1">
                <a:solidFill>
                  <a:schemeClr val="tx1"/>
                </a:solidFill>
                <a:latin typeface="Chalkboard SE" panose="03050602040202020205" pitchFamily="66" charset="77"/>
                <a:ea typeface="ＭＳ Ｐゴシック" charset="0"/>
                <a:cs typeface="ＭＳ Ｐゴシック" charset="0"/>
              </a:rPr>
              <a:t>penelitian</a:t>
            </a:r>
            <a:r>
              <a:rPr lang="en-US" sz="2100" dirty="0">
                <a:solidFill>
                  <a:schemeClr val="tx1"/>
                </a:solidFill>
                <a:latin typeface="Chalkboard SE" panose="03050602040202020205" pitchFamily="66" charset="77"/>
                <a:ea typeface="ＭＳ Ｐゴシック" charset="0"/>
                <a:cs typeface="ＭＳ Ｐゴシック" charset="0"/>
              </a:rPr>
              <a:t>, yang </a:t>
            </a:r>
            <a:r>
              <a:rPr lang="en-US" sz="2100" dirty="0" err="1">
                <a:solidFill>
                  <a:schemeClr val="tx1"/>
                </a:solidFill>
                <a:latin typeface="Chalkboard SE" panose="03050602040202020205" pitchFamily="66" charset="77"/>
                <a:ea typeface="ＭＳ Ｐゴシック" charset="0"/>
                <a:cs typeface="ＭＳ Ｐゴシック" charset="0"/>
              </a:rPr>
              <a:t>dimaksud</a:t>
            </a:r>
            <a:r>
              <a:rPr lang="en-US" sz="2100" dirty="0">
                <a:solidFill>
                  <a:schemeClr val="tx1"/>
                </a:solidFill>
                <a:latin typeface="Chalkboard SE" panose="03050602040202020205" pitchFamily="66" charset="77"/>
                <a:ea typeface="ＭＳ Ｐゴシック" charset="0"/>
                <a:cs typeface="ＭＳ Ｐゴシック" charset="0"/>
              </a:rPr>
              <a:t> ontology </a:t>
            </a:r>
            <a:r>
              <a:rPr lang="en-US" sz="2100" dirty="0" err="1">
                <a:solidFill>
                  <a:schemeClr val="tx1"/>
                </a:solidFill>
                <a:latin typeface="Chalkboard SE" panose="03050602040202020205" pitchFamily="66" charset="77"/>
                <a:ea typeface="ＭＳ Ｐゴシック" charset="0"/>
                <a:cs typeface="ＭＳ Ｐゴシック" charset="0"/>
              </a:rPr>
              <a:t>adalah</a:t>
            </a:r>
            <a:r>
              <a:rPr lang="en-US" sz="2100" dirty="0">
                <a:solidFill>
                  <a:schemeClr val="tx1"/>
                </a:solidFill>
                <a:latin typeface="Chalkboard SE" panose="03050602040202020205" pitchFamily="66" charset="77"/>
                <a:ea typeface="ＭＳ Ｐゴシック" charset="0"/>
                <a:cs typeface="ＭＳ Ｐゴシック" charset="0"/>
              </a:rPr>
              <a:t> </a:t>
            </a:r>
            <a:r>
              <a:rPr lang="en-US" sz="2100" dirty="0" err="1">
                <a:solidFill>
                  <a:schemeClr val="tx1"/>
                </a:solidFill>
                <a:latin typeface="Chalkboard SE" panose="03050602040202020205" pitchFamily="66" charset="77"/>
                <a:ea typeface="ＭＳ Ｐゴシック" charset="0"/>
                <a:cs typeface="ＭＳ Ｐゴシック" charset="0"/>
              </a:rPr>
              <a:t>obyek</a:t>
            </a:r>
            <a:r>
              <a:rPr lang="en-US" sz="2100" dirty="0">
                <a:solidFill>
                  <a:schemeClr val="tx1"/>
                </a:solidFill>
                <a:latin typeface="Chalkboard SE" panose="03050602040202020205" pitchFamily="66" charset="77"/>
                <a:ea typeface="ＭＳ Ｐゴシック" charset="0"/>
                <a:cs typeface="ＭＳ Ｐゴシック" charset="0"/>
              </a:rPr>
              <a:t> </a:t>
            </a:r>
            <a:r>
              <a:rPr lang="en-US" sz="2100" dirty="0" err="1">
                <a:solidFill>
                  <a:schemeClr val="tx1"/>
                </a:solidFill>
                <a:latin typeface="Chalkboard SE" panose="03050602040202020205" pitchFamily="66" charset="77"/>
                <a:ea typeface="ＭＳ Ｐゴシック" charset="0"/>
                <a:cs typeface="ＭＳ Ｐゴシック" charset="0"/>
              </a:rPr>
              <a:t>penelitian</a:t>
            </a:r>
            <a:r>
              <a:rPr lang="en-US" sz="2100" dirty="0">
                <a:solidFill>
                  <a:schemeClr val="tx1"/>
                </a:solidFill>
                <a:latin typeface="Chalkboard SE" panose="03050602040202020205" pitchFamily="66" charset="77"/>
                <a:ea typeface="ＭＳ Ｐゴシック" charset="0"/>
                <a:cs typeface="ＭＳ Ｐゴシック" charset="0"/>
              </a:rPr>
              <a:t> </a:t>
            </a:r>
            <a:r>
              <a:rPr lang="en-US" sz="2100" dirty="0" err="1">
                <a:solidFill>
                  <a:schemeClr val="tx1"/>
                </a:solidFill>
                <a:latin typeface="Chalkboard SE" panose="03050602040202020205" pitchFamily="66" charset="77"/>
                <a:ea typeface="ＭＳ Ｐゴシック" charset="0"/>
                <a:cs typeface="ＭＳ Ｐゴシック" charset="0"/>
              </a:rPr>
              <a:t>atau</a:t>
            </a:r>
            <a:r>
              <a:rPr lang="en-US" sz="2100" dirty="0">
                <a:solidFill>
                  <a:schemeClr val="tx1"/>
                </a:solidFill>
                <a:latin typeface="Chalkboard SE" panose="03050602040202020205" pitchFamily="66" charset="77"/>
                <a:ea typeface="ＭＳ Ｐゴシック" charset="0"/>
                <a:cs typeface="ＭＳ Ｐゴシック" charset="0"/>
              </a:rPr>
              <a:t> </a:t>
            </a:r>
            <a:r>
              <a:rPr lang="en-US" sz="2100" dirty="0" err="1">
                <a:solidFill>
                  <a:schemeClr val="tx1"/>
                </a:solidFill>
                <a:latin typeface="Chalkboard SE" panose="03050602040202020205" pitchFamily="66" charset="77"/>
                <a:ea typeface="ＭＳ Ｐゴシック" charset="0"/>
                <a:cs typeface="ＭＳ Ｐゴシック" charset="0"/>
              </a:rPr>
              <a:t>obyek</a:t>
            </a:r>
            <a:r>
              <a:rPr lang="en-US" sz="2100" dirty="0">
                <a:solidFill>
                  <a:schemeClr val="tx1"/>
                </a:solidFill>
                <a:latin typeface="Chalkboard SE" panose="03050602040202020205" pitchFamily="66" charset="77"/>
                <a:ea typeface="ＭＳ Ｐゴシック" charset="0"/>
                <a:cs typeface="ＭＳ Ｐゴシック" charset="0"/>
              </a:rPr>
              <a:t> </a:t>
            </a:r>
            <a:r>
              <a:rPr lang="en-US" sz="2100" dirty="0" err="1">
                <a:solidFill>
                  <a:schemeClr val="tx1"/>
                </a:solidFill>
                <a:latin typeface="Chalkboard SE" panose="03050602040202020205" pitchFamily="66" charset="77"/>
                <a:ea typeface="ＭＳ Ｐゴシック" charset="0"/>
                <a:cs typeface="ＭＳ Ｐゴシック" charset="0"/>
              </a:rPr>
              <a:t>studi</a:t>
            </a:r>
            <a:r>
              <a:rPr lang="en-US" sz="2100" dirty="0">
                <a:solidFill>
                  <a:schemeClr val="tx1"/>
                </a:solidFill>
                <a:latin typeface="Chalkboard SE" panose="03050602040202020205" pitchFamily="66" charset="77"/>
                <a:ea typeface="ＭＳ Ｐゴシック" charset="0"/>
                <a:cs typeface="ＭＳ Ｐゴシック" charset="0"/>
              </a:rPr>
              <a:t> yang </a:t>
            </a:r>
            <a:r>
              <a:rPr lang="en-US" sz="2100" dirty="0" err="1">
                <a:solidFill>
                  <a:schemeClr val="tx1"/>
                </a:solidFill>
                <a:latin typeface="Chalkboard SE" panose="03050602040202020205" pitchFamily="66" charset="77"/>
                <a:ea typeface="ＭＳ Ｐゴシック" charset="0"/>
                <a:cs typeface="ＭＳ Ｐゴシック" charset="0"/>
              </a:rPr>
              <a:t>dikaji</a:t>
            </a:r>
            <a:r>
              <a:rPr lang="en-US" sz="2100" dirty="0">
                <a:solidFill>
                  <a:schemeClr val="tx1"/>
                </a:solidFill>
                <a:latin typeface="Chalkboard SE" panose="03050602040202020205" pitchFamily="66" charset="77"/>
                <a:ea typeface="ＭＳ Ｐゴシック" charset="0"/>
                <a:cs typeface="ＭＳ Ｐゴシック" charset="0"/>
              </a:rPr>
              <a:t>.</a:t>
            </a:r>
          </a:p>
        </p:txBody>
      </p:sp>
      <p:sp>
        <p:nvSpPr>
          <p:cNvPr id="4" name="Date Placeholder 3">
            <a:extLst>
              <a:ext uri="{FF2B5EF4-FFF2-40B4-BE49-F238E27FC236}">
                <a16:creationId xmlns:a16="http://schemas.microsoft.com/office/drawing/2014/main" id="{79A45AB0-D576-AC4A-B2F0-1A3CE1C5E503}"/>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3696882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D4C6AA-5804-6441-93C4-8E2B0A47A207}"/>
              </a:ext>
            </a:extLst>
          </p:cNvPr>
          <p:cNvSpPr>
            <a:spLocks noGrp="1"/>
          </p:cNvSpPr>
          <p:nvPr>
            <p:ph idx="1"/>
          </p:nvPr>
        </p:nvSpPr>
        <p:spPr>
          <a:xfrm>
            <a:off x="323528" y="1340768"/>
            <a:ext cx="8640959" cy="5328592"/>
          </a:xfrm>
          <a:ln w="19050">
            <a:solidFill>
              <a:schemeClr val="accent1"/>
            </a:solidFill>
          </a:ln>
        </p:spPr>
        <p:txBody>
          <a:bodyPr>
            <a:noAutofit/>
          </a:bodyPr>
          <a:lstStyle/>
          <a:p>
            <a:r>
              <a:rPr lang="en-US" sz="2000" dirty="0" err="1">
                <a:solidFill>
                  <a:schemeClr val="tx1"/>
                </a:solidFill>
                <a:latin typeface="Chalkboard SE" panose="03050602040202020205" pitchFamily="66" charset="77"/>
                <a:ea typeface="ＭＳ Ｐゴシック" charset="0"/>
                <a:cs typeface="ＭＳ Ｐゴシック" charset="0"/>
              </a:rPr>
              <a:t>Paradigma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Positivisme</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memandang</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suatu</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fenomena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itu</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terjadi</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karena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adanya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hubungan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sebab-akibat</a:t>
            </a:r>
            <a:r>
              <a:rPr lang="en-US" sz="2000" dirty="0">
                <a:solidFill>
                  <a:schemeClr val="tx1"/>
                </a:solidFill>
                <a:latin typeface="Chalkboard SE" panose="03050602040202020205" pitchFamily="66" charset="77"/>
                <a:ea typeface="ＭＳ Ｐゴシック" charset="0"/>
                <a:cs typeface="ＭＳ Ｐゴシック" charset="0"/>
              </a:rPr>
              <a:t> yang </a:t>
            </a:r>
            <a:r>
              <a:rPr lang="en-US" sz="2000" dirty="0" err="1">
                <a:solidFill>
                  <a:schemeClr val="tx1"/>
                </a:solidFill>
                <a:latin typeface="Chalkboard SE" panose="03050602040202020205" pitchFamily="66" charset="77"/>
                <a:ea typeface="ＭＳ Ｐゴシック" charset="0"/>
                <a:cs typeface="ＭＳ Ｐゴシック" charset="0"/>
              </a:rPr>
              <a:t>mengikuti</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hukum</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alam</a:t>
            </a:r>
            <a:r>
              <a:rPr lang="en-US" sz="2000" dirty="0">
                <a:solidFill>
                  <a:schemeClr val="tx1"/>
                </a:solidFill>
                <a:latin typeface="Chalkboard SE" panose="03050602040202020205" pitchFamily="66" charset="77"/>
                <a:ea typeface="ＭＳ Ｐゴシック" charset="0"/>
                <a:cs typeface="ＭＳ Ｐゴシック" charset="0"/>
              </a:rPr>
              <a:t> yang </a:t>
            </a:r>
            <a:r>
              <a:rPr lang="en-US" sz="2000" dirty="0" err="1">
                <a:solidFill>
                  <a:schemeClr val="tx1"/>
                </a:solidFill>
                <a:latin typeface="Chalkboard SE" panose="03050602040202020205" pitchFamily="66" charset="77"/>
                <a:ea typeface="ＭＳ Ｐゴシック" charset="0"/>
                <a:cs typeface="ＭＳ Ｐゴシック" charset="0"/>
              </a:rPr>
              <a:t>bersifat</a:t>
            </a:r>
            <a:r>
              <a:rPr lang="en-US" sz="2000" dirty="0">
                <a:solidFill>
                  <a:schemeClr val="tx1"/>
                </a:solidFill>
                <a:latin typeface="Chalkboard SE" panose="03050602040202020205" pitchFamily="66" charset="77"/>
                <a:ea typeface="ＭＳ Ｐゴシック" charset="0"/>
                <a:cs typeface="ＭＳ Ｐゴシック" charset="0"/>
              </a:rPr>
              <a:t> universal (</a:t>
            </a:r>
            <a:r>
              <a:rPr lang="en-US" sz="2000" dirty="0" err="1">
                <a:solidFill>
                  <a:schemeClr val="tx1"/>
                </a:solidFill>
                <a:latin typeface="Chalkboard SE" panose="03050602040202020205" pitchFamily="66" charset="77"/>
                <a:ea typeface="ＭＳ Ｐゴシック" charset="0"/>
                <a:cs typeface="ＭＳ Ｐゴシック" charset="0"/>
              </a:rPr>
              <a:t>berlaku</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secara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umum</a:t>
            </a:r>
            <a:r>
              <a:rPr lang="en-US" sz="2000" dirty="0">
                <a:solidFill>
                  <a:schemeClr val="tx1"/>
                </a:solidFill>
                <a:latin typeface="Chalkboard SE" panose="03050602040202020205" pitchFamily="66" charset="77"/>
                <a:ea typeface="ＭＳ Ｐゴシック" charset="0"/>
                <a:cs typeface="ＭＳ Ｐゴシック" charset="0"/>
              </a:rPr>
              <a:t>/</a:t>
            </a:r>
            <a:r>
              <a:rPr lang="en-US" sz="2000" dirty="0" err="1">
                <a:solidFill>
                  <a:schemeClr val="tx1"/>
                </a:solidFill>
                <a:latin typeface="Chalkboard SE" panose="03050602040202020205" pitchFamily="66" charset="77"/>
                <a:ea typeface="ＭＳ Ｐゴシック" charset="0"/>
                <a:cs typeface="ＭＳ Ｐゴシック" charset="0"/>
              </a:rPr>
              <a:t>luas</a:t>
            </a:r>
            <a:r>
              <a:rPr lang="en-US" sz="2000" dirty="0">
                <a:solidFill>
                  <a:schemeClr val="tx1"/>
                </a:solidFill>
                <a:latin typeface="Chalkboard SE" panose="03050602040202020205" pitchFamily="66" charset="77"/>
                <a:ea typeface="ＭＳ Ｐゴシック" charset="0"/>
                <a:cs typeface="ＭＳ Ｐゴシック" charset="0"/>
              </a:rPr>
              <a:t>). Cara </a:t>
            </a:r>
            <a:r>
              <a:rPr lang="en-US" sz="2000" dirty="0" err="1">
                <a:solidFill>
                  <a:schemeClr val="tx1"/>
                </a:solidFill>
                <a:latin typeface="Chalkboard SE" panose="03050602040202020205" pitchFamily="66" charset="77"/>
                <a:ea typeface="ＭＳ Ｐゴシック" charset="0"/>
                <a:cs typeface="ＭＳ Ｐゴシック" charset="0"/>
              </a:rPr>
              <a:t>pandang</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inilah</a:t>
            </a:r>
            <a:r>
              <a:rPr lang="en-US" sz="2000" dirty="0">
                <a:solidFill>
                  <a:schemeClr val="tx1"/>
                </a:solidFill>
                <a:latin typeface="Chalkboard SE" panose="03050602040202020205" pitchFamily="66" charset="77"/>
                <a:ea typeface="ＭＳ Ｐゴシック" charset="0"/>
                <a:cs typeface="ＭＳ Ｐゴシック" charset="0"/>
              </a:rPr>
              <a:t> yang </a:t>
            </a:r>
            <a:r>
              <a:rPr lang="en-US" sz="2000" dirty="0" err="1">
                <a:solidFill>
                  <a:schemeClr val="tx1"/>
                </a:solidFill>
                <a:latin typeface="Chalkboard SE" panose="03050602040202020205" pitchFamily="66" charset="77"/>
                <a:ea typeface="ＭＳ Ｐゴシック" charset="0"/>
                <a:cs typeface="ＭＳ Ｐゴシック" charset="0"/>
              </a:rPr>
              <a:t>lazimnya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digunakan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dalam</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penelitian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ilmu-ilmu</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alam</a:t>
            </a:r>
            <a:r>
              <a:rPr lang="en-US" sz="2000" dirty="0">
                <a:solidFill>
                  <a:schemeClr val="tx1"/>
                </a:solidFill>
                <a:latin typeface="Chalkboard SE" panose="03050602040202020205" pitchFamily="66" charset="77"/>
                <a:ea typeface="ＭＳ Ｐゴシック" charset="0"/>
                <a:cs typeface="ＭＳ Ｐゴシック" charset="0"/>
              </a:rPr>
              <a:t>.</a:t>
            </a:r>
          </a:p>
          <a:p>
            <a:r>
              <a:rPr lang="en-US" sz="2000" dirty="0" err="1">
                <a:solidFill>
                  <a:schemeClr val="tx1"/>
                </a:solidFill>
                <a:latin typeface="Chalkboard SE" panose="03050602040202020205" pitchFamily="66" charset="77"/>
                <a:ea typeface="ＭＳ Ｐゴシック" charset="0"/>
                <a:cs typeface="ＭＳ Ｐゴシック" charset="0"/>
              </a:rPr>
              <a:t>Dengan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demikian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penelitian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sosial</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berparadigma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positivisme</a:t>
            </a:r>
            <a:r>
              <a:rPr lang="id-ID" sz="2000" dirty="0">
                <a:solidFill>
                  <a:schemeClr val="tx1"/>
                </a:solidFill>
                <a:latin typeface="Chalkboard SE" panose="03050602040202020205" pitchFamily="66" charset="77"/>
                <a:ea typeface="ＭＳ Ｐゴシック" charset="0"/>
                <a:cs typeface="ＭＳ Ｐゴシック" charset="0"/>
              </a:rPr>
              <a:t> bekerja mengikuti cara-cara seperti yang dilakukan dalam penelitian ilmu alam yang menekankan kebenaran hasil penelitiannya harus meyakinkan/pasti (positif=yakin).</a:t>
            </a:r>
          </a:p>
          <a:p>
            <a:r>
              <a:rPr lang="en-US" sz="2000" dirty="0" err="1">
                <a:solidFill>
                  <a:schemeClr val="tx1"/>
                </a:solidFill>
                <a:latin typeface="Chalkboard SE" panose="03050602040202020205" pitchFamily="66" charset="77"/>
                <a:ea typeface="ＭＳ Ｐゴシック" charset="0"/>
                <a:cs typeface="ＭＳ Ｐゴシック" charset="0"/>
              </a:rPr>
              <a:t>Untuk</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mendapatkan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hasil</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penelitian</a:t>
            </a:r>
            <a:r>
              <a:rPr lang="en-US" sz="2000" dirty="0">
                <a:solidFill>
                  <a:schemeClr val="tx1"/>
                </a:solidFill>
                <a:latin typeface="Chalkboard SE" panose="03050602040202020205" pitchFamily="66" charset="77"/>
                <a:ea typeface="ＭＳ Ｐゴシック" charset="0"/>
                <a:cs typeface="ＭＳ Ｐゴシック" charset="0"/>
              </a:rPr>
              <a:t> yang </a:t>
            </a:r>
            <a:r>
              <a:rPr lang="en-US" sz="2000" dirty="0" err="1">
                <a:solidFill>
                  <a:schemeClr val="tx1"/>
                </a:solidFill>
                <a:latin typeface="Chalkboard SE" panose="03050602040202020205" pitchFamily="66" charset="77"/>
                <a:ea typeface="ＭＳ Ｐゴシック" charset="0"/>
                <a:cs typeface="ＭＳ Ｐゴシック" charset="0"/>
              </a:rPr>
              <a:t>memiliki</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kebenaran</a:t>
            </a:r>
            <a:r>
              <a:rPr lang="en-US" sz="2000" dirty="0">
                <a:solidFill>
                  <a:schemeClr val="tx1"/>
                </a:solidFill>
                <a:latin typeface="Chalkboard SE" panose="03050602040202020205" pitchFamily="66" charset="77"/>
                <a:ea typeface="ＭＳ Ｐゴシック" charset="0"/>
                <a:cs typeface="ＭＳ Ｐゴシック" charset="0"/>
              </a:rPr>
              <a:t> yang </a:t>
            </a:r>
            <a:r>
              <a:rPr lang="en-US" sz="2000" dirty="0" err="1">
                <a:solidFill>
                  <a:schemeClr val="tx1"/>
                </a:solidFill>
                <a:latin typeface="Chalkboard SE" panose="03050602040202020205" pitchFamily="66" charset="77"/>
                <a:ea typeface="ＭＳ Ｐゴシック" charset="0"/>
                <a:cs typeface="ＭＳ Ｐゴシック" charset="0"/>
              </a:rPr>
              <a:t>meyakinkan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maka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cara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menemukan</a:t>
            </a:r>
            <a:r>
              <a:rPr lang="en-US" sz="2000" dirty="0">
                <a:solidFill>
                  <a:schemeClr val="tx1"/>
                </a:solidFill>
                <a:latin typeface="Chalkboard SE" panose="03050602040202020205" pitchFamily="66" charset="77"/>
                <a:ea typeface="ＭＳ Ｐゴシック" charset="0"/>
                <a:cs typeface="ＭＳ Ｐゴシック" charset="0"/>
              </a:rPr>
              <a:t> dan </a:t>
            </a:r>
            <a:r>
              <a:rPr lang="en-US" sz="2000" dirty="0" err="1">
                <a:solidFill>
                  <a:schemeClr val="tx1"/>
                </a:solidFill>
                <a:latin typeface="Chalkboard SE" panose="03050602040202020205" pitchFamily="66" charset="77"/>
                <a:ea typeface="ＭＳ Ｐゴシック" charset="0"/>
                <a:cs typeface="ＭＳ Ｐゴシック" charset="0"/>
              </a:rPr>
              <a:t>mamahami</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realitas</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sosial</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lebih</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menekankan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obyektivitas</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bersumber</a:t>
            </a:r>
            <a:r>
              <a:rPr lang="en-US" sz="2000" dirty="0">
                <a:solidFill>
                  <a:schemeClr val="tx1"/>
                </a:solidFill>
                <a:latin typeface="Chalkboard SE" panose="03050602040202020205" pitchFamily="66" charset="77"/>
                <a:ea typeface="ＭＳ Ｐゴシック" charset="0"/>
                <a:cs typeface="ＭＳ Ｐゴシック" charset="0"/>
              </a:rPr>
              <a:t> pada </a:t>
            </a:r>
            <a:r>
              <a:rPr lang="en-US" sz="2000" dirty="0" err="1">
                <a:solidFill>
                  <a:schemeClr val="tx1"/>
                </a:solidFill>
                <a:latin typeface="Chalkboard SE" panose="03050602040202020205" pitchFamily="66" charset="77"/>
                <a:ea typeface="ＭＳ Ｐゴシック" charset="0"/>
                <a:cs typeface="ＭＳ Ｐゴシック" charset="0"/>
              </a:rPr>
              <a:t>obyek</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penelitian</a:t>
            </a:r>
            <a:r>
              <a:rPr lang="en-US" sz="2000" dirty="0">
                <a:solidFill>
                  <a:schemeClr val="tx1"/>
                </a:solidFill>
                <a:latin typeface="Chalkboard SE" panose="03050602040202020205" pitchFamily="66" charset="77"/>
                <a:ea typeface="ＭＳ Ｐゴシック" charset="0"/>
                <a:cs typeface="ＭＳ Ｐゴシック" charset="0"/>
              </a:rPr>
              <a:t>) dan </a:t>
            </a:r>
            <a:r>
              <a:rPr lang="en-US" sz="2000" dirty="0" err="1">
                <a:solidFill>
                  <a:schemeClr val="tx1"/>
                </a:solidFill>
                <a:latin typeface="Chalkboard SE" panose="03050602040202020205" pitchFamily="66" charset="77"/>
                <a:ea typeface="ＭＳ Ｐゴシック" charset="0"/>
                <a:cs typeface="ＭＳ Ｐゴシック" charset="0"/>
              </a:rPr>
              <a:t>bebas</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nilai</a:t>
            </a:r>
            <a:r>
              <a:rPr lang="en-US" sz="2000" dirty="0">
                <a:solidFill>
                  <a:schemeClr val="tx1"/>
                </a:solidFill>
                <a:latin typeface="Chalkboard SE" panose="03050602040202020205" pitchFamily="66" charset="77"/>
                <a:ea typeface="ＭＳ Ｐゴシック" charset="0"/>
                <a:cs typeface="ＭＳ Ｐゴシック" charset="0"/>
              </a:rPr>
              <a:t>.</a:t>
            </a:r>
          </a:p>
          <a:p>
            <a:r>
              <a:rPr lang="en-US" sz="2000" dirty="0" err="1">
                <a:solidFill>
                  <a:schemeClr val="tx1"/>
                </a:solidFill>
                <a:latin typeface="Chalkboard SE" panose="03050602040202020205" pitchFamily="66" charset="77"/>
                <a:ea typeface="ＭＳ Ｐゴシック" charset="0"/>
                <a:cs typeface="ＭＳ Ｐゴシック" charset="0"/>
              </a:rPr>
              <a:t>Supaya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temuan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penelitian</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obyektif</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maka</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peneliti</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harus</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bersikap</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netral</a:t>
            </a:r>
            <a:r>
              <a:rPr lang="en-US" sz="2000" dirty="0">
                <a:solidFill>
                  <a:schemeClr val="tx1"/>
                </a:solidFill>
                <a:latin typeface="Chalkboard SE" panose="03050602040202020205" pitchFamily="66" charset="77"/>
                <a:ea typeface="ＭＳ Ｐゴシック" charset="0"/>
                <a:cs typeface="ＭＳ Ｐゴシック" charset="0"/>
              </a:rPr>
              <a:t>(</a:t>
            </a:r>
            <a:r>
              <a:rPr lang="en-US" sz="2000" dirty="0" err="1">
                <a:solidFill>
                  <a:schemeClr val="tx1"/>
                </a:solidFill>
                <a:latin typeface="Chalkboard SE" panose="03050602040202020205" pitchFamily="66" charset="77"/>
                <a:ea typeface="ＭＳ Ｐゴシック" charset="0"/>
                <a:cs typeface="ＭＳ Ｐゴシック" charset="0"/>
              </a:rPr>
              <a:t>bebas</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nilai</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tidak</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boleh</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subyektif</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terhadap</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obyek</a:t>
            </a:r>
            <a:r>
              <a:rPr lang="en-US" sz="2000" dirty="0">
                <a:solidFill>
                  <a:schemeClr val="tx1"/>
                </a:solidFill>
                <a:latin typeface="Chalkboard SE" panose="03050602040202020205" pitchFamily="66" charset="77"/>
                <a:ea typeface="ＭＳ Ｐゴシック" charset="0"/>
                <a:cs typeface="ＭＳ Ｐゴシック" charset="0"/>
              </a:rPr>
              <a:t> </a:t>
            </a:r>
            <a:r>
              <a:rPr lang="en-US" sz="2000" dirty="0" err="1">
                <a:solidFill>
                  <a:schemeClr val="tx1"/>
                </a:solidFill>
                <a:latin typeface="Chalkboard SE" panose="03050602040202020205" pitchFamily="66" charset="77"/>
                <a:ea typeface="ＭＳ Ｐゴシック" charset="0"/>
                <a:cs typeface="ＭＳ Ｐゴシック" charset="0"/>
              </a:rPr>
              <a:t>penelitian</a:t>
            </a:r>
            <a:r>
              <a:rPr lang="en-US" sz="2000" dirty="0">
                <a:solidFill>
                  <a:schemeClr val="tx1"/>
                </a:solidFill>
                <a:latin typeface="Chalkboard SE" panose="03050602040202020205" pitchFamily="66" charset="77"/>
                <a:ea typeface="ＭＳ Ｐゴシック" charset="0"/>
                <a:cs typeface="ＭＳ Ｐゴシック" charset="0"/>
              </a:rPr>
              <a:t>.  </a:t>
            </a:r>
          </a:p>
        </p:txBody>
      </p:sp>
      <p:sp>
        <p:nvSpPr>
          <p:cNvPr id="4" name="Date Placeholder 3">
            <a:extLst>
              <a:ext uri="{FF2B5EF4-FFF2-40B4-BE49-F238E27FC236}">
                <a16:creationId xmlns:a16="http://schemas.microsoft.com/office/drawing/2014/main" id="{13492507-D9C6-6C4C-8C76-3A34C3F215A4}"/>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3073510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E6372-00BD-EA45-827B-4B20D2BF425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BFABE10-8412-9542-B9D4-1EDAD5EE65EC}"/>
              </a:ext>
            </a:extLst>
          </p:cNvPr>
          <p:cNvSpPr>
            <a:spLocks noGrp="1"/>
          </p:cNvSpPr>
          <p:nvPr>
            <p:ph idx="1"/>
          </p:nvPr>
        </p:nvSpPr>
        <p:spPr>
          <a:xfrm>
            <a:off x="323528" y="1340768"/>
            <a:ext cx="8642920" cy="5164492"/>
          </a:xfrm>
          <a:ln w="19050">
            <a:solidFill>
              <a:schemeClr val="accent1"/>
            </a:solidFill>
          </a:ln>
        </p:spPr>
        <p:txBody>
          <a:bodyPr/>
          <a:lstStyle/>
          <a:p>
            <a:r>
              <a:rPr lang="en-US" dirty="0" err="1">
                <a:solidFill>
                  <a:schemeClr val="tx1"/>
                </a:solidFill>
                <a:latin typeface="Chalkboard SE" panose="03050602040202020205" pitchFamily="66" charset="77"/>
                <a:ea typeface="ＭＳ Ｐゴシック" charset="0"/>
                <a:cs typeface="ＭＳ Ｐゴシック" charset="0"/>
              </a:rPr>
              <a:t>Untuk</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menjamin</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obyektifitas</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hasil</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penelitian</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maka</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dalam</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praktik</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penelitian</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sosial</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peneliti</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menjaga</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jarak</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hubungan</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dengan</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responden</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jika</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perlu</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tidak</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saling</a:t>
            </a:r>
            <a:r>
              <a:rPr lang="en-US" dirty="0">
                <a:solidFill>
                  <a:schemeClr val="tx1"/>
                </a:solidFill>
                <a:latin typeface="Chalkboard SE" panose="03050602040202020205" pitchFamily="66" charset="77"/>
                <a:ea typeface="ＭＳ Ｐゴシック" charset="0"/>
                <a:cs typeface="ＭＳ Ｐゴシック" charset="0"/>
              </a:rPr>
              <a:t> </a:t>
            </a:r>
            <a:r>
              <a:rPr lang="en-US" dirty="0" err="1">
                <a:solidFill>
                  <a:schemeClr val="tx1"/>
                </a:solidFill>
                <a:latin typeface="Chalkboard SE" panose="03050602040202020205" pitchFamily="66" charset="77"/>
                <a:ea typeface="ＭＳ Ｐゴシック" charset="0"/>
                <a:cs typeface="ＭＳ Ｐゴシック" charset="0"/>
              </a:rPr>
              <a:t>bertemu</a:t>
            </a:r>
            <a:r>
              <a:rPr lang="en-US" dirty="0">
                <a:solidFill>
                  <a:schemeClr val="tx1"/>
                </a:solidFill>
                <a:latin typeface="Chalkboard SE" panose="03050602040202020205" pitchFamily="66" charset="77"/>
                <a:ea typeface="ＭＳ Ｐゴシック" charset="0"/>
                <a:cs typeface="ＭＳ Ｐゴシック" charset="0"/>
              </a:rPr>
              <a:t>. </a:t>
            </a:r>
          </a:p>
          <a:p>
            <a:r>
              <a:rPr lang="id-ID" dirty="0">
                <a:solidFill>
                  <a:schemeClr val="tx1"/>
                </a:solidFill>
                <a:latin typeface="Chalkboard SE" panose="03050602040202020205" pitchFamily="66" charset="77"/>
                <a:ea typeface="ＭＳ Ｐゴシック" charset="0"/>
                <a:cs typeface="ＭＳ Ｐゴシック" charset="0"/>
              </a:rPr>
              <a:t>Paradigma positivisme berpandangan bahwa kebenaran dari pemikiran rasional/nalar (benar menurut logika peneliti) harus dapat dibuktikan melalui fakta yang dapat diobservasi oleh </a:t>
            </a:r>
            <a:r>
              <a:rPr lang="id-ID" dirty="0" err="1">
                <a:solidFill>
                  <a:schemeClr val="tx1"/>
                </a:solidFill>
                <a:latin typeface="Chalkboard SE" panose="03050602040202020205" pitchFamily="66" charset="77"/>
                <a:ea typeface="ＭＳ Ｐゴシック" charset="0"/>
                <a:cs typeface="ＭＳ Ｐゴシック" charset="0"/>
              </a:rPr>
              <a:t>indera</a:t>
            </a:r>
            <a:r>
              <a:rPr lang="id-ID" dirty="0">
                <a:solidFill>
                  <a:schemeClr val="tx1"/>
                </a:solidFill>
                <a:latin typeface="Chalkboard SE" panose="03050602040202020205" pitchFamily="66" charset="77"/>
                <a:ea typeface="ＭＳ Ｐゴシック" charset="0"/>
                <a:cs typeface="ＭＳ Ｐゴシック" charset="0"/>
              </a:rPr>
              <a:t> (fakta </a:t>
            </a:r>
            <a:r>
              <a:rPr lang="id-ID" dirty="0" err="1">
                <a:solidFill>
                  <a:schemeClr val="tx1"/>
                </a:solidFill>
                <a:latin typeface="Chalkboard SE" panose="03050602040202020205" pitchFamily="66" charset="77"/>
                <a:ea typeface="ＭＳ Ｐゴシック" charset="0"/>
                <a:cs typeface="ＭＳ Ｐゴシック" charset="0"/>
              </a:rPr>
              <a:t>empirik</a:t>
            </a:r>
            <a:r>
              <a:rPr lang="id-ID" dirty="0">
                <a:solidFill>
                  <a:schemeClr val="tx1"/>
                </a:solidFill>
                <a:latin typeface="Chalkboard SE" panose="03050602040202020205" pitchFamily="66" charset="77"/>
                <a:ea typeface="ＭＳ Ｐゴシック" charset="0"/>
                <a:cs typeface="ＭＳ Ｐゴシック" charset="0"/>
              </a:rPr>
              <a:t>). </a:t>
            </a:r>
          </a:p>
          <a:p>
            <a:r>
              <a:rPr lang="id-ID" dirty="0">
                <a:solidFill>
                  <a:schemeClr val="tx1"/>
                </a:solidFill>
                <a:latin typeface="Chalkboard SE" panose="03050602040202020205" pitchFamily="66" charset="77"/>
                <a:ea typeface="ＭＳ Ｐゴシック" charset="0"/>
                <a:cs typeface="ＭＳ Ｐゴシック" charset="0"/>
              </a:rPr>
              <a:t>Paradigma positivisme berpandangan bahwa penelitian itu hanya dapat dilakukan terhadap realitas </a:t>
            </a:r>
            <a:r>
              <a:rPr lang="id-ID" dirty="0" err="1">
                <a:solidFill>
                  <a:schemeClr val="tx1"/>
                </a:solidFill>
                <a:latin typeface="Chalkboard SE" panose="03050602040202020205" pitchFamily="66" charset="77"/>
                <a:ea typeface="ＭＳ Ｐゴシック" charset="0"/>
                <a:cs typeface="ＭＳ Ｐゴシック" charset="0"/>
              </a:rPr>
              <a:t>inderawi</a:t>
            </a:r>
            <a:r>
              <a:rPr lang="id-ID" dirty="0">
                <a:solidFill>
                  <a:schemeClr val="tx1"/>
                </a:solidFill>
                <a:latin typeface="Chalkboard SE" panose="03050602040202020205" pitchFamily="66" charset="77"/>
                <a:ea typeface="ＭＳ Ｐゴシック" charset="0"/>
                <a:cs typeface="ＭＳ Ｐゴシック" charset="0"/>
              </a:rPr>
              <a:t> (yang nyata/</a:t>
            </a:r>
            <a:r>
              <a:rPr lang="id-ID" dirty="0" err="1">
                <a:solidFill>
                  <a:schemeClr val="tx1"/>
                </a:solidFill>
                <a:latin typeface="Chalkboard SE" panose="03050602040202020205" pitchFamily="66" charset="77"/>
                <a:ea typeface="ＭＳ Ｐゴシック" charset="0"/>
                <a:cs typeface="ＭＳ Ｐゴシック" charset="0"/>
              </a:rPr>
              <a:t>konkrit</a:t>
            </a:r>
            <a:r>
              <a:rPr lang="id-ID" dirty="0">
                <a:solidFill>
                  <a:schemeClr val="tx1"/>
                </a:solidFill>
                <a:latin typeface="Chalkboard SE" panose="03050602040202020205" pitchFamily="66" charset="77"/>
                <a:ea typeface="ＭＳ Ｐゴシック" charset="0"/>
                <a:cs typeface="ＭＳ Ｐゴシック" charset="0"/>
              </a:rPr>
              <a:t>), yaitu realitas yang dapat diobservasi menggunakan </a:t>
            </a:r>
            <a:r>
              <a:rPr lang="id-ID" dirty="0" err="1">
                <a:solidFill>
                  <a:schemeClr val="tx1"/>
                </a:solidFill>
                <a:latin typeface="Chalkboard SE" panose="03050602040202020205" pitchFamily="66" charset="77"/>
                <a:ea typeface="ＭＳ Ｐゴシック" charset="0"/>
                <a:cs typeface="ＭＳ Ｐゴシック" charset="0"/>
              </a:rPr>
              <a:t>panca</a:t>
            </a:r>
            <a:r>
              <a:rPr lang="id-ID" dirty="0">
                <a:solidFill>
                  <a:schemeClr val="tx1"/>
                </a:solidFill>
                <a:latin typeface="Chalkboard SE" panose="03050602040202020205" pitchFamily="66" charset="77"/>
                <a:ea typeface="ＭＳ Ｐゴシック" charset="0"/>
                <a:cs typeface="ＭＳ Ｐゴシック" charset="0"/>
              </a:rPr>
              <a:t> </a:t>
            </a:r>
            <a:r>
              <a:rPr lang="id-ID" dirty="0" err="1">
                <a:solidFill>
                  <a:schemeClr val="tx1"/>
                </a:solidFill>
                <a:latin typeface="Chalkboard SE" panose="03050602040202020205" pitchFamily="66" charset="77"/>
                <a:ea typeface="ＭＳ Ｐゴシック" charset="0"/>
                <a:cs typeface="ＭＳ Ｐゴシック" charset="0"/>
              </a:rPr>
              <a:t>indera</a:t>
            </a:r>
            <a:r>
              <a:rPr lang="id-ID" dirty="0">
                <a:solidFill>
                  <a:schemeClr val="tx1"/>
                </a:solidFill>
                <a:latin typeface="Chalkboard SE" panose="03050602040202020205" pitchFamily="66" charset="77"/>
                <a:ea typeface="ＭＳ Ｐゴシック" charset="0"/>
                <a:cs typeface="ＭＳ Ｐゴシック" charset="0"/>
              </a:rPr>
              <a:t> (dapat dilihat, diraba, didengar, </a:t>
            </a:r>
            <a:r>
              <a:rPr lang="id-ID" dirty="0" err="1">
                <a:solidFill>
                  <a:schemeClr val="tx1"/>
                </a:solidFill>
                <a:latin typeface="Chalkboard SE" panose="03050602040202020205" pitchFamily="66" charset="77"/>
                <a:ea typeface="ＭＳ Ｐゴシック" charset="0"/>
                <a:cs typeface="ＭＳ Ｐゴシック" charset="0"/>
              </a:rPr>
              <a:t>dsb</a:t>
            </a:r>
            <a:r>
              <a:rPr lang="id-ID" dirty="0">
                <a:solidFill>
                  <a:schemeClr val="tx1"/>
                </a:solidFill>
                <a:latin typeface="Chalkboard SE" panose="03050602040202020205" pitchFamily="66" charset="77"/>
                <a:ea typeface="ＭＳ Ｐゴシック" charset="0"/>
                <a:cs typeface="ＭＳ Ｐゴシック" charset="0"/>
              </a:rPr>
              <a:t>). Oleh karena itu, dalam penelitian sosial yang memiliki obyek penelitian berupa peristiwa-peristiwa sosial (fenomena sosial) yang </a:t>
            </a:r>
            <a:r>
              <a:rPr lang="id-ID" dirty="0" err="1">
                <a:solidFill>
                  <a:schemeClr val="tx1"/>
                </a:solidFill>
                <a:latin typeface="Chalkboard SE" panose="03050602040202020205" pitchFamily="66" charset="77"/>
                <a:ea typeface="ＭＳ Ｐゴシック" charset="0"/>
                <a:cs typeface="ＭＳ Ｐゴシック" charset="0"/>
              </a:rPr>
              <a:t>seringkali</a:t>
            </a:r>
            <a:r>
              <a:rPr lang="id-ID" dirty="0">
                <a:solidFill>
                  <a:schemeClr val="tx1"/>
                </a:solidFill>
                <a:latin typeface="Chalkboard SE" panose="03050602040202020205" pitchFamily="66" charset="77"/>
                <a:ea typeface="ＭＳ Ｐゴシック" charset="0"/>
                <a:cs typeface="ＭＳ Ｐゴシック" charset="0"/>
              </a:rPr>
              <a:t> bersifat abstrak, harus dapat dimanipulasi dalam wujud yang nyata/</a:t>
            </a:r>
            <a:r>
              <a:rPr lang="id-ID" dirty="0" err="1">
                <a:solidFill>
                  <a:schemeClr val="tx1"/>
                </a:solidFill>
                <a:latin typeface="Chalkboard SE" panose="03050602040202020205" pitchFamily="66" charset="77"/>
                <a:ea typeface="ＭＳ Ｐゴシック" charset="0"/>
                <a:cs typeface="ＭＳ Ｐゴシック" charset="0"/>
              </a:rPr>
              <a:t>konkrit</a:t>
            </a:r>
            <a:r>
              <a:rPr lang="id-ID" dirty="0">
                <a:solidFill>
                  <a:schemeClr val="tx1"/>
                </a:solidFill>
                <a:latin typeface="Chalkboard SE" panose="03050602040202020205" pitchFamily="66" charset="77"/>
                <a:ea typeface="ＭＳ Ｐゴシック" charset="0"/>
                <a:cs typeface="ＭＳ Ｐゴシック" charset="0"/>
              </a:rPr>
              <a:t> (</a:t>
            </a:r>
            <a:r>
              <a:rPr lang="id-ID" dirty="0" err="1">
                <a:solidFill>
                  <a:schemeClr val="tx1"/>
                </a:solidFill>
                <a:latin typeface="Chalkboard SE" panose="03050602040202020205" pitchFamily="66" charset="77"/>
                <a:ea typeface="ＭＳ Ｐゴシック" charset="0"/>
                <a:cs typeface="ＭＳ Ｐゴシック" charset="0"/>
              </a:rPr>
              <a:t>empirik</a:t>
            </a:r>
            <a:r>
              <a:rPr lang="id-ID" dirty="0">
                <a:solidFill>
                  <a:schemeClr val="tx1"/>
                </a:solidFill>
                <a:latin typeface="Chalkboard SE" panose="03050602040202020205" pitchFamily="66" charset="77"/>
                <a:ea typeface="ＭＳ Ｐゴシック" charset="0"/>
                <a:cs typeface="ＭＳ Ｐゴシック" charset="0"/>
              </a:rPr>
              <a:t>). </a:t>
            </a:r>
          </a:p>
          <a:p>
            <a:r>
              <a:rPr lang="id-ID" dirty="0">
                <a:solidFill>
                  <a:schemeClr val="tx1"/>
                </a:solidFill>
                <a:latin typeface="Chalkboard SE" panose="03050602040202020205" pitchFamily="66" charset="77"/>
                <a:ea typeface="ＭＳ Ｐゴシック" charset="0"/>
                <a:cs typeface="ＭＳ Ｐゴシック" charset="0"/>
              </a:rPr>
              <a:t>Untuk memanipulasi fenomena sosial (peristiwa/keadaan sosial) yang acap kali bersifat abstrak agar dapat diobservasi secara </a:t>
            </a:r>
            <a:r>
              <a:rPr lang="id-ID" dirty="0" err="1">
                <a:solidFill>
                  <a:schemeClr val="tx1"/>
                </a:solidFill>
                <a:latin typeface="Chalkboard SE" panose="03050602040202020205" pitchFamily="66" charset="77"/>
                <a:ea typeface="ＭＳ Ｐゴシック" charset="0"/>
                <a:cs typeface="ＭＳ Ｐゴシック" charset="0"/>
              </a:rPr>
              <a:t>inderawi</a:t>
            </a:r>
            <a:r>
              <a:rPr lang="id-ID" dirty="0">
                <a:solidFill>
                  <a:schemeClr val="tx1"/>
                </a:solidFill>
                <a:latin typeface="Chalkboard SE" panose="03050602040202020205" pitchFamily="66" charset="77"/>
                <a:ea typeface="ＭＳ Ｐゴシック" charset="0"/>
                <a:cs typeface="ＭＳ Ｐゴシック" charset="0"/>
              </a:rPr>
              <a:t>, maka peneliti sosial menentukan konsep/variabel beserta indikator dan pengukurannya.</a:t>
            </a:r>
          </a:p>
          <a:p>
            <a:endParaRPr lang="id-ID" dirty="0">
              <a:solidFill>
                <a:schemeClr val="tx1"/>
              </a:solidFill>
              <a:latin typeface="Chalkboard SE" panose="03050602040202020205" pitchFamily="66" charset="77"/>
              <a:ea typeface="ＭＳ Ｐゴシック" charset="0"/>
              <a:cs typeface="ＭＳ Ｐゴシック" charset="0"/>
            </a:endParaRPr>
          </a:p>
          <a:p>
            <a:endParaRPr lang="en-US" dirty="0"/>
          </a:p>
        </p:txBody>
      </p:sp>
      <p:sp>
        <p:nvSpPr>
          <p:cNvPr id="4" name="Date Placeholder 3">
            <a:extLst>
              <a:ext uri="{FF2B5EF4-FFF2-40B4-BE49-F238E27FC236}">
                <a16:creationId xmlns:a16="http://schemas.microsoft.com/office/drawing/2014/main" id="{ED48ABAF-D3D1-DC48-BFA4-96E1C91C48CE}"/>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4250550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23035-DA7A-4846-BA98-62BC2A69054D}"/>
              </a:ext>
            </a:extLst>
          </p:cNvPr>
          <p:cNvSpPr>
            <a:spLocks noGrp="1"/>
          </p:cNvSpPr>
          <p:nvPr>
            <p:ph type="title"/>
          </p:nvPr>
        </p:nvSpPr>
        <p:spPr>
          <a:xfrm>
            <a:off x="1475656" y="624110"/>
            <a:ext cx="7416823" cy="788666"/>
          </a:xfrm>
        </p:spPr>
        <p:txBody>
          <a:bodyPr/>
          <a:lstStyle/>
          <a:p>
            <a:r>
              <a:rPr lang="id-ID" dirty="0">
                <a:solidFill>
                  <a:srgbClr val="FF0000"/>
                </a:solidFill>
              </a:rPr>
              <a:t>METODE PENELITIAN KUANTITATIF</a:t>
            </a:r>
          </a:p>
        </p:txBody>
      </p:sp>
      <p:sp>
        <p:nvSpPr>
          <p:cNvPr id="3" name="Content Placeholder 2">
            <a:extLst>
              <a:ext uri="{FF2B5EF4-FFF2-40B4-BE49-F238E27FC236}">
                <a16:creationId xmlns:a16="http://schemas.microsoft.com/office/drawing/2014/main" id="{1EC7D926-FDD8-4B4B-B438-FF6EF0023151}"/>
              </a:ext>
            </a:extLst>
          </p:cNvPr>
          <p:cNvSpPr>
            <a:spLocks noGrp="1"/>
          </p:cNvSpPr>
          <p:nvPr>
            <p:ph idx="1"/>
          </p:nvPr>
        </p:nvSpPr>
        <p:spPr>
          <a:xfrm>
            <a:off x="395536" y="1412776"/>
            <a:ext cx="8568951" cy="5256584"/>
          </a:xfrm>
        </p:spPr>
        <p:txBody>
          <a:bodyPr/>
          <a:lstStyle/>
          <a:p>
            <a:pPr algn="just"/>
            <a:r>
              <a:rPr lang="en-US" sz="2200" dirty="0" err="1">
                <a:solidFill>
                  <a:schemeClr val="tx1"/>
                </a:solidFill>
                <a:latin typeface="Chalkboard SE" panose="03050602040202020205" pitchFamily="66" charset="77"/>
              </a:rPr>
              <a:t>Pengertian</a:t>
            </a:r>
            <a:r>
              <a:rPr lang="en-US" sz="2200" dirty="0">
                <a:solidFill>
                  <a:schemeClr val="tx1"/>
                </a:solidFill>
                <a:latin typeface="Chalkboard SE" panose="03050602040202020205" pitchFamily="66" charset="77"/>
              </a:rPr>
              <a:t> </a:t>
            </a:r>
            <a:r>
              <a:rPr lang="en-US" sz="2200" dirty="0" err="1">
                <a:solidFill>
                  <a:schemeClr val="tx1"/>
                </a:solidFill>
                <a:latin typeface="Chalkboard SE" panose="03050602040202020205" pitchFamily="66" charset="77"/>
              </a:rPr>
              <a:t>metode</a:t>
            </a:r>
            <a:r>
              <a:rPr lang="en-US" sz="2200" dirty="0">
                <a:solidFill>
                  <a:schemeClr val="tx1"/>
                </a:solidFill>
                <a:latin typeface="Chalkboard SE" panose="03050602040202020205" pitchFamily="66" charset="77"/>
              </a:rPr>
              <a:t> </a:t>
            </a:r>
            <a:r>
              <a:rPr lang="en-US" sz="2200" dirty="0" err="1">
                <a:solidFill>
                  <a:schemeClr val="tx1"/>
                </a:solidFill>
                <a:latin typeface="Chalkboard SE" panose="03050602040202020205" pitchFamily="66" charset="77"/>
              </a:rPr>
              <a:t>penelitian</a:t>
            </a:r>
            <a:r>
              <a:rPr lang="en-US" sz="2200" dirty="0">
                <a:solidFill>
                  <a:schemeClr val="tx1"/>
                </a:solidFill>
                <a:latin typeface="Chalkboard SE" panose="03050602040202020205" pitchFamily="66" charset="77"/>
              </a:rPr>
              <a:t> </a:t>
            </a:r>
            <a:r>
              <a:rPr lang="en-US" sz="2200" dirty="0" err="1">
                <a:solidFill>
                  <a:schemeClr val="tx1"/>
                </a:solidFill>
                <a:latin typeface="Chalkboard SE" panose="03050602040202020205" pitchFamily="66" charset="77"/>
              </a:rPr>
              <a:t>dapat</a:t>
            </a:r>
            <a:r>
              <a:rPr lang="en-US" sz="2200" dirty="0">
                <a:solidFill>
                  <a:schemeClr val="tx1"/>
                </a:solidFill>
                <a:latin typeface="Chalkboard SE" panose="03050602040202020205" pitchFamily="66" charset="77"/>
              </a:rPr>
              <a:t> </a:t>
            </a:r>
            <a:r>
              <a:rPr lang="en-US" sz="2200" dirty="0" err="1">
                <a:solidFill>
                  <a:schemeClr val="tx1"/>
                </a:solidFill>
                <a:latin typeface="Chalkboard SE" panose="03050602040202020205" pitchFamily="66" charset="77"/>
              </a:rPr>
              <a:t>dibedakan</a:t>
            </a:r>
            <a:r>
              <a:rPr lang="en-US" sz="2200" dirty="0">
                <a:solidFill>
                  <a:schemeClr val="tx1"/>
                </a:solidFill>
                <a:latin typeface="Chalkboard SE" panose="03050602040202020205" pitchFamily="66" charset="77"/>
              </a:rPr>
              <a:t> </a:t>
            </a:r>
            <a:r>
              <a:rPr lang="en-US" sz="2200" dirty="0" err="1">
                <a:solidFill>
                  <a:schemeClr val="tx1"/>
                </a:solidFill>
                <a:latin typeface="Chalkboard SE" panose="03050602040202020205" pitchFamily="66" charset="77"/>
              </a:rPr>
              <a:t>dengan</a:t>
            </a:r>
            <a:r>
              <a:rPr lang="en-US" sz="2200" dirty="0">
                <a:solidFill>
                  <a:schemeClr val="tx1"/>
                </a:solidFill>
                <a:latin typeface="Chalkboard SE" panose="03050602040202020205" pitchFamily="66" charset="77"/>
              </a:rPr>
              <a:t> </a:t>
            </a:r>
            <a:r>
              <a:rPr lang="en-US" sz="2200" dirty="0" err="1">
                <a:solidFill>
                  <a:schemeClr val="tx1"/>
                </a:solidFill>
                <a:latin typeface="Chalkboard SE" panose="03050602040202020205" pitchFamily="66" charset="77"/>
              </a:rPr>
              <a:t>metodologi</a:t>
            </a:r>
            <a:r>
              <a:rPr lang="en-US" sz="2200" dirty="0">
                <a:solidFill>
                  <a:schemeClr val="tx1"/>
                </a:solidFill>
                <a:latin typeface="Chalkboard SE" panose="03050602040202020205" pitchFamily="66" charset="77"/>
              </a:rPr>
              <a:t> </a:t>
            </a:r>
            <a:r>
              <a:rPr lang="en-US" sz="2200" dirty="0" err="1">
                <a:solidFill>
                  <a:schemeClr val="tx1"/>
                </a:solidFill>
                <a:latin typeface="Chalkboard SE" panose="03050602040202020205" pitchFamily="66" charset="77"/>
              </a:rPr>
              <a:t>penelitian</a:t>
            </a:r>
            <a:r>
              <a:rPr lang="en-US" sz="2200" dirty="0">
                <a:solidFill>
                  <a:schemeClr val="tx1"/>
                </a:solidFill>
                <a:latin typeface="Chalkboard SE" panose="03050602040202020205" pitchFamily="66" charset="77"/>
              </a:rPr>
              <a:t>. </a:t>
            </a:r>
          </a:p>
          <a:p>
            <a:pPr algn="just"/>
            <a:r>
              <a:rPr lang="en-US" sz="2200" b="1" dirty="0" err="1">
                <a:solidFill>
                  <a:srgbClr val="660033"/>
                </a:solidFill>
                <a:latin typeface="Arial" charset="0"/>
              </a:rPr>
              <a:t>Metodologi</a:t>
            </a:r>
            <a:r>
              <a:rPr lang="en-US" sz="2200" b="1" dirty="0">
                <a:solidFill>
                  <a:srgbClr val="660033"/>
                </a:solidFill>
                <a:latin typeface="Arial" charset="0"/>
              </a:rPr>
              <a:t> </a:t>
            </a:r>
            <a:r>
              <a:rPr lang="en-US" sz="2200" b="1" dirty="0" err="1">
                <a:solidFill>
                  <a:srgbClr val="660033"/>
                </a:solidFill>
                <a:latin typeface="Arial" charset="0"/>
              </a:rPr>
              <a:t>penelitian</a:t>
            </a:r>
            <a:r>
              <a:rPr lang="en-US" sz="2200" b="1" dirty="0">
                <a:solidFill>
                  <a:srgbClr val="660033"/>
                </a:solidFill>
                <a:latin typeface="Arial" charset="0"/>
              </a:rPr>
              <a:t> </a:t>
            </a:r>
            <a:r>
              <a:rPr lang="en-US" sz="2200" b="1" dirty="0" err="1">
                <a:solidFill>
                  <a:srgbClr val="660033"/>
                </a:solidFill>
                <a:latin typeface="Arial" charset="0"/>
              </a:rPr>
              <a:t>membahas</a:t>
            </a:r>
            <a:r>
              <a:rPr lang="en-US" sz="2200" b="1" dirty="0">
                <a:solidFill>
                  <a:srgbClr val="660033"/>
                </a:solidFill>
                <a:latin typeface="Arial" charset="0"/>
              </a:rPr>
              <a:t> </a:t>
            </a:r>
            <a:r>
              <a:rPr lang="en-US" sz="2200" b="1" dirty="0" err="1">
                <a:solidFill>
                  <a:srgbClr val="660033"/>
                </a:solidFill>
                <a:latin typeface="Arial" charset="0"/>
              </a:rPr>
              <a:t>konsep</a:t>
            </a:r>
            <a:r>
              <a:rPr lang="en-US" sz="2200" b="1" dirty="0">
                <a:solidFill>
                  <a:srgbClr val="660033"/>
                </a:solidFill>
                <a:latin typeface="Arial" charset="0"/>
              </a:rPr>
              <a:t> </a:t>
            </a:r>
            <a:r>
              <a:rPr lang="en-US" sz="2200" b="1" dirty="0" err="1">
                <a:solidFill>
                  <a:srgbClr val="660033"/>
                </a:solidFill>
                <a:latin typeface="Arial" charset="0"/>
              </a:rPr>
              <a:t>teoritik</a:t>
            </a:r>
            <a:r>
              <a:rPr lang="en-US" sz="2200" b="1" dirty="0">
                <a:solidFill>
                  <a:srgbClr val="660033"/>
                </a:solidFill>
                <a:latin typeface="Arial" charset="0"/>
              </a:rPr>
              <a:t> </a:t>
            </a:r>
            <a:r>
              <a:rPr lang="en-US" sz="2200" b="1" dirty="0" err="1">
                <a:solidFill>
                  <a:srgbClr val="660033"/>
                </a:solidFill>
                <a:latin typeface="Arial" charset="0"/>
              </a:rPr>
              <a:t>atau</a:t>
            </a:r>
            <a:r>
              <a:rPr lang="en-US" sz="2200" b="1" dirty="0">
                <a:solidFill>
                  <a:srgbClr val="660033"/>
                </a:solidFill>
                <a:latin typeface="Arial" charset="0"/>
              </a:rPr>
              <a:t> </a:t>
            </a:r>
            <a:r>
              <a:rPr lang="en-US" sz="2200" b="1" dirty="0" err="1">
                <a:solidFill>
                  <a:srgbClr val="660033"/>
                </a:solidFill>
                <a:latin typeface="Arial" charset="0"/>
              </a:rPr>
              <a:t>prosedur</a:t>
            </a:r>
            <a:r>
              <a:rPr lang="en-US" sz="2200" b="1" dirty="0">
                <a:solidFill>
                  <a:srgbClr val="660033"/>
                </a:solidFill>
                <a:latin typeface="Arial" charset="0"/>
              </a:rPr>
              <a:t> </a:t>
            </a:r>
            <a:r>
              <a:rPr lang="en-US" sz="2200" b="1" dirty="0" err="1">
                <a:solidFill>
                  <a:srgbClr val="660033"/>
                </a:solidFill>
                <a:latin typeface="Arial" charset="0"/>
              </a:rPr>
              <a:t>logika</a:t>
            </a:r>
            <a:r>
              <a:rPr lang="en-US" sz="2200" b="1" dirty="0">
                <a:solidFill>
                  <a:srgbClr val="660033"/>
                </a:solidFill>
                <a:latin typeface="Arial" charset="0"/>
              </a:rPr>
              <a:t> </a:t>
            </a:r>
            <a:r>
              <a:rPr lang="en-US" sz="2200" b="1" dirty="0" err="1">
                <a:solidFill>
                  <a:srgbClr val="660033"/>
                </a:solidFill>
                <a:latin typeface="Arial" charset="0"/>
              </a:rPr>
              <a:t>berbagai</a:t>
            </a:r>
            <a:r>
              <a:rPr lang="en-US" sz="2200" b="1" dirty="0">
                <a:solidFill>
                  <a:srgbClr val="660033"/>
                </a:solidFill>
                <a:latin typeface="Arial" charset="0"/>
              </a:rPr>
              <a:t> </a:t>
            </a:r>
            <a:r>
              <a:rPr lang="en-US" sz="2200" b="1" dirty="0" err="1">
                <a:solidFill>
                  <a:srgbClr val="660033"/>
                </a:solidFill>
                <a:latin typeface="Arial" charset="0"/>
              </a:rPr>
              <a:t>metode</a:t>
            </a:r>
            <a:r>
              <a:rPr lang="en-US" sz="2200" b="1" dirty="0">
                <a:solidFill>
                  <a:srgbClr val="660033"/>
                </a:solidFill>
                <a:latin typeface="Arial" charset="0"/>
              </a:rPr>
              <a:t>, </a:t>
            </a:r>
            <a:r>
              <a:rPr lang="en-US" sz="2200" b="1" dirty="0" err="1">
                <a:solidFill>
                  <a:srgbClr val="660033"/>
                </a:solidFill>
                <a:latin typeface="Arial" charset="0"/>
              </a:rPr>
              <a:t>sedangkan</a:t>
            </a:r>
            <a:r>
              <a:rPr lang="en-US" sz="2200" b="1" dirty="0">
                <a:solidFill>
                  <a:srgbClr val="660033"/>
                </a:solidFill>
                <a:latin typeface="Arial" charset="0"/>
              </a:rPr>
              <a:t> </a:t>
            </a:r>
            <a:r>
              <a:rPr lang="en-US" sz="2200" dirty="0" err="1">
                <a:solidFill>
                  <a:srgbClr val="660033"/>
                </a:solidFill>
                <a:latin typeface="Chalkboard SE" panose="03050602040202020205" pitchFamily="66" charset="77"/>
              </a:rPr>
              <a:t>Metode</a:t>
            </a:r>
            <a:r>
              <a:rPr lang="en-US" sz="2200" dirty="0">
                <a:solidFill>
                  <a:srgbClr val="660033"/>
                </a:solidFill>
                <a:latin typeface="Chalkboard SE" panose="03050602040202020205" pitchFamily="66" charset="77"/>
              </a:rPr>
              <a:t> </a:t>
            </a:r>
            <a:r>
              <a:rPr lang="en-US" sz="2200" dirty="0" err="1">
                <a:solidFill>
                  <a:srgbClr val="660033"/>
                </a:solidFill>
                <a:latin typeface="Chalkboard SE" panose="03050602040202020205" pitchFamily="66" charset="77"/>
              </a:rPr>
              <a:t>Penelitian</a:t>
            </a:r>
            <a:r>
              <a:rPr lang="en-US" sz="2200" dirty="0">
                <a:solidFill>
                  <a:srgbClr val="660033"/>
                </a:solidFill>
                <a:latin typeface="Chalkboard SE" panose="03050602040202020205" pitchFamily="66" charset="77"/>
              </a:rPr>
              <a:t> </a:t>
            </a:r>
            <a:r>
              <a:rPr lang="en-US" sz="2200" dirty="0" err="1">
                <a:solidFill>
                  <a:srgbClr val="660033"/>
                </a:solidFill>
                <a:latin typeface="Chalkboard SE" panose="03050602040202020205" pitchFamily="66" charset="77"/>
              </a:rPr>
              <a:t>itu</a:t>
            </a:r>
            <a:r>
              <a:rPr lang="en-US" sz="2200" dirty="0">
                <a:solidFill>
                  <a:srgbClr val="660033"/>
                </a:solidFill>
                <a:latin typeface="Chalkboard SE" panose="03050602040202020205" pitchFamily="66" charset="77"/>
              </a:rPr>
              <a:t> </a:t>
            </a:r>
            <a:r>
              <a:rPr lang="en-US" sz="2200" dirty="0" err="1">
                <a:solidFill>
                  <a:srgbClr val="660033"/>
                </a:solidFill>
                <a:latin typeface="Chalkboard SE" panose="03050602040202020205" pitchFamily="66" charset="77"/>
              </a:rPr>
              <a:t>menyangkut</a:t>
            </a:r>
            <a:r>
              <a:rPr lang="en-US" sz="2200" dirty="0">
                <a:solidFill>
                  <a:srgbClr val="660033"/>
                </a:solidFill>
                <a:latin typeface="Chalkboard SE" panose="03050602040202020205" pitchFamily="66" charset="77"/>
              </a:rPr>
              <a:t> </a:t>
            </a:r>
            <a:r>
              <a:rPr lang="en-US" sz="2200" dirty="0" err="1">
                <a:solidFill>
                  <a:srgbClr val="660033"/>
                </a:solidFill>
                <a:latin typeface="Chalkboard SE" panose="03050602040202020205" pitchFamily="66" charset="77"/>
              </a:rPr>
              <a:t>teknik-teknik</a:t>
            </a:r>
            <a:r>
              <a:rPr lang="en-US" sz="2200" dirty="0">
                <a:solidFill>
                  <a:srgbClr val="660033"/>
                </a:solidFill>
                <a:latin typeface="Chalkboard SE" panose="03050602040202020205" pitchFamily="66" charset="77"/>
              </a:rPr>
              <a:t> </a:t>
            </a:r>
            <a:r>
              <a:rPr lang="en-US" sz="2200" dirty="0" err="1">
                <a:solidFill>
                  <a:srgbClr val="660033"/>
                </a:solidFill>
                <a:latin typeface="Chalkboard SE" panose="03050602040202020205" pitchFamily="66" charset="77"/>
              </a:rPr>
              <a:t>penelitian</a:t>
            </a:r>
            <a:r>
              <a:rPr lang="en-US" sz="2200" dirty="0">
                <a:solidFill>
                  <a:srgbClr val="660033"/>
                </a:solidFill>
                <a:latin typeface="Chalkboard SE" panose="03050602040202020205" pitchFamily="66" charset="77"/>
              </a:rPr>
              <a:t> yang </a:t>
            </a:r>
            <a:r>
              <a:rPr lang="en-US" sz="2200" dirty="0" err="1">
                <a:solidFill>
                  <a:srgbClr val="660066"/>
                </a:solidFill>
                <a:latin typeface="Chalkboard SE" panose="03050602040202020205" pitchFamily="66" charset="77"/>
              </a:rPr>
              <a:t>lebih</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bersifat</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teknis</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pelaksanaan</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penelitian</a:t>
            </a:r>
            <a:endParaRPr lang="en-US" sz="2200" dirty="0">
              <a:latin typeface="Chalkboard SE" panose="03050602040202020205" pitchFamily="66" charset="77"/>
            </a:endParaRPr>
          </a:p>
          <a:p>
            <a:pPr algn="just"/>
            <a:r>
              <a:rPr lang="en-US" sz="2200" dirty="0">
                <a:latin typeface="Chalkboard SE" panose="03050602040202020205" pitchFamily="66" charset="77"/>
              </a:rPr>
              <a:t>Teknik-</a:t>
            </a:r>
            <a:r>
              <a:rPr lang="en-US" sz="2200" dirty="0" err="1">
                <a:latin typeface="Chalkboard SE" panose="03050602040202020205" pitchFamily="66" charset="77"/>
              </a:rPr>
              <a:t>teknik</a:t>
            </a:r>
            <a:r>
              <a:rPr lang="en-US" sz="2200" dirty="0">
                <a:latin typeface="Chalkboard SE" panose="03050602040202020205" pitchFamily="66" charset="77"/>
              </a:rPr>
              <a:t> </a:t>
            </a:r>
            <a:r>
              <a:rPr lang="en-US" sz="2200" dirty="0" err="1">
                <a:latin typeface="Chalkboard SE" panose="03050602040202020205" pitchFamily="66" charset="77"/>
              </a:rPr>
              <a:t>penelitian</a:t>
            </a:r>
            <a:r>
              <a:rPr lang="en-US" sz="2200" dirty="0">
                <a:latin typeface="Chalkboard SE" panose="03050602040202020205" pitchFamily="66" charset="77"/>
              </a:rPr>
              <a:t> </a:t>
            </a:r>
            <a:r>
              <a:rPr lang="en-US" sz="2200" dirty="0" err="1">
                <a:latin typeface="Chalkboard SE" panose="03050602040202020205" pitchFamily="66" charset="77"/>
              </a:rPr>
              <a:t>kuantitatif</a:t>
            </a:r>
            <a:r>
              <a:rPr lang="en-US" sz="2200" dirty="0">
                <a:latin typeface="Chalkboard SE" panose="03050602040202020205" pitchFamily="66" charset="77"/>
              </a:rPr>
              <a:t> </a:t>
            </a:r>
            <a:r>
              <a:rPr lang="en-US" sz="2200" dirty="0" err="1">
                <a:latin typeface="Chalkboard SE" panose="03050602040202020205" pitchFamily="66" charset="77"/>
              </a:rPr>
              <a:t>itu</a:t>
            </a:r>
            <a:r>
              <a:rPr lang="en-US" sz="2200" dirty="0">
                <a:latin typeface="Chalkboard SE" panose="03050602040202020205" pitchFamily="66" charset="77"/>
              </a:rPr>
              <a:t> </a:t>
            </a:r>
            <a:r>
              <a:rPr lang="en-US" sz="2200" dirty="0" err="1">
                <a:latin typeface="Chalkboard SE" panose="03050602040202020205" pitchFamily="66" charset="77"/>
              </a:rPr>
              <a:t>antara</a:t>
            </a:r>
            <a:r>
              <a:rPr lang="en-US" sz="2200" dirty="0">
                <a:latin typeface="Chalkboard SE" panose="03050602040202020205" pitchFamily="66" charset="77"/>
              </a:rPr>
              <a:t> lain: </a:t>
            </a:r>
            <a:r>
              <a:rPr lang="en-US" sz="2200" dirty="0" err="1">
                <a:latin typeface="Chalkboard SE" panose="03050602040202020205" pitchFamily="66" charset="77"/>
              </a:rPr>
              <a:t>teknik</a:t>
            </a:r>
            <a:r>
              <a:rPr lang="en-US" sz="2200" dirty="0">
                <a:latin typeface="Chalkboard SE" panose="03050602040202020205" pitchFamily="66" charset="77"/>
              </a:rPr>
              <a:t> sampling, </a:t>
            </a:r>
            <a:r>
              <a:rPr lang="en-US" sz="2200" dirty="0" err="1">
                <a:latin typeface="Chalkboard SE" panose="03050602040202020205" pitchFamily="66" charset="77"/>
              </a:rPr>
              <a:t>teknik</a:t>
            </a:r>
            <a:r>
              <a:rPr lang="en-US" sz="2200" dirty="0">
                <a:latin typeface="Chalkboard SE" panose="03050602040202020205" pitchFamily="66" charset="77"/>
              </a:rPr>
              <a:t> </a:t>
            </a:r>
            <a:r>
              <a:rPr lang="en-US" sz="2200" dirty="0" err="1">
                <a:latin typeface="Chalkboard SE" panose="03050602040202020205" pitchFamily="66" charset="77"/>
              </a:rPr>
              <a:t>penentuan</a:t>
            </a:r>
            <a:r>
              <a:rPr lang="en-US" sz="2200" dirty="0">
                <a:latin typeface="Chalkboard SE" panose="03050602040202020205" pitchFamily="66" charset="77"/>
              </a:rPr>
              <a:t> </a:t>
            </a:r>
            <a:r>
              <a:rPr lang="en-US" sz="2200" dirty="0" err="1">
                <a:latin typeface="Chalkboard SE" panose="03050602040202020205" pitchFamily="66" charset="77"/>
              </a:rPr>
              <a:t>responden</a:t>
            </a:r>
            <a:r>
              <a:rPr lang="en-US" sz="2200" dirty="0">
                <a:latin typeface="Chalkboard SE" panose="03050602040202020205" pitchFamily="66" charset="77"/>
              </a:rPr>
              <a:t>, </a:t>
            </a:r>
            <a:r>
              <a:rPr lang="en-US" sz="2200" dirty="0" err="1">
                <a:latin typeface="Chalkboard SE" panose="03050602040202020205" pitchFamily="66" charset="77"/>
              </a:rPr>
              <a:t>teknik</a:t>
            </a:r>
            <a:r>
              <a:rPr lang="en-US" sz="2200" dirty="0">
                <a:latin typeface="Chalkboard SE" panose="03050602040202020205" pitchFamily="66" charset="77"/>
              </a:rPr>
              <a:t> </a:t>
            </a:r>
            <a:r>
              <a:rPr lang="en-US" sz="2200" dirty="0" err="1">
                <a:latin typeface="Chalkboard SE" panose="03050602040202020205" pitchFamily="66" charset="77"/>
              </a:rPr>
              <a:t>pengumpulan</a:t>
            </a:r>
            <a:r>
              <a:rPr lang="en-US" sz="2200" dirty="0">
                <a:latin typeface="Chalkboard SE" panose="03050602040202020205" pitchFamily="66" charset="77"/>
              </a:rPr>
              <a:t> dan </a:t>
            </a:r>
            <a:r>
              <a:rPr lang="en-US" sz="2200" dirty="0" err="1">
                <a:latin typeface="Chalkboard SE" panose="03050602040202020205" pitchFamily="66" charset="77"/>
              </a:rPr>
              <a:t>pengolahan</a:t>
            </a:r>
            <a:r>
              <a:rPr lang="en-US" sz="2200" dirty="0">
                <a:latin typeface="Chalkboard SE" panose="03050602040202020205" pitchFamily="66" charset="77"/>
              </a:rPr>
              <a:t> data, </a:t>
            </a:r>
            <a:r>
              <a:rPr lang="en-US" sz="2200" dirty="0" err="1">
                <a:latin typeface="Chalkboard SE" panose="03050602040202020205" pitchFamily="66" charset="77"/>
              </a:rPr>
              <a:t>teknik</a:t>
            </a:r>
            <a:r>
              <a:rPr lang="en-US" sz="2200" dirty="0">
                <a:latin typeface="Chalkboard SE" panose="03050602040202020205" pitchFamily="66" charset="77"/>
              </a:rPr>
              <a:t> </a:t>
            </a:r>
            <a:r>
              <a:rPr lang="en-US" sz="2200" dirty="0" err="1">
                <a:latin typeface="Chalkboard SE" panose="03050602040202020205" pitchFamily="66" charset="77"/>
              </a:rPr>
              <a:t>analisis</a:t>
            </a:r>
            <a:r>
              <a:rPr lang="en-US" sz="2200" dirty="0">
                <a:latin typeface="Chalkboard SE" panose="03050602040202020205" pitchFamily="66" charset="77"/>
              </a:rPr>
              <a:t> data, dan </a:t>
            </a:r>
            <a:r>
              <a:rPr lang="en-US" sz="2200" dirty="0" err="1">
                <a:latin typeface="Chalkboard SE" panose="03050602040202020205" pitchFamily="66" charset="77"/>
              </a:rPr>
              <a:t>teknik</a:t>
            </a:r>
            <a:r>
              <a:rPr lang="en-US" sz="2200" dirty="0">
                <a:latin typeface="Chalkboard SE" panose="03050602040202020205" pitchFamily="66" charset="77"/>
              </a:rPr>
              <a:t> uji </a:t>
            </a:r>
            <a:r>
              <a:rPr lang="en-US" sz="2200" dirty="0" err="1">
                <a:latin typeface="Chalkboard SE" panose="03050602040202020205" pitchFamily="66" charset="77"/>
              </a:rPr>
              <a:t>hipotesis</a:t>
            </a:r>
            <a:r>
              <a:rPr lang="en-US" sz="2200" dirty="0">
                <a:latin typeface="Chalkboard SE" panose="03050602040202020205" pitchFamily="66" charset="77"/>
              </a:rPr>
              <a:t>.</a:t>
            </a:r>
          </a:p>
          <a:p>
            <a:pPr marL="0" indent="0">
              <a:buNone/>
            </a:pPr>
            <a:endParaRPr lang="id-ID" sz="2200" dirty="0">
              <a:latin typeface="Chalkboard SE" panose="03050602040202020205" pitchFamily="66" charset="77"/>
            </a:endParaRPr>
          </a:p>
          <a:p>
            <a:pPr marL="0" indent="0">
              <a:buNone/>
            </a:pPr>
            <a:r>
              <a:rPr lang="id-ID" sz="2200" dirty="0">
                <a:solidFill>
                  <a:srgbClr val="FF0000"/>
                </a:solidFill>
                <a:latin typeface="Chalkboard SE" panose="03050602040202020205" pitchFamily="66" charset="77"/>
              </a:rPr>
              <a:t>(Teknik-teknik penelitian kuantitatif akan dibahas pada sesi-sesi kuliah berikutnya)</a:t>
            </a:r>
            <a:endParaRPr lang="en-US" sz="2200" dirty="0">
              <a:solidFill>
                <a:srgbClr val="FF0000"/>
              </a:solidFill>
              <a:latin typeface="Chalkboard SE" panose="03050602040202020205" pitchFamily="66" charset="77"/>
            </a:endParaRPr>
          </a:p>
        </p:txBody>
      </p:sp>
      <p:sp>
        <p:nvSpPr>
          <p:cNvPr id="4" name="Date Placeholder 3">
            <a:extLst>
              <a:ext uri="{FF2B5EF4-FFF2-40B4-BE49-F238E27FC236}">
                <a16:creationId xmlns:a16="http://schemas.microsoft.com/office/drawing/2014/main" id="{0E4E3452-3382-0D45-89D2-4678DC99AA39}"/>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1634278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53D08-B07E-3241-8004-B8C80CF883A7}"/>
              </a:ext>
            </a:extLst>
          </p:cNvPr>
          <p:cNvSpPr>
            <a:spLocks noGrp="1"/>
          </p:cNvSpPr>
          <p:nvPr>
            <p:ph type="title"/>
          </p:nvPr>
        </p:nvSpPr>
        <p:spPr>
          <a:xfrm>
            <a:off x="1475656" y="624110"/>
            <a:ext cx="7488831" cy="716658"/>
          </a:xfrm>
        </p:spPr>
        <p:txBody>
          <a:bodyPr/>
          <a:lstStyle/>
          <a:p>
            <a:r>
              <a:rPr lang="id-ID" b="1" dirty="0">
                <a:solidFill>
                  <a:srgbClr val="FF0000"/>
                </a:solidFill>
                <a:latin typeface="Chalkboard SE" panose="03050602040202020205" pitchFamily="66" charset="77"/>
              </a:rPr>
              <a:t>DATA KUANTITATIF</a:t>
            </a:r>
          </a:p>
        </p:txBody>
      </p:sp>
      <p:sp>
        <p:nvSpPr>
          <p:cNvPr id="3" name="Content Placeholder 2">
            <a:extLst>
              <a:ext uri="{FF2B5EF4-FFF2-40B4-BE49-F238E27FC236}">
                <a16:creationId xmlns:a16="http://schemas.microsoft.com/office/drawing/2014/main" id="{65783111-E22A-E545-A14B-D22026219C56}"/>
              </a:ext>
            </a:extLst>
          </p:cNvPr>
          <p:cNvSpPr>
            <a:spLocks noGrp="1"/>
          </p:cNvSpPr>
          <p:nvPr>
            <p:ph idx="1"/>
          </p:nvPr>
        </p:nvSpPr>
        <p:spPr>
          <a:xfrm>
            <a:off x="323529" y="1556792"/>
            <a:ext cx="8640958" cy="5112568"/>
          </a:xfrm>
          <a:ln w="19050">
            <a:solidFill>
              <a:schemeClr val="accent1"/>
            </a:solidFill>
          </a:ln>
        </p:spPr>
        <p:txBody>
          <a:bodyPr>
            <a:normAutofit/>
          </a:bodyPr>
          <a:lstStyle/>
          <a:p>
            <a:r>
              <a:rPr lang="id-ID" sz="2000" dirty="0">
                <a:latin typeface="Chalkboard SE" panose="03050602040202020205" pitchFamily="66" charset="77"/>
              </a:rPr>
              <a:t>Data adalah sekumpulan informasi yang menegaskan tentang peristiwa/keadaan atau realitas yang berguna sebagai fakta (bukti).</a:t>
            </a:r>
          </a:p>
          <a:p>
            <a:r>
              <a:rPr lang="id-ID" sz="2000" dirty="0">
                <a:latin typeface="Chalkboard SE" panose="03050602040202020205" pitchFamily="66" charset="77"/>
              </a:rPr>
              <a:t>Data dinilai valid (tepat/akurat) apabila informasi yang diperoleh dan disajikan sebagai hasil penelitian berkesesuaian dengan fakta </a:t>
            </a:r>
            <a:r>
              <a:rPr lang="id-ID" sz="2000" dirty="0" err="1">
                <a:latin typeface="Chalkboard SE" panose="03050602040202020205" pitchFamily="66" charset="77"/>
              </a:rPr>
              <a:t>empiriknya</a:t>
            </a:r>
            <a:r>
              <a:rPr lang="id-ID" sz="2000" dirty="0">
                <a:latin typeface="Chalkboard SE" panose="03050602040202020205" pitchFamily="66" charset="77"/>
              </a:rPr>
              <a:t> (realitas/kenyataannya). Kebalikan dari itu, data </a:t>
            </a:r>
            <a:r>
              <a:rPr lang="id-ID" sz="2000" dirty="0" err="1">
                <a:latin typeface="Chalkboard SE" panose="03050602040202020205" pitchFamily="66" charset="77"/>
              </a:rPr>
              <a:t>dikatergorikan</a:t>
            </a:r>
            <a:r>
              <a:rPr lang="id-ID" sz="2000" dirty="0">
                <a:latin typeface="Chalkboard SE" panose="03050602040202020205" pitchFamily="66" charset="77"/>
              </a:rPr>
              <a:t> sebagai data bias atau bahkan palsu. </a:t>
            </a:r>
          </a:p>
          <a:p>
            <a:r>
              <a:rPr lang="id-ID" sz="2000" dirty="0">
                <a:latin typeface="Chalkboard SE" panose="03050602040202020205" pitchFamily="66" charset="77"/>
              </a:rPr>
              <a:t>Dalam penelitian kuantitatif datanya berbentuk angka (kuantitas) sehingga dapat dianalisis menggunakan sarana Statistika. Ini ciri utama penelitian dikategorikan sebagai penelitian kuantitatif.</a:t>
            </a:r>
          </a:p>
          <a:p>
            <a:r>
              <a:rPr lang="id-ID" sz="2000" dirty="0">
                <a:latin typeface="Chalkboard SE" panose="03050602040202020205" pitchFamily="66" charset="77"/>
              </a:rPr>
              <a:t>Sifat data kuantitatif dapat berupa angka sebenarnya (angka mutlak) dan angka relatif (angka hasil perbandingan, misal persentase). Data kuantitatif juga dapat bersifat pengangkaan, yaitu hasil pengubahan dari data asli yang numerik (misal: </a:t>
            </a:r>
            <a:r>
              <a:rPr lang="id-ID" sz="2000" dirty="0" err="1">
                <a:latin typeface="Chalkboard SE" panose="03050602040202020205" pitchFamily="66" charset="77"/>
              </a:rPr>
              <a:t>scoring</a:t>
            </a:r>
            <a:r>
              <a:rPr lang="id-ID" sz="2000" dirty="0">
                <a:latin typeface="Chalkboard SE" panose="03050602040202020205" pitchFamily="66" charset="77"/>
              </a:rPr>
              <a:t>, indeks) dan non-numerik (bukan angka) yang dikuantifikasikan (misal: jenis kelamin diberi kode angka 1 dan 2).</a:t>
            </a:r>
          </a:p>
        </p:txBody>
      </p:sp>
      <p:sp>
        <p:nvSpPr>
          <p:cNvPr id="4" name="Date Placeholder 3">
            <a:extLst>
              <a:ext uri="{FF2B5EF4-FFF2-40B4-BE49-F238E27FC236}">
                <a16:creationId xmlns:a16="http://schemas.microsoft.com/office/drawing/2014/main" id="{376EF2DF-4565-E441-A247-F5C014B7C0DA}"/>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1120216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2C406-D030-5C4B-B03E-4767194638D6}"/>
              </a:ext>
            </a:extLst>
          </p:cNvPr>
          <p:cNvSpPr>
            <a:spLocks noGrp="1"/>
          </p:cNvSpPr>
          <p:nvPr>
            <p:ph type="title"/>
          </p:nvPr>
        </p:nvSpPr>
        <p:spPr>
          <a:xfrm>
            <a:off x="1403648" y="624110"/>
            <a:ext cx="7560840" cy="572642"/>
          </a:xfrm>
        </p:spPr>
        <p:txBody>
          <a:bodyPr>
            <a:normAutofit/>
          </a:bodyPr>
          <a:lstStyle/>
          <a:p>
            <a:r>
              <a:rPr lang="id-ID" sz="2800" dirty="0">
                <a:solidFill>
                  <a:srgbClr val="0432FF"/>
                </a:solidFill>
                <a:latin typeface="Chalkboard SE" panose="03050602040202020205" pitchFamily="66" charset="77"/>
              </a:rPr>
              <a:t>KARAKTERISTIK PENELITIAN KUANTITATIF</a:t>
            </a:r>
          </a:p>
        </p:txBody>
      </p:sp>
      <p:sp>
        <p:nvSpPr>
          <p:cNvPr id="3" name="Content Placeholder 2">
            <a:extLst>
              <a:ext uri="{FF2B5EF4-FFF2-40B4-BE49-F238E27FC236}">
                <a16:creationId xmlns:a16="http://schemas.microsoft.com/office/drawing/2014/main" id="{2B14FE8D-AF7E-FD44-B33F-D3474B0A1AC0}"/>
              </a:ext>
            </a:extLst>
          </p:cNvPr>
          <p:cNvSpPr>
            <a:spLocks noGrp="1"/>
          </p:cNvSpPr>
          <p:nvPr>
            <p:ph idx="1"/>
          </p:nvPr>
        </p:nvSpPr>
        <p:spPr>
          <a:xfrm>
            <a:off x="611560" y="1556792"/>
            <a:ext cx="8352927" cy="4948468"/>
          </a:xfrm>
        </p:spPr>
        <p:txBody>
          <a:bodyPr>
            <a:normAutofit/>
          </a:bodyPr>
          <a:lstStyle/>
          <a:p>
            <a:r>
              <a:rPr lang="id-ID" sz="2800" dirty="0">
                <a:solidFill>
                  <a:schemeClr val="tx1"/>
                </a:solidFill>
                <a:latin typeface="Chalkboard SE" panose="03050602040202020205" pitchFamily="66" charset="77"/>
              </a:rPr>
              <a:t>Karakteristik atau ciri-ciri penelitian kuantitatif dapat diidentifikasi mulai dari desain penelitian, tujuan penelitian, teknik-teknik penelitian, dan pelaksanaan penelitian.</a:t>
            </a:r>
          </a:p>
          <a:p>
            <a:r>
              <a:rPr lang="id-ID" sz="2800" dirty="0" err="1">
                <a:solidFill>
                  <a:schemeClr val="tx1"/>
                </a:solidFill>
                <a:latin typeface="Chalkboard SE" panose="03050602040202020205" pitchFamily="66" charset="77"/>
              </a:rPr>
              <a:t>Matrik</a:t>
            </a:r>
            <a:r>
              <a:rPr lang="id-ID" sz="2800" dirty="0">
                <a:solidFill>
                  <a:schemeClr val="tx1"/>
                </a:solidFill>
                <a:latin typeface="Chalkboard SE" panose="03050602040202020205" pitchFamily="66" charset="77"/>
              </a:rPr>
              <a:t> pada </a:t>
            </a:r>
            <a:r>
              <a:rPr lang="id-ID" sz="2800" dirty="0" err="1">
                <a:solidFill>
                  <a:schemeClr val="tx1"/>
                </a:solidFill>
                <a:latin typeface="Chalkboard SE" panose="03050602040202020205" pitchFamily="66" charset="77"/>
              </a:rPr>
              <a:t>slide</a:t>
            </a:r>
            <a:r>
              <a:rPr lang="id-ID" sz="2800" dirty="0">
                <a:solidFill>
                  <a:schemeClr val="tx1"/>
                </a:solidFill>
                <a:latin typeface="Chalkboard SE" panose="03050602040202020205" pitchFamily="66" charset="77"/>
              </a:rPr>
              <a:t> berikut menunjukkan karakteristik penelitian kuantitatif, </a:t>
            </a:r>
            <a:r>
              <a:rPr lang="id-ID" sz="2800" dirty="0" err="1">
                <a:solidFill>
                  <a:schemeClr val="tx1"/>
                </a:solidFill>
                <a:latin typeface="Chalkboard SE" panose="03050602040202020205" pitchFamily="66" charset="77"/>
              </a:rPr>
              <a:t>sekligus</a:t>
            </a:r>
            <a:r>
              <a:rPr lang="id-ID" sz="2800" dirty="0">
                <a:solidFill>
                  <a:schemeClr val="tx1"/>
                </a:solidFill>
                <a:latin typeface="Chalkboard SE" panose="03050602040202020205" pitchFamily="66" charset="77"/>
              </a:rPr>
              <a:t> untuk memberi gambaran tentang perbedaannya dengan karakteristik penelitian Kualitatif.</a:t>
            </a:r>
          </a:p>
        </p:txBody>
      </p:sp>
      <p:sp>
        <p:nvSpPr>
          <p:cNvPr id="4" name="Date Placeholder 3">
            <a:extLst>
              <a:ext uri="{FF2B5EF4-FFF2-40B4-BE49-F238E27FC236}">
                <a16:creationId xmlns:a16="http://schemas.microsoft.com/office/drawing/2014/main" id="{A898670A-16EA-5346-9D64-19F52426FF88}"/>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107099821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9279</TotalTime>
  <Words>1105</Words>
  <Application>Microsoft Macintosh PowerPoint</Application>
  <PresentationFormat>On-screen Show (4:3)</PresentationFormat>
  <Paragraphs>113</Paragraphs>
  <Slides>11</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Arial Narrow</vt:lpstr>
      <vt:lpstr>Calibri</vt:lpstr>
      <vt:lpstr>Century Gothic</vt:lpstr>
      <vt:lpstr>Chalkboard SE</vt:lpstr>
      <vt:lpstr>Chalkboard SE Light</vt:lpstr>
      <vt:lpstr>Wingdings</vt:lpstr>
      <vt:lpstr>Wingdings 3</vt:lpstr>
      <vt:lpstr>Wisp</vt:lpstr>
      <vt:lpstr>MATA KULIAH  METODE PENELITIAN KUANTITATIF (3 sks)</vt:lpstr>
      <vt:lpstr>Apa penelitian Kuantitatif itu? </vt:lpstr>
      <vt:lpstr>Metodologi penelitian kuantitatif</vt:lpstr>
      <vt:lpstr>PARADIGMA PENELITIAN KUANTITATIF</vt:lpstr>
      <vt:lpstr>PowerPoint Presentation</vt:lpstr>
      <vt:lpstr>PowerPoint Presentation</vt:lpstr>
      <vt:lpstr>METODE PENELITIAN KUANTITATIF</vt:lpstr>
      <vt:lpstr>DATA KUANTITATIF</vt:lpstr>
      <vt:lpstr>KARAKTERISTIK PENELITIAN KUANTITATIF</vt:lpstr>
      <vt:lpstr>PENELITIAN KUANTITATIF vs PENELITIAN KUALITATIF           (Modifikasi dari: Sugiyono. Memahami Penelitian Kualitatif, 2008: 11-13)</vt:lpstr>
      <vt:lpstr>PowerPoint Presentation</vt:lpstr>
    </vt:vector>
  </TitlesOfParts>
  <Company>HasFam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KULIAH MATRIKULASI METODOLOGI PENELITIAN SOSIAL</dc:title>
  <dc:creator>Ganesha37</dc:creator>
  <cp:lastModifiedBy>Microsoft Office User</cp:lastModifiedBy>
  <cp:revision>256</cp:revision>
  <cp:lastPrinted>2020-09-30T02:21:38Z</cp:lastPrinted>
  <dcterms:created xsi:type="dcterms:W3CDTF">2010-03-28T17:36:11Z</dcterms:created>
  <dcterms:modified xsi:type="dcterms:W3CDTF">2020-10-07T00:21:44Z</dcterms:modified>
</cp:coreProperties>
</file>