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2662344A-025A-46CE-B204-C5364931FAB6}" type="datetimeFigureOut">
              <a:rPr lang="id-ID" smtClean="0"/>
              <a:pPr/>
              <a:t>11/07/2012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7C9D3E5-E1B3-4191-8AD2-B5783FFA376E}" type="slidenum">
              <a:rPr lang="id-ID" smtClean="0"/>
              <a:pPr/>
              <a:t>‹#›</a:t>
            </a:fld>
            <a:endParaRPr lang="id-ID"/>
          </a:p>
        </p:txBody>
      </p:sp>
    </p:spTree>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662344A-025A-46CE-B204-C5364931FAB6}" type="datetimeFigureOut">
              <a:rPr lang="id-ID" smtClean="0"/>
              <a:pPr/>
              <a:t>11/07/2012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7C9D3E5-E1B3-4191-8AD2-B5783FFA376E}" type="slidenum">
              <a:rPr lang="id-ID" smtClean="0"/>
              <a:pPr/>
              <a:t>‹#›</a:t>
            </a:fld>
            <a:endParaRPr lang="id-ID"/>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662344A-025A-46CE-B204-C5364931FAB6}" type="datetimeFigureOut">
              <a:rPr lang="id-ID" smtClean="0"/>
              <a:pPr/>
              <a:t>11/07/2012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7C9D3E5-E1B3-4191-8AD2-B5783FFA376E}" type="slidenum">
              <a:rPr lang="id-ID" smtClean="0"/>
              <a:pPr/>
              <a:t>‹#›</a:t>
            </a:fld>
            <a:endParaRPr lang="id-ID"/>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662344A-025A-46CE-B204-C5364931FAB6}" type="datetimeFigureOut">
              <a:rPr lang="id-ID" smtClean="0"/>
              <a:pPr/>
              <a:t>11/07/2012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7C9D3E5-E1B3-4191-8AD2-B5783FFA376E}" type="slidenum">
              <a:rPr lang="id-ID" smtClean="0"/>
              <a:pPr/>
              <a:t>‹#›</a:t>
            </a:fld>
            <a:endParaRPr lang="id-ID"/>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62344A-025A-46CE-B204-C5364931FAB6}" type="datetimeFigureOut">
              <a:rPr lang="id-ID" smtClean="0"/>
              <a:pPr/>
              <a:t>11/07/2012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7C9D3E5-E1B3-4191-8AD2-B5783FFA376E}" type="slidenum">
              <a:rPr lang="id-ID" smtClean="0"/>
              <a:pPr/>
              <a:t>‹#›</a:t>
            </a:fld>
            <a:endParaRPr lang="id-ID"/>
          </a:p>
        </p:txBody>
      </p:sp>
    </p:spTree>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2662344A-025A-46CE-B204-C5364931FAB6}" type="datetimeFigureOut">
              <a:rPr lang="id-ID" smtClean="0"/>
              <a:pPr/>
              <a:t>11/07/2012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7C9D3E5-E1B3-4191-8AD2-B5783FFA376E}" type="slidenum">
              <a:rPr lang="id-ID" smtClean="0"/>
              <a:pPr/>
              <a:t>‹#›</a:t>
            </a:fld>
            <a:endParaRPr lang="id-ID"/>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2662344A-025A-46CE-B204-C5364931FAB6}" type="datetimeFigureOut">
              <a:rPr lang="id-ID" smtClean="0"/>
              <a:pPr/>
              <a:t>11/07/2012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7C9D3E5-E1B3-4191-8AD2-B5783FFA376E}" type="slidenum">
              <a:rPr lang="id-ID" smtClean="0"/>
              <a:pPr/>
              <a:t>‹#›</a:t>
            </a:fld>
            <a:endParaRPr lang="id-ID"/>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2662344A-025A-46CE-B204-C5364931FAB6}" type="datetimeFigureOut">
              <a:rPr lang="id-ID" smtClean="0"/>
              <a:pPr/>
              <a:t>11/07/2012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7C9D3E5-E1B3-4191-8AD2-B5783FFA376E}" type="slidenum">
              <a:rPr lang="id-ID" smtClean="0"/>
              <a:pPr/>
              <a:t>‹#›</a:t>
            </a:fld>
            <a:endParaRPr lang="id-ID"/>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2344A-025A-46CE-B204-C5364931FAB6}" type="datetimeFigureOut">
              <a:rPr lang="id-ID" smtClean="0"/>
              <a:pPr/>
              <a:t>11/07/2012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7C9D3E5-E1B3-4191-8AD2-B5783FFA376E}" type="slidenum">
              <a:rPr lang="id-ID" smtClean="0"/>
              <a:pPr/>
              <a:t>‹#›</a:t>
            </a:fld>
            <a:endParaRPr lang="id-ID"/>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2344A-025A-46CE-B204-C5364931FAB6}" type="datetimeFigureOut">
              <a:rPr lang="id-ID" smtClean="0"/>
              <a:pPr/>
              <a:t>11/07/2012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7C9D3E5-E1B3-4191-8AD2-B5783FFA376E}" type="slidenum">
              <a:rPr lang="id-ID" smtClean="0"/>
              <a:pPr/>
              <a:t>‹#›</a:t>
            </a:fld>
            <a:endParaRPr lang="id-ID"/>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2344A-025A-46CE-B204-C5364931FAB6}" type="datetimeFigureOut">
              <a:rPr lang="id-ID" smtClean="0"/>
              <a:pPr/>
              <a:t>11/07/2012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7C9D3E5-E1B3-4191-8AD2-B5783FFA376E}" type="slidenum">
              <a:rPr lang="id-ID" smtClean="0"/>
              <a:pPr/>
              <a:t>‹#›</a:t>
            </a:fld>
            <a:endParaRPr lang="id-ID"/>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62344A-025A-46CE-B204-C5364931FAB6}" type="datetimeFigureOut">
              <a:rPr lang="id-ID" smtClean="0"/>
              <a:pPr/>
              <a:t>11/07/2012</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C9D3E5-E1B3-4191-8AD2-B5783FFA376E}"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random/>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28596" y="1928802"/>
            <a:ext cx="8429684" cy="2428892"/>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id-ID"/>
          </a:p>
        </p:txBody>
      </p:sp>
      <p:sp>
        <p:nvSpPr>
          <p:cNvPr id="2" name="Title 1"/>
          <p:cNvSpPr>
            <a:spLocks noGrp="1"/>
          </p:cNvSpPr>
          <p:nvPr>
            <p:ph type="ctrTitle"/>
          </p:nvPr>
        </p:nvSpPr>
        <p:spPr>
          <a:xfrm>
            <a:off x="714348" y="2143116"/>
            <a:ext cx="7786742" cy="2000264"/>
          </a:xfrm>
          <a:effectLst>
            <a:reflection blurRad="6350" stA="52000" endA="300" endPos="35000" dir="5400000" sy="-100000" algn="bl" rotWithShape="0"/>
          </a:effectLst>
        </p:spPr>
        <p:txBody>
          <a:bodyPr>
            <a:prstTxWarp prst="textTriangle">
              <a:avLst>
                <a:gd name="adj" fmla="val 22174"/>
              </a:avLst>
            </a:prstTxWarp>
            <a:noAutofit/>
          </a:bodyPr>
          <a:lstStyle/>
          <a:p>
            <a:r>
              <a:rPr lang="id-ID" sz="700" b="1" dirty="0" smtClean="0">
                <a:ln w="12700">
                  <a:solidFill>
                    <a:schemeClr val="tx2">
                      <a:satMod val="155000"/>
                    </a:schemeClr>
                  </a:solidFill>
                  <a:prstDash val="solid"/>
                </a:ln>
                <a:solidFill>
                  <a:schemeClr val="bg2">
                    <a:tint val="85000"/>
                    <a:satMod val="155000"/>
                  </a:schemeClr>
                </a:solidFill>
                <a:effectLst>
                  <a:glow rad="63500">
                    <a:schemeClr val="accent2">
                      <a:satMod val="175000"/>
                      <a:alpha val="40000"/>
                    </a:schemeClr>
                  </a:glow>
                  <a:outerShdw blurRad="41275" dist="20320" dir="1800000" algn="tl" rotWithShape="0">
                    <a:srgbClr val="000000">
                      <a:alpha val="40000"/>
                    </a:srgbClr>
                  </a:outerShdw>
                </a:effectLst>
                <a:latin typeface="Lucida Calligraphy" pitchFamily="66" charset="0"/>
              </a:rPr>
              <a:t>Metode</a:t>
            </a:r>
            <a:br>
              <a:rPr lang="id-ID" sz="700" b="1" dirty="0" smtClean="0">
                <a:ln w="12700">
                  <a:solidFill>
                    <a:schemeClr val="tx2">
                      <a:satMod val="155000"/>
                    </a:schemeClr>
                  </a:solidFill>
                  <a:prstDash val="solid"/>
                </a:ln>
                <a:solidFill>
                  <a:schemeClr val="bg2">
                    <a:tint val="85000"/>
                    <a:satMod val="155000"/>
                  </a:schemeClr>
                </a:solidFill>
                <a:effectLst>
                  <a:glow rad="63500">
                    <a:schemeClr val="accent2">
                      <a:satMod val="175000"/>
                      <a:alpha val="40000"/>
                    </a:schemeClr>
                  </a:glow>
                  <a:outerShdw blurRad="41275" dist="20320" dir="1800000" algn="tl" rotWithShape="0">
                    <a:srgbClr val="000000">
                      <a:alpha val="40000"/>
                    </a:srgbClr>
                  </a:outerShdw>
                </a:effectLst>
                <a:latin typeface="Lucida Calligraphy" pitchFamily="66" charset="0"/>
              </a:rPr>
            </a:br>
            <a:r>
              <a:rPr lang="id-ID" sz="700" b="1" dirty="0" smtClean="0">
                <a:ln w="12700">
                  <a:solidFill>
                    <a:schemeClr val="tx2">
                      <a:satMod val="155000"/>
                    </a:schemeClr>
                  </a:solidFill>
                  <a:prstDash val="solid"/>
                </a:ln>
                <a:solidFill>
                  <a:schemeClr val="bg2">
                    <a:tint val="85000"/>
                    <a:satMod val="155000"/>
                  </a:schemeClr>
                </a:solidFill>
                <a:effectLst>
                  <a:glow rad="63500">
                    <a:schemeClr val="accent2">
                      <a:satMod val="175000"/>
                      <a:alpha val="40000"/>
                    </a:schemeClr>
                  </a:glow>
                  <a:outerShdw blurRad="41275" dist="20320" dir="1800000" algn="tl" rotWithShape="0">
                    <a:srgbClr val="000000">
                      <a:alpha val="40000"/>
                    </a:srgbClr>
                  </a:outerShdw>
                </a:effectLst>
                <a:latin typeface="Lucida Calligraphy" pitchFamily="66" charset="0"/>
              </a:rPr>
              <a:t>Penelitian Kualitatif</a:t>
            </a:r>
            <a:endParaRPr lang="id-ID" sz="700" b="1" dirty="0">
              <a:ln w="12700">
                <a:solidFill>
                  <a:schemeClr val="tx2">
                    <a:satMod val="155000"/>
                  </a:schemeClr>
                </a:solidFill>
                <a:prstDash val="solid"/>
              </a:ln>
              <a:solidFill>
                <a:schemeClr val="bg2">
                  <a:tint val="85000"/>
                  <a:satMod val="155000"/>
                </a:schemeClr>
              </a:solidFill>
              <a:effectLst>
                <a:glow rad="63500">
                  <a:schemeClr val="accent2">
                    <a:satMod val="175000"/>
                    <a:alpha val="40000"/>
                  </a:schemeClr>
                </a:glow>
                <a:outerShdw blurRad="41275" dist="20320" dir="1800000" algn="tl" rotWithShape="0">
                  <a:srgbClr val="000000">
                    <a:alpha val="40000"/>
                  </a:srgbClr>
                </a:outerShdw>
              </a:effectLst>
              <a:latin typeface="Lucida Calligraphy" pitchFamily="66" charset="0"/>
            </a:endParaRP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t>Ciri-ciri</a:t>
            </a:r>
            <a:b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br>
            <a: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t>Penelitian Kualitatif</a:t>
            </a:r>
            <a:endParaRPr lang="id-ID" b="1" cap="all" dirty="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endParaRPr>
          </a:p>
        </p:txBody>
      </p:sp>
      <p:sp>
        <p:nvSpPr>
          <p:cNvPr id="4" name="TextBox 3"/>
          <p:cNvSpPr txBox="1"/>
          <p:nvPr/>
        </p:nvSpPr>
        <p:spPr>
          <a:xfrm>
            <a:off x="285720" y="1428736"/>
            <a:ext cx="8572560" cy="5062924"/>
          </a:xfrm>
          <a:prstGeom prst="rect">
            <a:avLst/>
          </a:prstGeom>
          <a:ln w="25400">
            <a:prstDash val="lgDash"/>
          </a:ln>
        </p:spPr>
        <p:style>
          <a:lnRef idx="1">
            <a:schemeClr val="dk1"/>
          </a:lnRef>
          <a:fillRef idx="2">
            <a:schemeClr val="dk1"/>
          </a:fillRef>
          <a:effectRef idx="1">
            <a:schemeClr val="dk1"/>
          </a:effectRef>
          <a:fontRef idx="minor">
            <a:schemeClr val="dk1"/>
          </a:fontRef>
        </p:style>
        <p:txBody>
          <a:bodyPr wrap="square" rtlCol="0">
            <a:spAutoFit/>
          </a:bodyPr>
          <a:lstStyle/>
          <a:p>
            <a:pPr marL="457200" indent="-457200" algn="just"/>
            <a:r>
              <a:rPr lang="id-ID" sz="1900" dirty="0" smtClean="0"/>
              <a:t>4. Mementingkan proses maupun produk</a:t>
            </a:r>
          </a:p>
          <a:p>
            <a:pPr marL="457200" indent="-457200" algn="just"/>
            <a:r>
              <a:rPr lang="id-ID" sz="1900" dirty="0" smtClean="0"/>
              <a:t>	Penelitian ini memperhatikan juga bagaimana perkembangan terjadinya sesuatu.</a:t>
            </a:r>
          </a:p>
          <a:p>
            <a:pPr marL="457200" indent="-457200" algn="just"/>
            <a:r>
              <a:rPr lang="id-ID" sz="1900" dirty="0" smtClean="0"/>
              <a:t>5. Mencari makna di belakang kelakuan atau perbuatan</a:t>
            </a:r>
          </a:p>
          <a:p>
            <a:pPr marL="457200" indent="-457200" algn="just"/>
            <a:r>
              <a:rPr lang="id-ID" sz="1900" dirty="0" smtClean="0"/>
              <a:t>	Metode ini berusaha memahami kelakuan manusia dalam konteks yang lebih luas, dipandang dari kerangka pemikiran dan perasaan responden.</a:t>
            </a:r>
          </a:p>
          <a:p>
            <a:pPr marL="457200" indent="-457200" algn="just"/>
            <a:r>
              <a:rPr lang="id-ID" sz="1900" dirty="0" smtClean="0"/>
              <a:t>6. Mengutamakan data langsung/”first hand”</a:t>
            </a:r>
          </a:p>
          <a:p>
            <a:pPr marL="457200" indent="-457200" algn="just"/>
            <a:r>
              <a:rPr lang="id-ID" sz="1900" dirty="0" smtClean="0"/>
              <a:t>	Untuk itu peneliti terjun langsung ke lapangan untuk mengadakan observasi atau wawancara. Ia tidak menggunakan test atau angket, sebab itu akan mengambil jarak dengan sumber data.</a:t>
            </a:r>
          </a:p>
          <a:p>
            <a:pPr marL="457200" indent="-457200" algn="just"/>
            <a:r>
              <a:rPr lang="id-ID" sz="1900" dirty="0" smtClean="0"/>
              <a:t>7. Triangulasi</a:t>
            </a:r>
          </a:p>
          <a:p>
            <a:pPr marL="457200" indent="-457200" algn="just"/>
            <a:r>
              <a:rPr lang="id-ID" sz="1900" dirty="0" smtClean="0"/>
              <a:t>	Data atau informasi satu pihak harus dicek kebenarannya dengan cara memperoleh data dari sumber-sumber lain, misalnya dari pihak kedua, ketiga, dan seterusnya.</a:t>
            </a:r>
          </a:p>
          <a:p>
            <a:pPr marL="457200" indent="-457200" algn="just"/>
            <a:r>
              <a:rPr lang="id-ID" sz="1900" dirty="0" smtClean="0"/>
              <a:t>8. Menonjolkan rincian kontekstual</a:t>
            </a:r>
          </a:p>
          <a:p>
            <a:pPr marL="457200" indent="-457200" algn="just"/>
            <a:r>
              <a:rPr lang="id-ID" sz="1900" dirty="0" smtClean="0"/>
              <a:t>	Peneliti mengumpulkan dan mencatat data yang sangat terinci mengenai hal-hal yang dianggap bertalian dengan masalah yang diteliti, misalnya mengenai ruangan, penampilan responden, dll.</a:t>
            </a:r>
            <a:endParaRPr lang="id-ID" sz="1900" dirty="0"/>
          </a:p>
        </p:txBody>
      </p:sp>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t>Ciri-ciri</a:t>
            </a:r>
            <a:b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br>
            <a: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t>Penelitian Kualitatif</a:t>
            </a:r>
            <a:endParaRPr lang="id-ID" b="1" cap="all" dirty="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endParaRPr>
          </a:p>
        </p:txBody>
      </p:sp>
      <p:sp>
        <p:nvSpPr>
          <p:cNvPr id="4" name="TextBox 3"/>
          <p:cNvSpPr txBox="1"/>
          <p:nvPr/>
        </p:nvSpPr>
        <p:spPr>
          <a:xfrm>
            <a:off x="285720" y="1428736"/>
            <a:ext cx="8572560" cy="5355312"/>
          </a:xfrm>
          <a:prstGeom prst="rect">
            <a:avLst/>
          </a:prstGeom>
          <a:ln w="25400">
            <a:prstDash val="lgDash"/>
          </a:ln>
        </p:spPr>
        <p:style>
          <a:lnRef idx="1">
            <a:schemeClr val="dk1"/>
          </a:lnRef>
          <a:fillRef idx="2">
            <a:schemeClr val="dk1"/>
          </a:fillRef>
          <a:effectRef idx="1">
            <a:schemeClr val="dk1"/>
          </a:effectRef>
          <a:fontRef idx="minor">
            <a:schemeClr val="dk1"/>
          </a:fontRef>
        </p:style>
        <p:txBody>
          <a:bodyPr wrap="square" rtlCol="0">
            <a:spAutoFit/>
          </a:bodyPr>
          <a:lstStyle/>
          <a:p>
            <a:pPr marL="457200" indent="-457200" algn="just"/>
            <a:r>
              <a:rPr lang="id-ID" sz="1900" dirty="0" smtClean="0"/>
              <a:t>9. Subyek yang diteliti dipandang berkedudukan sama dengan peneliti</a:t>
            </a:r>
          </a:p>
          <a:p>
            <a:pPr marL="457200" indent="-457200" algn="just"/>
            <a:r>
              <a:rPr lang="id-ID" sz="1900" dirty="0" smtClean="0"/>
              <a:t>	Subyek yang diteliti tidak dipandang sebagai obyek atau yang lebih rendah kedudukannya akan tetapi sebagai manusia yang setaraf.</a:t>
            </a:r>
          </a:p>
          <a:p>
            <a:pPr marL="457200" indent="-457200" algn="just"/>
            <a:r>
              <a:rPr lang="id-ID" sz="1900" dirty="0" smtClean="0"/>
              <a:t>10. Mengutamakan perspektif emic</a:t>
            </a:r>
          </a:p>
          <a:p>
            <a:pPr marL="457200" indent="-457200" algn="just"/>
            <a:r>
              <a:rPr lang="id-ID" sz="1900" dirty="0" smtClean="0"/>
              <a:t>	Artinya, mementingkan pandangan responden, yakni bagaimana ia memandang dan menafsirkan dunia dari segi pendirian responden. Peneliti tidak mendesakkan pandangannya sendiri.</a:t>
            </a:r>
          </a:p>
          <a:p>
            <a:pPr marL="457200" indent="-457200" algn="just"/>
            <a:r>
              <a:rPr lang="id-ID" sz="1900" dirty="0" smtClean="0"/>
              <a:t>11. Verifikasi</a:t>
            </a:r>
          </a:p>
          <a:p>
            <a:pPr marL="457200" indent="-457200" algn="just"/>
            <a:r>
              <a:rPr lang="id-ID" sz="1900" dirty="0" smtClean="0"/>
              <a:t>	Untuk memperoleh hasil yang dapat dipercaya, peneliti justru mencari kasus-kasus yang berbeda atau yang bertentangan dengan apa yang telah ditemukannya.</a:t>
            </a:r>
          </a:p>
          <a:p>
            <a:pPr marL="457200" indent="-457200" algn="just"/>
            <a:r>
              <a:rPr lang="id-ID" sz="1900" dirty="0" smtClean="0"/>
              <a:t>12. Sampling yang purpose</a:t>
            </a:r>
          </a:p>
          <a:p>
            <a:pPr marL="457200" indent="-457200" algn="just"/>
            <a:r>
              <a:rPr lang="id-ID" sz="1900" dirty="0" smtClean="0"/>
              <a:t>	Metode kualitatif tidak menggunakan sampling random atau acak dan tidak menggunakan populasi dan sample yang banyak. Sampelnya biasanya sedikit dan dipilih menurut tujuan (purpose) penelitian.</a:t>
            </a:r>
          </a:p>
          <a:p>
            <a:pPr marL="457200" indent="-457200" algn="just"/>
            <a:r>
              <a:rPr lang="id-ID" sz="1900" dirty="0" smtClean="0"/>
              <a:t>13. Menggunakan audit trail</a:t>
            </a:r>
          </a:p>
          <a:p>
            <a:pPr marL="457200" indent="-457200" algn="just"/>
            <a:r>
              <a:rPr lang="id-ID" sz="1900" dirty="0" smtClean="0"/>
              <a:t>	Dalam penelitian perlu diadakan audit trail untuk mengetahui apakah laporan penelitian sesuai dengan data yang dikumpulkan.</a:t>
            </a:r>
            <a:endParaRPr lang="id-ID" sz="1900" dirty="0"/>
          </a:p>
        </p:txBody>
      </p:sp>
    </p:spTree>
  </p:cSld>
  <p:clrMapOvr>
    <a:masterClrMapping/>
  </p:clrMapOvr>
  <p:transition spd="med">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t>Ciri-ciri</a:t>
            </a:r>
            <a:b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br>
            <a: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t>Penelitian Kualitatif</a:t>
            </a:r>
            <a:endParaRPr lang="id-ID" b="1" cap="all" dirty="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endParaRPr>
          </a:p>
        </p:txBody>
      </p:sp>
      <p:sp>
        <p:nvSpPr>
          <p:cNvPr id="4" name="TextBox 3"/>
          <p:cNvSpPr txBox="1"/>
          <p:nvPr/>
        </p:nvSpPr>
        <p:spPr>
          <a:xfrm>
            <a:off x="285720" y="2071678"/>
            <a:ext cx="8572560" cy="4093428"/>
          </a:xfrm>
          <a:prstGeom prst="rect">
            <a:avLst/>
          </a:prstGeom>
          <a:ln w="25400">
            <a:prstDash val="lgDash"/>
          </a:ln>
        </p:spPr>
        <p:style>
          <a:lnRef idx="1">
            <a:schemeClr val="dk1"/>
          </a:lnRef>
          <a:fillRef idx="2">
            <a:schemeClr val="dk1"/>
          </a:fillRef>
          <a:effectRef idx="1">
            <a:schemeClr val="dk1"/>
          </a:effectRef>
          <a:fontRef idx="minor">
            <a:schemeClr val="dk1"/>
          </a:fontRef>
        </p:style>
        <p:txBody>
          <a:bodyPr wrap="square" rtlCol="0">
            <a:spAutoFit/>
          </a:bodyPr>
          <a:lstStyle/>
          <a:p>
            <a:pPr marL="457200" indent="-457200" algn="just"/>
            <a:r>
              <a:rPr lang="id-ID" sz="2000" dirty="0" smtClean="0"/>
              <a:t>14. Partisipasi tanpa mengganggu</a:t>
            </a:r>
          </a:p>
          <a:p>
            <a:pPr marL="457200" indent="-457200" algn="just"/>
            <a:r>
              <a:rPr lang="id-ID" sz="2000" dirty="0" smtClean="0"/>
              <a:t>	Untuk memperoleh situasi yang wajar, peneliti hendaknya jangan menonjolkan diri dalam melakukan observasi.</a:t>
            </a:r>
          </a:p>
          <a:p>
            <a:pPr marL="457200" indent="-457200" algn="just"/>
            <a:endParaRPr lang="id-ID" sz="2000" dirty="0" smtClean="0"/>
          </a:p>
          <a:p>
            <a:pPr marL="457200" indent="-457200" algn="just"/>
            <a:r>
              <a:rPr lang="id-ID" sz="2000" dirty="0" smtClean="0"/>
              <a:t>15. Mengadakan analisis sejak awal penelitian</a:t>
            </a:r>
          </a:p>
          <a:p>
            <a:pPr marL="457200" indent="-457200" algn="just"/>
            <a:r>
              <a:rPr lang="id-ID" sz="2000" dirty="0" smtClean="0"/>
              <a:t>	Penelitian model ini mengadakn analisis sejak awal penelitian dan selanjutnya sepanjang melakukan penelitian itu. Analisis dengan sendirinya timbul bila ia menafsirkan data yang diperolehnya.</a:t>
            </a:r>
          </a:p>
          <a:p>
            <a:pPr marL="457200" indent="-457200" algn="just"/>
            <a:endParaRPr lang="id-ID" sz="2000" dirty="0" smtClean="0"/>
          </a:p>
          <a:p>
            <a:pPr marL="457200" indent="-457200" algn="just"/>
            <a:r>
              <a:rPr lang="id-ID" sz="2000" dirty="0" smtClean="0"/>
              <a:t>16. Desain penelitian tampil dalam proses penelitian</a:t>
            </a:r>
          </a:p>
          <a:p>
            <a:pPr marL="457200" indent="-457200" algn="just"/>
            <a:r>
              <a:rPr lang="id-ID" sz="2000" dirty="0" smtClean="0"/>
              <a:t>	Pada penelitian kualitatif pada awalnya belum dapat direncanakan desain yang terinci, lengkap, dan pasti. Yang ada hanya suatu gambaran umum dan bersifats ementara, apa yang kira-kira dapat diteliti.</a:t>
            </a:r>
            <a:endParaRPr lang="id-ID" sz="2000" dirty="0"/>
          </a:p>
        </p:txBody>
      </p:sp>
    </p:spTree>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Rounded MT Bold" pitchFamily="34" charset="0"/>
              </a:rPr>
              <a:t>PENDAHULUAN</a:t>
            </a:r>
            <a:endParaRPr lang="id-ID"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Rounded MT Bold" pitchFamily="34" charset="0"/>
            </a:endParaRPr>
          </a:p>
        </p:txBody>
      </p:sp>
      <p:sp>
        <p:nvSpPr>
          <p:cNvPr id="4" name="TextBox 3"/>
          <p:cNvSpPr txBox="1"/>
          <p:nvPr/>
        </p:nvSpPr>
        <p:spPr>
          <a:xfrm>
            <a:off x="285720" y="1643050"/>
            <a:ext cx="8572560" cy="4939814"/>
          </a:xfrm>
          <a:prstGeom prst="rect">
            <a:avLst/>
          </a:prstGeom>
          <a:ln w="25400" cmpd="tri">
            <a:prstDash val="lgDash"/>
          </a:ln>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a:r>
              <a:rPr lang="id-ID" sz="2100" dirty="0" smtClean="0"/>
              <a:t>	Metodologi menunjuk kepada proses, prinsip serta prosedur yang kita gunakan untuk mendekati masalah dan mencari jawab atas masalah tersebut.  Dalam ilmu-ilmu sosial istilah tersebut diartikan sebagai cara seseorang melakukan penelitian. Sebagian besar perdebatan tentang metode adalah perdebatan tentang asumsi dan tujuan tentang teori dan perspektif.</a:t>
            </a:r>
          </a:p>
          <a:p>
            <a:pPr algn="just"/>
            <a:r>
              <a:rPr lang="id-ID" sz="2100" dirty="0" smtClean="0"/>
              <a:t>	Ada dua perspektif teoritis utama yang telah menguasai dunia ilmu sosial, yaitu:</a:t>
            </a:r>
          </a:p>
          <a:p>
            <a:pPr marL="342900" indent="-342900" algn="just">
              <a:buAutoNum type="arabicPeriod"/>
            </a:pPr>
            <a:r>
              <a:rPr lang="id-ID" sz="2100" dirty="0" smtClean="0"/>
              <a:t>Positivisme yang dipelopori oleh Auguste Comte dan Emile Durkheim. Penganut faham ini mencari fakta atau sebab musabab gejala sosial dengan tidak banyak mempertimbangkan keadaan subyektif individu.</a:t>
            </a:r>
          </a:p>
          <a:p>
            <a:pPr marL="342900" indent="-342900" algn="just">
              <a:buAutoNum type="arabicPeriod"/>
            </a:pPr>
            <a:r>
              <a:rPr lang="id-ID" sz="2100" dirty="0" smtClean="0"/>
              <a:t>Fenomenologis yang dipelopori oleh Irwin Deutstez dan terutama berasal dari Max Weber. Penganut faham ini ingin memahami perilaku manusia dalam kerangka berfikir pelaku itu sendiri. Penganut ini juga menyelidiki bagaimana dunia ini dialami oleh orang. Baginya realitas yang penting adalah bagaimana imajinasi orang terhadap dunia ini.</a:t>
            </a:r>
            <a:endParaRPr lang="id-ID" sz="2100" dirty="0"/>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cap="all"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Rounded MT Bold" pitchFamily="34" charset="0"/>
              </a:rPr>
              <a:t>Maksud</a:t>
            </a:r>
            <a:br>
              <a:rPr lang="id-ID" b="1" cap="all"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Rounded MT Bold" pitchFamily="34" charset="0"/>
              </a:rPr>
            </a:br>
            <a:r>
              <a:rPr lang="id-ID" b="1" cap="all"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Rounded MT Bold" pitchFamily="34" charset="0"/>
              </a:rPr>
              <a:t>Penelitian </a:t>
            </a:r>
            <a:r>
              <a:rPr lang="id-ID" b="1" cap="all" dirty="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Rounded MT Bold" pitchFamily="34" charset="0"/>
              </a:rPr>
              <a:t>K</a:t>
            </a:r>
            <a:r>
              <a:rPr lang="id-ID" b="1" cap="all"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Rounded MT Bold" pitchFamily="34" charset="0"/>
              </a:rPr>
              <a:t>ualitatif</a:t>
            </a:r>
            <a:endParaRPr lang="id-ID" b="1" cap="all" dirty="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Rounded MT Bold" pitchFamily="34" charset="0"/>
            </a:endParaRPr>
          </a:p>
        </p:txBody>
      </p:sp>
      <p:sp>
        <p:nvSpPr>
          <p:cNvPr id="4" name="TextBox 3"/>
          <p:cNvSpPr txBox="1"/>
          <p:nvPr/>
        </p:nvSpPr>
        <p:spPr>
          <a:xfrm>
            <a:off x="285720" y="1643050"/>
            <a:ext cx="8572560" cy="4832092"/>
          </a:xfrm>
          <a:prstGeom prst="rect">
            <a:avLst/>
          </a:prstGeom>
          <a:ln w="25400">
            <a:prstDash val="lgDash"/>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id-ID" sz="2200" dirty="0"/>
              <a:t>	</a:t>
            </a:r>
            <a:r>
              <a:rPr lang="id-ID" sz="2200" dirty="0" smtClean="0"/>
              <a:t>Yang dimaksudkan dengan penelitian kualitatif (qualitative research) adalah jenis penelitian yang menghasilkan penemuan-penemuan yang tidak dapat dicapai dengan menggunakan prosedur-prosedur statistic atau dengan cara-cara lain dari kuantifikasi atau pengukuran (Strauss).</a:t>
            </a:r>
          </a:p>
          <a:p>
            <a:pPr algn="just"/>
            <a:r>
              <a:rPr lang="id-ID" sz="2200" dirty="0"/>
              <a:t>	</a:t>
            </a:r>
            <a:r>
              <a:rPr lang="id-ID" sz="2200" dirty="0" smtClean="0"/>
              <a:t>Penelitian kualitatif ini dapat menunjukkan pada penelitian tentang kehidupan masyarakat, sejarah, tingkah laku, juga tentang fungsionalisasi organisasi, pergerakan-pergerakan sosial maupun hubungan kekerabatan.</a:t>
            </a:r>
          </a:p>
          <a:p>
            <a:pPr algn="just"/>
            <a:r>
              <a:rPr lang="id-ID" sz="2200" dirty="0"/>
              <a:t>	</a:t>
            </a:r>
            <a:r>
              <a:rPr lang="id-ID" sz="2200" dirty="0" smtClean="0"/>
              <a:t>Penelitian kualitatif ini pada hakekatnya ialah mengamati orang dalam lingkungan hidupnya, berinteraksi dengan mereka, berusaha memahami bahasa dan tafsiran mereka tentang dunia sekitarnya. Untuk itu peneliti harus turun ke lapangan dan berada dalam waktu yang cukup lama.</a:t>
            </a:r>
            <a:endParaRPr lang="id-ID" sz="2200" dirty="0"/>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cap="all" dirty="0" smtClean="0">
                <a:ln w="9000" cmpd="sng">
                  <a:solidFill>
                    <a:schemeClr val="accent4">
                      <a:shade val="50000"/>
                      <a:satMod val="120000"/>
                    </a:schemeClr>
                  </a:solidFill>
                  <a:prstDash val="solid"/>
                </a:ln>
                <a:solidFill>
                  <a:srgbClr val="92D050"/>
                </a:solidFill>
                <a:effectLst>
                  <a:reflection blurRad="12700" stA="28000" endPos="45000" dist="1000" dir="5400000" sy="-100000" algn="bl" rotWithShape="0"/>
                </a:effectLst>
                <a:latin typeface="Arial Rounded MT Bold" pitchFamily="34" charset="0"/>
              </a:rPr>
              <a:t>Perubahan Paradigma</a:t>
            </a:r>
            <a:endParaRPr lang="id-ID" b="1" cap="all" dirty="0">
              <a:ln w="9000" cmpd="sng">
                <a:solidFill>
                  <a:schemeClr val="accent4">
                    <a:shade val="50000"/>
                    <a:satMod val="120000"/>
                  </a:schemeClr>
                </a:solidFill>
                <a:prstDash val="solid"/>
              </a:ln>
              <a:solidFill>
                <a:srgbClr val="92D050"/>
              </a:solidFill>
              <a:effectLst>
                <a:reflection blurRad="12700" stA="28000" endPos="45000" dist="1000" dir="5400000" sy="-100000" algn="bl" rotWithShape="0"/>
              </a:effectLst>
              <a:latin typeface="Arial Rounded MT Bold" pitchFamily="34" charset="0"/>
            </a:endParaRPr>
          </a:p>
        </p:txBody>
      </p:sp>
      <p:sp>
        <p:nvSpPr>
          <p:cNvPr id="4" name="TextBox 3"/>
          <p:cNvSpPr txBox="1"/>
          <p:nvPr/>
        </p:nvSpPr>
        <p:spPr>
          <a:xfrm>
            <a:off x="285720" y="1428736"/>
            <a:ext cx="8572560" cy="5262979"/>
          </a:xfrm>
          <a:prstGeom prst="rect">
            <a:avLst/>
          </a:prstGeom>
          <a:ln w="25400">
            <a:prstDash val="lgDash"/>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id-ID" sz="2100" dirty="0"/>
              <a:t>	</a:t>
            </a:r>
            <a:r>
              <a:rPr lang="id-ID" sz="2100" dirty="0" smtClean="0"/>
              <a:t>Tiap penelitian berpegang pada paradigma tertentu. Paradigma ini mengarahkan penelitian. Dengan timbulnya paradigma baru, timbul pula paradigma baru dalam penelitian serta metode yang digunakan. Metode penelitian kuantitatif didasarkan atas pandangan positivisme sedangkan metode penelitian kualitatif mengacu pada pandangan post-positivisme.</a:t>
            </a:r>
          </a:p>
          <a:p>
            <a:pPr algn="just"/>
            <a:r>
              <a:rPr lang="id-ID" sz="2100" dirty="0"/>
              <a:t>	</a:t>
            </a:r>
            <a:r>
              <a:rPr lang="id-ID" sz="2100" dirty="0" smtClean="0"/>
              <a:t>Konsep-konsep yang dibangun dalam pandangan positivisme mengandung tiga pengandaian sebagai berikut; </a:t>
            </a:r>
            <a:r>
              <a:rPr lang="id-ID" sz="2100" i="1" dirty="0" smtClean="0"/>
              <a:t>Pertama</a:t>
            </a:r>
            <a:r>
              <a:rPr lang="id-ID" sz="2100" dirty="0" smtClean="0"/>
              <a:t>, bahwa prosedur-prosedur metodologis dari ilmu-ilmu alam dapat langsung diterapkan pada ilmu-ilmu sosial. Gejala-gejala subyektivitas manusia, kepentingan, maupun kehendak manusiawi, tidak mengganggu obyek pengamatan, yaitu tingkah laku sosial manusia. Dengan cara ini obyek pengamatan disejajarkan dengan dunia alamiah. </a:t>
            </a:r>
            <a:r>
              <a:rPr lang="id-ID" sz="2100" i="1" dirty="0" smtClean="0"/>
              <a:t>Kedua</a:t>
            </a:r>
            <a:r>
              <a:rPr lang="id-ID" sz="2100" dirty="0" smtClean="0"/>
              <a:t>, hasil-hasil penelitian ini dapat dirumuskan dalam bentuk hukum-hukum seperti dalam penelitian alam. </a:t>
            </a:r>
            <a:r>
              <a:rPr lang="id-ID" sz="2100" i="1" dirty="0" smtClean="0"/>
              <a:t>Ketiga</a:t>
            </a:r>
            <a:r>
              <a:rPr lang="id-ID" sz="2100" dirty="0" smtClean="0"/>
              <a:t>, ilmu-ilmu sosial itu harus bersifat teknis, yaitu menyediakan pengetahuan yang bersifat instrumental murni. Ilmu-ilmu sosial seperti ilmu-ilmu alam bersifat netral, bebas dari nilai. (F. Budiman, 1993).</a:t>
            </a:r>
            <a:endParaRPr lang="id-ID" sz="2100" dirty="0"/>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
            <a:ext cx="9144000" cy="6817251"/>
          </a:xfrm>
          <a:prstGeom prst="rect">
            <a:avLst/>
          </a:prstGeom>
          <a:ln w="25400">
            <a:prstDash val="lgDash"/>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id-ID" sz="1900" dirty="0" smtClean="0"/>
              <a:t>Ciri-ciri pandangan positivisme ini antara lain:</a:t>
            </a:r>
            <a:endParaRPr lang="id-ID" sz="1900" dirty="0"/>
          </a:p>
          <a:p>
            <a:pPr marL="457200" indent="-457200" algn="just">
              <a:buAutoNum type="arabicPeriod"/>
            </a:pPr>
            <a:r>
              <a:rPr lang="id-ID" sz="1900" dirty="0" smtClean="0"/>
              <a:t>Logika eksperimen dengan memanipulasi variabel yang dapat diukur secara kuantitatif agar dapat dicari hubungan antara berbagai variabel.</a:t>
            </a:r>
          </a:p>
          <a:p>
            <a:pPr marL="457200" indent="-457200" algn="just">
              <a:buAutoNum type="arabicPeriod"/>
            </a:pPr>
            <a:r>
              <a:rPr lang="id-ID" sz="1900" dirty="0" smtClean="0"/>
              <a:t>Mencari hukum universal yang dapat meliputi semua kasus, walaupun dengan pengolahan statistik dicapai tingkat probabilitas, dengan mementingkan sampling untuk mencari generalisasi.</a:t>
            </a:r>
          </a:p>
          <a:p>
            <a:pPr marL="457200" indent="-457200" algn="just">
              <a:buAutoNum type="arabicPeriod"/>
            </a:pPr>
            <a:r>
              <a:rPr lang="id-ID" sz="1900" dirty="0" smtClean="0"/>
              <a:t>Netralitas pengamatan dengan hanya meneliti gejala-gejala yang dapat diamati langsung dengan mengabaikan apa yang tidak dapat diamati dan diukur dengan instrumen yang valid dan raliable. Netralitas memungkinkan penelitian itu direplikasi (Nasution, 1992).</a:t>
            </a:r>
          </a:p>
          <a:p>
            <a:pPr marL="457200" indent="-457200" algn="just"/>
            <a:endParaRPr lang="id-ID" sz="1900" dirty="0" smtClean="0"/>
          </a:p>
          <a:p>
            <a:pPr marL="457200" indent="-457200" algn="just"/>
            <a:r>
              <a:rPr lang="id-ID" sz="1900" dirty="0" smtClean="0"/>
              <a:t>		Demikianlah, menurut positivisme realitas hanya ada satu, yang mempunyai hukum-hukum atau ciri-ciri tertentu yang dapat diselidiki. Kebenaran teori juga sering terbatas pada hubungan “jika-maka”.</a:t>
            </a:r>
          </a:p>
          <a:p>
            <a:pPr marL="457200" indent="-457200" algn="just"/>
            <a:r>
              <a:rPr lang="id-ID" sz="1900" dirty="0" smtClean="0"/>
              <a:t>		Pandangan positivisme yang demikian itu yang kemudian dibantah oleh pandangan baru yang dianut oleh kaum post-positivisme.</a:t>
            </a:r>
          </a:p>
          <a:p>
            <a:pPr marL="457200" indent="-457200" algn="just"/>
            <a:r>
              <a:rPr lang="id-ID" sz="1900" dirty="0" smtClean="0"/>
              <a:t>		Dalam post-positivisme tidak menerima adanya hanya satu kebenaran. Kebenaran lebih kompleks daripada yang diduga. Pengalaman manusia begitu kompleks sehingga tidak dapat diikat oleh satu teori tertentu.</a:t>
            </a:r>
          </a:p>
          <a:p>
            <a:pPr marL="457200" indent="-457200" algn="just"/>
            <a:r>
              <a:rPr lang="id-ID" sz="1900" dirty="0" smtClean="0"/>
              <a:t>		Demikianlah metode penelitian  kuantitatif yang mendasarkan pada pandangan positivisme ini berpegang pada suatu teori tertentu sehingga bersifat hipotetiko-deduktif, sebaliknya metode penelitian kualitatif bersifat induktif dan justru mencoba mencari dan menemukan suatu teori berdasarkan data yang dikumpulkan.</a:t>
            </a:r>
            <a:endParaRPr lang="id-ID" sz="1900" dirty="0"/>
          </a:p>
        </p:txBody>
      </p:sp>
    </p:spTree>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720" y="857232"/>
            <a:ext cx="8572560" cy="5016758"/>
          </a:xfrm>
          <a:prstGeom prst="rect">
            <a:avLst/>
          </a:prstGeom>
          <a:ln w="25400">
            <a:prstDash val="lgDash"/>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id-ID" sz="2000" dirty="0" smtClean="0"/>
              <a:t>Secara garis besar perbedaan pandangan antara paradigma positivisme dengan post-positivisme adalah sebagai berikut:</a:t>
            </a:r>
          </a:p>
          <a:p>
            <a:pPr algn="just"/>
            <a:endParaRPr lang="id-ID" sz="2000" dirty="0" smtClean="0"/>
          </a:p>
          <a:p>
            <a:pPr marL="342900" indent="-342900" algn="just">
              <a:buAutoNum type="arabicPeriod"/>
            </a:pPr>
            <a:r>
              <a:rPr lang="id-ID" sz="2000" dirty="0" smtClean="0"/>
              <a:t>Positivisme mempelajari “permukaan” masalah atau bagian luarnya, sedangkan post positivisme mencoba memperoleh gambaran yang lebih mendalam.</a:t>
            </a:r>
          </a:p>
          <a:p>
            <a:pPr marL="342900" indent="-342900" algn="just">
              <a:buAutoNum type="arabicPeriod"/>
            </a:pPr>
            <a:r>
              <a:rPr lang="id-ID" sz="2000" dirty="0" smtClean="0"/>
              <a:t>Positivisme bersifat atomistic, memecah kenyataan dalam bagian-bagian, mencari hubungan antara variabel yang terbatas, sedangkan post positivisme memandang peristiwa secara keseluruhan dalam konteksnya dan mencoba memperoleh pemahaman yang holistik.</a:t>
            </a:r>
          </a:p>
          <a:p>
            <a:pPr marL="342900" indent="-342900" algn="just">
              <a:buAutoNum type="arabicPeriod"/>
            </a:pPr>
            <a:r>
              <a:rPr lang="id-ID" sz="2000" dirty="0" smtClean="0"/>
              <a:t>Tujuan utama penelitian politivistic ialah mencapai generalisasi yang dapat digunakan untuk meramalkan atau memprediksi, sedangkan tujuan utama penelitian post-positivistik adalah memahami makna atau “verstehen”.</a:t>
            </a:r>
          </a:p>
          <a:p>
            <a:pPr marL="342900" indent="-342900" algn="just">
              <a:buAutoNum type="arabicPeriod"/>
            </a:pPr>
            <a:r>
              <a:rPr lang="id-ID" sz="2000" dirty="0" smtClean="0"/>
              <a:t>Positivisme bersifat deterministic tertuju kepada kepastian dengan menguji hipotesis, sedangkan post positivisme memandang hasil penelitian sebagai spekulatif.</a:t>
            </a:r>
            <a:endParaRPr lang="id-ID" sz="2000" dirty="0"/>
          </a:p>
        </p:txBody>
      </p: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cap="all" dirty="0" smtClean="0">
                <a:ln w="9000" cmpd="sng">
                  <a:solidFill>
                    <a:schemeClr val="accent4">
                      <a:shade val="50000"/>
                      <a:satMod val="120000"/>
                    </a:schemeClr>
                  </a:solidFill>
                  <a:prstDash val="solid"/>
                </a:ln>
                <a:solidFill>
                  <a:srgbClr val="FFC000"/>
                </a:solidFill>
                <a:effectLst>
                  <a:reflection blurRad="12700" stA="28000" endPos="45000" dist="1000" dir="5400000" sy="-100000" algn="bl" rotWithShape="0"/>
                </a:effectLst>
                <a:latin typeface="Arial Rounded MT Bold" pitchFamily="34" charset="0"/>
              </a:rPr>
              <a:t>Dasar Filosofis</a:t>
            </a:r>
            <a:endParaRPr lang="id-ID" b="1" cap="all" dirty="0">
              <a:ln w="9000" cmpd="sng">
                <a:solidFill>
                  <a:schemeClr val="accent4">
                    <a:shade val="50000"/>
                    <a:satMod val="120000"/>
                  </a:schemeClr>
                </a:solidFill>
                <a:prstDash val="solid"/>
              </a:ln>
              <a:solidFill>
                <a:srgbClr val="FFC000"/>
              </a:solidFill>
              <a:effectLst>
                <a:reflection blurRad="12700" stA="28000" endPos="45000" dist="1000" dir="5400000" sy="-100000" algn="bl" rotWithShape="0"/>
              </a:effectLst>
              <a:latin typeface="Arial Rounded MT Bold" pitchFamily="34" charset="0"/>
            </a:endParaRPr>
          </a:p>
        </p:txBody>
      </p:sp>
      <p:sp>
        <p:nvSpPr>
          <p:cNvPr id="4" name="TextBox 3"/>
          <p:cNvSpPr txBox="1"/>
          <p:nvPr/>
        </p:nvSpPr>
        <p:spPr>
          <a:xfrm>
            <a:off x="285720" y="1357298"/>
            <a:ext cx="8572560" cy="5355312"/>
          </a:xfrm>
          <a:prstGeom prst="rect">
            <a:avLst/>
          </a:prstGeom>
          <a:ln w="25400">
            <a:prstDash val="lgDash"/>
          </a:ln>
        </p:spPr>
        <p:style>
          <a:lnRef idx="1">
            <a:schemeClr val="accent6"/>
          </a:lnRef>
          <a:fillRef idx="2">
            <a:schemeClr val="accent6"/>
          </a:fillRef>
          <a:effectRef idx="1">
            <a:schemeClr val="accent6"/>
          </a:effectRef>
          <a:fontRef idx="minor">
            <a:schemeClr val="dk1"/>
          </a:fontRef>
        </p:style>
        <p:txBody>
          <a:bodyPr wrap="square" rtlCol="0">
            <a:spAutoFit/>
          </a:bodyPr>
          <a:lstStyle/>
          <a:p>
            <a:pPr marL="457200" indent="-457200" algn="just">
              <a:buAutoNum type="alphaUcPeriod"/>
            </a:pPr>
            <a:r>
              <a:rPr lang="id-ID" sz="1900" dirty="0" smtClean="0"/>
              <a:t>Phenomenology: Menurut filsafat ini realitas hanya dapat dipahami melalui apa yang dipersepsikan orang, penting memahami persepsi orang karena persepsi tersebut dapat dan pada umumnya mempengaruhi perilakunya atau kegiatan-kegiatannya. Menurut Bogdan dan Taylor (1992) kaum fenomenologi memandang perilaku manusia yaitu dari apa yang dikatakan dan dilakukan orang, sebagai produk dari cara orang tersebut menafsirkan dunianya. Untuk melakukan hal itu diperlukan apa yang disebut Weber “verstehen”, yaitu pengertian ‘empatik’ atau kemampuan untuk mengeluarkan kembali dalam pikirannya sendiri, perasaan, motif dan pikiran-pikiran yang ada di balik tindakan orang lain.</a:t>
            </a:r>
          </a:p>
          <a:p>
            <a:pPr marL="457200" indent="-457200" algn="just">
              <a:buAutoNum type="alphaUcPeriod"/>
            </a:pPr>
            <a:r>
              <a:rPr lang="id-ID" sz="1900" dirty="0" smtClean="0"/>
              <a:t>Symbolic Interactionism: Filsafat ini memusatkan perhatiannya pada: bagaimana suatu “arti” atau makna diberikan oleh orang. Arti muncul bukan dari barang itu sendiri tetapi dari interpretasi yang diberikan pada barang itu oleh seseorang. Karena itu obyek, orang, situasi dan peristiwa tidak memiliki arti yang melekat padanya, tetapi yang diberikan orang padanya. (Bodgan dan Biklen 1982). Karena itu untuk memahami perilaku seseorang, maka kita harus memahami arti yang diberikan oleh orang yang bersangkutan terhadap obyek, orang, kejadian, dan situasi tertentu.</a:t>
            </a:r>
            <a:endParaRPr lang="id-ID" sz="1900" dirty="0"/>
          </a:p>
        </p:txBody>
      </p:sp>
    </p:spTree>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cap="all" dirty="0" smtClean="0">
                <a:ln w="9000" cmpd="sng">
                  <a:solidFill>
                    <a:schemeClr val="accent4">
                      <a:shade val="50000"/>
                      <a:satMod val="120000"/>
                    </a:schemeClr>
                  </a:solidFill>
                  <a:prstDash val="solid"/>
                </a:ln>
                <a:solidFill>
                  <a:srgbClr val="FFC000"/>
                </a:solidFill>
                <a:effectLst>
                  <a:reflection blurRad="12700" stA="28000" endPos="45000" dist="1000" dir="5400000" sy="-100000" algn="bl" rotWithShape="0"/>
                </a:effectLst>
                <a:latin typeface="Arial Rounded MT Bold" pitchFamily="34" charset="0"/>
              </a:rPr>
              <a:t>Dasar Filosofis</a:t>
            </a:r>
            <a:endParaRPr lang="id-ID" b="1" cap="all" dirty="0">
              <a:ln w="9000" cmpd="sng">
                <a:solidFill>
                  <a:schemeClr val="accent4">
                    <a:shade val="50000"/>
                    <a:satMod val="120000"/>
                  </a:schemeClr>
                </a:solidFill>
                <a:prstDash val="solid"/>
              </a:ln>
              <a:solidFill>
                <a:srgbClr val="FFC000"/>
              </a:solidFill>
              <a:effectLst>
                <a:reflection blurRad="12700" stA="28000" endPos="45000" dist="1000" dir="5400000" sy="-100000" algn="bl" rotWithShape="0"/>
              </a:effectLst>
              <a:latin typeface="Arial Rounded MT Bold" pitchFamily="34" charset="0"/>
            </a:endParaRPr>
          </a:p>
        </p:txBody>
      </p:sp>
      <p:sp>
        <p:nvSpPr>
          <p:cNvPr id="4" name="TextBox 3"/>
          <p:cNvSpPr txBox="1"/>
          <p:nvPr/>
        </p:nvSpPr>
        <p:spPr>
          <a:xfrm>
            <a:off x="500034" y="1785926"/>
            <a:ext cx="8143932" cy="4154984"/>
          </a:xfrm>
          <a:prstGeom prst="rect">
            <a:avLst/>
          </a:prstGeom>
          <a:ln w="25400">
            <a:prstDash val="lgDash"/>
          </a:ln>
        </p:spPr>
        <p:style>
          <a:lnRef idx="1">
            <a:schemeClr val="accent6"/>
          </a:lnRef>
          <a:fillRef idx="2">
            <a:schemeClr val="accent6"/>
          </a:fillRef>
          <a:effectRef idx="1">
            <a:schemeClr val="accent6"/>
          </a:effectRef>
          <a:fontRef idx="minor">
            <a:schemeClr val="dk1"/>
          </a:fontRef>
        </p:style>
        <p:txBody>
          <a:bodyPr wrap="square" rtlCol="0">
            <a:spAutoFit/>
          </a:bodyPr>
          <a:lstStyle/>
          <a:p>
            <a:pPr marL="457200" indent="-457200" algn="just"/>
            <a:r>
              <a:rPr lang="id-ID" sz="2200" dirty="0" smtClean="0"/>
              <a:t>C. Etnometodologi: Filsafat ini tidak menunjuk kepada metode penelitian, melainkan kepada pokok persoalan penyelidikan, yaitu cara orang untuk memahami situasi tempat mereka berada. Bagi kaum etnometodologi, arti suatu tindakan selalu tidak jelas (ambigiuous) dan merupakan persoalan bagi orang-orang dalam situasi tertentu. Tugas kaum etnometodologi adalah menyelidiki bagaimana cara orang menerapkan kaidah-kaidah abstrak dan pengertian akal sehat (commonsense understanding) dalam berbagai situasi sehingga tindakan tersebut kelihatan rutin, dapat diterangkan, dan tidak meragukan. Dengan demikian, arti itu adalah penyelesaian praktis yang dilakukan oleh warga masyarakat.</a:t>
            </a:r>
            <a:endParaRPr lang="id-ID" sz="2200" dirty="0"/>
          </a:p>
        </p:txBody>
      </p:sp>
    </p:spTree>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t>Ciri-ciri</a:t>
            </a:r>
            <a:b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br>
            <a:r>
              <a:rPr lang="id-ID" b="1" cap="all" dirty="0" smtClean="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rPr>
              <a:t>Penelitian Kualitatif</a:t>
            </a:r>
            <a:endParaRPr lang="id-ID" b="1" cap="all" dirty="0">
              <a:ln w="9000" cmpd="sng">
                <a:solidFill>
                  <a:schemeClr val="accent4">
                    <a:shade val="50000"/>
                    <a:satMod val="120000"/>
                  </a:schemeClr>
                </a:solidFill>
                <a:prstDash val="solid"/>
              </a:ln>
              <a:solidFill>
                <a:schemeClr val="tx1">
                  <a:lumMod val="85000"/>
                  <a:lumOff val="15000"/>
                </a:schemeClr>
              </a:solidFill>
              <a:effectLst>
                <a:reflection blurRad="12700" stA="28000" endPos="45000" dist="1000" dir="5400000" sy="-100000" algn="bl" rotWithShape="0"/>
              </a:effectLst>
              <a:latin typeface="Arial Rounded MT Bold" pitchFamily="34" charset="0"/>
            </a:endParaRPr>
          </a:p>
        </p:txBody>
      </p:sp>
      <p:sp>
        <p:nvSpPr>
          <p:cNvPr id="4" name="TextBox 3"/>
          <p:cNvSpPr txBox="1"/>
          <p:nvPr/>
        </p:nvSpPr>
        <p:spPr>
          <a:xfrm>
            <a:off x="285720" y="1428736"/>
            <a:ext cx="8572560" cy="5324535"/>
          </a:xfrm>
          <a:prstGeom prst="rect">
            <a:avLst/>
          </a:prstGeom>
          <a:ln w="25400">
            <a:prstDash val="lgDash"/>
          </a:ln>
        </p:spPr>
        <p:style>
          <a:lnRef idx="1">
            <a:schemeClr val="dk1"/>
          </a:lnRef>
          <a:fillRef idx="2">
            <a:schemeClr val="dk1"/>
          </a:fillRef>
          <a:effectRef idx="1">
            <a:schemeClr val="dk1"/>
          </a:effectRef>
          <a:fontRef idx="minor">
            <a:schemeClr val="dk1"/>
          </a:fontRef>
        </p:style>
        <p:txBody>
          <a:bodyPr wrap="square" rtlCol="0">
            <a:spAutoFit/>
          </a:bodyPr>
          <a:lstStyle/>
          <a:p>
            <a:pPr marL="457200" indent="-457200" algn="just">
              <a:buAutoNum type="arabicPeriod"/>
            </a:pPr>
            <a:r>
              <a:rPr lang="id-ID" sz="2000" dirty="0" smtClean="0"/>
              <a:t>Sumber data ialah situasi yang wajar atau “natural setting”</a:t>
            </a:r>
          </a:p>
          <a:p>
            <a:pPr marL="457200" indent="-457200" algn="just"/>
            <a:r>
              <a:rPr lang="id-ID" sz="2000" dirty="0" smtClean="0"/>
              <a:t>		Peneliti mengumpulkan data berdasarkan observasi situasi yang wajar, sebagaimana adanya, tanpa dipengaruhi dengan sengaja. Metode kuantitatif deengan sengaja mempengaruhi, “memanipulasi”, dan mengubah keadaan yang wajar, misalnya bila ia memberikan test, angket, atau mengadakan eksperimen. Manipulasi juga terjadi bila kelakuan manusia diubah menjadi angka-angka dalam tabel.</a:t>
            </a:r>
          </a:p>
          <a:p>
            <a:pPr marL="457200" indent="-457200" algn="just"/>
            <a:r>
              <a:rPr lang="id-ID" sz="2000" dirty="0" smtClean="0"/>
              <a:t>2.	Peneliti sebagai instrumen penelitian</a:t>
            </a:r>
          </a:p>
          <a:p>
            <a:pPr marL="457200" indent="-457200" algn="just"/>
            <a:r>
              <a:rPr lang="id-ID" sz="2000" dirty="0" smtClean="0"/>
              <a:t>		Peneliti adalah “key instrument” atau alat penelitian utama, dialah mengadakan sendiri pengamatan dan atau wawancara, ia tidak menggunakan alat-alat seperti test atau angket yang biasa digunakan dalam penelitian kuantitatif.</a:t>
            </a:r>
          </a:p>
          <a:p>
            <a:pPr marL="457200" indent="-457200" algn="just">
              <a:buAutoNum type="arabicPeriod" startAt="3"/>
            </a:pPr>
            <a:r>
              <a:rPr lang="id-ID" sz="2000" dirty="0" smtClean="0"/>
              <a:t>Sangat deskriptif</a:t>
            </a:r>
          </a:p>
          <a:p>
            <a:pPr marL="457200" indent="-457200" algn="just"/>
            <a:r>
              <a:rPr lang="id-ID" sz="2000" dirty="0" smtClean="0"/>
              <a:t>		Dalam penelitian ini diusahakan mengumpulkan data deskriptif yang banyak dituangkan dalam bentuk laporan dan uraian. Penelitian ini tidak mengutamakan angka-angka statistik, walaupun tidak menolak data kuantitatif.</a:t>
            </a:r>
            <a:endParaRPr lang="id-ID" sz="2000" dirty="0"/>
          </a:p>
        </p:txBody>
      </p:sp>
    </p:spTree>
  </p:cSld>
  <p:clrMapOvr>
    <a:masterClrMapping/>
  </p:clrMapOvr>
  <p:transition spd="med">
    <p:random/>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TotalTime>
  <Words>536</Words>
  <Application>Microsoft Office PowerPoint</Application>
  <PresentationFormat>On-screen Show (4:3)</PresentationFormat>
  <Paragraphs>71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Metode Penelitian Kualitatif</vt:lpstr>
      <vt:lpstr>PENDAHULUAN</vt:lpstr>
      <vt:lpstr>Maksud Penelitian Kualitatif</vt:lpstr>
      <vt:lpstr>Perubahan Paradigma</vt:lpstr>
      <vt:lpstr>Slide 5</vt:lpstr>
      <vt:lpstr>Slide 6</vt:lpstr>
      <vt:lpstr>Dasar Filosofis</vt:lpstr>
      <vt:lpstr>Dasar Filosofis</vt:lpstr>
      <vt:lpstr>Ciri-ciri Penelitian Kualitatif</vt:lpstr>
      <vt:lpstr>Ciri-ciri Penelitian Kualitatif</vt:lpstr>
      <vt:lpstr>Ciri-ciri Penelitian Kualitatif</vt:lpstr>
      <vt:lpstr>Ciri-ciri Penelitian Kualitatif</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dimas</dc:creator>
  <cp:lastModifiedBy>Doddy</cp:lastModifiedBy>
  <cp:revision>40</cp:revision>
  <dcterms:created xsi:type="dcterms:W3CDTF">2012-02-16T06:46:02Z</dcterms:created>
  <dcterms:modified xsi:type="dcterms:W3CDTF">2012-07-11T04:51:01Z</dcterms:modified>
</cp:coreProperties>
</file>