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9" r:id="rId3"/>
    <p:sldId id="260" r:id="rId4"/>
    <p:sldId id="258" r:id="rId5"/>
    <p:sldId id="262" r:id="rId6"/>
    <p:sldId id="263" r:id="rId7"/>
    <p:sldId id="264" r:id="rId8"/>
    <p:sldId id="265" r:id="rId9"/>
    <p:sldId id="266" r:id="rId10"/>
    <p:sldId id="267" r:id="rId11"/>
    <p:sldId id="268" r:id="rId1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50B1A214-0D55-44A3-A96D-9B43C9491CCD}" type="datetimeFigureOut">
              <a:rPr lang="id-ID" smtClean="0"/>
              <a:t>10/05/2021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3940516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0B1A214-0D55-44A3-A96D-9B43C9491CCD}" type="datetimeFigureOut">
              <a:rPr lang="id-ID" smtClean="0"/>
              <a:t>10/05/2021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135806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0B1A214-0D55-44A3-A96D-9B43C9491CCD}" type="datetimeFigureOut">
              <a:rPr lang="id-ID" smtClean="0"/>
              <a:t>10/05/2021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3181061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0B1A214-0D55-44A3-A96D-9B43C9491CCD}" type="datetimeFigureOut">
              <a:rPr lang="id-ID" smtClean="0"/>
              <a:t>10/05/2021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10435993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0B1A214-0D55-44A3-A96D-9B43C9491CCD}" type="datetimeFigureOut">
              <a:rPr lang="id-ID" smtClean="0"/>
              <a:t>10/05/2021</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219897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50B1A214-0D55-44A3-A96D-9B43C9491CCD}" type="datetimeFigureOut">
              <a:rPr lang="id-ID" smtClean="0"/>
              <a:t>10/05/2021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3229022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50B1A214-0D55-44A3-A96D-9B43C9491CCD}" type="datetimeFigureOut">
              <a:rPr lang="id-ID" smtClean="0"/>
              <a:t>10/05/2021</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3226330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50B1A214-0D55-44A3-A96D-9B43C9491CCD}" type="datetimeFigureOut">
              <a:rPr lang="id-ID" smtClean="0"/>
              <a:t>10/05/2021</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942447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B1A214-0D55-44A3-A96D-9B43C9491CCD}" type="datetimeFigureOut">
              <a:rPr lang="id-ID" smtClean="0"/>
              <a:t>10/05/2021</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2870859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B1A214-0D55-44A3-A96D-9B43C9491CCD}" type="datetimeFigureOut">
              <a:rPr lang="id-ID" smtClean="0"/>
              <a:t>10/05/2021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1411355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B1A214-0D55-44A3-A96D-9B43C9491CCD}" type="datetimeFigureOut">
              <a:rPr lang="id-ID" smtClean="0"/>
              <a:t>10/05/2021</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72F314CB-591E-4C89-BF0E-98FD356B11E7}" type="slidenum">
              <a:rPr lang="id-ID" smtClean="0"/>
              <a:t>‹#›</a:t>
            </a:fld>
            <a:endParaRPr lang="id-ID"/>
          </a:p>
        </p:txBody>
      </p:sp>
    </p:spTree>
    <p:extLst>
      <p:ext uri="{BB962C8B-B14F-4D97-AF65-F5344CB8AC3E}">
        <p14:creationId xmlns:p14="http://schemas.microsoft.com/office/powerpoint/2010/main" val="42397529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B1A214-0D55-44A3-A96D-9B43C9491CCD}" type="datetimeFigureOut">
              <a:rPr lang="id-ID" smtClean="0"/>
              <a:t>10/05/2021</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F314CB-591E-4C89-BF0E-98FD356B11E7}" type="slidenum">
              <a:rPr lang="id-ID" smtClean="0"/>
              <a:t>‹#›</a:t>
            </a:fld>
            <a:endParaRPr lang="id-ID"/>
          </a:p>
        </p:txBody>
      </p:sp>
    </p:spTree>
    <p:extLst>
      <p:ext uri="{BB962C8B-B14F-4D97-AF65-F5344CB8AC3E}">
        <p14:creationId xmlns:p14="http://schemas.microsoft.com/office/powerpoint/2010/main" val="1181343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778098"/>
          </a:xfrm>
        </p:spPr>
        <p:txBody>
          <a:bodyPr>
            <a:normAutofit/>
          </a:bodyPr>
          <a:lstStyle/>
          <a:p>
            <a:r>
              <a:rPr lang="en-US" sz="4000" b="1" dirty="0" err="1"/>
              <a:t>Nilai</a:t>
            </a:r>
            <a:r>
              <a:rPr lang="en-US" sz="4000" b="1" dirty="0"/>
              <a:t> </a:t>
            </a:r>
            <a:r>
              <a:rPr lang="en-US" sz="4000" b="1" dirty="0" err="1"/>
              <a:t>dan</a:t>
            </a:r>
            <a:r>
              <a:rPr lang="en-US" sz="4000" b="1" dirty="0"/>
              <a:t> </a:t>
            </a:r>
            <a:r>
              <a:rPr lang="id-ID" sz="4000" b="1" dirty="0"/>
              <a:t>E</a:t>
            </a:r>
            <a:r>
              <a:rPr lang="en-US" sz="4000" b="1" dirty="0" err="1"/>
              <a:t>tika</a:t>
            </a:r>
            <a:r>
              <a:rPr lang="en-US" sz="4000" b="1" dirty="0"/>
              <a:t> </a:t>
            </a:r>
            <a:r>
              <a:rPr lang="id-ID" sz="4000" b="1" dirty="0"/>
              <a:t>B</a:t>
            </a:r>
            <a:r>
              <a:rPr lang="en-US" sz="4000" b="1" dirty="0" err="1"/>
              <a:t>irokrasi</a:t>
            </a:r>
            <a:endParaRPr lang="id-ID" sz="4000" b="1" dirty="0"/>
          </a:p>
        </p:txBody>
      </p:sp>
      <p:sp>
        <p:nvSpPr>
          <p:cNvPr id="3" name="Content Placeholder 2"/>
          <p:cNvSpPr>
            <a:spLocks noGrp="1"/>
          </p:cNvSpPr>
          <p:nvPr>
            <p:ph idx="1"/>
          </p:nvPr>
        </p:nvSpPr>
        <p:spPr>
          <a:xfrm>
            <a:off x="467544" y="1124744"/>
            <a:ext cx="8219256" cy="5001419"/>
          </a:xfrm>
        </p:spPr>
        <p:txBody>
          <a:bodyPr>
            <a:normAutofit lnSpcReduction="10000"/>
          </a:bodyPr>
          <a:lstStyle/>
          <a:p>
            <a:r>
              <a:rPr lang="id-ID" dirty="0"/>
              <a:t>Etika merupakan kesediaan jiwa akan kesusilaan atau kumpulan dari peraturan kesusilaan. </a:t>
            </a:r>
            <a:endParaRPr lang="id-ID" dirty="0" smtClean="0"/>
          </a:p>
          <a:p>
            <a:r>
              <a:rPr lang="id-ID" dirty="0" smtClean="0"/>
              <a:t>Etika </a:t>
            </a:r>
            <a:r>
              <a:rPr lang="id-ID" dirty="0"/>
              <a:t>merupakan norma dan aturan yang turut mengatur perilaku seseorang dalam bertindak dan memainkan perannya sesuai dengan aturan main yang ada dalam masyarakat agar dapat dikatakan tindakan bermoral. Sesuai dengan moralitas dan perilaku masyarakat setempat.</a:t>
            </a:r>
          </a:p>
          <a:p>
            <a:endParaRPr lang="id-ID" dirty="0"/>
          </a:p>
        </p:txBody>
      </p:sp>
    </p:spTree>
    <p:extLst>
      <p:ext uri="{BB962C8B-B14F-4D97-AF65-F5344CB8AC3E}">
        <p14:creationId xmlns:p14="http://schemas.microsoft.com/office/powerpoint/2010/main" val="23510783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7992888" cy="576064"/>
          </a:xfrm>
        </p:spPr>
        <p:txBody>
          <a:bodyPr>
            <a:noAutofit/>
          </a:bodyPr>
          <a:lstStyle/>
          <a:p>
            <a:r>
              <a:rPr lang="id-ID" sz="3600" b="1" dirty="0" smtClean="0"/>
              <a:t>Subtansi Birokrasi </a:t>
            </a:r>
            <a:endParaRPr lang="id-ID" sz="3600" b="1" dirty="0"/>
          </a:p>
        </p:txBody>
      </p:sp>
      <p:sp>
        <p:nvSpPr>
          <p:cNvPr id="3" name="Content Placeholder 2"/>
          <p:cNvSpPr>
            <a:spLocks noGrp="1"/>
          </p:cNvSpPr>
          <p:nvPr>
            <p:ph idx="1"/>
          </p:nvPr>
        </p:nvSpPr>
        <p:spPr>
          <a:xfrm>
            <a:off x="467544" y="908720"/>
            <a:ext cx="8219256" cy="5616624"/>
          </a:xfrm>
        </p:spPr>
        <p:txBody>
          <a:bodyPr>
            <a:normAutofit fontScale="77500" lnSpcReduction="20000"/>
          </a:bodyPr>
          <a:lstStyle/>
          <a:p>
            <a:r>
              <a:rPr lang="id-ID" dirty="0">
                <a:latin typeface="+mj-lt"/>
              </a:rPr>
              <a:t>Birokrasi hendaklah merupakan rangkaian kegiatan sehari-hari yang dibutuhkan untuk mencapai tujuan-tujuan organisasi didistribusikan melalui cara-cara yang telah ditentukan dan dianggap sebagai tugas </a:t>
            </a:r>
            <a:r>
              <a:rPr lang="id-ID" dirty="0" smtClean="0">
                <a:latin typeface="+mj-lt"/>
              </a:rPr>
              <a:t>resmi.Diorganisasikan </a:t>
            </a:r>
            <a:r>
              <a:rPr lang="id-ID" dirty="0">
                <a:latin typeface="+mj-lt"/>
              </a:rPr>
              <a:t>dalam suatu kantor yang mengikuti prinsip hirarkis. </a:t>
            </a:r>
            <a:endParaRPr lang="id-ID" dirty="0" smtClean="0">
              <a:latin typeface="+mj-lt"/>
            </a:endParaRPr>
          </a:p>
          <a:p>
            <a:r>
              <a:rPr lang="id-ID" dirty="0" smtClean="0">
                <a:latin typeface="+mj-lt"/>
              </a:rPr>
              <a:t>Pelaksanaan </a:t>
            </a:r>
            <a:r>
              <a:rPr lang="id-ID" dirty="0">
                <a:latin typeface="+mj-lt"/>
              </a:rPr>
              <a:t>tugasnya diatur oleh suatu sistem peraturan perundang-undangan yang abstrak dan mencakup juga penerapan aturan-aturan di dalam kasus-kasus tertentu. </a:t>
            </a:r>
            <a:endParaRPr lang="id-ID" dirty="0" smtClean="0">
              <a:latin typeface="+mj-lt"/>
            </a:endParaRPr>
          </a:p>
          <a:p>
            <a:r>
              <a:rPr lang="id-ID" dirty="0" smtClean="0">
                <a:latin typeface="+mj-lt"/>
              </a:rPr>
              <a:t>Dilaksanakan </a:t>
            </a:r>
            <a:r>
              <a:rPr lang="id-ID" dirty="0">
                <a:latin typeface="+mj-lt"/>
              </a:rPr>
              <a:t>oleh pejabat yang ideal melaksanakan tugas-tugasnya dengan semangat formal dan bersifat pribadi, tanpa perasaan dendam atau nafsu</a:t>
            </a:r>
            <a:r>
              <a:rPr lang="id-ID" dirty="0" smtClean="0">
                <a:latin typeface="+mj-lt"/>
              </a:rPr>
              <a:t>.</a:t>
            </a:r>
          </a:p>
          <a:p>
            <a:r>
              <a:rPr lang="id-ID" dirty="0" smtClean="0">
                <a:latin typeface="+mj-lt"/>
              </a:rPr>
              <a:t> </a:t>
            </a:r>
            <a:r>
              <a:rPr lang="id-ID" dirty="0">
                <a:latin typeface="+mj-lt"/>
              </a:rPr>
              <a:t>Pekerjaan birokratis didasarkan pada klasifikasi teknis dan dilindungi dari kemungkinan pemecatan sepihak. Berdasarkan pengalaman universal bahwa tipe organisasi administratif yang murni dilihat semata-mata dari sudut teknis, mampu mencapai tingkat efisiensi yang tinggi.</a:t>
            </a:r>
          </a:p>
          <a:p>
            <a:endParaRPr lang="id-ID" dirty="0"/>
          </a:p>
        </p:txBody>
      </p:sp>
    </p:spTree>
    <p:extLst>
      <p:ext uri="{BB962C8B-B14F-4D97-AF65-F5344CB8AC3E}">
        <p14:creationId xmlns:p14="http://schemas.microsoft.com/office/powerpoint/2010/main" val="27781011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850106"/>
          </a:xfrm>
        </p:spPr>
        <p:txBody>
          <a:bodyPr>
            <a:normAutofit/>
          </a:bodyPr>
          <a:lstStyle/>
          <a:p>
            <a:endParaRPr lang="id-ID" dirty="0"/>
          </a:p>
        </p:txBody>
      </p:sp>
      <p:sp>
        <p:nvSpPr>
          <p:cNvPr id="3" name="Content Placeholder 2"/>
          <p:cNvSpPr>
            <a:spLocks noGrp="1"/>
          </p:cNvSpPr>
          <p:nvPr>
            <p:ph idx="1"/>
          </p:nvPr>
        </p:nvSpPr>
        <p:spPr>
          <a:xfrm>
            <a:off x="395536" y="1484784"/>
            <a:ext cx="8229600" cy="4752528"/>
          </a:xfrm>
        </p:spPr>
        <p:txBody>
          <a:bodyPr>
            <a:normAutofit/>
          </a:bodyPr>
          <a:lstStyle/>
          <a:p>
            <a:r>
              <a:rPr lang="id-ID" dirty="0">
                <a:latin typeface="+mj-lt"/>
              </a:rPr>
              <a:t>Birokrasi sebagai bagian </a:t>
            </a:r>
            <a:r>
              <a:rPr lang="id-ID" i="1" dirty="0" smtClean="0">
                <a:latin typeface="+mj-lt"/>
              </a:rPr>
              <a:t>law enforcement</a:t>
            </a:r>
            <a:r>
              <a:rPr lang="id-ID" dirty="0">
                <a:latin typeface="+mj-lt"/>
              </a:rPr>
              <a:t> </a:t>
            </a:r>
            <a:r>
              <a:rPr lang="id-ID" dirty="0" smtClean="0">
                <a:latin typeface="+mj-lt"/>
              </a:rPr>
              <a:t> </a:t>
            </a:r>
          </a:p>
          <a:p>
            <a:pPr marL="0" indent="0">
              <a:buNone/>
            </a:pPr>
            <a:r>
              <a:rPr lang="id-ID" dirty="0">
                <a:latin typeface="+mj-lt"/>
              </a:rPr>
              <a:t> </a:t>
            </a:r>
            <a:r>
              <a:rPr lang="id-ID" dirty="0" smtClean="0">
                <a:latin typeface="+mj-lt"/>
              </a:rPr>
              <a:t>   perlu </a:t>
            </a:r>
            <a:r>
              <a:rPr lang="id-ID" dirty="0">
                <a:latin typeface="+mj-lt"/>
              </a:rPr>
              <a:t>direformasi dengan dimensi keadilan. </a:t>
            </a:r>
            <a:endParaRPr lang="id-ID" dirty="0" smtClean="0">
              <a:latin typeface="+mj-lt"/>
            </a:endParaRPr>
          </a:p>
          <a:p>
            <a:r>
              <a:rPr lang="id-ID" dirty="0" smtClean="0">
                <a:latin typeface="+mj-lt"/>
              </a:rPr>
              <a:t>Hal </a:t>
            </a:r>
            <a:r>
              <a:rPr lang="id-ID" dirty="0">
                <a:latin typeface="+mj-lt"/>
              </a:rPr>
              <a:t>yang diperlukan adalah: menuntaskan “</a:t>
            </a:r>
            <a:r>
              <a:rPr lang="id-ID" i="1" dirty="0">
                <a:latin typeface="+mj-lt"/>
              </a:rPr>
              <a:t>national building</a:t>
            </a:r>
            <a:r>
              <a:rPr lang="id-ID" dirty="0">
                <a:latin typeface="+mj-lt"/>
              </a:rPr>
              <a:t>“, memaksimalkan fungsi lembaga-lembaga, membangun aturan hukum secara komprehensif serta membangun moralitas aparat penegak hukum</a:t>
            </a:r>
          </a:p>
        </p:txBody>
      </p:sp>
    </p:spTree>
    <p:extLst>
      <p:ext uri="{BB962C8B-B14F-4D97-AF65-F5344CB8AC3E}">
        <p14:creationId xmlns:p14="http://schemas.microsoft.com/office/powerpoint/2010/main" val="841305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88640"/>
            <a:ext cx="8291264" cy="648072"/>
          </a:xfrm>
        </p:spPr>
        <p:txBody>
          <a:bodyPr>
            <a:normAutofit fontScale="90000"/>
          </a:bodyPr>
          <a:lstStyle/>
          <a:p>
            <a:r>
              <a:rPr lang="id-ID" b="1" dirty="0" smtClean="0"/>
              <a:t/>
            </a:r>
            <a:br>
              <a:rPr lang="id-ID" b="1" dirty="0" smtClean="0"/>
            </a:br>
            <a:r>
              <a:rPr lang="en-US" b="1" dirty="0" err="1" smtClean="0"/>
              <a:t>Pengertian</a:t>
            </a:r>
            <a:r>
              <a:rPr lang="en-US" b="1" dirty="0" smtClean="0"/>
              <a:t> </a:t>
            </a:r>
            <a:r>
              <a:rPr lang="en-US" b="1" dirty="0" err="1"/>
              <a:t>Etika</a:t>
            </a:r>
            <a:r>
              <a:rPr lang="en-US" b="1" dirty="0"/>
              <a:t/>
            </a:r>
            <a:br>
              <a:rPr lang="en-US" b="1" dirty="0"/>
            </a:br>
            <a:endParaRPr lang="id-ID" dirty="0"/>
          </a:p>
        </p:txBody>
      </p:sp>
      <p:sp>
        <p:nvSpPr>
          <p:cNvPr id="3" name="Content Placeholder 2"/>
          <p:cNvSpPr>
            <a:spLocks noGrp="1"/>
          </p:cNvSpPr>
          <p:nvPr>
            <p:ph idx="1"/>
          </p:nvPr>
        </p:nvSpPr>
        <p:spPr>
          <a:xfrm>
            <a:off x="467544" y="908720"/>
            <a:ext cx="8219256" cy="5760640"/>
          </a:xfrm>
        </p:spPr>
        <p:txBody>
          <a:bodyPr>
            <a:normAutofit fontScale="77500" lnSpcReduction="20000"/>
          </a:bodyPr>
          <a:lstStyle/>
          <a:p>
            <a:pPr marL="0" indent="0">
              <a:buNone/>
            </a:pPr>
            <a:r>
              <a:rPr lang="en-US" b="1" dirty="0" smtClean="0">
                <a:latin typeface="+mj-lt"/>
                <a:cs typeface="Arial" pitchFamily="34" charset="0"/>
              </a:rPr>
              <a:t>Chandler </a:t>
            </a:r>
            <a:r>
              <a:rPr lang="en-US" b="1" dirty="0" err="1" smtClean="0">
                <a:latin typeface="+mj-lt"/>
                <a:cs typeface="Arial" pitchFamily="34" charset="0"/>
              </a:rPr>
              <a:t>dan</a:t>
            </a:r>
            <a:r>
              <a:rPr lang="en-US" b="1" dirty="0" smtClean="0">
                <a:latin typeface="+mj-lt"/>
                <a:cs typeface="Arial" pitchFamily="34" charset="0"/>
              </a:rPr>
              <a:t> </a:t>
            </a:r>
            <a:r>
              <a:rPr lang="id-ID" b="1" dirty="0" err="1">
                <a:latin typeface="+mj-lt"/>
                <a:cs typeface="Arial" pitchFamily="34" charset="0"/>
              </a:rPr>
              <a:t>P</a:t>
            </a:r>
            <a:r>
              <a:rPr lang="en-US" b="1" dirty="0" err="1" smtClean="0">
                <a:latin typeface="+mj-lt"/>
                <a:cs typeface="Arial" pitchFamily="34" charset="0"/>
              </a:rPr>
              <a:t>lano</a:t>
            </a:r>
            <a:r>
              <a:rPr lang="en-US" b="1" dirty="0" smtClean="0">
                <a:latin typeface="+mj-lt"/>
                <a:cs typeface="Arial" pitchFamily="34" charset="0"/>
              </a:rPr>
              <a:t>, </a:t>
            </a:r>
            <a:r>
              <a:rPr lang="id-ID" b="1" dirty="0" smtClean="0">
                <a:latin typeface="+mj-lt"/>
                <a:cs typeface="Arial" pitchFamily="34" charset="0"/>
              </a:rPr>
              <a:t>(</a:t>
            </a:r>
            <a:r>
              <a:rPr lang="en-US" b="1" dirty="0" smtClean="0">
                <a:latin typeface="+mj-lt"/>
                <a:cs typeface="Arial" pitchFamily="34" charset="0"/>
              </a:rPr>
              <a:t>1988: 17)</a:t>
            </a:r>
          </a:p>
          <a:p>
            <a:r>
              <a:rPr lang="en-US" b="1" dirty="0" smtClean="0">
                <a:latin typeface="+mj-lt"/>
                <a:cs typeface="Arial" pitchFamily="34" charset="0"/>
              </a:rPr>
              <a:t> </a:t>
            </a:r>
            <a:r>
              <a:rPr lang="en-US" b="1" dirty="0" err="1" smtClean="0">
                <a:latin typeface="+mj-lt"/>
                <a:cs typeface="Arial" pitchFamily="34" charset="0"/>
              </a:rPr>
              <a:t>Etika</a:t>
            </a:r>
            <a:r>
              <a:rPr lang="en-US" b="1" dirty="0" smtClean="0">
                <a:latin typeface="+mj-lt"/>
                <a:cs typeface="Arial" pitchFamily="34" charset="0"/>
              </a:rPr>
              <a:t> </a:t>
            </a:r>
            <a:r>
              <a:rPr lang="en-US" dirty="0" err="1" smtClean="0">
                <a:latin typeface="+mj-lt"/>
                <a:cs typeface="Arial" pitchFamily="34" charset="0"/>
              </a:rPr>
              <a:t>didefinisikan</a:t>
            </a:r>
            <a:r>
              <a:rPr lang="en-US" dirty="0" smtClean="0">
                <a:latin typeface="+mj-lt"/>
                <a:cs typeface="Arial" pitchFamily="34" charset="0"/>
              </a:rPr>
              <a:t> </a:t>
            </a:r>
            <a:r>
              <a:rPr lang="en-US" dirty="0" err="1" smtClean="0">
                <a:latin typeface="+mj-lt"/>
                <a:cs typeface="Arial" pitchFamily="34" charset="0"/>
              </a:rPr>
              <a:t>sebagai</a:t>
            </a:r>
            <a:r>
              <a:rPr lang="en-US" dirty="0" smtClean="0">
                <a:latin typeface="+mj-lt"/>
                <a:cs typeface="Arial" pitchFamily="34" charset="0"/>
              </a:rPr>
              <a:t> </a:t>
            </a:r>
            <a:r>
              <a:rPr lang="en-US" dirty="0" err="1" smtClean="0">
                <a:latin typeface="+mj-lt"/>
                <a:cs typeface="Arial" pitchFamily="34" charset="0"/>
              </a:rPr>
              <a:t>cabang</a:t>
            </a:r>
            <a:r>
              <a:rPr lang="en-US" dirty="0" smtClean="0">
                <a:latin typeface="+mj-lt"/>
                <a:cs typeface="Arial" pitchFamily="34" charset="0"/>
              </a:rPr>
              <a:t> </a:t>
            </a:r>
            <a:r>
              <a:rPr lang="en-US" dirty="0" err="1" smtClean="0">
                <a:latin typeface="+mj-lt"/>
                <a:cs typeface="Arial" pitchFamily="34" charset="0"/>
              </a:rPr>
              <a:t>filsafat</a:t>
            </a:r>
            <a:r>
              <a:rPr lang="en-US" dirty="0" smtClean="0">
                <a:latin typeface="+mj-lt"/>
                <a:cs typeface="Arial" pitchFamily="34" charset="0"/>
              </a:rPr>
              <a:t> yang </a:t>
            </a:r>
            <a:r>
              <a:rPr lang="en-US" dirty="0" err="1" smtClean="0">
                <a:latin typeface="+mj-lt"/>
                <a:cs typeface="Arial" pitchFamily="34" charset="0"/>
              </a:rPr>
              <a:t>berkenaan</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nilai-nilai</a:t>
            </a:r>
            <a:r>
              <a:rPr lang="en-US" dirty="0" smtClean="0">
                <a:latin typeface="+mj-lt"/>
                <a:cs typeface="Arial" pitchFamily="34" charset="0"/>
              </a:rPr>
              <a:t> yang </a:t>
            </a:r>
            <a:r>
              <a:rPr lang="en-US" dirty="0" err="1" smtClean="0">
                <a:latin typeface="+mj-lt"/>
                <a:cs typeface="Arial" pitchFamily="34" charset="0"/>
              </a:rPr>
              <a:t>berhubungan</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perilaku</a:t>
            </a:r>
            <a:r>
              <a:rPr lang="en-US" dirty="0" smtClean="0">
                <a:latin typeface="+mj-lt"/>
                <a:cs typeface="Arial" pitchFamily="34" charset="0"/>
              </a:rPr>
              <a:t> </a:t>
            </a:r>
            <a:r>
              <a:rPr lang="en-US" dirty="0" err="1" smtClean="0">
                <a:latin typeface="+mj-lt"/>
                <a:cs typeface="Arial" pitchFamily="34" charset="0"/>
              </a:rPr>
              <a:t>manusia</a:t>
            </a:r>
            <a:r>
              <a:rPr lang="en-US" dirty="0" smtClean="0">
                <a:latin typeface="+mj-lt"/>
                <a:cs typeface="Arial" pitchFamily="34" charset="0"/>
              </a:rPr>
              <a:t>, </a:t>
            </a:r>
            <a:r>
              <a:rPr lang="en-US" dirty="0" err="1" smtClean="0">
                <a:latin typeface="+mj-lt"/>
                <a:cs typeface="Arial" pitchFamily="34" charset="0"/>
              </a:rPr>
              <a:t>dalam</a:t>
            </a:r>
            <a:r>
              <a:rPr lang="en-US" dirty="0" smtClean="0">
                <a:latin typeface="+mj-lt"/>
                <a:cs typeface="Arial" pitchFamily="34" charset="0"/>
              </a:rPr>
              <a:t> </a:t>
            </a:r>
            <a:r>
              <a:rPr lang="en-US" dirty="0" err="1" smtClean="0">
                <a:latin typeface="+mj-lt"/>
                <a:cs typeface="Arial" pitchFamily="34" charset="0"/>
              </a:rPr>
              <a:t>kaitannya</a:t>
            </a:r>
            <a:r>
              <a:rPr lang="en-US" dirty="0" smtClean="0">
                <a:latin typeface="+mj-lt"/>
                <a:cs typeface="Arial" pitchFamily="34" charset="0"/>
              </a:rPr>
              <a:t> </a:t>
            </a:r>
            <a:r>
              <a:rPr lang="en-US" dirty="0" err="1" smtClean="0">
                <a:latin typeface="+mj-lt"/>
                <a:cs typeface="Arial" pitchFamily="34" charset="0"/>
              </a:rPr>
              <a:t>dengan</a:t>
            </a:r>
            <a:r>
              <a:rPr lang="en-US" dirty="0" smtClean="0">
                <a:latin typeface="+mj-lt"/>
                <a:cs typeface="Arial" pitchFamily="34" charset="0"/>
              </a:rPr>
              <a:t> </a:t>
            </a:r>
            <a:r>
              <a:rPr lang="en-US" dirty="0" err="1" smtClean="0">
                <a:latin typeface="+mj-lt"/>
                <a:cs typeface="Arial" pitchFamily="34" charset="0"/>
              </a:rPr>
              <a:t>benar</a:t>
            </a:r>
            <a:r>
              <a:rPr lang="en-US" dirty="0" smtClean="0">
                <a:latin typeface="+mj-lt"/>
                <a:cs typeface="Arial" pitchFamily="34" charset="0"/>
              </a:rPr>
              <a:t> </a:t>
            </a:r>
            <a:r>
              <a:rPr lang="en-US" dirty="0" err="1" smtClean="0">
                <a:latin typeface="+mj-lt"/>
                <a:cs typeface="Arial" pitchFamily="34" charset="0"/>
              </a:rPr>
              <a:t>atau</a:t>
            </a:r>
            <a:r>
              <a:rPr lang="en-US" dirty="0" smtClean="0">
                <a:latin typeface="+mj-lt"/>
                <a:cs typeface="Arial" pitchFamily="34" charset="0"/>
              </a:rPr>
              <a:t> </a:t>
            </a:r>
            <a:r>
              <a:rPr lang="en-US" dirty="0" err="1" smtClean="0">
                <a:latin typeface="+mj-lt"/>
                <a:cs typeface="Arial" pitchFamily="34" charset="0"/>
              </a:rPr>
              <a:t>salah</a:t>
            </a:r>
            <a:r>
              <a:rPr lang="en-US" dirty="0" smtClean="0">
                <a:latin typeface="+mj-lt"/>
                <a:cs typeface="Arial" pitchFamily="34" charset="0"/>
              </a:rPr>
              <a:t> </a:t>
            </a:r>
            <a:r>
              <a:rPr lang="en-US" dirty="0" err="1" smtClean="0">
                <a:latin typeface="+mj-lt"/>
                <a:cs typeface="Arial" pitchFamily="34" charset="0"/>
              </a:rPr>
              <a:t>suatu</a:t>
            </a:r>
            <a:r>
              <a:rPr lang="en-US" dirty="0" smtClean="0">
                <a:latin typeface="+mj-lt"/>
                <a:cs typeface="Arial" pitchFamily="34" charset="0"/>
              </a:rPr>
              <a:t> </a:t>
            </a:r>
            <a:r>
              <a:rPr lang="en-US" dirty="0" err="1" smtClean="0">
                <a:latin typeface="+mj-lt"/>
                <a:cs typeface="Arial" pitchFamily="34" charset="0"/>
              </a:rPr>
              <a:t>perbuatan</a:t>
            </a:r>
            <a:r>
              <a:rPr lang="en-US" dirty="0" smtClean="0">
                <a:latin typeface="+mj-lt"/>
                <a:cs typeface="Arial" pitchFamily="34" charset="0"/>
              </a:rPr>
              <a:t>, </a:t>
            </a:r>
            <a:r>
              <a:rPr lang="en-US" dirty="0" err="1" smtClean="0">
                <a:latin typeface="+mj-lt"/>
                <a:cs typeface="Arial" pitchFamily="34" charset="0"/>
              </a:rPr>
              <a:t>dan</a:t>
            </a:r>
            <a:r>
              <a:rPr lang="en-US" dirty="0" smtClean="0">
                <a:latin typeface="+mj-lt"/>
                <a:cs typeface="Arial" pitchFamily="34" charset="0"/>
              </a:rPr>
              <a:t> </a:t>
            </a:r>
            <a:r>
              <a:rPr lang="en-US" dirty="0" err="1" smtClean="0">
                <a:latin typeface="+mj-lt"/>
                <a:cs typeface="Arial" pitchFamily="34" charset="0"/>
              </a:rPr>
              <a:t>baik</a:t>
            </a:r>
            <a:r>
              <a:rPr lang="en-US" dirty="0" smtClean="0">
                <a:latin typeface="+mj-lt"/>
                <a:cs typeface="Arial" pitchFamily="34" charset="0"/>
              </a:rPr>
              <a:t> </a:t>
            </a:r>
            <a:r>
              <a:rPr lang="en-US" dirty="0" err="1" smtClean="0">
                <a:latin typeface="+mj-lt"/>
                <a:cs typeface="Arial" pitchFamily="34" charset="0"/>
              </a:rPr>
              <a:t>atau</a:t>
            </a:r>
            <a:r>
              <a:rPr lang="en-US" dirty="0" smtClean="0">
                <a:latin typeface="+mj-lt"/>
                <a:cs typeface="Arial" pitchFamily="34" charset="0"/>
              </a:rPr>
              <a:t> </a:t>
            </a:r>
            <a:r>
              <a:rPr lang="en-US" dirty="0" err="1" smtClean="0">
                <a:latin typeface="+mj-lt"/>
                <a:cs typeface="Arial" pitchFamily="34" charset="0"/>
              </a:rPr>
              <a:t>buruk</a:t>
            </a:r>
            <a:r>
              <a:rPr lang="en-US" dirty="0" smtClean="0">
                <a:latin typeface="+mj-lt"/>
                <a:cs typeface="Arial" pitchFamily="34" charset="0"/>
              </a:rPr>
              <a:t> motif </a:t>
            </a:r>
            <a:r>
              <a:rPr lang="en-US" dirty="0" err="1" smtClean="0">
                <a:latin typeface="+mj-lt"/>
                <a:cs typeface="Arial" pitchFamily="34" charset="0"/>
              </a:rPr>
              <a:t>dan</a:t>
            </a:r>
            <a:r>
              <a:rPr lang="en-US" dirty="0" smtClean="0">
                <a:latin typeface="+mj-lt"/>
                <a:cs typeface="Arial" pitchFamily="34" charset="0"/>
              </a:rPr>
              <a:t> </a:t>
            </a:r>
            <a:r>
              <a:rPr lang="en-US" dirty="0" err="1" smtClean="0">
                <a:latin typeface="+mj-lt"/>
                <a:cs typeface="Arial" pitchFamily="34" charset="0"/>
              </a:rPr>
              <a:t>tujuan</a:t>
            </a:r>
            <a:r>
              <a:rPr lang="en-US" dirty="0" smtClean="0">
                <a:latin typeface="+mj-lt"/>
                <a:cs typeface="Arial" pitchFamily="34" charset="0"/>
              </a:rPr>
              <a:t> </a:t>
            </a:r>
            <a:r>
              <a:rPr lang="en-US" dirty="0" err="1" smtClean="0">
                <a:latin typeface="+mj-lt"/>
                <a:cs typeface="Arial" pitchFamily="34" charset="0"/>
              </a:rPr>
              <a:t>dari</a:t>
            </a:r>
            <a:r>
              <a:rPr lang="en-US" dirty="0" smtClean="0">
                <a:latin typeface="+mj-lt"/>
                <a:cs typeface="Arial" pitchFamily="34" charset="0"/>
              </a:rPr>
              <a:t> </a:t>
            </a:r>
            <a:r>
              <a:rPr lang="en-US" dirty="0" err="1" smtClean="0">
                <a:latin typeface="+mj-lt"/>
                <a:cs typeface="Arial" pitchFamily="34" charset="0"/>
              </a:rPr>
              <a:t>perbuatan</a:t>
            </a:r>
            <a:endParaRPr lang="en-US" dirty="0" smtClean="0">
              <a:latin typeface="+mj-lt"/>
              <a:cs typeface="Arial" pitchFamily="34" charset="0"/>
            </a:endParaRPr>
          </a:p>
          <a:p>
            <a:pPr marL="0" indent="0">
              <a:buNone/>
            </a:pPr>
            <a:r>
              <a:rPr lang="id-ID" b="1" dirty="0">
                <a:latin typeface="+mj-lt"/>
              </a:rPr>
              <a:t>Menurut </a:t>
            </a:r>
            <a:r>
              <a:rPr lang="en-US" b="1" dirty="0" err="1">
                <a:latin typeface="+mj-lt"/>
              </a:rPr>
              <a:t>Bertens</a:t>
            </a:r>
            <a:r>
              <a:rPr lang="en-US" b="1" dirty="0">
                <a:latin typeface="+mj-lt"/>
              </a:rPr>
              <a:t> (2000) </a:t>
            </a:r>
            <a:endParaRPr lang="id-ID" b="1" dirty="0">
              <a:latin typeface="+mj-lt"/>
            </a:endParaRPr>
          </a:p>
          <a:p>
            <a:r>
              <a:rPr lang="id-ID" dirty="0">
                <a:latin typeface="+mj-lt"/>
              </a:rPr>
              <a:t>E</a:t>
            </a:r>
            <a:r>
              <a:rPr lang="en-US" dirty="0" err="1">
                <a:latin typeface="+mj-lt"/>
              </a:rPr>
              <a:t>tika</a:t>
            </a:r>
            <a:r>
              <a:rPr lang="en-US" dirty="0">
                <a:latin typeface="+mj-lt"/>
              </a:rPr>
              <a:t> </a:t>
            </a:r>
            <a:r>
              <a:rPr lang="en-US" dirty="0" err="1">
                <a:latin typeface="+mj-lt"/>
              </a:rPr>
              <a:t>berarti</a:t>
            </a:r>
            <a:r>
              <a:rPr lang="en-US" dirty="0">
                <a:latin typeface="+mj-lt"/>
              </a:rPr>
              <a:t> </a:t>
            </a:r>
            <a:r>
              <a:rPr lang="en-US" dirty="0" err="1">
                <a:latin typeface="+mj-lt"/>
              </a:rPr>
              <a:t>kebiasaan</a:t>
            </a:r>
            <a:r>
              <a:rPr lang="en-US" dirty="0">
                <a:latin typeface="+mj-lt"/>
              </a:rPr>
              <a:t>, </a:t>
            </a:r>
            <a:r>
              <a:rPr lang="en-US" dirty="0" err="1">
                <a:latin typeface="+mj-lt"/>
              </a:rPr>
              <a:t>adat</a:t>
            </a:r>
            <a:r>
              <a:rPr lang="en-US" dirty="0">
                <a:latin typeface="+mj-lt"/>
              </a:rPr>
              <a:t>, </a:t>
            </a:r>
            <a:r>
              <a:rPr lang="en-US" dirty="0" err="1">
                <a:latin typeface="+mj-lt"/>
              </a:rPr>
              <a:t>atau</a:t>
            </a:r>
            <a:r>
              <a:rPr lang="en-US" dirty="0">
                <a:latin typeface="+mj-lt"/>
              </a:rPr>
              <a:t> </a:t>
            </a:r>
            <a:r>
              <a:rPr lang="en-US" dirty="0" err="1">
                <a:latin typeface="+mj-lt"/>
              </a:rPr>
              <a:t>ahlak</a:t>
            </a:r>
            <a:r>
              <a:rPr lang="en-US" dirty="0">
                <a:latin typeface="+mj-lt"/>
              </a:rPr>
              <a:t> </a:t>
            </a:r>
            <a:r>
              <a:rPr lang="id-ID" dirty="0">
                <a:latin typeface="+mj-lt"/>
              </a:rPr>
              <a:t>&amp;</a:t>
            </a:r>
            <a:r>
              <a:rPr lang="en-US" dirty="0">
                <a:latin typeface="+mj-lt"/>
              </a:rPr>
              <a:t> </a:t>
            </a:r>
            <a:r>
              <a:rPr lang="en-US" dirty="0" err="1">
                <a:latin typeface="+mj-lt"/>
              </a:rPr>
              <a:t>watak</a:t>
            </a:r>
            <a:r>
              <a:rPr lang="en-US" dirty="0">
                <a:latin typeface="+mj-lt"/>
              </a:rPr>
              <a:t>. </a:t>
            </a:r>
            <a:r>
              <a:rPr lang="en-US" dirty="0" err="1">
                <a:latin typeface="+mj-lt"/>
              </a:rPr>
              <a:t>Etika</a:t>
            </a:r>
            <a:r>
              <a:rPr lang="en-US" dirty="0">
                <a:latin typeface="+mj-lt"/>
              </a:rPr>
              <a:t> </a:t>
            </a:r>
            <a:r>
              <a:rPr lang="en-US" dirty="0" err="1">
                <a:latin typeface="+mj-lt"/>
              </a:rPr>
              <a:t>jga</a:t>
            </a:r>
            <a:r>
              <a:rPr lang="en-US" dirty="0">
                <a:latin typeface="+mj-lt"/>
              </a:rPr>
              <a:t> </a:t>
            </a:r>
            <a:r>
              <a:rPr lang="en-US" dirty="0" err="1">
                <a:latin typeface="+mj-lt"/>
              </a:rPr>
              <a:t>dirumuskan</a:t>
            </a:r>
            <a:r>
              <a:rPr lang="en-US" dirty="0">
                <a:latin typeface="+mj-lt"/>
              </a:rPr>
              <a:t> </a:t>
            </a:r>
            <a:r>
              <a:rPr lang="en-US" dirty="0" err="1">
                <a:latin typeface="+mj-lt"/>
              </a:rPr>
              <a:t>sebagai</a:t>
            </a:r>
            <a:r>
              <a:rPr lang="en-US" dirty="0">
                <a:latin typeface="+mj-lt"/>
              </a:rPr>
              <a:t> </a:t>
            </a:r>
            <a:r>
              <a:rPr lang="en-US" dirty="0" err="1">
                <a:latin typeface="+mj-lt"/>
              </a:rPr>
              <a:t>ilmu</a:t>
            </a:r>
            <a:r>
              <a:rPr lang="en-US" dirty="0">
                <a:latin typeface="+mj-lt"/>
              </a:rPr>
              <a:t> </a:t>
            </a:r>
            <a:r>
              <a:rPr lang="en-US" dirty="0" err="1">
                <a:latin typeface="+mj-lt"/>
              </a:rPr>
              <a:t>pengetahuan</a:t>
            </a:r>
            <a:r>
              <a:rPr lang="en-US" dirty="0">
                <a:latin typeface="+mj-lt"/>
              </a:rPr>
              <a:t> </a:t>
            </a:r>
            <a:r>
              <a:rPr lang="en-US" dirty="0" err="1">
                <a:latin typeface="+mj-lt"/>
              </a:rPr>
              <a:t>tentang</a:t>
            </a:r>
            <a:r>
              <a:rPr lang="en-US" dirty="0">
                <a:latin typeface="+mj-lt"/>
              </a:rPr>
              <a:t>  </a:t>
            </a:r>
            <a:r>
              <a:rPr lang="en-US" dirty="0" err="1">
                <a:latin typeface="+mj-lt"/>
              </a:rPr>
              <a:t>asas-asas</a:t>
            </a:r>
            <a:r>
              <a:rPr lang="en-US" dirty="0">
                <a:latin typeface="+mj-lt"/>
              </a:rPr>
              <a:t> moral. </a:t>
            </a:r>
            <a:endParaRPr lang="id-ID" dirty="0">
              <a:latin typeface="+mj-lt"/>
            </a:endParaRPr>
          </a:p>
          <a:p>
            <a:pPr marL="0" indent="0">
              <a:buNone/>
            </a:pPr>
            <a:r>
              <a:rPr lang="id-ID" dirty="0">
                <a:latin typeface="+mj-lt"/>
              </a:rPr>
              <a:t>Tiga (3) </a:t>
            </a:r>
            <a:r>
              <a:rPr lang="en-US" dirty="0" err="1">
                <a:latin typeface="+mj-lt"/>
              </a:rPr>
              <a:t>arti</a:t>
            </a:r>
            <a:r>
              <a:rPr lang="en-US" dirty="0">
                <a:latin typeface="+mj-lt"/>
              </a:rPr>
              <a:t> </a:t>
            </a:r>
            <a:r>
              <a:rPr lang="en-US" dirty="0" err="1">
                <a:latin typeface="+mj-lt"/>
              </a:rPr>
              <a:t>penting</a:t>
            </a:r>
            <a:r>
              <a:rPr lang="en-US" dirty="0">
                <a:latin typeface="+mj-lt"/>
              </a:rPr>
              <a:t> </a:t>
            </a:r>
            <a:r>
              <a:rPr lang="en-US" dirty="0" err="1">
                <a:latin typeface="+mj-lt"/>
              </a:rPr>
              <a:t>etika</a:t>
            </a:r>
            <a:r>
              <a:rPr lang="en-US" dirty="0">
                <a:latin typeface="+mj-lt"/>
              </a:rPr>
              <a:t>; </a:t>
            </a:r>
          </a:p>
          <a:p>
            <a:pPr marL="475488" indent="-457200">
              <a:buFont typeface="+mj-lt"/>
              <a:buAutoNum type="arabicPeriod"/>
            </a:pPr>
            <a:r>
              <a:rPr lang="en-US" dirty="0" err="1">
                <a:latin typeface="+mj-lt"/>
              </a:rPr>
              <a:t>Ilmu</a:t>
            </a:r>
            <a:r>
              <a:rPr lang="en-US" dirty="0">
                <a:latin typeface="+mj-lt"/>
              </a:rPr>
              <a:t> </a:t>
            </a:r>
            <a:r>
              <a:rPr lang="en-US" dirty="0" err="1">
                <a:latin typeface="+mj-lt"/>
              </a:rPr>
              <a:t>tentang</a:t>
            </a:r>
            <a:r>
              <a:rPr lang="en-US" dirty="0">
                <a:latin typeface="+mj-lt"/>
              </a:rPr>
              <a:t> </a:t>
            </a:r>
            <a:r>
              <a:rPr lang="en-US" dirty="0" err="1">
                <a:latin typeface="+mj-lt"/>
              </a:rPr>
              <a:t>apa</a:t>
            </a:r>
            <a:r>
              <a:rPr lang="en-US" dirty="0">
                <a:latin typeface="+mj-lt"/>
              </a:rPr>
              <a:t> yang </a:t>
            </a:r>
            <a:r>
              <a:rPr lang="en-US" dirty="0" err="1">
                <a:latin typeface="+mj-lt"/>
              </a:rPr>
              <a:t>baik</a:t>
            </a:r>
            <a:r>
              <a:rPr lang="en-US" dirty="0">
                <a:latin typeface="+mj-lt"/>
              </a:rPr>
              <a:t> </a:t>
            </a:r>
            <a:r>
              <a:rPr lang="en-US" dirty="0" err="1">
                <a:latin typeface="+mj-lt"/>
              </a:rPr>
              <a:t>dan</a:t>
            </a:r>
            <a:r>
              <a:rPr lang="en-US" dirty="0">
                <a:latin typeface="+mj-lt"/>
              </a:rPr>
              <a:t> </a:t>
            </a:r>
            <a:r>
              <a:rPr lang="en-US" dirty="0" err="1">
                <a:latin typeface="+mj-lt"/>
              </a:rPr>
              <a:t>apa</a:t>
            </a:r>
            <a:r>
              <a:rPr lang="en-US" dirty="0">
                <a:latin typeface="+mj-lt"/>
              </a:rPr>
              <a:t> yang </a:t>
            </a:r>
            <a:r>
              <a:rPr lang="en-US" dirty="0" err="1">
                <a:latin typeface="+mj-lt"/>
              </a:rPr>
              <a:t>buruk</a:t>
            </a:r>
            <a:r>
              <a:rPr lang="en-US" dirty="0">
                <a:latin typeface="+mj-lt"/>
              </a:rPr>
              <a:t> </a:t>
            </a:r>
            <a:r>
              <a:rPr lang="en-US" dirty="0" err="1">
                <a:latin typeface="+mj-lt"/>
              </a:rPr>
              <a:t>dan</a:t>
            </a:r>
            <a:r>
              <a:rPr lang="en-US" dirty="0">
                <a:latin typeface="+mj-lt"/>
              </a:rPr>
              <a:t> </a:t>
            </a:r>
            <a:r>
              <a:rPr lang="en-US" dirty="0" err="1">
                <a:latin typeface="+mj-lt"/>
              </a:rPr>
              <a:t>tentang</a:t>
            </a:r>
            <a:r>
              <a:rPr lang="en-US" dirty="0">
                <a:latin typeface="+mj-lt"/>
              </a:rPr>
              <a:t> </a:t>
            </a:r>
            <a:r>
              <a:rPr lang="en-US" dirty="0" err="1">
                <a:latin typeface="+mj-lt"/>
              </a:rPr>
              <a:t>hak</a:t>
            </a:r>
            <a:r>
              <a:rPr lang="en-US" dirty="0">
                <a:latin typeface="+mj-lt"/>
              </a:rPr>
              <a:t> </a:t>
            </a:r>
            <a:r>
              <a:rPr lang="en-US" dirty="0" err="1">
                <a:latin typeface="+mj-lt"/>
              </a:rPr>
              <a:t>dan</a:t>
            </a:r>
            <a:r>
              <a:rPr lang="en-US" dirty="0">
                <a:latin typeface="+mj-lt"/>
              </a:rPr>
              <a:t> </a:t>
            </a:r>
            <a:r>
              <a:rPr lang="en-US" dirty="0" err="1">
                <a:latin typeface="+mj-lt"/>
              </a:rPr>
              <a:t>kewajiban</a:t>
            </a:r>
            <a:r>
              <a:rPr lang="en-US" dirty="0">
                <a:latin typeface="+mj-lt"/>
              </a:rPr>
              <a:t> moral</a:t>
            </a:r>
          </a:p>
          <a:p>
            <a:pPr marL="475488" indent="-457200">
              <a:buFont typeface="+mj-lt"/>
              <a:buAutoNum type="arabicPeriod"/>
            </a:pPr>
            <a:r>
              <a:rPr lang="en-US" dirty="0">
                <a:latin typeface="+mj-lt"/>
              </a:rPr>
              <a:t>Kumpulan </a:t>
            </a:r>
            <a:r>
              <a:rPr lang="en-US" dirty="0" err="1">
                <a:latin typeface="+mj-lt"/>
              </a:rPr>
              <a:t>asas</a:t>
            </a:r>
            <a:r>
              <a:rPr lang="en-US" dirty="0">
                <a:latin typeface="+mj-lt"/>
              </a:rPr>
              <a:t> </a:t>
            </a:r>
            <a:r>
              <a:rPr lang="en-US" dirty="0" err="1">
                <a:latin typeface="+mj-lt"/>
              </a:rPr>
              <a:t>atau</a:t>
            </a:r>
            <a:r>
              <a:rPr lang="en-US" dirty="0">
                <a:latin typeface="+mj-lt"/>
              </a:rPr>
              <a:t> </a:t>
            </a:r>
            <a:r>
              <a:rPr lang="en-US" dirty="0" err="1">
                <a:latin typeface="+mj-lt"/>
              </a:rPr>
              <a:t>nilai</a:t>
            </a:r>
            <a:r>
              <a:rPr lang="en-US" dirty="0">
                <a:latin typeface="+mj-lt"/>
              </a:rPr>
              <a:t> yang </a:t>
            </a:r>
            <a:r>
              <a:rPr lang="en-US" dirty="0" err="1">
                <a:latin typeface="+mj-lt"/>
              </a:rPr>
              <a:t>berkenaan</a:t>
            </a:r>
            <a:r>
              <a:rPr lang="en-US" dirty="0">
                <a:latin typeface="+mj-lt"/>
              </a:rPr>
              <a:t> d</a:t>
            </a:r>
            <a:r>
              <a:rPr lang="id-ID" dirty="0">
                <a:latin typeface="+mj-lt"/>
              </a:rPr>
              <a:t>engan </a:t>
            </a:r>
            <a:r>
              <a:rPr lang="en-US" dirty="0">
                <a:latin typeface="+mj-lt"/>
              </a:rPr>
              <a:t> </a:t>
            </a:r>
            <a:r>
              <a:rPr lang="en-US" dirty="0" err="1">
                <a:latin typeface="+mj-lt"/>
              </a:rPr>
              <a:t>akhlak</a:t>
            </a:r>
            <a:endParaRPr lang="en-US" dirty="0">
              <a:latin typeface="+mj-lt"/>
            </a:endParaRPr>
          </a:p>
          <a:p>
            <a:pPr marL="475488" indent="-457200">
              <a:buFont typeface="+mj-lt"/>
              <a:buAutoNum type="arabicPeriod"/>
            </a:pPr>
            <a:r>
              <a:rPr lang="en-US" dirty="0" err="1">
                <a:latin typeface="+mj-lt"/>
              </a:rPr>
              <a:t>Nilai</a:t>
            </a:r>
            <a:r>
              <a:rPr lang="en-US" dirty="0">
                <a:latin typeface="+mj-lt"/>
              </a:rPr>
              <a:t> </a:t>
            </a:r>
            <a:r>
              <a:rPr lang="en-US" dirty="0" err="1">
                <a:latin typeface="+mj-lt"/>
              </a:rPr>
              <a:t>mengenai</a:t>
            </a:r>
            <a:r>
              <a:rPr lang="en-US" dirty="0">
                <a:latin typeface="+mj-lt"/>
              </a:rPr>
              <a:t> </a:t>
            </a:r>
            <a:r>
              <a:rPr lang="en-US" dirty="0" err="1">
                <a:latin typeface="+mj-lt"/>
              </a:rPr>
              <a:t>benar</a:t>
            </a:r>
            <a:r>
              <a:rPr lang="en-US" dirty="0">
                <a:latin typeface="+mj-lt"/>
              </a:rPr>
              <a:t> </a:t>
            </a:r>
            <a:r>
              <a:rPr lang="en-US" dirty="0" err="1">
                <a:latin typeface="+mj-lt"/>
              </a:rPr>
              <a:t>dan</a:t>
            </a:r>
            <a:r>
              <a:rPr lang="en-US" dirty="0">
                <a:latin typeface="+mj-lt"/>
              </a:rPr>
              <a:t> </a:t>
            </a:r>
            <a:r>
              <a:rPr lang="en-US" dirty="0" err="1">
                <a:latin typeface="+mj-lt"/>
              </a:rPr>
              <a:t>salah</a:t>
            </a:r>
            <a:r>
              <a:rPr lang="en-US" dirty="0">
                <a:latin typeface="+mj-lt"/>
              </a:rPr>
              <a:t> yang </a:t>
            </a:r>
            <a:r>
              <a:rPr lang="en-US" dirty="0" err="1">
                <a:latin typeface="+mj-lt"/>
              </a:rPr>
              <a:t>dianut</a:t>
            </a:r>
            <a:r>
              <a:rPr lang="en-US" dirty="0">
                <a:latin typeface="+mj-lt"/>
              </a:rPr>
              <a:t> </a:t>
            </a:r>
            <a:r>
              <a:rPr lang="en-US" dirty="0" err="1">
                <a:latin typeface="+mj-lt"/>
              </a:rPr>
              <a:t>organisasi</a:t>
            </a:r>
            <a:r>
              <a:rPr lang="en-US" dirty="0">
                <a:latin typeface="+mj-lt"/>
              </a:rPr>
              <a:t> </a:t>
            </a:r>
            <a:r>
              <a:rPr lang="en-US" dirty="0" err="1">
                <a:latin typeface="+mj-lt"/>
              </a:rPr>
              <a:t>atau</a:t>
            </a:r>
            <a:r>
              <a:rPr lang="en-US" dirty="0">
                <a:latin typeface="+mj-lt"/>
              </a:rPr>
              <a:t> </a:t>
            </a:r>
            <a:r>
              <a:rPr lang="en-US" dirty="0" err="1">
                <a:latin typeface="+mj-lt"/>
              </a:rPr>
              <a:t>masyarakat</a:t>
            </a:r>
            <a:r>
              <a:rPr lang="en-US" dirty="0" smtClean="0">
                <a:latin typeface="+mj-lt"/>
              </a:rPr>
              <a:t>.</a:t>
            </a:r>
            <a:endParaRPr lang="en-US" dirty="0">
              <a:latin typeface="+mj-lt"/>
            </a:endParaRPr>
          </a:p>
        </p:txBody>
      </p:sp>
    </p:spTree>
    <p:extLst>
      <p:ext uri="{BB962C8B-B14F-4D97-AF65-F5344CB8AC3E}">
        <p14:creationId xmlns:p14="http://schemas.microsoft.com/office/powerpoint/2010/main" val="1089836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490066"/>
          </a:xfrm>
        </p:spPr>
        <p:txBody>
          <a:bodyPr>
            <a:noAutofit/>
          </a:bodyPr>
          <a:lstStyle/>
          <a:p>
            <a:r>
              <a:rPr lang="id-ID" sz="2800" b="1" dirty="0"/>
              <a:t>Etika </a:t>
            </a:r>
            <a:r>
              <a:rPr lang="id-ID" sz="2800" b="1" dirty="0" smtClean="0"/>
              <a:t>dibagi 2 : Etika Umum </a:t>
            </a:r>
            <a:r>
              <a:rPr lang="id-ID" sz="2800" b="1" dirty="0"/>
              <a:t>dan </a:t>
            </a:r>
            <a:r>
              <a:rPr lang="id-ID" sz="2800" b="1" dirty="0" smtClean="0"/>
              <a:t>Etika Khusus</a:t>
            </a:r>
            <a:endParaRPr lang="id-ID" sz="2800" b="1" dirty="0"/>
          </a:p>
        </p:txBody>
      </p:sp>
      <p:sp>
        <p:nvSpPr>
          <p:cNvPr id="3" name="Content Placeholder 2"/>
          <p:cNvSpPr>
            <a:spLocks noGrp="1"/>
          </p:cNvSpPr>
          <p:nvPr>
            <p:ph idx="1"/>
          </p:nvPr>
        </p:nvSpPr>
        <p:spPr>
          <a:xfrm>
            <a:off x="395536" y="836712"/>
            <a:ext cx="8291264" cy="5832648"/>
          </a:xfrm>
        </p:spPr>
        <p:txBody>
          <a:bodyPr>
            <a:noAutofit/>
          </a:bodyPr>
          <a:lstStyle/>
          <a:p>
            <a:pPr marL="514350" indent="-514350">
              <a:buFont typeface="+mj-lt"/>
              <a:buAutoNum type="arabicPeriod"/>
            </a:pPr>
            <a:r>
              <a:rPr lang="id-ID" sz="2400" b="1" dirty="0" smtClean="0">
                <a:latin typeface="+mj-lt"/>
              </a:rPr>
              <a:t>Etika </a:t>
            </a:r>
            <a:r>
              <a:rPr lang="id-ID" sz="2400" b="1" dirty="0">
                <a:latin typeface="+mj-lt"/>
              </a:rPr>
              <a:t>umum </a:t>
            </a:r>
            <a:r>
              <a:rPr lang="id-ID" sz="2400" dirty="0">
                <a:latin typeface="+mj-lt"/>
              </a:rPr>
              <a:t>mempertanyakan prinsip-prinsip dasar yang berlaku bagi segenap tindakan manusia, </a:t>
            </a:r>
            <a:endParaRPr lang="id-ID" sz="2400" dirty="0" smtClean="0">
              <a:latin typeface="+mj-lt"/>
            </a:endParaRPr>
          </a:p>
          <a:p>
            <a:pPr marL="514350" indent="-514350">
              <a:buFont typeface="+mj-lt"/>
              <a:buAutoNum type="arabicPeriod"/>
            </a:pPr>
            <a:r>
              <a:rPr lang="id-ID" sz="2400" b="1" dirty="0">
                <a:latin typeface="+mj-lt"/>
              </a:rPr>
              <a:t>E</a:t>
            </a:r>
            <a:r>
              <a:rPr lang="id-ID" sz="2400" b="1" dirty="0" smtClean="0">
                <a:latin typeface="+mj-lt"/>
              </a:rPr>
              <a:t>tika </a:t>
            </a:r>
            <a:r>
              <a:rPr lang="id-ID" sz="2400" b="1" dirty="0">
                <a:latin typeface="+mj-lt"/>
              </a:rPr>
              <a:t>khusus </a:t>
            </a:r>
            <a:r>
              <a:rPr lang="id-ID" sz="2400" dirty="0" smtClean="0">
                <a:latin typeface="+mj-lt"/>
              </a:rPr>
              <a:t>mmbahas prinsip2 </a:t>
            </a:r>
            <a:r>
              <a:rPr lang="id-ID" sz="2400" dirty="0">
                <a:latin typeface="+mj-lt"/>
              </a:rPr>
              <a:t>itu </a:t>
            </a:r>
            <a:r>
              <a:rPr lang="id-ID" sz="2400" dirty="0" smtClean="0">
                <a:latin typeface="+mj-lt"/>
              </a:rPr>
              <a:t>dlm hbungan dg kwajiban </a:t>
            </a:r>
            <a:r>
              <a:rPr lang="id-ID" sz="2400" dirty="0">
                <a:latin typeface="+mj-lt"/>
              </a:rPr>
              <a:t>manusia dalam pelbagai lingkup </a:t>
            </a:r>
            <a:r>
              <a:rPr lang="id-ID" sz="2400" dirty="0" smtClean="0">
                <a:latin typeface="+mj-lt"/>
              </a:rPr>
              <a:t>kehidupannya.Dibedakan  al:</a:t>
            </a:r>
          </a:p>
          <a:p>
            <a:pPr marL="457200" indent="-457200">
              <a:buFont typeface="+mj-lt"/>
              <a:buAutoNum type="alphaLcPeriod"/>
            </a:pPr>
            <a:r>
              <a:rPr lang="id-ID" sz="2400" b="1" dirty="0" smtClean="0">
                <a:latin typeface="+mj-lt"/>
              </a:rPr>
              <a:t> Etika </a:t>
            </a:r>
            <a:r>
              <a:rPr lang="id-ID" sz="2400" b="1" dirty="0">
                <a:latin typeface="+mj-lt"/>
              </a:rPr>
              <a:t>individual </a:t>
            </a:r>
            <a:r>
              <a:rPr lang="id-ID" sz="2400" dirty="0">
                <a:latin typeface="+mj-lt"/>
              </a:rPr>
              <a:t>yang </a:t>
            </a:r>
            <a:r>
              <a:rPr lang="id-ID" sz="2400" dirty="0" smtClean="0">
                <a:latin typeface="+mj-lt"/>
              </a:rPr>
              <a:t>berkait dengan kewajiban  </a:t>
            </a:r>
            <a:r>
              <a:rPr lang="id-ID" sz="2400" dirty="0">
                <a:latin typeface="+mj-lt"/>
              </a:rPr>
              <a:t>manusia sebagai individu, terutama terhadap </a:t>
            </a:r>
            <a:r>
              <a:rPr lang="id-ID" sz="2400" dirty="0" smtClean="0">
                <a:latin typeface="+mj-lt"/>
              </a:rPr>
              <a:t>dirinya </a:t>
            </a:r>
            <a:r>
              <a:rPr lang="id-ID" sz="2400" dirty="0">
                <a:latin typeface="+mj-lt"/>
              </a:rPr>
              <a:t>sendiri &amp;</a:t>
            </a:r>
            <a:r>
              <a:rPr lang="id-ID" sz="2400" dirty="0" smtClean="0">
                <a:latin typeface="+mj-lt"/>
              </a:rPr>
              <a:t>  melalui </a:t>
            </a:r>
            <a:r>
              <a:rPr lang="id-ID" sz="2400" dirty="0">
                <a:latin typeface="+mj-lt"/>
              </a:rPr>
              <a:t>suara hati, </a:t>
            </a:r>
            <a:r>
              <a:rPr lang="id-ID" sz="2400" dirty="0" smtClean="0">
                <a:latin typeface="+mj-lt"/>
              </a:rPr>
              <a:t> terhadap </a:t>
            </a:r>
            <a:r>
              <a:rPr lang="id-ID" sz="2400" dirty="0">
                <a:latin typeface="+mj-lt"/>
              </a:rPr>
              <a:t>I</a:t>
            </a:r>
            <a:r>
              <a:rPr lang="id-ID" sz="2400" dirty="0" smtClean="0">
                <a:latin typeface="+mj-lt"/>
              </a:rPr>
              <a:t>llahi</a:t>
            </a:r>
            <a:r>
              <a:rPr lang="id-ID" sz="2400" dirty="0">
                <a:latin typeface="+mj-lt"/>
              </a:rPr>
              <a:t>, </a:t>
            </a:r>
          </a:p>
          <a:p>
            <a:pPr marL="514350" indent="-514350">
              <a:buFont typeface="+mj-lt"/>
              <a:buAutoNum type="alphaLcPeriod" startAt="2"/>
            </a:pPr>
            <a:r>
              <a:rPr lang="id-ID" sz="2400" dirty="0" smtClean="0">
                <a:latin typeface="+mj-lt"/>
              </a:rPr>
              <a:t> </a:t>
            </a:r>
            <a:r>
              <a:rPr lang="id-ID" sz="2400" b="1" dirty="0" smtClean="0">
                <a:latin typeface="+mj-lt"/>
              </a:rPr>
              <a:t>Etika sosial </a:t>
            </a:r>
            <a:r>
              <a:rPr lang="id-ID" sz="2400" dirty="0" smtClean="0">
                <a:latin typeface="+mj-lt"/>
              </a:rPr>
              <a:t>lebih </a:t>
            </a:r>
            <a:r>
              <a:rPr lang="id-ID" sz="2400" dirty="0">
                <a:latin typeface="+mj-lt"/>
              </a:rPr>
              <a:t>luas dari etika individual karena </a:t>
            </a:r>
            <a:r>
              <a:rPr lang="id-ID" sz="2400" dirty="0" smtClean="0">
                <a:latin typeface="+mj-lt"/>
              </a:rPr>
              <a:t>berkait dg kewajiban </a:t>
            </a:r>
            <a:r>
              <a:rPr lang="id-ID" sz="2400" dirty="0">
                <a:latin typeface="+mj-lt"/>
              </a:rPr>
              <a:t>manusia </a:t>
            </a:r>
            <a:r>
              <a:rPr lang="id-ID" sz="2400" dirty="0" smtClean="0">
                <a:latin typeface="+mj-lt"/>
              </a:rPr>
              <a:t> sebagai makhluk sosial, yang membahas norma-2 </a:t>
            </a:r>
            <a:r>
              <a:rPr lang="id-ID" sz="2400" dirty="0">
                <a:latin typeface="+mj-lt"/>
              </a:rPr>
              <a:t>moral </a:t>
            </a:r>
            <a:r>
              <a:rPr lang="id-ID" sz="2400" dirty="0" smtClean="0">
                <a:latin typeface="+mj-lt"/>
              </a:rPr>
              <a:t>menentukan </a:t>
            </a:r>
            <a:r>
              <a:rPr lang="id-ID" sz="2400" dirty="0">
                <a:latin typeface="+mj-lt"/>
              </a:rPr>
              <a:t>sikap </a:t>
            </a:r>
            <a:r>
              <a:rPr lang="id-ID" sz="2400" dirty="0" smtClean="0">
                <a:latin typeface="+mj-lt"/>
              </a:rPr>
              <a:t>&amp; tindakan </a:t>
            </a:r>
            <a:r>
              <a:rPr lang="id-ID" sz="2400" dirty="0">
                <a:latin typeface="+mj-lt"/>
              </a:rPr>
              <a:t>antarmanusia</a:t>
            </a:r>
            <a:r>
              <a:rPr lang="id-ID" sz="2400" dirty="0" smtClean="0">
                <a:latin typeface="+mj-lt"/>
              </a:rPr>
              <a:t>.</a:t>
            </a:r>
            <a:r>
              <a:rPr lang="id-ID" sz="2400" dirty="0">
                <a:latin typeface="+mj-lt"/>
              </a:rPr>
              <a:t> </a:t>
            </a:r>
            <a:r>
              <a:rPr lang="id-ID" sz="2400" dirty="0" smtClean="0">
                <a:latin typeface="+mj-lt"/>
              </a:rPr>
              <a:t>Norma-norma </a:t>
            </a:r>
            <a:r>
              <a:rPr lang="id-ID" sz="2400" dirty="0">
                <a:latin typeface="+mj-lt"/>
              </a:rPr>
              <a:t>moral yang berlaku dalam hubungan dengan satuan-satuan kemasyarakatan yang berlembaga seperti </a:t>
            </a:r>
            <a:r>
              <a:rPr lang="id-ID" sz="2400" b="1" dirty="0">
                <a:latin typeface="+mj-lt"/>
              </a:rPr>
              <a:t>etika keluarga, etika </a:t>
            </a:r>
            <a:r>
              <a:rPr lang="id-ID" sz="2400" b="1" dirty="0" smtClean="0">
                <a:latin typeface="+mj-lt"/>
              </a:rPr>
              <a:t>profesi</a:t>
            </a:r>
            <a:r>
              <a:rPr lang="id-ID" sz="2400" b="1" dirty="0">
                <a:latin typeface="+mj-lt"/>
              </a:rPr>
              <a:t>, </a:t>
            </a:r>
            <a:r>
              <a:rPr lang="id-ID" sz="2400" b="1" dirty="0" smtClean="0">
                <a:latin typeface="+mj-lt"/>
              </a:rPr>
              <a:t>etika birokrasi dan </a:t>
            </a:r>
            <a:r>
              <a:rPr lang="id-ID" sz="2400" b="1" dirty="0">
                <a:latin typeface="+mj-lt"/>
              </a:rPr>
              <a:t>etika </a:t>
            </a:r>
            <a:r>
              <a:rPr lang="id-ID" sz="2400" b="1" dirty="0" smtClean="0">
                <a:latin typeface="+mj-lt"/>
              </a:rPr>
              <a:t>pendidikan, </a:t>
            </a:r>
            <a:r>
              <a:rPr lang="id-ID" sz="2400" dirty="0" smtClean="0">
                <a:latin typeface="+mj-lt"/>
              </a:rPr>
              <a:t>termasuk  </a:t>
            </a:r>
            <a:r>
              <a:rPr lang="id-ID" sz="2400" b="1" dirty="0">
                <a:latin typeface="+mj-lt"/>
              </a:rPr>
              <a:t>etika politik </a:t>
            </a:r>
            <a:r>
              <a:rPr lang="id-ID" sz="2400" dirty="0">
                <a:latin typeface="+mj-lt"/>
              </a:rPr>
              <a:t>atau filsafat moral mengenai dimensi politis kehidupan manusia.</a:t>
            </a:r>
          </a:p>
          <a:p>
            <a:endParaRPr lang="id-ID" sz="2400" dirty="0">
              <a:latin typeface="+mj-lt"/>
            </a:endParaRPr>
          </a:p>
          <a:p>
            <a:pPr marL="0" indent="0">
              <a:buNone/>
            </a:pPr>
            <a:endParaRPr lang="id-ID" sz="2400" dirty="0" smtClean="0">
              <a:latin typeface="+mj-lt"/>
            </a:endParaRPr>
          </a:p>
        </p:txBody>
      </p:sp>
    </p:spTree>
    <p:extLst>
      <p:ext uri="{BB962C8B-B14F-4D97-AF65-F5344CB8AC3E}">
        <p14:creationId xmlns:p14="http://schemas.microsoft.com/office/powerpoint/2010/main" val="743681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706090"/>
          </a:xfrm>
        </p:spPr>
        <p:txBody>
          <a:bodyPr>
            <a:normAutofit/>
          </a:bodyPr>
          <a:lstStyle/>
          <a:p>
            <a:r>
              <a:rPr lang="id-ID" sz="3600" b="1" dirty="0"/>
              <a:t>Etika </a:t>
            </a:r>
            <a:r>
              <a:rPr lang="id-ID" sz="3600" b="1" dirty="0" smtClean="0"/>
              <a:t>Birokrasi</a:t>
            </a:r>
            <a:endParaRPr lang="id-ID" sz="3600" b="1" dirty="0"/>
          </a:p>
        </p:txBody>
      </p:sp>
      <p:sp>
        <p:nvSpPr>
          <p:cNvPr id="3" name="Content Placeholder 2"/>
          <p:cNvSpPr>
            <a:spLocks noGrp="1"/>
          </p:cNvSpPr>
          <p:nvPr>
            <p:ph idx="1"/>
          </p:nvPr>
        </p:nvSpPr>
        <p:spPr>
          <a:xfrm>
            <a:off x="467544" y="1052736"/>
            <a:ext cx="8219256" cy="5400600"/>
          </a:xfrm>
        </p:spPr>
        <p:txBody>
          <a:bodyPr>
            <a:normAutofit fontScale="85000" lnSpcReduction="20000"/>
          </a:bodyPr>
          <a:lstStyle/>
          <a:p>
            <a:r>
              <a:rPr lang="id-ID" dirty="0">
                <a:latin typeface="+mj-lt"/>
              </a:rPr>
              <a:t>Etika birokrasi berkaitan erat dengan moralitas dan mentalitas aparat birokrasi dalam melaksanakan fungsi-fungsi pemerintahan itu sendiri yang tercermin dalam fungsi pokok pemerintahan: fungsi pelayanan, pengaturan/regulasi dan fungsi pemberdayaan masyarakat.</a:t>
            </a:r>
          </a:p>
          <a:p>
            <a:r>
              <a:rPr lang="id-ID" dirty="0" smtClean="0">
                <a:latin typeface="+mj-lt"/>
              </a:rPr>
              <a:t>Birokrat sebagai </a:t>
            </a:r>
            <a:r>
              <a:rPr lang="en-US" dirty="0" err="1" smtClean="0">
                <a:latin typeface="+mj-lt"/>
              </a:rPr>
              <a:t>pelaksana</a:t>
            </a:r>
            <a:r>
              <a:rPr lang="en-US" dirty="0" smtClean="0">
                <a:latin typeface="+mj-lt"/>
              </a:rPr>
              <a:t> </a:t>
            </a:r>
            <a:r>
              <a:rPr lang="en-US" dirty="0" err="1">
                <a:latin typeface="+mj-lt"/>
              </a:rPr>
              <a:t>administrasi</a:t>
            </a:r>
            <a:r>
              <a:rPr lang="en-US" dirty="0">
                <a:latin typeface="+mj-lt"/>
              </a:rPr>
              <a:t> </a:t>
            </a:r>
            <a:r>
              <a:rPr lang="en-US" dirty="0" err="1">
                <a:latin typeface="+mj-lt"/>
              </a:rPr>
              <a:t>negara</a:t>
            </a:r>
            <a:r>
              <a:rPr lang="en-US" dirty="0">
                <a:latin typeface="+mj-lt"/>
              </a:rPr>
              <a:t> </a:t>
            </a:r>
            <a:r>
              <a:rPr lang="id-ID" dirty="0" smtClean="0">
                <a:latin typeface="+mj-lt"/>
              </a:rPr>
              <a:t>dalam </a:t>
            </a:r>
            <a:r>
              <a:rPr lang="en-US" dirty="0" err="1" smtClean="0">
                <a:latin typeface="+mj-lt"/>
              </a:rPr>
              <a:t>membuat</a:t>
            </a:r>
            <a:r>
              <a:rPr lang="en-US" dirty="0" smtClean="0">
                <a:latin typeface="+mj-lt"/>
              </a:rPr>
              <a:t> </a:t>
            </a:r>
            <a:r>
              <a:rPr lang="en-US" dirty="0" err="1">
                <a:latin typeface="+mj-lt"/>
              </a:rPr>
              <a:t>keputusan</a:t>
            </a:r>
            <a:r>
              <a:rPr lang="en-US" dirty="0">
                <a:latin typeface="+mj-lt"/>
              </a:rPr>
              <a:t> </a:t>
            </a:r>
            <a:r>
              <a:rPr lang="en-US" dirty="0" err="1">
                <a:latin typeface="+mj-lt"/>
              </a:rPr>
              <a:t>tidak</a:t>
            </a:r>
            <a:r>
              <a:rPr lang="en-US" dirty="0">
                <a:latin typeface="+mj-lt"/>
              </a:rPr>
              <a:t> </a:t>
            </a:r>
            <a:r>
              <a:rPr lang="en-US" dirty="0" err="1">
                <a:latin typeface="+mj-lt"/>
              </a:rPr>
              <a:t>hanya</a:t>
            </a:r>
            <a:r>
              <a:rPr lang="en-US" dirty="0">
                <a:latin typeface="+mj-lt"/>
              </a:rPr>
              <a:t> </a:t>
            </a:r>
            <a:r>
              <a:rPr lang="en-US" dirty="0" err="1">
                <a:latin typeface="+mj-lt"/>
              </a:rPr>
              <a:t>berdasarkan</a:t>
            </a:r>
            <a:r>
              <a:rPr lang="en-US" dirty="0">
                <a:latin typeface="+mj-lt"/>
              </a:rPr>
              <a:t> </a:t>
            </a:r>
            <a:r>
              <a:rPr lang="en-US" dirty="0" err="1">
                <a:latin typeface="+mj-lt"/>
              </a:rPr>
              <a:t>prinsip-prinsip</a:t>
            </a:r>
            <a:r>
              <a:rPr lang="en-US" dirty="0">
                <a:latin typeface="+mj-lt"/>
              </a:rPr>
              <a:t> yang </a:t>
            </a:r>
            <a:r>
              <a:rPr lang="en-US" dirty="0" err="1">
                <a:latin typeface="+mj-lt"/>
              </a:rPr>
              <a:t>menyenangkan</a:t>
            </a:r>
            <a:r>
              <a:rPr lang="en-US" dirty="0">
                <a:latin typeface="+mj-lt"/>
              </a:rPr>
              <a:t> </a:t>
            </a:r>
            <a:r>
              <a:rPr lang="en-US" dirty="0" err="1">
                <a:latin typeface="+mj-lt"/>
              </a:rPr>
              <a:t>seperti</a:t>
            </a:r>
            <a:r>
              <a:rPr lang="en-US" dirty="0">
                <a:latin typeface="+mj-lt"/>
              </a:rPr>
              <a:t> </a:t>
            </a:r>
            <a:r>
              <a:rPr lang="en-US" dirty="0" err="1">
                <a:latin typeface="+mj-lt"/>
              </a:rPr>
              <a:t>efisiensi</a:t>
            </a:r>
            <a:r>
              <a:rPr lang="en-US" dirty="0">
                <a:latin typeface="+mj-lt"/>
              </a:rPr>
              <a:t>, </a:t>
            </a:r>
            <a:r>
              <a:rPr lang="en-US" dirty="0" err="1">
                <a:latin typeface="+mj-lt"/>
              </a:rPr>
              <a:t>ekonomi</a:t>
            </a:r>
            <a:r>
              <a:rPr lang="en-US" dirty="0">
                <a:latin typeface="+mj-lt"/>
              </a:rPr>
              <a:t>, </a:t>
            </a:r>
            <a:r>
              <a:rPr lang="en-US" dirty="0" err="1">
                <a:latin typeface="+mj-lt"/>
              </a:rPr>
              <a:t>dan</a:t>
            </a:r>
            <a:r>
              <a:rPr lang="en-US" dirty="0">
                <a:latin typeface="+mj-lt"/>
              </a:rPr>
              <a:t> </a:t>
            </a:r>
            <a:r>
              <a:rPr lang="en-US" dirty="0" err="1">
                <a:latin typeface="+mj-lt"/>
              </a:rPr>
              <a:t>administrasi</a:t>
            </a:r>
            <a:r>
              <a:rPr lang="en-US" dirty="0">
                <a:latin typeface="+mj-lt"/>
              </a:rPr>
              <a:t>, </a:t>
            </a:r>
            <a:r>
              <a:rPr lang="en-US" dirty="0" err="1">
                <a:latin typeface="+mj-lt"/>
              </a:rPr>
              <a:t>tetapi</a:t>
            </a:r>
            <a:r>
              <a:rPr lang="en-US" dirty="0">
                <a:latin typeface="+mj-lt"/>
              </a:rPr>
              <a:t> </a:t>
            </a:r>
            <a:r>
              <a:rPr lang="en-US" dirty="0" err="1">
                <a:latin typeface="+mj-lt"/>
              </a:rPr>
              <a:t>juga</a:t>
            </a:r>
            <a:r>
              <a:rPr lang="en-US" dirty="0">
                <a:latin typeface="+mj-lt"/>
              </a:rPr>
              <a:t> </a:t>
            </a:r>
            <a:r>
              <a:rPr lang="en-US" dirty="0" err="1">
                <a:latin typeface="+mj-lt"/>
              </a:rPr>
              <a:t>prinsip</a:t>
            </a:r>
            <a:r>
              <a:rPr lang="en-US" dirty="0">
                <a:latin typeface="+mj-lt"/>
              </a:rPr>
              <a:t> yang </a:t>
            </a:r>
            <a:r>
              <a:rPr lang="en-US" dirty="0" err="1">
                <a:latin typeface="+mj-lt"/>
              </a:rPr>
              <a:t>tidak</a:t>
            </a:r>
            <a:r>
              <a:rPr lang="en-US" dirty="0">
                <a:latin typeface="+mj-lt"/>
              </a:rPr>
              <a:t> </a:t>
            </a:r>
            <a:r>
              <a:rPr lang="en-US" dirty="0" err="1">
                <a:latin typeface="+mj-lt"/>
              </a:rPr>
              <a:t>menyenangkan</a:t>
            </a:r>
            <a:r>
              <a:rPr lang="en-US" dirty="0">
                <a:latin typeface="+mj-lt"/>
              </a:rPr>
              <a:t> </a:t>
            </a:r>
            <a:r>
              <a:rPr lang="en-US" dirty="0" err="1">
                <a:latin typeface="+mj-lt"/>
              </a:rPr>
              <a:t>yaitu</a:t>
            </a:r>
            <a:r>
              <a:rPr lang="en-US" dirty="0">
                <a:latin typeface="+mj-lt"/>
              </a:rPr>
              <a:t> </a:t>
            </a:r>
            <a:r>
              <a:rPr lang="en-US" b="1" dirty="0" err="1">
                <a:solidFill>
                  <a:srgbClr val="FF0000"/>
                </a:solidFill>
                <a:latin typeface="+mj-lt"/>
              </a:rPr>
              <a:t>moralitas</a:t>
            </a:r>
            <a:r>
              <a:rPr lang="en-US" dirty="0">
                <a:solidFill>
                  <a:srgbClr val="FF0000"/>
                </a:solidFill>
                <a:latin typeface="+mj-lt"/>
              </a:rPr>
              <a:t>. </a:t>
            </a:r>
            <a:endParaRPr lang="id-ID" dirty="0" smtClean="0">
              <a:solidFill>
                <a:srgbClr val="FF0000"/>
              </a:solidFill>
              <a:latin typeface="+mj-lt"/>
            </a:endParaRPr>
          </a:p>
          <a:p>
            <a:pPr lvl="0"/>
            <a:r>
              <a:rPr lang="id-ID" dirty="0" smtClean="0">
                <a:solidFill>
                  <a:srgbClr val="FF0000"/>
                </a:solidFill>
                <a:latin typeface="+mj-lt"/>
              </a:rPr>
              <a:t>Birokrat </a:t>
            </a:r>
            <a:r>
              <a:rPr lang="en-US" dirty="0" smtClean="0">
                <a:latin typeface="+mj-lt"/>
              </a:rPr>
              <a:t> </a:t>
            </a:r>
            <a:r>
              <a:rPr lang="en-US" dirty="0" err="1">
                <a:latin typeface="+mj-lt"/>
              </a:rPr>
              <a:t>harus</a:t>
            </a:r>
            <a:r>
              <a:rPr lang="en-US" dirty="0">
                <a:latin typeface="+mj-lt"/>
              </a:rPr>
              <a:t> </a:t>
            </a:r>
            <a:r>
              <a:rPr lang="en-US" dirty="0" err="1">
                <a:latin typeface="+mj-lt"/>
              </a:rPr>
              <a:t>bertanya</a:t>
            </a:r>
            <a:r>
              <a:rPr lang="en-US" dirty="0">
                <a:latin typeface="+mj-lt"/>
              </a:rPr>
              <a:t> </a:t>
            </a:r>
            <a:r>
              <a:rPr lang="en-US" dirty="0" err="1">
                <a:latin typeface="+mj-lt"/>
              </a:rPr>
              <a:t>pada</a:t>
            </a:r>
            <a:r>
              <a:rPr lang="en-US" dirty="0">
                <a:latin typeface="+mj-lt"/>
              </a:rPr>
              <a:t> </a:t>
            </a:r>
            <a:r>
              <a:rPr lang="en-US" dirty="0" err="1">
                <a:latin typeface="+mj-lt"/>
              </a:rPr>
              <a:t>diri</a:t>
            </a:r>
            <a:r>
              <a:rPr lang="en-US" dirty="0">
                <a:latin typeface="+mj-lt"/>
              </a:rPr>
              <a:t> </a:t>
            </a:r>
            <a:r>
              <a:rPr lang="en-US" dirty="0" err="1">
                <a:latin typeface="+mj-lt"/>
              </a:rPr>
              <a:t>sendiri</a:t>
            </a:r>
            <a:r>
              <a:rPr lang="en-US" dirty="0">
                <a:latin typeface="+mj-lt"/>
              </a:rPr>
              <a:t> :  </a:t>
            </a:r>
            <a:r>
              <a:rPr lang="en-US" b="1" dirty="0" err="1">
                <a:latin typeface="+mj-lt"/>
              </a:rPr>
              <a:t>Apa</a:t>
            </a:r>
            <a:r>
              <a:rPr lang="en-US" b="1" dirty="0">
                <a:latin typeface="+mj-lt"/>
              </a:rPr>
              <a:t> </a:t>
            </a:r>
            <a:r>
              <a:rPr lang="en-US" b="1" dirty="0" err="1">
                <a:latin typeface="+mj-lt"/>
              </a:rPr>
              <a:t>kepentingan</a:t>
            </a:r>
            <a:r>
              <a:rPr lang="en-US" b="1" dirty="0">
                <a:latin typeface="+mj-lt"/>
              </a:rPr>
              <a:t> </a:t>
            </a:r>
            <a:r>
              <a:rPr lang="en-US" b="1" dirty="0" err="1">
                <a:latin typeface="+mj-lt"/>
              </a:rPr>
              <a:t>masyarakat</a:t>
            </a:r>
            <a:r>
              <a:rPr lang="en-US" b="1" dirty="0">
                <a:latin typeface="+mj-lt"/>
              </a:rPr>
              <a:t> </a:t>
            </a:r>
            <a:r>
              <a:rPr lang="en-US" b="1" dirty="0" err="1">
                <a:latin typeface="+mj-lt"/>
              </a:rPr>
              <a:t>itu</a:t>
            </a:r>
            <a:r>
              <a:rPr lang="en-US" b="1" dirty="0" smtClean="0">
                <a:latin typeface="+mj-lt"/>
              </a:rPr>
              <a:t>?</a:t>
            </a:r>
            <a:r>
              <a:rPr lang="id-ID" b="1" dirty="0" smtClean="0">
                <a:latin typeface="+mj-lt"/>
              </a:rPr>
              <a:t> (</a:t>
            </a:r>
            <a:r>
              <a:rPr lang="en-US" b="1" dirty="0" err="1" smtClean="0">
                <a:latin typeface="+mj-lt"/>
              </a:rPr>
              <a:t>masalah</a:t>
            </a:r>
            <a:r>
              <a:rPr lang="id-ID" b="1" dirty="0" smtClean="0">
                <a:latin typeface="+mj-lt"/>
              </a:rPr>
              <a:t>/</a:t>
            </a:r>
            <a:r>
              <a:rPr lang="en-US" b="1" dirty="0" smtClean="0">
                <a:latin typeface="+mj-lt"/>
              </a:rPr>
              <a:t> </a:t>
            </a:r>
            <a:r>
              <a:rPr lang="en-US" b="1" dirty="0" err="1">
                <a:latin typeface="+mj-lt"/>
              </a:rPr>
              <a:t>kepentingan</a:t>
            </a:r>
            <a:r>
              <a:rPr lang="en-US" b="1" dirty="0">
                <a:latin typeface="+mj-lt"/>
              </a:rPr>
              <a:t> </a:t>
            </a:r>
            <a:r>
              <a:rPr lang="en-US" b="1" dirty="0" err="1">
                <a:latin typeface="+mj-lt"/>
              </a:rPr>
              <a:t>masyarakat</a:t>
            </a:r>
            <a:r>
              <a:rPr lang="en-US" b="1" dirty="0">
                <a:latin typeface="+mj-lt"/>
              </a:rPr>
              <a:t>, </a:t>
            </a:r>
            <a:r>
              <a:rPr lang="en-US" dirty="0" err="1">
                <a:latin typeface="+mj-lt"/>
              </a:rPr>
              <a:t>merupakan</a:t>
            </a:r>
            <a:r>
              <a:rPr lang="en-US" dirty="0">
                <a:latin typeface="+mj-lt"/>
              </a:rPr>
              <a:t> </a:t>
            </a:r>
            <a:r>
              <a:rPr lang="en-US" dirty="0" err="1">
                <a:latin typeface="+mj-lt"/>
              </a:rPr>
              <a:t>kebutuhan</a:t>
            </a:r>
            <a:r>
              <a:rPr lang="en-US" dirty="0">
                <a:latin typeface="+mj-lt"/>
              </a:rPr>
              <a:t> yang </a:t>
            </a:r>
            <a:r>
              <a:rPr lang="en-US" dirty="0" err="1">
                <a:latin typeface="+mj-lt"/>
              </a:rPr>
              <a:t>sebenarnya</a:t>
            </a:r>
            <a:r>
              <a:rPr lang="en-US" dirty="0">
                <a:latin typeface="+mj-lt"/>
              </a:rPr>
              <a:t> di </a:t>
            </a:r>
            <a:r>
              <a:rPr lang="en-US" dirty="0" err="1">
                <a:latin typeface="+mj-lt"/>
              </a:rPr>
              <a:t>dalam</a:t>
            </a:r>
            <a:r>
              <a:rPr lang="en-US" dirty="0">
                <a:latin typeface="+mj-lt"/>
              </a:rPr>
              <a:t> </a:t>
            </a:r>
            <a:r>
              <a:rPr lang="en-US" dirty="0" err="1">
                <a:latin typeface="+mj-lt"/>
              </a:rPr>
              <a:t>penyelenggaraan</a:t>
            </a:r>
            <a:r>
              <a:rPr lang="en-US" dirty="0">
                <a:latin typeface="+mj-lt"/>
              </a:rPr>
              <a:t> </a:t>
            </a:r>
            <a:r>
              <a:rPr lang="en-US" dirty="0" err="1">
                <a:latin typeface="+mj-lt"/>
              </a:rPr>
              <a:t>administrasi</a:t>
            </a:r>
            <a:r>
              <a:rPr lang="en-US" dirty="0">
                <a:latin typeface="+mj-lt"/>
              </a:rPr>
              <a:t> </a:t>
            </a:r>
            <a:r>
              <a:rPr lang="en-US" dirty="0" err="1" smtClean="0">
                <a:latin typeface="+mj-lt"/>
              </a:rPr>
              <a:t>publik</a:t>
            </a:r>
            <a:r>
              <a:rPr lang="en-US" dirty="0" smtClean="0">
                <a:latin typeface="+mj-lt"/>
              </a:rPr>
              <a:t>.</a:t>
            </a:r>
            <a:r>
              <a:rPr lang="id-ID" dirty="0" smtClean="0">
                <a:latin typeface="+mj-lt"/>
              </a:rPr>
              <a:t>)</a:t>
            </a:r>
            <a:endParaRPr lang="en-US" dirty="0">
              <a:latin typeface="+mj-lt"/>
            </a:endParaRPr>
          </a:p>
          <a:p>
            <a:endParaRPr lang="en-US" dirty="0">
              <a:latin typeface="+mj-lt"/>
            </a:endParaRPr>
          </a:p>
          <a:p>
            <a:endParaRPr lang="id-ID" dirty="0"/>
          </a:p>
        </p:txBody>
      </p:sp>
    </p:spTree>
    <p:extLst>
      <p:ext uri="{BB962C8B-B14F-4D97-AF65-F5344CB8AC3E}">
        <p14:creationId xmlns:p14="http://schemas.microsoft.com/office/powerpoint/2010/main" val="2953644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332656"/>
            <a:ext cx="7704856" cy="576064"/>
          </a:xfrm>
        </p:spPr>
        <p:txBody>
          <a:bodyPr>
            <a:normAutofit fontScale="90000"/>
          </a:bodyPr>
          <a:lstStyle/>
          <a:p>
            <a:r>
              <a:rPr lang="id-ID" sz="3600" b="1" dirty="0"/>
              <a:t>Etika penting dalam birokrasi</a:t>
            </a:r>
          </a:p>
        </p:txBody>
      </p:sp>
      <p:sp>
        <p:nvSpPr>
          <p:cNvPr id="3" name="Content Placeholder 2"/>
          <p:cNvSpPr>
            <a:spLocks noGrp="1"/>
          </p:cNvSpPr>
          <p:nvPr>
            <p:ph idx="1"/>
          </p:nvPr>
        </p:nvSpPr>
        <p:spPr>
          <a:xfrm>
            <a:off x="539552" y="1196752"/>
            <a:ext cx="8147248" cy="5184576"/>
          </a:xfrm>
        </p:spPr>
        <p:txBody>
          <a:bodyPr>
            <a:normAutofit fontScale="25000" lnSpcReduction="20000"/>
          </a:bodyPr>
          <a:lstStyle/>
          <a:p>
            <a:pPr fontAlgn="base"/>
            <a:r>
              <a:rPr lang="id-ID" sz="9600" dirty="0" smtClean="0">
                <a:latin typeface="+mj-lt"/>
              </a:rPr>
              <a:t> </a:t>
            </a:r>
            <a:r>
              <a:rPr lang="id-ID" sz="9600" i="1" dirty="0" smtClean="0">
                <a:latin typeface="+mj-lt"/>
              </a:rPr>
              <a:t>Pertama</a:t>
            </a:r>
            <a:r>
              <a:rPr lang="id-ID" sz="9600" dirty="0" smtClean="0">
                <a:latin typeface="+mj-lt"/>
              </a:rPr>
              <a:t> , Masalah </a:t>
            </a:r>
            <a:r>
              <a:rPr lang="id-ID" sz="9600" dirty="0">
                <a:latin typeface="+mj-lt"/>
              </a:rPr>
              <a:t>yang ada dalam birokrasi semakin lama semakin  </a:t>
            </a:r>
            <a:r>
              <a:rPr lang="id-ID" sz="9600" dirty="0" smtClean="0">
                <a:latin typeface="+mj-lt"/>
              </a:rPr>
              <a:t>komplek</a:t>
            </a:r>
            <a:r>
              <a:rPr lang="id-ID" sz="9600" dirty="0">
                <a:latin typeface="+mj-lt"/>
              </a:rPr>
              <a:t>. </a:t>
            </a:r>
          </a:p>
          <a:p>
            <a:pPr fontAlgn="base"/>
            <a:r>
              <a:rPr lang="id-ID" sz="9600" i="1" dirty="0" smtClean="0">
                <a:latin typeface="+mj-lt"/>
              </a:rPr>
              <a:t>Kedua</a:t>
            </a:r>
            <a:r>
              <a:rPr lang="id-ID" sz="9600" i="1" dirty="0">
                <a:latin typeface="+mj-lt"/>
              </a:rPr>
              <a:t>, </a:t>
            </a:r>
            <a:r>
              <a:rPr lang="id-ID" sz="9600" dirty="0">
                <a:latin typeface="+mj-lt"/>
              </a:rPr>
              <a:t>keberhasilan pembangunan yang telah meningkatkan dinamika dan kecepatan perubahan dalam lingkungan birokrasi. </a:t>
            </a:r>
            <a:endParaRPr lang="id-ID" sz="9600" dirty="0" smtClean="0">
              <a:latin typeface="+mj-lt"/>
            </a:endParaRPr>
          </a:p>
          <a:p>
            <a:pPr fontAlgn="base"/>
            <a:r>
              <a:rPr lang="id-ID" sz="9600" dirty="0" smtClean="0">
                <a:latin typeface="+mj-lt"/>
              </a:rPr>
              <a:t>Birokrasi </a:t>
            </a:r>
            <a:r>
              <a:rPr lang="id-ID" sz="9600" dirty="0">
                <a:latin typeface="+mj-lt"/>
              </a:rPr>
              <a:t>melakukan </a:t>
            </a:r>
            <a:r>
              <a:rPr lang="id-ID" sz="9600" i="1" dirty="0">
                <a:latin typeface="+mj-lt"/>
              </a:rPr>
              <a:t>adjusment</a:t>
            </a:r>
            <a:r>
              <a:rPr lang="id-ID" sz="9600" dirty="0">
                <a:latin typeface="+mj-lt"/>
              </a:rPr>
              <a:t> (penyesuaian) yang menuntut </a:t>
            </a:r>
            <a:r>
              <a:rPr lang="id-ID" sz="9600" i="1" dirty="0">
                <a:latin typeface="+mj-lt"/>
              </a:rPr>
              <a:t>discretionary power</a:t>
            </a:r>
            <a:r>
              <a:rPr lang="id-ID" sz="9600" dirty="0">
                <a:latin typeface="+mj-lt"/>
              </a:rPr>
              <a:t> (kekuatan pertimbangan</a:t>
            </a:r>
            <a:r>
              <a:rPr lang="id-ID" sz="9600" dirty="0" smtClean="0">
                <a:latin typeface="+mj-lt"/>
              </a:rPr>
              <a:t>/ kebijaksanaan</a:t>
            </a:r>
            <a:r>
              <a:rPr lang="id-ID" sz="9600" dirty="0">
                <a:latin typeface="+mj-lt"/>
              </a:rPr>
              <a:t>) yang besar</a:t>
            </a:r>
            <a:r>
              <a:rPr lang="id-ID" sz="9600" dirty="0" smtClean="0">
                <a:latin typeface="+mj-lt"/>
              </a:rPr>
              <a:t>.</a:t>
            </a:r>
          </a:p>
          <a:p>
            <a:pPr fontAlgn="base"/>
            <a:r>
              <a:rPr lang="id-ID" sz="9600" dirty="0">
                <a:latin typeface="+mj-lt"/>
              </a:rPr>
              <a:t> </a:t>
            </a:r>
            <a:r>
              <a:rPr lang="id-ID" sz="9600" dirty="0" smtClean="0">
                <a:latin typeface="+mj-lt"/>
              </a:rPr>
              <a:t>Pemerintah </a:t>
            </a:r>
            <a:r>
              <a:rPr lang="id-ID" sz="9600" dirty="0">
                <a:latin typeface="+mj-lt"/>
              </a:rPr>
              <a:t>memiliki pola prilaku yang wajib dijadikan sebagai pedoman atau kode etik berlaku bagi setiap aparaturnya. </a:t>
            </a:r>
            <a:endParaRPr lang="id-ID" sz="9600" dirty="0" smtClean="0">
              <a:latin typeface="+mj-lt"/>
            </a:endParaRPr>
          </a:p>
          <a:p>
            <a:pPr fontAlgn="base"/>
            <a:r>
              <a:rPr lang="id-ID" sz="9600" dirty="0" smtClean="0">
                <a:latin typeface="+mj-lt"/>
              </a:rPr>
              <a:t>Etika </a:t>
            </a:r>
            <a:r>
              <a:rPr lang="id-ID" sz="9600" dirty="0">
                <a:latin typeface="+mj-lt"/>
              </a:rPr>
              <a:t>dalam birokrasi harus ditimbulkan dengan berlandaskan pada paham dasar yang mencerminkan sistem yang hidup dalam masyarakat harus dipedomani serta diwujudkan oleh setiap aparat dalam hidup bermasyarakat, berbangsa dan bernegara.  </a:t>
            </a:r>
          </a:p>
          <a:p>
            <a:endParaRPr lang="id-ID" sz="9600" dirty="0">
              <a:latin typeface="+mj-lt"/>
            </a:endParaRPr>
          </a:p>
        </p:txBody>
      </p:sp>
    </p:spTree>
    <p:extLst>
      <p:ext uri="{BB962C8B-B14F-4D97-AF65-F5344CB8AC3E}">
        <p14:creationId xmlns:p14="http://schemas.microsoft.com/office/powerpoint/2010/main" val="13700165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418058"/>
          </a:xfrm>
        </p:spPr>
        <p:txBody>
          <a:bodyPr>
            <a:normAutofit fontScale="90000"/>
          </a:bodyPr>
          <a:lstStyle/>
          <a:p>
            <a:endParaRPr lang="id-ID" dirty="0"/>
          </a:p>
        </p:txBody>
      </p:sp>
      <p:sp>
        <p:nvSpPr>
          <p:cNvPr id="3" name="Content Placeholder 2"/>
          <p:cNvSpPr>
            <a:spLocks noGrp="1"/>
          </p:cNvSpPr>
          <p:nvPr>
            <p:ph idx="1"/>
          </p:nvPr>
        </p:nvSpPr>
        <p:spPr>
          <a:xfrm>
            <a:off x="467544" y="764704"/>
            <a:ext cx="8219256" cy="5688632"/>
          </a:xfrm>
        </p:spPr>
        <p:txBody>
          <a:bodyPr>
            <a:normAutofit fontScale="62500" lnSpcReduction="20000"/>
          </a:bodyPr>
          <a:lstStyle/>
          <a:p>
            <a:pPr marL="0" indent="0" fontAlgn="base">
              <a:buNone/>
            </a:pPr>
            <a:r>
              <a:rPr lang="id-ID" sz="4500" b="1" dirty="0">
                <a:latin typeface="+mj-lt"/>
              </a:rPr>
              <a:t>N</a:t>
            </a:r>
            <a:r>
              <a:rPr lang="id-ID" sz="4500" b="1" dirty="0" smtClean="0">
                <a:latin typeface="+mj-lt"/>
              </a:rPr>
              <a:t>ilai-nilai </a:t>
            </a:r>
            <a:r>
              <a:rPr lang="id-ID" sz="4500" b="1" dirty="0" smtClean="0">
                <a:latin typeface="+mj-lt"/>
              </a:rPr>
              <a:t>etika </a:t>
            </a:r>
            <a:r>
              <a:rPr lang="id-ID" sz="4500" b="1" dirty="0">
                <a:latin typeface="+mj-lt"/>
              </a:rPr>
              <a:t>yang perlu dijadikan pedoman dan perlu dipraktekkan secara operasional antara lain</a:t>
            </a:r>
            <a:r>
              <a:rPr lang="id-ID" sz="4500" b="1" dirty="0" smtClean="0">
                <a:latin typeface="+mj-lt"/>
              </a:rPr>
              <a:t>:</a:t>
            </a:r>
          </a:p>
          <a:p>
            <a:pPr marL="0" indent="0" fontAlgn="base">
              <a:buNone/>
            </a:pPr>
            <a:endParaRPr lang="id-ID" sz="4000" dirty="0">
              <a:latin typeface="+mj-lt"/>
            </a:endParaRPr>
          </a:p>
          <a:p>
            <a:pPr marL="742950" lvl="0" indent="-742950" fontAlgn="base">
              <a:buFont typeface="+mj-lt"/>
              <a:buAutoNum type="arabicPeriod"/>
            </a:pPr>
            <a:r>
              <a:rPr lang="id-ID" sz="4000" dirty="0">
                <a:latin typeface="+mj-lt"/>
              </a:rPr>
              <a:t>Aparat wajib mengabdi kepada kepentingan umum</a:t>
            </a:r>
          </a:p>
          <a:p>
            <a:pPr marL="742950" lvl="0" indent="-742950" fontAlgn="base">
              <a:buFont typeface="+mj-lt"/>
              <a:buAutoNum type="arabicPeriod"/>
            </a:pPr>
            <a:r>
              <a:rPr lang="id-ID" sz="4000" dirty="0">
                <a:latin typeface="+mj-lt"/>
              </a:rPr>
              <a:t>Aparat adalah motor penggerak “</a:t>
            </a:r>
            <a:r>
              <a:rPr lang="id-ID" sz="4000" i="1" dirty="0">
                <a:latin typeface="+mj-lt"/>
              </a:rPr>
              <a:t>head</a:t>
            </a:r>
            <a:r>
              <a:rPr lang="id-ID" sz="4000" dirty="0">
                <a:latin typeface="+mj-lt"/>
              </a:rPr>
              <a:t>“ dan “</a:t>
            </a:r>
            <a:r>
              <a:rPr lang="id-ID" sz="4000" i="1" dirty="0">
                <a:latin typeface="+mj-lt"/>
              </a:rPr>
              <a:t>heart</a:t>
            </a:r>
            <a:r>
              <a:rPr lang="id-ID" sz="4000" dirty="0">
                <a:latin typeface="+mj-lt"/>
              </a:rPr>
              <a:t>“  bagi kehidupan bermasyarakat, berbangsa dan bernegara</a:t>
            </a:r>
          </a:p>
          <a:p>
            <a:pPr marL="742950" lvl="0" indent="-742950" fontAlgn="base">
              <a:buFont typeface="+mj-lt"/>
              <a:buAutoNum type="arabicPeriod"/>
            </a:pPr>
            <a:r>
              <a:rPr lang="id-ID" sz="4000" dirty="0">
                <a:latin typeface="+mj-lt"/>
              </a:rPr>
              <a:t>Aparat harus berdiri di tengah-tengah, bersikap terbuka dan tidak memihak (mediator)</a:t>
            </a:r>
          </a:p>
          <a:p>
            <a:pPr marL="742950" lvl="0" indent="-742950" fontAlgn="base">
              <a:buFont typeface="+mj-lt"/>
              <a:buAutoNum type="arabicPeriod"/>
            </a:pPr>
            <a:r>
              <a:rPr lang="id-ID" sz="4000" dirty="0">
                <a:latin typeface="+mj-lt"/>
              </a:rPr>
              <a:t>Aparat harus jujur, bersih dan berwibawa</a:t>
            </a:r>
          </a:p>
          <a:p>
            <a:pPr marL="742950" lvl="0" indent="-742950" fontAlgn="base">
              <a:buFont typeface="+mj-lt"/>
              <a:buAutoNum type="arabicPeriod"/>
            </a:pPr>
            <a:r>
              <a:rPr lang="id-ID" sz="4000" dirty="0">
                <a:latin typeface="+mj-lt"/>
              </a:rPr>
              <a:t>Aparat harus bersifat diskresif, bisa membedakan mana yang rahasia dan tidak rahasia, mana yang penting dan tidak penting</a:t>
            </a:r>
          </a:p>
          <a:p>
            <a:pPr marL="742950" lvl="0" indent="-742950" fontAlgn="base">
              <a:buFont typeface="+mj-lt"/>
              <a:buAutoNum type="arabicPeriod"/>
            </a:pPr>
            <a:r>
              <a:rPr lang="id-ID" sz="4000" dirty="0">
                <a:latin typeface="+mj-lt"/>
              </a:rPr>
              <a:t>Aparat harus selalu bijaksana dan sebagai pengayom.</a:t>
            </a:r>
          </a:p>
          <a:p>
            <a:pPr marL="514350" indent="-514350">
              <a:buFont typeface="+mj-lt"/>
              <a:buAutoNum type="arabicPeriod"/>
            </a:pPr>
            <a:endParaRPr lang="id-ID" dirty="0"/>
          </a:p>
        </p:txBody>
      </p:sp>
    </p:spTree>
    <p:extLst>
      <p:ext uri="{BB962C8B-B14F-4D97-AF65-F5344CB8AC3E}">
        <p14:creationId xmlns:p14="http://schemas.microsoft.com/office/powerpoint/2010/main" val="93304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346050"/>
          </a:xfrm>
        </p:spPr>
        <p:txBody>
          <a:bodyPr>
            <a:normAutofit fontScale="90000"/>
          </a:bodyPr>
          <a:lstStyle/>
          <a:p>
            <a:endParaRPr lang="id-ID" dirty="0"/>
          </a:p>
        </p:txBody>
      </p:sp>
      <p:sp>
        <p:nvSpPr>
          <p:cNvPr id="3" name="Content Placeholder 2"/>
          <p:cNvSpPr>
            <a:spLocks noGrp="1"/>
          </p:cNvSpPr>
          <p:nvPr>
            <p:ph idx="1"/>
          </p:nvPr>
        </p:nvSpPr>
        <p:spPr>
          <a:xfrm>
            <a:off x="467544" y="908720"/>
            <a:ext cx="8219256" cy="5328592"/>
          </a:xfrm>
        </p:spPr>
        <p:txBody>
          <a:bodyPr>
            <a:normAutofit fontScale="47500" lnSpcReduction="20000"/>
          </a:bodyPr>
          <a:lstStyle/>
          <a:p>
            <a:pPr marL="0" indent="0" fontAlgn="base">
              <a:buNone/>
            </a:pPr>
            <a:r>
              <a:rPr lang="id-ID" sz="5900" b="1" dirty="0">
                <a:latin typeface="+mj-lt"/>
              </a:rPr>
              <a:t>B</a:t>
            </a:r>
            <a:r>
              <a:rPr lang="id-ID" sz="5900" b="1" dirty="0" smtClean="0">
                <a:latin typeface="+mj-lt"/>
              </a:rPr>
              <a:t>eberapa </a:t>
            </a:r>
            <a:r>
              <a:rPr lang="id-ID" sz="5900" b="1" dirty="0">
                <a:latin typeface="+mj-lt"/>
              </a:rPr>
              <a:t>hal yang perlu dihindari oleh birokrasi, antara lain </a:t>
            </a:r>
            <a:r>
              <a:rPr lang="id-ID" sz="5900" b="1" dirty="0" smtClean="0">
                <a:latin typeface="+mj-lt"/>
              </a:rPr>
              <a:t>:</a:t>
            </a:r>
          </a:p>
          <a:p>
            <a:pPr marL="0" indent="0" fontAlgn="base">
              <a:buNone/>
            </a:pPr>
            <a:endParaRPr lang="id-ID" sz="5100" dirty="0">
              <a:latin typeface="+mj-lt"/>
            </a:endParaRPr>
          </a:p>
          <a:p>
            <a:pPr marL="514350" lvl="0" indent="-514350" fontAlgn="base">
              <a:buFont typeface="+mj-lt"/>
              <a:buAutoNum type="arabicPeriod"/>
            </a:pPr>
            <a:r>
              <a:rPr lang="id-ID" sz="5100" dirty="0">
                <a:latin typeface="+mj-lt"/>
              </a:rPr>
              <a:t>Ikut serta dalam transaksi bisnis pribadi atau perusahaan swasta untuk keuntungan pribadi dengan mengatasnamakan jabatan kedinasan,</a:t>
            </a:r>
          </a:p>
          <a:p>
            <a:pPr marL="514350" lvl="0" indent="-514350" fontAlgn="base">
              <a:buFont typeface="+mj-lt"/>
              <a:buAutoNum type="arabicPeriod"/>
            </a:pPr>
            <a:r>
              <a:rPr lang="id-ID" sz="5100" dirty="0">
                <a:latin typeface="+mj-lt"/>
              </a:rPr>
              <a:t>Menerima segala sesuatu hadiah dari pihak swasta pada saat ia melakukan transaksi untuk kepentingan dinas,</a:t>
            </a:r>
          </a:p>
          <a:p>
            <a:pPr marL="514350" lvl="0" indent="-514350" fontAlgn="base">
              <a:buFont typeface="+mj-lt"/>
              <a:buAutoNum type="arabicPeriod"/>
            </a:pPr>
            <a:r>
              <a:rPr lang="id-ID" sz="5100" dirty="0">
                <a:latin typeface="+mj-lt"/>
              </a:rPr>
              <a:t>Membicarakan masa depan peluang kerja diluar instansi pada saat ia berada dalam tugas-tugas sebagai pejabat pemerintah,</a:t>
            </a:r>
          </a:p>
          <a:p>
            <a:pPr marL="514350" lvl="0" indent="-514350" fontAlgn="base">
              <a:buFont typeface="+mj-lt"/>
              <a:buAutoNum type="arabicPeriod"/>
            </a:pPr>
            <a:r>
              <a:rPr lang="id-ID" sz="5100" dirty="0">
                <a:latin typeface="+mj-lt"/>
              </a:rPr>
              <a:t>Membocorkan informasi komersial/ekonomis yang bersifat rahasia kepada pihak-pihak yang tidak berhak,</a:t>
            </a:r>
          </a:p>
          <a:p>
            <a:pPr marL="514350" lvl="0" indent="-514350" fontAlgn="base">
              <a:buFont typeface="+mj-lt"/>
              <a:buAutoNum type="arabicPeriod"/>
            </a:pPr>
            <a:r>
              <a:rPr lang="id-ID" sz="5100" dirty="0">
                <a:latin typeface="+mj-lt"/>
              </a:rPr>
              <a:t>Terlalu erat berurusan dengan orang-orang diluar instansi pemerintah yang dalam menjalankan bisnis pokoknya tergantung izin pemerintah.</a:t>
            </a:r>
          </a:p>
          <a:p>
            <a:pPr marL="0" indent="0" fontAlgn="base">
              <a:buNone/>
            </a:pPr>
            <a:endParaRPr lang="id-ID" sz="5100" dirty="0">
              <a:latin typeface="+mj-lt"/>
            </a:endParaRPr>
          </a:p>
          <a:p>
            <a:endParaRPr lang="id-ID" dirty="0"/>
          </a:p>
        </p:txBody>
      </p:sp>
    </p:spTree>
    <p:extLst>
      <p:ext uri="{BB962C8B-B14F-4D97-AF65-F5344CB8AC3E}">
        <p14:creationId xmlns:p14="http://schemas.microsoft.com/office/powerpoint/2010/main" val="3263599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490066"/>
          </a:xfrm>
        </p:spPr>
        <p:txBody>
          <a:bodyPr>
            <a:normAutofit fontScale="90000"/>
          </a:bodyPr>
          <a:lstStyle/>
          <a:p>
            <a:endParaRPr lang="id-ID" dirty="0"/>
          </a:p>
        </p:txBody>
      </p:sp>
      <p:sp>
        <p:nvSpPr>
          <p:cNvPr id="3" name="Content Placeholder 2"/>
          <p:cNvSpPr>
            <a:spLocks noGrp="1"/>
          </p:cNvSpPr>
          <p:nvPr>
            <p:ph idx="1"/>
          </p:nvPr>
        </p:nvSpPr>
        <p:spPr>
          <a:xfrm>
            <a:off x="323528" y="980728"/>
            <a:ext cx="8363272" cy="5544616"/>
          </a:xfrm>
        </p:spPr>
        <p:txBody>
          <a:bodyPr>
            <a:noAutofit/>
          </a:bodyPr>
          <a:lstStyle/>
          <a:p>
            <a:pPr marL="0" indent="0" fontAlgn="base">
              <a:buNone/>
            </a:pPr>
            <a:r>
              <a:rPr lang="id-ID" sz="2800" b="1" dirty="0" smtClean="0">
                <a:latin typeface="+mj-lt"/>
              </a:rPr>
              <a:t>Upaya - upaya </a:t>
            </a:r>
            <a:r>
              <a:rPr lang="id-ID" sz="2800" b="1" dirty="0">
                <a:latin typeface="+mj-lt"/>
              </a:rPr>
              <a:t>untuk membenahi praktek-praktek birokrasi yang kurang menyenangkan, antara lain</a:t>
            </a:r>
            <a:r>
              <a:rPr lang="id-ID" sz="2800" b="1" dirty="0" smtClean="0">
                <a:latin typeface="+mj-lt"/>
              </a:rPr>
              <a:t>:</a:t>
            </a:r>
          </a:p>
          <a:p>
            <a:pPr marL="0" indent="0" fontAlgn="base">
              <a:buNone/>
            </a:pPr>
            <a:endParaRPr lang="id-ID" sz="2400" b="1" dirty="0">
              <a:latin typeface="+mj-lt"/>
            </a:endParaRPr>
          </a:p>
          <a:p>
            <a:pPr marL="457200" lvl="0" indent="-457200" fontAlgn="base">
              <a:buFont typeface="+mj-lt"/>
              <a:buAutoNum type="arabicPeriod"/>
            </a:pPr>
            <a:r>
              <a:rPr lang="id-ID" sz="2400" dirty="0">
                <a:latin typeface="+mj-lt"/>
              </a:rPr>
              <a:t>Pembenahan </a:t>
            </a:r>
            <a:r>
              <a:rPr lang="id-ID" sz="2400" dirty="0" smtClean="0">
                <a:latin typeface="+mj-lt"/>
              </a:rPr>
              <a:t> </a:t>
            </a:r>
            <a:r>
              <a:rPr lang="id-ID" sz="2400" dirty="0">
                <a:latin typeface="+mj-lt"/>
              </a:rPr>
              <a:t>institusi yang telah berpraktek dalam jangka waktu lama </a:t>
            </a:r>
            <a:r>
              <a:rPr lang="id-ID" sz="2400" dirty="0" smtClean="0">
                <a:latin typeface="+mj-lt"/>
              </a:rPr>
              <a:t>tidaklah gampang  sehingga memerlukan waktu </a:t>
            </a:r>
            <a:r>
              <a:rPr lang="id-ID" sz="2400" dirty="0">
                <a:latin typeface="+mj-lt"/>
              </a:rPr>
              <a:t>yang </a:t>
            </a:r>
            <a:r>
              <a:rPr lang="id-ID" sz="2400" dirty="0" smtClean="0">
                <a:latin typeface="+mj-lt"/>
              </a:rPr>
              <a:t>lama/panjang , hal penting  yang perlu dimiliki </a:t>
            </a:r>
            <a:r>
              <a:rPr lang="id-ID" sz="2400" dirty="0">
                <a:latin typeface="+mj-lt"/>
              </a:rPr>
              <a:t>adalah perilaku adaptif dari birokrasi terhadap perkembangan </a:t>
            </a:r>
            <a:r>
              <a:rPr lang="id-ID" sz="2400" dirty="0" smtClean="0">
                <a:latin typeface="+mj-lt"/>
              </a:rPr>
              <a:t> masyarakat</a:t>
            </a:r>
            <a:r>
              <a:rPr lang="id-ID" sz="2400" dirty="0">
                <a:latin typeface="+mj-lt"/>
              </a:rPr>
              <a:t>, sehingga mampu membaca tuntutan dan harapan yang dibebankan ke pundaknya. </a:t>
            </a:r>
            <a:r>
              <a:rPr lang="id-ID" sz="2400" dirty="0" smtClean="0">
                <a:latin typeface="+mj-lt"/>
              </a:rPr>
              <a:t>Perkembangan masyarakat yang kompleks memerlukan </a:t>
            </a:r>
            <a:r>
              <a:rPr lang="id-ID" sz="2400" dirty="0">
                <a:latin typeface="+mj-lt"/>
              </a:rPr>
              <a:t>bentuk-bentuk praktek birokrasi yang luwes dan praktis. Pemotongan jalur-jalur hirarkis, merupakan salah satu keinginan dari konsumen birokrasi</a:t>
            </a:r>
            <a:r>
              <a:rPr lang="id-ID" sz="2400" dirty="0" smtClean="0">
                <a:latin typeface="+mj-lt"/>
              </a:rPr>
              <a:t>.</a:t>
            </a:r>
            <a:endParaRPr lang="id-ID" sz="2400" dirty="0">
              <a:latin typeface="+mj-lt"/>
            </a:endParaRPr>
          </a:p>
        </p:txBody>
      </p:sp>
    </p:spTree>
    <p:extLst>
      <p:ext uri="{BB962C8B-B14F-4D97-AF65-F5344CB8AC3E}">
        <p14:creationId xmlns:p14="http://schemas.microsoft.com/office/powerpoint/2010/main" val="3539266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562074"/>
          </a:xfrm>
        </p:spPr>
        <p:txBody>
          <a:bodyPr>
            <a:normAutofit fontScale="90000"/>
          </a:bodyPr>
          <a:lstStyle/>
          <a:p>
            <a:endParaRPr lang="id-ID"/>
          </a:p>
        </p:txBody>
      </p:sp>
      <p:sp>
        <p:nvSpPr>
          <p:cNvPr id="3" name="Content Placeholder 2"/>
          <p:cNvSpPr>
            <a:spLocks noGrp="1"/>
          </p:cNvSpPr>
          <p:nvPr>
            <p:ph idx="1"/>
          </p:nvPr>
        </p:nvSpPr>
        <p:spPr>
          <a:xfrm>
            <a:off x="539552" y="980728"/>
            <a:ext cx="8147248" cy="5328592"/>
          </a:xfrm>
        </p:spPr>
        <p:txBody>
          <a:bodyPr>
            <a:noAutofit/>
          </a:bodyPr>
          <a:lstStyle/>
          <a:p>
            <a:pPr marL="457200" lvl="0" indent="-457200" fontAlgn="base">
              <a:buFont typeface="+mj-lt"/>
              <a:buAutoNum type="arabicPeriod" startAt="2"/>
            </a:pPr>
            <a:r>
              <a:rPr lang="id-ID" sz="2400" dirty="0">
                <a:latin typeface="+mj-lt"/>
              </a:rPr>
              <a:t>Menuntut birokrasi sebagai institusi yang terbuka dan mampu untuk dipahami sesuai fungsinya. Kebijaksanaan dan suasana demokratisasi sangat diperlukan, yakni memberi hak bagi masyarakat untuk ikut serta dalam proses pemerintahan.</a:t>
            </a:r>
          </a:p>
          <a:p>
            <a:pPr marL="457200" lvl="0" indent="-457200" fontAlgn="base">
              <a:buFont typeface="+mj-lt"/>
              <a:buAutoNum type="arabicPeriod" startAt="2"/>
            </a:pPr>
            <a:r>
              <a:rPr lang="id-ID" sz="2400" dirty="0">
                <a:latin typeface="+mj-lt"/>
              </a:rPr>
              <a:t>Pemotongan jalur-jalur hirarkis. Kebijaksanaan-kebijaksanaan menyangkut desentralisasi juga diperlukan.</a:t>
            </a:r>
          </a:p>
          <a:p>
            <a:pPr marL="457200" lvl="0" indent="-457200" fontAlgn="base">
              <a:buFont typeface="+mj-lt"/>
              <a:buAutoNum type="arabicPeriod" startAt="2"/>
            </a:pPr>
            <a:r>
              <a:rPr lang="id-ID" sz="2400" dirty="0">
                <a:latin typeface="+mj-lt"/>
              </a:rPr>
              <a:t>Faktor mental personal dari aparatur birokrasi dan perilaku dari birokrat itu sendiri. Dituntut adanya keberanian moral untuk menyingkirkan pandangan bahwa birokrasi adalah </a:t>
            </a:r>
            <a:r>
              <a:rPr lang="id-ID" sz="2400" i="1" dirty="0">
                <a:latin typeface="+mj-lt"/>
              </a:rPr>
              <a:t>bureaucratic polity</a:t>
            </a:r>
            <a:r>
              <a:rPr lang="id-ID" sz="2400" dirty="0">
                <a:latin typeface="+mj-lt"/>
              </a:rPr>
              <a:t>, serta menempatkan prinsip-prinsip de-etatisme dan de-kontrolisasi pada proposisinya.</a:t>
            </a:r>
          </a:p>
          <a:p>
            <a:pPr marL="0" indent="0" fontAlgn="base">
              <a:buNone/>
            </a:pPr>
            <a:r>
              <a:rPr lang="id-ID" sz="2400" dirty="0">
                <a:latin typeface="+mj-lt"/>
              </a:rPr>
              <a:t> </a:t>
            </a:r>
          </a:p>
        </p:txBody>
      </p:sp>
    </p:spTree>
    <p:extLst>
      <p:ext uri="{BB962C8B-B14F-4D97-AF65-F5344CB8AC3E}">
        <p14:creationId xmlns:p14="http://schemas.microsoft.com/office/powerpoint/2010/main" val="3509919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266</TotalTime>
  <Words>719</Words>
  <Application>Microsoft Office PowerPoint</Application>
  <PresentationFormat>On-screen Show (4:3)</PresentationFormat>
  <Paragraphs>57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Nilai dan Etika Birokrasi</vt:lpstr>
      <vt:lpstr> Pengertian Etika </vt:lpstr>
      <vt:lpstr>Etika dibagi 2 : Etika Umum dan Etika Khusus</vt:lpstr>
      <vt:lpstr>Etika Birokrasi</vt:lpstr>
      <vt:lpstr>Etika penting dalam birokrasi</vt:lpstr>
      <vt:lpstr>PowerPoint Presentation</vt:lpstr>
      <vt:lpstr>PowerPoint Presentation</vt:lpstr>
      <vt:lpstr>PowerPoint Presentation</vt:lpstr>
      <vt:lpstr>PowerPoint Presentation</vt:lpstr>
      <vt:lpstr>Subtansi Birokrasi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 PC</dc:creator>
  <cp:lastModifiedBy>My PC</cp:lastModifiedBy>
  <cp:revision>18</cp:revision>
  <dcterms:created xsi:type="dcterms:W3CDTF">2021-05-07T05:25:21Z</dcterms:created>
  <dcterms:modified xsi:type="dcterms:W3CDTF">2021-05-10T05:12:08Z</dcterms:modified>
</cp:coreProperties>
</file>