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2" r:id="rId3"/>
    <p:sldId id="258" r:id="rId4"/>
    <p:sldId id="273" r:id="rId5"/>
    <p:sldId id="263" r:id="rId6"/>
    <p:sldId id="264" r:id="rId7"/>
    <p:sldId id="265" r:id="rId8"/>
    <p:sldId id="270" r:id="rId9"/>
    <p:sldId id="266" r:id="rId10"/>
    <p:sldId id="272" r:id="rId11"/>
    <p:sldId id="268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A4AAB-7389-427A-B3BD-898E2A0FC028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B938-5CDF-40F7-B6FD-6B29FB2B7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06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A4AAB-7389-427A-B3BD-898E2A0FC028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B938-5CDF-40F7-B6FD-6B29FB2B7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92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A4AAB-7389-427A-B3BD-898E2A0FC028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B938-5CDF-40F7-B6FD-6B29FB2B7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998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A4AAB-7389-427A-B3BD-898E2A0FC028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B938-5CDF-40F7-B6FD-6B29FB2B7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4512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A4AAB-7389-427A-B3BD-898E2A0FC028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B938-5CDF-40F7-B6FD-6B29FB2B7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9714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A4AAB-7389-427A-B3BD-898E2A0FC028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B938-5CDF-40F7-B6FD-6B29FB2B7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87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A4AAB-7389-427A-B3BD-898E2A0FC028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B938-5CDF-40F7-B6FD-6B29FB2B7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223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A4AAB-7389-427A-B3BD-898E2A0FC028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B938-5CDF-40F7-B6FD-6B29FB2B7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960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A4AAB-7389-427A-B3BD-898E2A0FC028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B938-5CDF-40F7-B6FD-6B29FB2B7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105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A4AAB-7389-427A-B3BD-898E2A0FC028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B938-5CDF-40F7-B6FD-6B29FB2B7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3401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0A4AAB-7389-427A-B3BD-898E2A0FC028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B3B938-5CDF-40F7-B6FD-6B29FB2B7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6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0A4AAB-7389-427A-B3BD-898E2A0FC028}" type="datetimeFigureOut">
              <a:rPr lang="en-US" smtClean="0"/>
              <a:t>4/12/2021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3B938-5CDF-40F7-B6FD-6B29FB2B72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5121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077200" cy="609600"/>
          </a:xfrm>
        </p:spPr>
        <p:txBody>
          <a:bodyPr>
            <a:normAutofit fontScale="90000"/>
          </a:bodyPr>
          <a:lstStyle/>
          <a:p>
            <a:r>
              <a:rPr lang="en-US" sz="2700" dirty="0" smtClean="0"/>
              <a:t/>
            </a:r>
            <a:br>
              <a:rPr lang="en-US" sz="2700" dirty="0" smtClean="0"/>
            </a:br>
            <a:r>
              <a:rPr lang="en-US" sz="2700" dirty="0"/>
              <a:t/>
            </a:r>
            <a:br>
              <a:rPr lang="en-US" sz="2700" dirty="0"/>
            </a:br>
            <a:r>
              <a:rPr lang="en-US" sz="3600" b="1" dirty="0" smtClean="0"/>
              <a:t>PERENCANAAN PEMBANGUNAN DAERAH</a:t>
            </a:r>
            <a:r>
              <a:rPr lang="en-US" sz="3600" dirty="0" smtClean="0"/>
              <a:t/>
            </a:r>
            <a:br>
              <a:rPr lang="en-US" sz="3600" dirty="0" smtClean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382000" cy="5105400"/>
          </a:xfrm>
        </p:spPr>
        <p:txBody>
          <a:bodyPr>
            <a:noAutofit/>
          </a:bodyPr>
          <a:lstStyle/>
          <a:p>
            <a:r>
              <a:rPr lang="en-US" sz="2400" b="1" dirty="0">
                <a:latin typeface="+mj-lt"/>
              </a:rPr>
              <a:t>Perencanaan </a:t>
            </a:r>
            <a:r>
              <a:rPr lang="en-US" sz="2400" dirty="0">
                <a:latin typeface="+mj-lt"/>
              </a:rPr>
              <a:t>adalah </a:t>
            </a:r>
            <a:r>
              <a:rPr lang="en-US" sz="2400" dirty="0" err="1">
                <a:latin typeface="+mj-lt"/>
              </a:rPr>
              <a:t>suatu</a:t>
            </a:r>
            <a:r>
              <a:rPr lang="en-US" sz="2400" dirty="0">
                <a:latin typeface="+mj-lt"/>
              </a:rPr>
              <a:t> proses </a:t>
            </a:r>
            <a:r>
              <a:rPr lang="en-US" sz="2400" dirty="0" err="1">
                <a:latin typeface="+mj-lt"/>
              </a:rPr>
              <a:t>untuk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menentukan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tindakan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masa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depan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tepat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melalui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urutan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pilihan</a:t>
            </a:r>
            <a:r>
              <a:rPr lang="en-US" sz="2400" dirty="0">
                <a:latin typeface="+mj-lt"/>
              </a:rPr>
              <a:t>, </a:t>
            </a:r>
            <a:r>
              <a:rPr lang="en-US" sz="2400" dirty="0" err="1">
                <a:latin typeface="+mj-lt"/>
              </a:rPr>
              <a:t>dengan</a:t>
            </a:r>
            <a:r>
              <a:rPr lang="en-US" sz="2400" dirty="0">
                <a:latin typeface="+mj-lt"/>
              </a:rPr>
              <a:t> </a:t>
            </a:r>
            <a:r>
              <a:rPr lang="en-US" sz="2400" dirty="0" err="1">
                <a:latin typeface="+mj-lt"/>
              </a:rPr>
              <a:t>memperhitungkan</a:t>
            </a:r>
            <a:r>
              <a:rPr lang="en-US" sz="2400" dirty="0">
                <a:latin typeface="+mj-lt"/>
              </a:rPr>
              <a:t> sumber </a:t>
            </a:r>
            <a:r>
              <a:rPr lang="en-US" sz="2400" dirty="0" err="1">
                <a:latin typeface="+mj-lt"/>
              </a:rPr>
              <a:t>daya</a:t>
            </a:r>
            <a:r>
              <a:rPr lang="en-US" sz="2400" dirty="0">
                <a:latin typeface="+mj-lt"/>
              </a:rPr>
              <a:t> yang </a:t>
            </a:r>
            <a:r>
              <a:rPr lang="en-US" sz="2400" dirty="0" err="1">
                <a:latin typeface="+mj-lt"/>
              </a:rPr>
              <a:t>tersedia</a:t>
            </a:r>
            <a:r>
              <a:rPr lang="en-US" sz="2400" dirty="0" smtClean="0">
                <a:latin typeface="+mj-lt"/>
              </a:rPr>
              <a:t>.</a:t>
            </a:r>
          </a:p>
          <a:p>
            <a:r>
              <a:rPr lang="en-US" sz="2400" dirty="0" smtClean="0">
                <a:latin typeface="+mj-lt"/>
              </a:rPr>
              <a:t> </a:t>
            </a:r>
            <a:r>
              <a:rPr lang="en-US" sz="2400" dirty="0">
                <a:latin typeface="+mj-lt"/>
                <a:cs typeface="Times New Roman" pitchFamily="18" charset="0"/>
              </a:rPr>
              <a:t>Berdasarkan </a:t>
            </a:r>
            <a:r>
              <a:rPr lang="en-US" sz="2400" b="1" dirty="0">
                <a:latin typeface="+mj-lt"/>
                <a:cs typeface="Times New Roman" pitchFamily="18" charset="0"/>
              </a:rPr>
              <a:t>UU No. </a:t>
            </a:r>
            <a:r>
              <a:rPr lang="en-US" sz="2400" b="1" dirty="0" smtClean="0">
                <a:latin typeface="+mj-lt"/>
                <a:cs typeface="Times New Roman" pitchFamily="18" charset="0"/>
              </a:rPr>
              <a:t>25 </a:t>
            </a:r>
            <a:r>
              <a:rPr lang="en-US" sz="2400" b="1" dirty="0" err="1" smtClean="0">
                <a:latin typeface="+mj-lt"/>
                <a:cs typeface="Times New Roman" pitchFamily="18" charset="0"/>
              </a:rPr>
              <a:t>Tahun</a:t>
            </a:r>
            <a:r>
              <a:rPr lang="en-US" sz="2400" b="1" dirty="0" smtClean="0">
                <a:latin typeface="+mj-lt"/>
                <a:cs typeface="Times New Roman" pitchFamily="18" charset="0"/>
              </a:rPr>
              <a:t> 2004 </a:t>
            </a:r>
            <a:r>
              <a:rPr lang="en-US" sz="2400" dirty="0" err="1">
                <a:latin typeface="+mj-lt"/>
                <a:cs typeface="Times New Roman" pitchFamily="18" charset="0"/>
              </a:rPr>
              <a:t>tentang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Sistem</a:t>
            </a:r>
            <a:r>
              <a:rPr lang="en-US" sz="2400" dirty="0">
                <a:latin typeface="+mj-lt"/>
                <a:cs typeface="Times New Roman" pitchFamily="18" charset="0"/>
              </a:rPr>
              <a:t> Perencanaan Pembangunan </a:t>
            </a:r>
            <a:r>
              <a:rPr lang="en-US" sz="2400" dirty="0" err="1">
                <a:latin typeface="+mj-lt"/>
                <a:cs typeface="Times New Roman" pitchFamily="18" charset="0"/>
              </a:rPr>
              <a:t>Nasional</a:t>
            </a:r>
            <a:r>
              <a:rPr lang="en-US" sz="2400" dirty="0">
                <a:latin typeface="+mj-lt"/>
                <a:cs typeface="Times New Roman" pitchFamily="18" charset="0"/>
              </a:rPr>
              <a:t>, </a:t>
            </a:r>
            <a:r>
              <a:rPr lang="en-US" sz="2400" dirty="0" err="1">
                <a:latin typeface="+mj-lt"/>
                <a:cs typeface="Times New Roman" pitchFamily="18" charset="0"/>
              </a:rPr>
              <a:t>menegaskan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bahwa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smtClean="0">
                <a:latin typeface="+mj-lt"/>
                <a:cs typeface="Times New Roman" pitchFamily="18" charset="0"/>
              </a:rPr>
              <a:t>Rencana Pembangunan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Jangka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Menengah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Daerah </a:t>
            </a:r>
            <a:r>
              <a:rPr lang="en-US" sz="2400" dirty="0" smtClean="0">
                <a:latin typeface="+mj-lt"/>
                <a:cs typeface="Times New Roman" pitchFamily="18" charset="0"/>
              </a:rPr>
              <a:t>(</a:t>
            </a:r>
            <a:r>
              <a:rPr lang="en-US" sz="2400" dirty="0">
                <a:latin typeface="+mj-lt"/>
                <a:cs typeface="Times New Roman" pitchFamily="18" charset="0"/>
              </a:rPr>
              <a:t>RPJM-D) </a:t>
            </a:r>
            <a:r>
              <a:rPr lang="en-US" sz="2400" dirty="0" err="1">
                <a:latin typeface="+mj-lt"/>
                <a:cs typeface="Times New Roman" pitchFamily="18" charset="0"/>
              </a:rPr>
              <a:t>disusun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berpedoman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pada</a:t>
            </a:r>
            <a:r>
              <a:rPr lang="en-US" sz="2400" dirty="0">
                <a:latin typeface="+mj-lt"/>
                <a:cs typeface="Times New Roman" pitchFamily="18" charset="0"/>
              </a:rPr>
              <a:t> Rencana </a:t>
            </a:r>
            <a:r>
              <a:rPr lang="en-US" sz="2400" dirty="0" smtClean="0">
                <a:latin typeface="+mj-lt"/>
                <a:cs typeface="Times New Roman" pitchFamily="18" charset="0"/>
              </a:rPr>
              <a:t>Pembangunan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Jangka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Panjang</a:t>
            </a:r>
            <a:r>
              <a:rPr lang="en-US" sz="2400" dirty="0">
                <a:latin typeface="+mj-lt"/>
                <a:cs typeface="Times New Roman" pitchFamily="18" charset="0"/>
              </a:rPr>
              <a:t> Daerah (RPJP-D) </a:t>
            </a:r>
            <a:r>
              <a:rPr lang="en-US" sz="2400" dirty="0" err="1">
                <a:latin typeface="+mj-lt"/>
                <a:cs typeface="Times New Roman" pitchFamily="18" charset="0"/>
              </a:rPr>
              <a:t>dan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memperhatikan</a:t>
            </a:r>
            <a:r>
              <a:rPr lang="en-US" sz="2400" dirty="0">
                <a:latin typeface="+mj-lt"/>
                <a:cs typeface="Times New Roman" pitchFamily="18" charset="0"/>
              </a:rPr>
              <a:t> Rencana </a:t>
            </a:r>
            <a:r>
              <a:rPr lang="en-US" sz="2400" dirty="0" err="1" smtClean="0">
                <a:latin typeface="+mj-lt"/>
                <a:cs typeface="Times New Roman" pitchFamily="18" charset="0"/>
              </a:rPr>
              <a:t>Jangka</a:t>
            </a:r>
            <a:r>
              <a:rPr lang="en-US" sz="2400" dirty="0" smtClean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Menengah</a:t>
            </a:r>
            <a:r>
              <a:rPr lang="en-US" sz="2400" dirty="0">
                <a:latin typeface="+mj-lt"/>
                <a:cs typeface="Times New Roman" pitchFamily="18" charset="0"/>
              </a:rPr>
              <a:t> </a:t>
            </a:r>
            <a:r>
              <a:rPr lang="en-US" sz="2400" dirty="0" err="1">
                <a:latin typeface="+mj-lt"/>
                <a:cs typeface="Times New Roman" pitchFamily="18" charset="0"/>
              </a:rPr>
              <a:t>Nasional</a:t>
            </a:r>
            <a:r>
              <a:rPr lang="en-US" sz="2400" dirty="0">
                <a:latin typeface="+mj-lt"/>
                <a:cs typeface="Times New Roman" pitchFamily="18" charset="0"/>
              </a:rPr>
              <a:t> (RPJM-</a:t>
            </a:r>
            <a:r>
              <a:rPr lang="en-US" sz="2400" dirty="0" err="1">
                <a:latin typeface="+mj-lt"/>
                <a:cs typeface="Times New Roman" pitchFamily="18" charset="0"/>
              </a:rPr>
              <a:t>Nas</a:t>
            </a:r>
            <a:r>
              <a:rPr lang="en-US" sz="2400" dirty="0">
                <a:latin typeface="+mj-lt"/>
                <a:cs typeface="Times New Roman" pitchFamily="18" charset="0"/>
              </a:rPr>
              <a:t>). </a:t>
            </a:r>
            <a:endParaRPr lang="en-US" sz="2400" dirty="0" smtClean="0">
              <a:latin typeface="+mj-lt"/>
              <a:cs typeface="Times New Roman" pitchFamily="18" charset="0"/>
            </a:endParaRPr>
          </a:p>
          <a:p>
            <a:r>
              <a:rPr lang="en-US" sz="2400" dirty="0" smtClean="0">
                <a:latin typeface="+mj-lt"/>
              </a:rPr>
              <a:t>Perencanaan pembangunan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merupakan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satu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kesatuan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dalam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sistem</a:t>
            </a:r>
            <a:r>
              <a:rPr lang="en-US" sz="2400" dirty="0" smtClean="0">
                <a:latin typeface="+mj-lt"/>
              </a:rPr>
              <a:t> perencanaan pembangunan </a:t>
            </a:r>
            <a:r>
              <a:rPr lang="en-US" sz="2400" dirty="0" err="1" smtClean="0">
                <a:latin typeface="+mj-lt"/>
              </a:rPr>
              <a:t>nasional</a:t>
            </a:r>
            <a:r>
              <a:rPr lang="en-US" sz="2400" dirty="0" smtClean="0">
                <a:latin typeface="+mj-lt"/>
              </a:rPr>
              <a:t>, </a:t>
            </a:r>
            <a:r>
              <a:rPr lang="en-US" sz="2400" dirty="0" err="1" smtClean="0">
                <a:latin typeface="+mj-lt"/>
              </a:rPr>
              <a:t>dilakukan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pemerintah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daerah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bersama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para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pemangku</a:t>
            </a:r>
            <a:r>
              <a:rPr lang="en-US" sz="2400" dirty="0" smtClean="0">
                <a:latin typeface="+mj-lt"/>
              </a:rPr>
              <a:t> kepentingan </a:t>
            </a:r>
            <a:r>
              <a:rPr lang="en-US" sz="2400" dirty="0" err="1" smtClean="0">
                <a:latin typeface="+mj-lt"/>
              </a:rPr>
              <a:t>berdasarkan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peran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dan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kewenangan</a:t>
            </a:r>
            <a:r>
              <a:rPr lang="en-US" sz="2400" dirty="0" smtClean="0">
                <a:latin typeface="+mj-lt"/>
              </a:rPr>
              <a:t> </a:t>
            </a:r>
            <a:r>
              <a:rPr lang="en-US" sz="2400" dirty="0" err="1" smtClean="0">
                <a:latin typeface="+mj-lt"/>
              </a:rPr>
              <a:t>masing-masing</a:t>
            </a:r>
            <a:r>
              <a:rPr lang="en-US" sz="2400" dirty="0" smtClean="0">
                <a:latin typeface="+mj-lt"/>
              </a:rPr>
              <a:t>.</a:t>
            </a:r>
          </a:p>
          <a:p>
            <a:endParaRPr lang="en-US" sz="2400" dirty="0">
              <a:latin typeface="+mj-lt"/>
              <a:cs typeface="Times New Roman" pitchFamily="18" charset="0"/>
            </a:endParaRPr>
          </a:p>
          <a:p>
            <a:pPr marL="0" indent="0">
              <a:buNone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834280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Tahap Penyusunan </a:t>
            </a:r>
            <a:r>
              <a:rPr lang="en-US" sz="3200" b="1" dirty="0" err="1" smtClean="0"/>
              <a:t>Rancangan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Awal</a:t>
            </a:r>
            <a:r>
              <a:rPr lang="en-US" sz="3200" b="1" dirty="0" smtClean="0"/>
              <a:t> RPJMD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10200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Pengumpulan</a:t>
            </a:r>
            <a:r>
              <a:rPr lang="en-US" dirty="0" smtClean="0"/>
              <a:t> </a:t>
            </a:r>
            <a:r>
              <a:rPr lang="en-US" b="1" dirty="0" smtClean="0"/>
              <a:t>Data</a:t>
            </a:r>
            <a:r>
              <a:rPr lang="en-US" dirty="0" smtClean="0"/>
              <a:t>/</a:t>
            </a:r>
            <a:r>
              <a:rPr lang="en-US" b="1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Penyelenggaraan Pemerintah Daerah 5 </a:t>
            </a:r>
            <a:r>
              <a:rPr lang="en-US" dirty="0" err="1" smtClean="0"/>
              <a:t>thnan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 Penyusunan </a:t>
            </a:r>
            <a:r>
              <a:rPr lang="en-US" b="1" dirty="0" err="1" smtClean="0"/>
              <a:t>profil</a:t>
            </a:r>
            <a:r>
              <a:rPr lang="en-US" b="1" dirty="0" smtClean="0"/>
              <a:t> </a:t>
            </a:r>
            <a:r>
              <a:rPr lang="en-US" b="1" dirty="0" err="1" smtClean="0"/>
              <a:t>daerah</a:t>
            </a:r>
            <a:r>
              <a:rPr lang="en-US" b="1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prediksi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RPJMD</a:t>
            </a:r>
          </a:p>
          <a:p>
            <a:pPr marL="514350" indent="-514350">
              <a:buAutoNum type="arabicPeriod"/>
            </a:pPr>
            <a:r>
              <a:rPr lang="en-US" dirty="0" err="1" smtClean="0"/>
              <a:t>Kajian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Visi, </a:t>
            </a:r>
            <a:r>
              <a:rPr lang="en-US" dirty="0" err="1" smtClean="0"/>
              <a:t>Misi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Program </a:t>
            </a:r>
            <a:r>
              <a:rPr lang="en-US" dirty="0" err="1" smtClean="0"/>
              <a:t>Prioritas</a:t>
            </a:r>
            <a:r>
              <a:rPr lang="en-US" dirty="0" smtClean="0"/>
              <a:t> Kepala Daerah </a:t>
            </a:r>
            <a:r>
              <a:rPr lang="en-US" dirty="0" err="1" smtClean="0"/>
              <a:t>terpilih</a:t>
            </a:r>
            <a:endParaRPr lang="en-US" dirty="0" smtClean="0"/>
          </a:p>
          <a:p>
            <a:pPr marL="514350" indent="-514350">
              <a:buAutoNum type="arabicPeriod"/>
            </a:pPr>
            <a:r>
              <a:rPr lang="en-US" b="1" dirty="0" err="1" smtClean="0"/>
              <a:t>Analisis</a:t>
            </a:r>
            <a:r>
              <a:rPr lang="en-US" b="1" dirty="0" smtClean="0"/>
              <a:t> </a:t>
            </a:r>
            <a:r>
              <a:rPr lang="en-US" b="1" dirty="0" err="1" smtClean="0"/>
              <a:t>keuangan</a:t>
            </a:r>
            <a:r>
              <a:rPr lang="en-US" b="1" dirty="0" smtClean="0"/>
              <a:t> </a:t>
            </a:r>
            <a:r>
              <a:rPr lang="en-US" b="1" dirty="0" err="1" smtClean="0"/>
              <a:t>daerah</a:t>
            </a:r>
            <a:endParaRPr lang="en-US" b="1" dirty="0" smtClean="0"/>
          </a:p>
          <a:p>
            <a:pPr marL="514350" indent="-514350">
              <a:buNone/>
            </a:pPr>
            <a:r>
              <a:rPr lang="en-US" dirty="0" smtClean="0"/>
              <a:t>6.     </a:t>
            </a:r>
            <a:r>
              <a:rPr lang="en-US" dirty="0" err="1" smtClean="0"/>
              <a:t>Kajian</a:t>
            </a:r>
            <a:r>
              <a:rPr lang="en-US" dirty="0" smtClean="0"/>
              <a:t> RTRW-D</a:t>
            </a:r>
          </a:p>
          <a:p>
            <a:pPr marL="514350" indent="-514350">
              <a:buAutoNum type="arabicPeriod" startAt="7"/>
            </a:pPr>
            <a:r>
              <a:rPr lang="en-US" dirty="0" smtClean="0"/>
              <a:t>Review RPJMD Provinsi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 </a:t>
            </a:r>
          </a:p>
          <a:p>
            <a:pPr marL="514350" indent="-514350">
              <a:buAutoNum type="arabicPeriod" startAt="7"/>
            </a:pPr>
            <a:r>
              <a:rPr lang="en-US" dirty="0" err="1" smtClean="0"/>
              <a:t>Jaring</a:t>
            </a:r>
            <a:r>
              <a:rPr lang="en-US" dirty="0" smtClean="0"/>
              <a:t> </a:t>
            </a:r>
            <a:r>
              <a:rPr lang="en-US" dirty="0" err="1" smtClean="0"/>
              <a:t>aspirasi</a:t>
            </a:r>
            <a:r>
              <a:rPr lang="en-US" dirty="0" smtClean="0"/>
              <a:t>: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harapan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pPr marL="514350" indent="-514350">
              <a:buNone/>
            </a:pPr>
            <a:r>
              <a:rPr lang="en-US" dirty="0" smtClean="0"/>
              <a:t>9.     Formulasi </a:t>
            </a:r>
            <a:r>
              <a:rPr lang="en-US" dirty="0" err="1" smtClean="0"/>
              <a:t>Dok</a:t>
            </a:r>
            <a:r>
              <a:rPr lang="en-US" dirty="0" smtClean="0"/>
              <a:t>.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RPJMD</a:t>
            </a:r>
          </a:p>
          <a:p>
            <a:pPr marL="514350" indent="-514350">
              <a:buNone/>
            </a:pPr>
            <a:r>
              <a:rPr lang="en-US" dirty="0" smtClean="0"/>
              <a:t>10.   FGDs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Topik</a:t>
            </a:r>
            <a:r>
              <a:rPr lang="en-US" dirty="0" smtClean="0"/>
              <a:t>.</a:t>
            </a:r>
          </a:p>
          <a:p>
            <a:pPr marL="514350" indent="-514350">
              <a:buNone/>
            </a:pPr>
            <a:r>
              <a:rPr lang="en-US" dirty="0" smtClean="0"/>
              <a:t>11.   </a:t>
            </a:r>
            <a:r>
              <a:rPr lang="en-US" dirty="0" err="1" smtClean="0"/>
              <a:t>Pembahasan</a:t>
            </a:r>
            <a:r>
              <a:rPr lang="en-US" dirty="0" smtClean="0"/>
              <a:t> </a:t>
            </a:r>
            <a:r>
              <a:rPr lang="en-US" dirty="0" err="1" smtClean="0"/>
              <a:t>Ranwal</a:t>
            </a:r>
            <a:r>
              <a:rPr lang="en-US" dirty="0" smtClean="0"/>
              <a:t> RPJMD </a:t>
            </a:r>
            <a:r>
              <a:rPr lang="en-US" dirty="0" err="1" smtClean="0"/>
              <a:t>bersama</a:t>
            </a:r>
            <a:r>
              <a:rPr lang="en-US" dirty="0" smtClean="0"/>
              <a:t> SKPDs</a:t>
            </a:r>
          </a:p>
          <a:p>
            <a:pPr marL="514350" indent="-514350">
              <a:buNone/>
            </a:pPr>
            <a:r>
              <a:rPr lang="en-US" dirty="0" smtClean="0"/>
              <a:t>12.    Penyusunan </a:t>
            </a:r>
            <a:r>
              <a:rPr lang="en-US" dirty="0" err="1" smtClean="0"/>
              <a:t>Rancangan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 RPJMD </a:t>
            </a:r>
            <a:r>
              <a:rPr lang="en-US" dirty="0" err="1" smtClean="0"/>
              <a:t>untuk</a:t>
            </a:r>
            <a:r>
              <a:rPr lang="en-US" dirty="0" smtClean="0"/>
              <a:t>  </a:t>
            </a:r>
            <a:r>
              <a:rPr lang="en-US" dirty="0" err="1" smtClean="0"/>
              <a:t>dibahas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Musrenbang</a:t>
            </a:r>
            <a:r>
              <a:rPr lang="en-US" dirty="0" smtClean="0"/>
              <a:t> RPJMD</a:t>
            </a:r>
          </a:p>
          <a:p>
            <a:pPr marL="514350" indent="-514350">
              <a:buAutoNum type="arabicPeriod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273955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873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 smtClean="0"/>
              <a:t>Rencana Organisasi </a:t>
            </a:r>
            <a:r>
              <a:rPr lang="en-US" b="1" dirty="0" err="1" smtClean="0"/>
              <a:t>Perangkat</a:t>
            </a:r>
            <a:r>
              <a:rPr lang="en-US" b="1" dirty="0" smtClean="0"/>
              <a:t> Daerah (OPD)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dokumen</a:t>
            </a:r>
            <a:r>
              <a:rPr lang="en-US" dirty="0" smtClean="0"/>
              <a:t>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dipersyaratkan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program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OPD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b="1" dirty="0" smtClean="0"/>
              <a:t>pembangunan </a:t>
            </a:r>
            <a:r>
              <a:rPr lang="en-US" b="1" dirty="0" err="1" smtClean="0"/>
              <a:t>tahunan</a:t>
            </a:r>
            <a:r>
              <a:rPr lang="en-US" b="1" dirty="0" smtClean="0"/>
              <a:t> </a:t>
            </a:r>
            <a:r>
              <a:rPr lang="en-US" b="1" dirty="0" err="1" smtClean="0"/>
              <a:t>daerah</a:t>
            </a:r>
            <a:r>
              <a:rPr lang="en-US" b="1" dirty="0" smtClean="0"/>
              <a:t> </a:t>
            </a:r>
            <a:r>
              <a:rPr lang="en-US" b="1" dirty="0" err="1" smtClean="0"/>
              <a:t>pada</a:t>
            </a:r>
            <a:r>
              <a:rPr lang="en-US" b="1" dirty="0" smtClean="0"/>
              <a:t> </a:t>
            </a:r>
            <a:r>
              <a:rPr lang="en-US" b="1" dirty="0" err="1" smtClean="0"/>
              <a:t>umumnya</a:t>
            </a:r>
            <a:r>
              <a:rPr lang="en-US" b="1" dirty="0" smtClean="0"/>
              <a:t>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Renja</a:t>
            </a:r>
            <a:r>
              <a:rPr lang="en-US" dirty="0" smtClean="0"/>
              <a:t> OPD adalah perencanaan </a:t>
            </a:r>
            <a:r>
              <a:rPr lang="en-US" dirty="0" err="1" smtClean="0"/>
              <a:t>pada</a:t>
            </a:r>
            <a:r>
              <a:rPr lang="en-US" dirty="0" smtClean="0"/>
              <a:t> unit organisasi </a:t>
            </a:r>
            <a:r>
              <a:rPr lang="en-US" dirty="0" err="1" smtClean="0"/>
              <a:t>terendah</a:t>
            </a:r>
            <a:r>
              <a:rPr lang="en-US" dirty="0" smtClean="0"/>
              <a:t> &amp; </a:t>
            </a:r>
            <a:r>
              <a:rPr lang="en-US" dirty="0" err="1" smtClean="0"/>
              <a:t>terkecil</a:t>
            </a:r>
            <a:r>
              <a:rPr lang="en-US" dirty="0" smtClean="0"/>
              <a:t> di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yang </a:t>
            </a:r>
            <a:r>
              <a:rPr lang="en-US" dirty="0" err="1" smtClean="0"/>
              <a:t>memberikan</a:t>
            </a:r>
            <a:r>
              <a:rPr lang="en-US" dirty="0" smtClean="0"/>
              <a:t> 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&amp;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perencanaan di </a:t>
            </a:r>
            <a:r>
              <a:rPr lang="en-US" dirty="0" err="1" smtClean="0"/>
              <a:t>peringkat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seperti</a:t>
            </a:r>
            <a:r>
              <a:rPr lang="en-US" dirty="0" smtClean="0"/>
              <a:t> RKPD, </a:t>
            </a:r>
            <a:r>
              <a:rPr lang="en-US" dirty="0" err="1" smtClean="0"/>
              <a:t>Renstra</a:t>
            </a:r>
            <a:r>
              <a:rPr lang="en-US" dirty="0" smtClean="0"/>
              <a:t> OPD, RPJMD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bahkan</a:t>
            </a:r>
            <a:r>
              <a:rPr lang="en-US" dirty="0" smtClean="0"/>
              <a:t> RPJPD.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Renja</a:t>
            </a:r>
            <a:r>
              <a:rPr lang="en-US" dirty="0" smtClean="0"/>
              <a:t> OPD </a:t>
            </a:r>
            <a:r>
              <a:rPr lang="en-US" dirty="0" err="1" smtClean="0"/>
              <a:t>berhubungan</a:t>
            </a:r>
            <a:r>
              <a:rPr lang="en-US" dirty="0" smtClean="0"/>
              <a:t> </a:t>
            </a:r>
            <a:r>
              <a:rPr lang="en-US" dirty="0" err="1" smtClean="0"/>
              <a:t>langsung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penyelenggaraan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446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11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14400"/>
            <a:ext cx="8305800" cy="5211763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RPJPD</a:t>
            </a:r>
            <a:r>
              <a:rPr lang="en-US" dirty="0"/>
              <a:t> (Rencana Pembangunan </a:t>
            </a:r>
            <a:r>
              <a:rPr lang="en-US" dirty="0" err="1"/>
              <a:t>Jangka-Panjang</a:t>
            </a:r>
            <a:r>
              <a:rPr lang="en-US" dirty="0"/>
              <a:t> Daerah) </a:t>
            </a:r>
            <a:r>
              <a:rPr lang="en-US" dirty="0" err="1"/>
              <a:t>dokumen</a:t>
            </a:r>
            <a:r>
              <a:rPr lang="en-US" dirty="0"/>
              <a:t> perencanaan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20 (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puluh</a:t>
            </a:r>
            <a:r>
              <a:rPr lang="en-US" dirty="0"/>
              <a:t>) </a:t>
            </a:r>
            <a:r>
              <a:rPr lang="en-US" dirty="0" err="1"/>
              <a:t>tahun</a:t>
            </a:r>
            <a:endParaRPr lang="en-US" dirty="0"/>
          </a:p>
          <a:p>
            <a:r>
              <a:rPr lang="en-US" b="1" dirty="0"/>
              <a:t>RPJMD</a:t>
            </a:r>
            <a:r>
              <a:rPr lang="en-US" dirty="0"/>
              <a:t> (Rencana Pembangunan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Menengah</a:t>
            </a:r>
            <a:r>
              <a:rPr lang="en-US" dirty="0"/>
              <a:t> Daerah)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penjabaran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RPJPD, </a:t>
            </a:r>
            <a:r>
              <a:rPr lang="en-US" dirty="0" err="1"/>
              <a:t>dokumen</a:t>
            </a:r>
            <a:r>
              <a:rPr lang="en-US" dirty="0"/>
              <a:t> perencanaan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5 (lima) </a:t>
            </a:r>
            <a:r>
              <a:rPr lang="en-US" dirty="0" err="1" smtClean="0"/>
              <a:t>tahun</a:t>
            </a:r>
            <a:r>
              <a:rPr lang="en-US" smtClean="0"/>
              <a:t>.</a:t>
            </a:r>
            <a:endParaRPr lang="en-US" dirty="0" smtClean="0"/>
          </a:p>
          <a:p>
            <a:r>
              <a:rPr lang="en-US" b="1" dirty="0" smtClean="0"/>
              <a:t>RKPD</a:t>
            </a:r>
            <a:r>
              <a:rPr lang="en-US" dirty="0" smtClean="0"/>
              <a:t> </a:t>
            </a:r>
            <a:r>
              <a:rPr lang="en-US" dirty="0"/>
              <a:t>(Rencana </a:t>
            </a:r>
            <a:r>
              <a:rPr lang="en-US" dirty="0" err="1"/>
              <a:t>Kerja</a:t>
            </a:r>
            <a:r>
              <a:rPr lang="en-US" dirty="0"/>
              <a:t> Pemerintah Daerah)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penjabaran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RPJMD. RKPD </a:t>
            </a:r>
            <a:r>
              <a:rPr lang="en-US" dirty="0" err="1"/>
              <a:t>disusun</a:t>
            </a:r>
            <a:r>
              <a:rPr lang="en-US" dirty="0"/>
              <a:t> </a:t>
            </a:r>
            <a:r>
              <a:rPr lang="en-US" dirty="0" err="1"/>
              <a:t>selaras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Rencana </a:t>
            </a:r>
            <a:r>
              <a:rPr lang="en-US" dirty="0" err="1"/>
              <a:t>Kerja</a:t>
            </a:r>
            <a:r>
              <a:rPr lang="en-US" dirty="0"/>
              <a:t> Pemerintah (RKP),  adalah </a:t>
            </a:r>
            <a:r>
              <a:rPr lang="en-US" dirty="0" err="1"/>
              <a:t>dokumen</a:t>
            </a:r>
            <a:r>
              <a:rPr lang="en-US" dirty="0"/>
              <a:t> perencanaan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periode</a:t>
            </a:r>
            <a:r>
              <a:rPr lang="en-US" dirty="0"/>
              <a:t> 1 (</a:t>
            </a:r>
            <a:r>
              <a:rPr lang="en-US" dirty="0" err="1"/>
              <a:t>satu</a:t>
            </a:r>
            <a:r>
              <a:rPr lang="en-US" dirty="0"/>
              <a:t>) </a:t>
            </a:r>
            <a:r>
              <a:rPr lang="en-US" dirty="0" err="1"/>
              <a:t>tahun</a:t>
            </a:r>
            <a:r>
              <a:rPr lang="en-US" dirty="0"/>
              <a:t>. </a:t>
            </a:r>
          </a:p>
          <a:p>
            <a:r>
              <a:rPr lang="en-US" b="1" dirty="0"/>
              <a:t>RAPBD</a:t>
            </a:r>
            <a:r>
              <a:rPr lang="en-US" dirty="0"/>
              <a:t> (</a:t>
            </a:r>
            <a:r>
              <a:rPr lang="en-US" dirty="0" err="1"/>
              <a:t>Rancangan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Belanja</a:t>
            </a:r>
            <a:r>
              <a:rPr lang="en-US" dirty="0"/>
              <a:t> Daerah)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penjabaran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RKPD. APBD (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Belanja</a:t>
            </a:r>
            <a:r>
              <a:rPr lang="en-US" dirty="0"/>
              <a:t> Daerah) </a:t>
            </a:r>
            <a:r>
              <a:rPr lang="en-US" dirty="0" err="1"/>
              <a:t>merupakan</a:t>
            </a:r>
            <a:r>
              <a:rPr lang="en-US" dirty="0"/>
              <a:t> RAPBD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disahkan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9701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 smtClean="0">
                <a:latin typeface="+mj-lt"/>
              </a:rPr>
              <a:t>Perencanaan Pembangunan Daerah </a:t>
            </a:r>
            <a:r>
              <a:rPr lang="en-US" dirty="0" smtClean="0">
                <a:latin typeface="+mj-lt"/>
              </a:rPr>
              <a:t>adalah </a:t>
            </a:r>
            <a:r>
              <a:rPr lang="en-US" dirty="0" err="1" smtClean="0">
                <a:latin typeface="+mj-lt"/>
              </a:rPr>
              <a:t>suatu</a:t>
            </a:r>
            <a:r>
              <a:rPr lang="en-US" dirty="0" smtClean="0">
                <a:latin typeface="+mj-lt"/>
              </a:rPr>
              <a:t> proses penyusunan </a:t>
            </a:r>
            <a:r>
              <a:rPr lang="en-US" dirty="0" err="1" smtClean="0">
                <a:latin typeface="+mj-lt"/>
              </a:rPr>
              <a:t>tahapan-tahapan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kegiatan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melibatkan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berbagai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unsur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pemangku</a:t>
            </a:r>
            <a:r>
              <a:rPr lang="en-US" dirty="0" smtClean="0">
                <a:latin typeface="+mj-lt"/>
              </a:rPr>
              <a:t> kepentingan </a:t>
            </a:r>
            <a:r>
              <a:rPr lang="en-US" dirty="0" err="1" smtClean="0">
                <a:latin typeface="+mj-lt"/>
              </a:rPr>
              <a:t>didalamnya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guna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pemanfaatan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pengalokasian</a:t>
            </a:r>
            <a:r>
              <a:rPr lang="en-US" dirty="0" smtClean="0">
                <a:latin typeface="+mj-lt"/>
              </a:rPr>
              <a:t> sumber </a:t>
            </a:r>
            <a:r>
              <a:rPr lang="en-US" dirty="0" err="1" smtClean="0">
                <a:latin typeface="+mj-lt"/>
              </a:rPr>
              <a:t>daya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ada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rangka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meningkatkan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kesejahteraan</a:t>
            </a:r>
            <a:r>
              <a:rPr lang="en-US" dirty="0" smtClean="0">
                <a:latin typeface="+mj-lt"/>
              </a:rPr>
              <a:t> sosial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suatu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lingkungan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wilayah</a:t>
            </a:r>
            <a:r>
              <a:rPr lang="en-US" dirty="0" smtClean="0">
                <a:latin typeface="+mj-lt"/>
              </a:rPr>
              <a:t>/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dalam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jangka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waktu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tertentu</a:t>
            </a:r>
            <a:r>
              <a:rPr lang="en-US" dirty="0" smtClean="0">
                <a:latin typeface="+mj-lt"/>
              </a:rPr>
              <a:t>.</a:t>
            </a:r>
          </a:p>
          <a:p>
            <a:r>
              <a:rPr lang="en-US" dirty="0" smtClean="0">
                <a:latin typeface="+mj-lt"/>
              </a:rPr>
              <a:t>Perencanaan pembangunan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mengintegrasikan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rencana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tata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ruang</a:t>
            </a:r>
            <a:r>
              <a:rPr lang="en-US" dirty="0" smtClean="0">
                <a:latin typeface="+mj-lt"/>
              </a:rPr>
              <a:t> 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dilaksanakan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berdasarkan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kondisi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potensi</a:t>
            </a:r>
            <a:r>
              <a:rPr lang="en-US" dirty="0" smtClean="0">
                <a:latin typeface="+mj-lt"/>
              </a:rPr>
              <a:t> yang </a:t>
            </a:r>
            <a:r>
              <a:rPr lang="en-US" dirty="0" err="1" smtClean="0">
                <a:latin typeface="+mj-lt"/>
              </a:rPr>
              <a:t>dimiliki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masing-masing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sesuai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dinamika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perkembangan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nasional</a:t>
            </a:r>
            <a:r>
              <a:rPr lang="en-US" dirty="0" smtClean="0">
                <a:latin typeface="+mj-lt"/>
              </a:rPr>
              <a:t>.</a:t>
            </a:r>
          </a:p>
          <a:p>
            <a:r>
              <a:rPr lang="en-US" dirty="0" smtClean="0">
                <a:latin typeface="+mj-lt"/>
              </a:rPr>
              <a:t>Perencanaan pembangunan </a:t>
            </a:r>
            <a:r>
              <a:rPr lang="en-US" dirty="0" err="1" smtClean="0">
                <a:latin typeface="+mj-lt"/>
              </a:rPr>
              <a:t>daerah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dirumuskan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secara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transparan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responsif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efisien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efektif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akuntabel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partisipatif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terukur</a:t>
            </a:r>
            <a:r>
              <a:rPr lang="en-US" dirty="0" smtClean="0">
                <a:latin typeface="+mj-lt"/>
              </a:rPr>
              <a:t>, </a:t>
            </a:r>
            <a:r>
              <a:rPr lang="en-US" dirty="0" err="1" smtClean="0">
                <a:latin typeface="+mj-lt"/>
              </a:rPr>
              <a:t>berkeadilan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dan</a:t>
            </a:r>
            <a:r>
              <a:rPr lang="en-US" dirty="0" smtClean="0">
                <a:latin typeface="+mj-lt"/>
              </a:rPr>
              <a:t> </a:t>
            </a:r>
            <a:r>
              <a:rPr lang="en-US" dirty="0" err="1" smtClean="0">
                <a:latin typeface="+mj-lt"/>
              </a:rPr>
              <a:t>berkelanjutan</a:t>
            </a: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006910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921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Tujuan Perencanaan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077200" cy="50593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T</a:t>
            </a:r>
            <a:r>
              <a:rPr lang="en-US" dirty="0" smtClean="0"/>
              <a:t>ujuan perencanaan </a:t>
            </a:r>
            <a:r>
              <a:rPr lang="en-US" dirty="0"/>
              <a:t>adalah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:</a:t>
            </a:r>
          </a:p>
          <a:p>
            <a:r>
              <a:rPr lang="en-US" dirty="0"/>
              <a:t>Demi </a:t>
            </a:r>
            <a:r>
              <a:rPr lang="en-US" dirty="0" err="1"/>
              <a:t>mengantisipasi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beradaptasi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yang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.</a:t>
            </a:r>
          </a:p>
          <a:p>
            <a:r>
              <a:rPr lang="en-US" dirty="0"/>
              <a:t>Demi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arahan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para</a:t>
            </a:r>
            <a:r>
              <a:rPr lang="en-US" dirty="0"/>
              <a:t> administrator </a:t>
            </a:r>
            <a:r>
              <a:rPr lang="en-US" dirty="0" smtClean="0"/>
              <a:t>agar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tugasnya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yang </a:t>
            </a:r>
            <a:r>
              <a:rPr lang="en-US" dirty="0" err="1"/>
              <a:t>sudah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.</a:t>
            </a:r>
          </a:p>
          <a:p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meminimalisir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potensi</a:t>
            </a:r>
            <a:r>
              <a:rPr lang="en-US" dirty="0"/>
              <a:t>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tumpang</a:t>
            </a:r>
            <a:r>
              <a:rPr lang="en-US" dirty="0"/>
              <a:t> </a:t>
            </a:r>
            <a:r>
              <a:rPr lang="en-US" dirty="0" err="1"/>
              <a:t>tindih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pemborosan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pelaksanaan </a:t>
            </a:r>
            <a:r>
              <a:rPr lang="en-US" dirty="0" err="1"/>
              <a:t>pekerjaan</a:t>
            </a:r>
            <a:r>
              <a:rPr lang="en-US" dirty="0"/>
              <a:t>.</a:t>
            </a:r>
          </a:p>
          <a:p>
            <a:r>
              <a:rPr lang="en-US" dirty="0" err="1"/>
              <a:t>Menetapkan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standar</a:t>
            </a:r>
            <a:r>
              <a:rPr lang="en-US" dirty="0"/>
              <a:t> </a:t>
            </a:r>
            <a:r>
              <a:rPr lang="en-US" dirty="0" err="1"/>
              <a:t>o</a:t>
            </a:r>
            <a:r>
              <a:rPr lang="en-US" dirty="0" err="1" smtClean="0"/>
              <a:t>perasional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b="1" dirty="0" smtClean="0"/>
              <a:t>(SOP)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nantinya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memudahkan</a:t>
            </a:r>
            <a:r>
              <a:rPr lang="en-US" dirty="0"/>
              <a:t> proses </a:t>
            </a:r>
            <a:r>
              <a:rPr lang="en-US" dirty="0" err="1"/>
              <a:t>pengawasan</a:t>
            </a:r>
            <a:r>
              <a:rPr lang="en-US" dirty="0"/>
              <a:t> </a:t>
            </a:r>
            <a:r>
              <a:rPr lang="en-US" dirty="0" err="1"/>
              <a:t>ataupun</a:t>
            </a:r>
            <a:r>
              <a:rPr lang="en-US" dirty="0"/>
              <a:t> </a:t>
            </a:r>
            <a:r>
              <a:rPr lang="en-US" dirty="0" err="1"/>
              <a:t>pemantauan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948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cs typeface="Arial" pitchFamily="34" charset="0"/>
              </a:rPr>
              <a:t>Prinsip-Prinsip Penyusunan RPJMD (UU 25 </a:t>
            </a:r>
            <a:r>
              <a:rPr lang="en-US" sz="3200" b="1" dirty="0" err="1" smtClean="0">
                <a:cs typeface="Arial" pitchFamily="34" charset="0"/>
              </a:rPr>
              <a:t>Th</a:t>
            </a:r>
            <a:r>
              <a:rPr lang="en-US" sz="3200" b="1" dirty="0" smtClean="0">
                <a:cs typeface="Arial" pitchFamily="34" charset="0"/>
              </a:rPr>
              <a:t> 2004</a:t>
            </a:r>
            <a:r>
              <a:rPr lang="en-US" sz="2800" b="1" dirty="0" smtClean="0">
                <a:cs typeface="Arial" pitchFamily="34" charset="0"/>
              </a:rPr>
              <a:t>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19200"/>
            <a:ext cx="8153400" cy="53340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800" b="1" dirty="0" smtClean="0">
                <a:latin typeface="+mj-lt"/>
                <a:cs typeface="Arial" pitchFamily="34" charset="0"/>
              </a:rPr>
              <a:t>1.Strategis</a:t>
            </a:r>
            <a:r>
              <a:rPr lang="en-US" sz="2800" dirty="0" smtClean="0">
                <a:latin typeface="+mj-lt"/>
                <a:cs typeface="Arial" pitchFamily="34" charset="0"/>
              </a:rPr>
              <a:t/>
            </a:r>
            <a:br>
              <a:rPr lang="en-US" sz="2800" dirty="0" smtClean="0">
                <a:latin typeface="+mj-lt"/>
                <a:cs typeface="Arial" pitchFamily="34" charset="0"/>
              </a:rPr>
            </a:br>
            <a:r>
              <a:rPr lang="en-US" sz="2800" dirty="0" smtClean="0">
                <a:latin typeface="+mj-lt"/>
                <a:cs typeface="Arial" pitchFamily="34" charset="0"/>
              </a:rPr>
              <a:t>RPJMD </a:t>
            </a:r>
            <a:r>
              <a:rPr lang="en-US" sz="2800" dirty="0" err="1" smtClean="0">
                <a:latin typeface="+mj-lt"/>
                <a:cs typeface="Arial" pitchFamily="34" charset="0"/>
              </a:rPr>
              <a:t>harus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erat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kaitannya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dengan</a:t>
            </a:r>
            <a:r>
              <a:rPr lang="en-US" sz="2800" dirty="0" smtClean="0">
                <a:latin typeface="+mj-lt"/>
                <a:cs typeface="Arial" pitchFamily="34" charset="0"/>
              </a:rPr>
              <a:t> proses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penetapan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kearah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mana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daerah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diarahkan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pengembangannyadan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apa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hendak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dicapai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dalam</a:t>
            </a:r>
            <a:r>
              <a:rPr lang="en-US" sz="2800" dirty="0" smtClean="0">
                <a:latin typeface="+mj-lt"/>
                <a:cs typeface="Arial" pitchFamily="34" charset="0"/>
              </a:rPr>
              <a:t> 5 </a:t>
            </a:r>
            <a:r>
              <a:rPr lang="en-US" sz="2800" dirty="0" err="1" smtClean="0">
                <a:latin typeface="+mj-lt"/>
                <a:cs typeface="Arial" pitchFamily="34" charset="0"/>
              </a:rPr>
              <a:t>tahun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mendatang</a:t>
            </a:r>
            <a:r>
              <a:rPr lang="en-US" sz="2800" dirty="0" smtClean="0">
                <a:latin typeface="+mj-lt"/>
                <a:cs typeface="Arial" pitchFamily="34" charset="0"/>
              </a:rPr>
              <a:t> , </a:t>
            </a:r>
            <a:r>
              <a:rPr lang="en-US" sz="2800" dirty="0" err="1" smtClean="0">
                <a:latin typeface="+mj-lt"/>
                <a:cs typeface="Arial" pitchFamily="34" charset="0"/>
              </a:rPr>
              <a:t>bagaimana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mencapainya</a:t>
            </a:r>
            <a:r>
              <a:rPr lang="en-US" sz="2800" dirty="0" smtClean="0">
                <a:latin typeface="+mj-lt"/>
                <a:cs typeface="Arial" pitchFamily="34" charset="0"/>
              </a:rPr>
              <a:t> , </a:t>
            </a:r>
            <a:r>
              <a:rPr lang="en-US" sz="2800" dirty="0" err="1" smtClean="0">
                <a:latin typeface="+mj-lt"/>
                <a:cs typeface="Arial" pitchFamily="34" charset="0"/>
              </a:rPr>
              <a:t>langkah-langkah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strategis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apa</a:t>
            </a:r>
            <a:r>
              <a:rPr lang="en-US" sz="2800" dirty="0" smtClean="0">
                <a:latin typeface="+mj-lt"/>
                <a:cs typeface="Arial" pitchFamily="34" charset="0"/>
              </a:rPr>
              <a:t> yang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perlu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dilakukan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untuk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mencapai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tujuan</a:t>
            </a:r>
            <a:endParaRPr lang="en-US" sz="2800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n-US" sz="2800" b="1" dirty="0" smtClean="0">
                <a:latin typeface="+mj-lt"/>
                <a:cs typeface="Arial" pitchFamily="34" charset="0"/>
              </a:rPr>
              <a:t>2. </a:t>
            </a:r>
            <a:r>
              <a:rPr lang="en-US" sz="2800" b="1" dirty="0" smtClean="0">
                <a:latin typeface="+mj-lt"/>
                <a:cs typeface="Arial" pitchFamily="34" charset="0"/>
              </a:rPr>
              <a:t>Demokratis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dan</a:t>
            </a:r>
            <a:r>
              <a:rPr lang="en-US" sz="2800" b="1" dirty="0" smtClean="0">
                <a:latin typeface="+mj-lt"/>
                <a:cs typeface="Arial" pitchFamily="34" charset="0"/>
              </a:rPr>
              <a:t>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Partisipatif</a:t>
            </a:r>
            <a:r>
              <a:rPr lang="en-US" sz="2800" b="1" dirty="0" smtClean="0">
                <a:latin typeface="+mj-lt"/>
                <a:cs typeface="Arial" pitchFamily="34" charset="0"/>
              </a:rPr>
              <a:t> ( Voice, 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Akses</a:t>
            </a:r>
            <a:r>
              <a:rPr lang="en-US" sz="2800" b="1" dirty="0" smtClean="0">
                <a:latin typeface="+mj-lt"/>
                <a:cs typeface="Arial" pitchFamily="34" charset="0"/>
              </a:rPr>
              <a:t>, Control)</a:t>
            </a:r>
            <a:r>
              <a:rPr lang="en-US" sz="2800" dirty="0" smtClean="0">
                <a:latin typeface="+mj-lt"/>
                <a:cs typeface="Arial" pitchFamily="34" charset="0"/>
              </a:rPr>
              <a:t/>
            </a:r>
            <a:br>
              <a:rPr lang="en-US" sz="2800" dirty="0" smtClean="0">
                <a:latin typeface="+mj-lt"/>
                <a:cs typeface="Arial" pitchFamily="34" charset="0"/>
              </a:rPr>
            </a:br>
            <a:r>
              <a:rPr lang="en-US" sz="2800" dirty="0" smtClean="0">
                <a:latin typeface="+mj-lt"/>
                <a:cs typeface="Arial" pitchFamily="34" charset="0"/>
              </a:rPr>
              <a:t>Penyusunan RPJMD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perlu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dilaksanakan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secara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transparan</a:t>
            </a:r>
            <a:r>
              <a:rPr lang="en-US" sz="2800" dirty="0" smtClean="0">
                <a:latin typeface="+mj-lt"/>
                <a:cs typeface="Arial" pitchFamily="34" charset="0"/>
              </a:rPr>
              <a:t> , </a:t>
            </a:r>
            <a:r>
              <a:rPr lang="en-US" sz="2800" dirty="0" err="1" smtClean="0">
                <a:latin typeface="+mj-lt"/>
                <a:cs typeface="Arial" pitchFamily="34" charset="0"/>
              </a:rPr>
              <a:t>akuntabel</a:t>
            </a:r>
            <a:r>
              <a:rPr lang="en-US" sz="2800" dirty="0" smtClean="0">
                <a:latin typeface="+mj-lt"/>
                <a:cs typeface="Arial" pitchFamily="34" charset="0"/>
              </a:rPr>
              <a:t> &amp; </a:t>
            </a:r>
            <a:r>
              <a:rPr lang="en-US" sz="2800" dirty="0" err="1" smtClean="0">
                <a:latin typeface="+mj-lt"/>
                <a:cs typeface="Arial" pitchFamily="34" charset="0"/>
              </a:rPr>
              <a:t>melibatkan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masyarakat</a:t>
            </a:r>
            <a:r>
              <a:rPr lang="en-US" sz="2800" dirty="0" smtClean="0">
                <a:latin typeface="+mj-lt"/>
                <a:cs typeface="Arial" pitchFamily="34" charset="0"/>
              </a:rPr>
              <a:t>/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seluruh</a:t>
            </a:r>
            <a:r>
              <a:rPr lang="en-US" sz="2800" dirty="0" smtClean="0">
                <a:latin typeface="+mj-lt"/>
                <a:cs typeface="Arial" pitchFamily="34" charset="0"/>
              </a:rPr>
              <a:t> stakeholder dlm </a:t>
            </a:r>
            <a:r>
              <a:rPr lang="en-US" sz="2800" dirty="0" err="1" smtClean="0">
                <a:latin typeface="+mj-lt"/>
                <a:cs typeface="Arial" pitchFamily="34" charset="0"/>
              </a:rPr>
              <a:t>pengambilan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keputusan</a:t>
            </a:r>
            <a:r>
              <a:rPr lang="en-US" sz="2800" dirty="0" smtClean="0">
                <a:latin typeface="+mj-lt"/>
                <a:cs typeface="Arial" pitchFamily="34" charset="0"/>
              </a:rPr>
              <a:t> perencanaan di </a:t>
            </a:r>
            <a:r>
              <a:rPr lang="en-US" sz="2800" dirty="0" err="1" smtClean="0">
                <a:latin typeface="+mj-lt"/>
                <a:cs typeface="Arial" pitchFamily="34" charset="0"/>
              </a:rPr>
              <a:t>semua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thapan</a:t>
            </a:r>
            <a:r>
              <a:rPr lang="en-US" sz="2800" dirty="0" smtClean="0">
                <a:latin typeface="+mj-lt"/>
                <a:cs typeface="Arial" pitchFamily="34" charset="0"/>
              </a:rPr>
              <a:t> perencanaan</a:t>
            </a:r>
            <a:endParaRPr lang="en-US" sz="2800" b="1" dirty="0" smtClean="0">
              <a:latin typeface="+mj-lt"/>
              <a:cs typeface="Arial" pitchFamily="34" charset="0"/>
            </a:endParaRPr>
          </a:p>
          <a:p>
            <a:pPr>
              <a:buNone/>
            </a:pPr>
            <a:endParaRPr lang="en-US" sz="2400" dirty="0" smtClean="0"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221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5635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9831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b="1" dirty="0" smtClean="0">
                <a:cs typeface="Arial" pitchFamily="34" charset="0"/>
              </a:rPr>
              <a:t>3. </a:t>
            </a:r>
            <a:r>
              <a:rPr lang="en-US" b="1" dirty="0" err="1" smtClean="0">
                <a:latin typeface="+mj-lt"/>
                <a:cs typeface="Arial" pitchFamily="34" charset="0"/>
              </a:rPr>
              <a:t>Politis</a:t>
            </a:r>
            <a:r>
              <a:rPr lang="en-US" dirty="0">
                <a:latin typeface="+mj-lt"/>
                <a:cs typeface="Arial" pitchFamily="34" charset="0"/>
              </a:rPr>
              <a:t/>
            </a:r>
            <a:br>
              <a:rPr lang="en-US" dirty="0">
                <a:latin typeface="+mj-lt"/>
                <a:cs typeface="Arial" pitchFamily="34" charset="0"/>
              </a:rPr>
            </a:br>
            <a:r>
              <a:rPr lang="en-US" dirty="0">
                <a:latin typeface="+mj-lt"/>
                <a:cs typeface="Arial" pitchFamily="34" charset="0"/>
              </a:rPr>
              <a:t>Penyusunan RPJMD  </a:t>
            </a:r>
            <a:r>
              <a:rPr lang="en-US" dirty="0" err="1">
                <a:latin typeface="+mj-lt"/>
                <a:cs typeface="Arial" pitchFamily="34" charset="0"/>
              </a:rPr>
              <a:t>perlu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melibatkan</a:t>
            </a:r>
            <a:r>
              <a:rPr lang="en-US" dirty="0">
                <a:latin typeface="+mj-lt"/>
                <a:cs typeface="Arial" pitchFamily="34" charset="0"/>
              </a:rPr>
              <a:t> proses </a:t>
            </a:r>
            <a:r>
              <a:rPr lang="en-US" dirty="0" err="1">
                <a:latin typeface="+mj-lt"/>
                <a:cs typeface="Arial" pitchFamily="34" charset="0"/>
              </a:rPr>
              <a:t>konsultasi</a:t>
            </a:r>
            <a:r>
              <a:rPr lang="en-US" dirty="0">
                <a:latin typeface="+mj-lt"/>
                <a:cs typeface="Arial" pitchFamily="34" charset="0"/>
              </a:rPr>
              <a:t>  </a:t>
            </a:r>
            <a:r>
              <a:rPr lang="en-US" dirty="0" err="1">
                <a:latin typeface="+mj-lt"/>
                <a:cs typeface="Arial" pitchFamily="34" charset="0"/>
              </a:rPr>
              <a:t>kkuatan</a:t>
            </a:r>
            <a:r>
              <a:rPr lang="en-US" dirty="0">
                <a:latin typeface="+mj-lt"/>
                <a:cs typeface="Arial" pitchFamily="34" charset="0"/>
              </a:rPr>
              <a:t> politik, </a:t>
            </a:r>
            <a:r>
              <a:rPr lang="en-US" dirty="0" err="1">
                <a:latin typeface="+mj-lt"/>
                <a:cs typeface="Arial" pitchFamily="34" charset="0"/>
              </a:rPr>
              <a:t>trutama</a:t>
            </a:r>
            <a:r>
              <a:rPr lang="en-US" dirty="0">
                <a:latin typeface="+mj-lt"/>
                <a:cs typeface="Arial" pitchFamily="34" charset="0"/>
              </a:rPr>
              <a:t> Kepala </a:t>
            </a:r>
            <a:r>
              <a:rPr lang="en-US" dirty="0" err="1">
                <a:latin typeface="+mj-lt"/>
                <a:cs typeface="Arial" pitchFamily="34" charset="0"/>
              </a:rPr>
              <a:t>DaerahTerpilih</a:t>
            </a:r>
            <a:r>
              <a:rPr lang="en-US" dirty="0">
                <a:latin typeface="+mj-lt"/>
                <a:cs typeface="Arial" pitchFamily="34" charset="0"/>
              </a:rPr>
              <a:t> dg </a:t>
            </a:r>
            <a:r>
              <a:rPr lang="en-US" dirty="0" smtClean="0">
                <a:latin typeface="+mj-lt"/>
                <a:cs typeface="Arial" pitchFamily="34" charset="0"/>
              </a:rPr>
              <a:t>DPRD</a:t>
            </a:r>
            <a:endParaRPr lang="en-US" b="1" dirty="0">
              <a:latin typeface="+mj-lt"/>
              <a:cs typeface="Arial" pitchFamily="34" charset="0"/>
            </a:endParaRPr>
          </a:p>
          <a:p>
            <a:pPr>
              <a:buNone/>
            </a:pPr>
            <a:r>
              <a:rPr lang="en-US" b="1" dirty="0" smtClean="0">
                <a:latin typeface="+mj-lt"/>
                <a:cs typeface="Arial" pitchFamily="34" charset="0"/>
              </a:rPr>
              <a:t>4. </a:t>
            </a:r>
            <a:r>
              <a:rPr lang="en-US" b="1" dirty="0" err="1" smtClean="0">
                <a:latin typeface="+mj-lt"/>
                <a:cs typeface="Arial" pitchFamily="34" charset="0"/>
              </a:rPr>
              <a:t>PerencanaanBottom</a:t>
            </a:r>
            <a:r>
              <a:rPr lang="en-US" b="1" dirty="0" smtClean="0">
                <a:latin typeface="+mj-lt"/>
                <a:cs typeface="Arial" pitchFamily="34" charset="0"/>
              </a:rPr>
              <a:t>-up</a:t>
            </a:r>
            <a:r>
              <a:rPr lang="en-US" dirty="0" smtClean="0">
                <a:latin typeface="+mj-lt"/>
                <a:cs typeface="Arial" pitchFamily="34" charset="0"/>
              </a:rPr>
              <a:t/>
            </a:r>
            <a:br>
              <a:rPr lang="en-US" dirty="0" smtClean="0">
                <a:latin typeface="+mj-lt"/>
                <a:cs typeface="Arial" pitchFamily="34" charset="0"/>
              </a:rPr>
            </a:br>
            <a:r>
              <a:rPr lang="en-US" dirty="0" err="1" smtClean="0">
                <a:latin typeface="+mj-lt"/>
                <a:cs typeface="Arial" pitchFamily="34" charset="0"/>
              </a:rPr>
              <a:t>Aspirasi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kebutuhan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masyarakat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perlu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untuk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diperhatikan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dalam</a:t>
            </a:r>
            <a:r>
              <a:rPr lang="en-US" dirty="0" smtClean="0">
                <a:latin typeface="+mj-lt"/>
                <a:cs typeface="Arial" pitchFamily="34" charset="0"/>
              </a:rPr>
              <a:t> penyusunan RPJMD.</a:t>
            </a:r>
          </a:p>
          <a:p>
            <a:pPr>
              <a:buNone/>
            </a:pPr>
            <a:r>
              <a:rPr lang="en-US" b="1" dirty="0" smtClean="0">
                <a:latin typeface="+mj-lt"/>
                <a:cs typeface="Arial" pitchFamily="34" charset="0"/>
              </a:rPr>
              <a:t>5. </a:t>
            </a:r>
            <a:r>
              <a:rPr lang="en-US" b="1" dirty="0" err="1" smtClean="0">
                <a:latin typeface="+mj-lt"/>
                <a:cs typeface="Arial" pitchFamily="34" charset="0"/>
              </a:rPr>
              <a:t>PerencanaanTop</a:t>
            </a:r>
            <a:r>
              <a:rPr lang="en-US" b="1" dirty="0" smtClean="0">
                <a:latin typeface="+mj-lt"/>
                <a:cs typeface="Arial" pitchFamily="34" charset="0"/>
              </a:rPr>
              <a:t> Down</a:t>
            </a:r>
            <a:r>
              <a:rPr lang="en-US" dirty="0" smtClean="0">
                <a:latin typeface="+mj-lt"/>
                <a:cs typeface="Arial" pitchFamily="34" charset="0"/>
              </a:rPr>
              <a:t/>
            </a:r>
            <a:br>
              <a:rPr lang="en-US" dirty="0" smtClean="0">
                <a:latin typeface="+mj-lt"/>
                <a:cs typeface="Arial" pitchFamily="34" charset="0"/>
              </a:rPr>
            </a:br>
            <a:r>
              <a:rPr lang="en-US" dirty="0" err="1" smtClean="0">
                <a:latin typeface="+mj-lt"/>
                <a:cs typeface="Arial" pitchFamily="34" charset="0"/>
              </a:rPr>
              <a:t>Bahwa</a:t>
            </a:r>
            <a:r>
              <a:rPr lang="en-US" dirty="0" smtClean="0">
                <a:latin typeface="+mj-lt"/>
                <a:cs typeface="Arial" pitchFamily="34" charset="0"/>
              </a:rPr>
              <a:t> proses penyusunan RPJMD </a:t>
            </a:r>
            <a:r>
              <a:rPr lang="en-US" dirty="0" err="1" smtClean="0">
                <a:latin typeface="+mj-lt"/>
                <a:cs typeface="Arial" pitchFamily="34" charset="0"/>
              </a:rPr>
              <a:t>perlu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ada</a:t>
            </a:r>
            <a:r>
              <a:rPr lang="en-US" dirty="0" smtClean="0">
                <a:latin typeface="+mj-lt"/>
                <a:cs typeface="Arial" pitchFamily="34" charset="0"/>
              </a:rPr>
              <a:t>  </a:t>
            </a:r>
            <a:r>
              <a:rPr lang="en-US" dirty="0" err="1" smtClean="0">
                <a:latin typeface="+mj-lt"/>
                <a:cs typeface="Arial" pitchFamily="34" charset="0"/>
              </a:rPr>
              <a:t>sinergi</a:t>
            </a:r>
            <a:r>
              <a:rPr lang="en-US" dirty="0" smtClean="0">
                <a:latin typeface="+mj-lt"/>
                <a:cs typeface="Arial" pitchFamily="34" charset="0"/>
              </a:rPr>
              <a:t> dg </a:t>
            </a:r>
            <a:r>
              <a:rPr lang="en-US" dirty="0" err="1" smtClean="0">
                <a:latin typeface="+mj-lt"/>
                <a:cs typeface="Arial" pitchFamily="34" charset="0"/>
              </a:rPr>
              <a:t>rencana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strategis</a:t>
            </a:r>
            <a:r>
              <a:rPr lang="en-US" dirty="0" smtClean="0">
                <a:latin typeface="+mj-lt"/>
                <a:cs typeface="Arial" pitchFamily="34" charset="0"/>
              </a:rPr>
              <a:t> di </a:t>
            </a:r>
            <a:r>
              <a:rPr lang="en-US" dirty="0" err="1" smtClean="0">
                <a:latin typeface="+mj-lt"/>
                <a:cs typeface="Arial" pitchFamily="34" charset="0"/>
              </a:rPr>
              <a:t>atasnya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yaitu</a:t>
            </a:r>
            <a:r>
              <a:rPr lang="en-US" dirty="0" smtClean="0">
                <a:latin typeface="+mj-lt"/>
                <a:cs typeface="Arial" pitchFamily="34" charset="0"/>
              </a:rPr>
              <a:t> Rencana </a:t>
            </a:r>
            <a:r>
              <a:rPr lang="en-US" dirty="0" err="1" smtClean="0">
                <a:latin typeface="+mj-lt"/>
                <a:cs typeface="Arial" pitchFamily="34" charset="0"/>
              </a:rPr>
              <a:t>Jangka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Panjang</a:t>
            </a:r>
            <a:r>
              <a:rPr lang="en-US" dirty="0" smtClean="0">
                <a:latin typeface="+mj-lt"/>
                <a:cs typeface="Arial" pitchFamily="34" charset="0"/>
              </a:rPr>
              <a:t> Daerah (RPJPD) </a:t>
            </a:r>
            <a:r>
              <a:rPr lang="en-US" dirty="0" err="1" smtClean="0">
                <a:latin typeface="+mj-lt"/>
                <a:cs typeface="Arial" pitchFamily="34" charset="0"/>
              </a:rPr>
              <a:t>dan</a:t>
            </a:r>
            <a:r>
              <a:rPr lang="en-US" dirty="0" smtClean="0">
                <a:latin typeface="+mj-lt"/>
                <a:cs typeface="Arial" pitchFamily="34" charset="0"/>
              </a:rPr>
              <a:t> Rencana </a:t>
            </a:r>
            <a:r>
              <a:rPr lang="en-US" dirty="0" err="1" smtClean="0">
                <a:latin typeface="+mj-lt"/>
                <a:cs typeface="Arial" pitchFamily="34" charset="0"/>
              </a:rPr>
              <a:t>Jangka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Menengah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Nasional</a:t>
            </a:r>
            <a:r>
              <a:rPr lang="en-US" dirty="0" smtClean="0">
                <a:latin typeface="+mj-lt"/>
                <a:cs typeface="Arial" pitchFamily="34" charset="0"/>
              </a:rPr>
              <a:t> (RPJM </a:t>
            </a:r>
            <a:r>
              <a:rPr lang="en-US" dirty="0" err="1" smtClean="0">
                <a:latin typeface="+mj-lt"/>
                <a:cs typeface="Arial" pitchFamily="34" charset="0"/>
              </a:rPr>
              <a:t>Nasional</a:t>
            </a:r>
            <a:r>
              <a:rPr lang="en-US" dirty="0" smtClean="0">
                <a:latin typeface="+mj-lt"/>
                <a:cs typeface="Arial" pitchFamily="34" charset="0"/>
              </a:rPr>
              <a:t>).</a:t>
            </a:r>
          </a:p>
          <a:p>
            <a:pPr>
              <a:buNone/>
            </a:pPr>
            <a:endParaRPr lang="en-US" dirty="0" smtClean="0">
              <a:latin typeface="+mj-lt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6092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/>
              <a:t>P</a:t>
            </a:r>
            <a:r>
              <a:rPr lang="en-US" sz="3600" b="1" dirty="0" smtClean="0"/>
              <a:t>erencanaan Pembangunan Daerah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8077200" cy="5059363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US" sz="2800" b="1" dirty="0">
                <a:latin typeface="+mj-lt"/>
                <a:cs typeface="Arial" pitchFamily="34" charset="0"/>
              </a:rPr>
              <a:t>Rencana </a:t>
            </a:r>
            <a:r>
              <a:rPr lang="en-US" sz="2800" b="1" dirty="0" err="1">
                <a:latin typeface="+mj-lt"/>
                <a:cs typeface="Arial" pitchFamily="34" charset="0"/>
              </a:rPr>
              <a:t>Jangka</a:t>
            </a:r>
            <a:r>
              <a:rPr lang="en-US" sz="2800" b="1" dirty="0">
                <a:latin typeface="+mj-lt"/>
                <a:cs typeface="Arial" pitchFamily="34" charset="0"/>
              </a:rPr>
              <a:t> </a:t>
            </a:r>
            <a:r>
              <a:rPr lang="en-US" sz="2800" b="1" dirty="0" err="1">
                <a:latin typeface="+mj-lt"/>
                <a:cs typeface="Arial" pitchFamily="34" charset="0"/>
              </a:rPr>
              <a:t>Panjang</a:t>
            </a:r>
            <a:r>
              <a:rPr lang="en-US" sz="2800" b="1" dirty="0">
                <a:latin typeface="+mj-lt"/>
                <a:cs typeface="Arial" pitchFamily="34" charset="0"/>
              </a:rPr>
              <a:t> Daerah ( RPJPD) </a:t>
            </a:r>
            <a:r>
              <a:rPr lang="en-US" sz="2800" dirty="0" err="1">
                <a:latin typeface="+mj-lt"/>
                <a:cs typeface="Arial" pitchFamily="34" charset="0"/>
              </a:rPr>
              <a:t>dokumen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rencana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resmi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daerah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dipersyaratkan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bagi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mengarahkan</a:t>
            </a:r>
            <a:r>
              <a:rPr lang="en-US" sz="2800" dirty="0">
                <a:latin typeface="+mj-lt"/>
                <a:cs typeface="Arial" pitchFamily="34" charset="0"/>
              </a:rPr>
              <a:t> pembangunan </a:t>
            </a:r>
            <a:r>
              <a:rPr lang="en-US" sz="2800" dirty="0" err="1">
                <a:latin typeface="+mj-lt"/>
                <a:cs typeface="Arial" pitchFamily="34" charset="0"/>
              </a:rPr>
              <a:t>daerah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dalam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jangka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waktu</a:t>
            </a:r>
            <a:r>
              <a:rPr lang="en-US" sz="2800" dirty="0">
                <a:latin typeface="+mj-lt"/>
                <a:cs typeface="Arial" pitchFamily="34" charset="0"/>
              </a:rPr>
              <a:t> 20  </a:t>
            </a:r>
            <a:r>
              <a:rPr lang="en-US" sz="2800" dirty="0" err="1">
                <a:latin typeface="+mj-lt"/>
                <a:cs typeface="Arial" pitchFamily="34" charset="0"/>
              </a:rPr>
              <a:t>tahun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ke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depan.</a:t>
            </a:r>
            <a:r>
              <a:rPr lang="en-US" sz="2800" b="1" dirty="0" err="1" smtClean="0">
                <a:latin typeface="+mj-lt"/>
                <a:cs typeface="Arial" pitchFamily="34" charset="0"/>
              </a:rPr>
              <a:t>RPJPD</a:t>
            </a:r>
            <a:r>
              <a:rPr lang="en-US" sz="2800" b="1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merupakan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dokumen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rencana</a:t>
            </a:r>
            <a:r>
              <a:rPr lang="en-US" sz="2800" dirty="0">
                <a:latin typeface="+mj-lt"/>
                <a:cs typeface="Arial" pitchFamily="34" charset="0"/>
              </a:rPr>
              <a:t> yang </a:t>
            </a:r>
            <a:r>
              <a:rPr lang="en-US" sz="2800" dirty="0" err="1">
                <a:latin typeface="+mj-lt"/>
                <a:cs typeface="Arial" pitchFamily="34" charset="0"/>
              </a:rPr>
              <a:t>penting</a:t>
            </a:r>
            <a:r>
              <a:rPr lang="en-US" sz="2800" dirty="0">
                <a:latin typeface="+mj-lt"/>
                <a:cs typeface="Arial" pitchFamily="34" charset="0"/>
              </a:rPr>
              <a:t>  </a:t>
            </a:r>
            <a:r>
              <a:rPr lang="en-US" sz="2800" dirty="0" err="1">
                <a:latin typeface="+mj-lt"/>
                <a:cs typeface="Arial" pitchFamily="34" charset="0"/>
              </a:rPr>
              <a:t>karena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itu</a:t>
            </a:r>
            <a:r>
              <a:rPr lang="en-US" sz="2800" dirty="0">
                <a:latin typeface="+mj-lt"/>
                <a:cs typeface="Arial" pitchFamily="34" charset="0"/>
              </a:rPr>
              <a:t> Pemerintah Daerah, DPRD, </a:t>
            </a:r>
            <a:r>
              <a:rPr lang="en-US" sz="2800" dirty="0" err="1">
                <a:latin typeface="+mj-lt"/>
                <a:cs typeface="Arial" pitchFamily="34" charset="0"/>
              </a:rPr>
              <a:t>dan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masyarakat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hrs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memberikan</a:t>
            </a:r>
            <a:r>
              <a:rPr lang="en-US" sz="2800" dirty="0">
                <a:latin typeface="+mj-lt"/>
                <a:cs typeface="Arial" pitchFamily="34" charset="0"/>
              </a:rPr>
              <a:t> perhatian </a:t>
            </a:r>
            <a:r>
              <a:rPr lang="en-US" sz="2800" dirty="0" err="1">
                <a:latin typeface="+mj-lt"/>
                <a:cs typeface="Arial" pitchFamily="34" charset="0"/>
              </a:rPr>
              <a:t>pada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kualitas</a:t>
            </a:r>
            <a:r>
              <a:rPr lang="en-US" sz="2800" dirty="0">
                <a:latin typeface="+mj-lt"/>
                <a:cs typeface="Arial" pitchFamily="34" charset="0"/>
              </a:rPr>
              <a:t> proses </a:t>
            </a:r>
            <a:r>
              <a:rPr lang="en-US" sz="2800" dirty="0" smtClean="0">
                <a:latin typeface="+mj-lt"/>
                <a:cs typeface="Arial" pitchFamily="34" charset="0"/>
              </a:rPr>
              <a:t>penyusunan </a:t>
            </a:r>
            <a:r>
              <a:rPr lang="en-US" sz="2800" dirty="0" err="1" smtClean="0">
                <a:latin typeface="+mj-lt"/>
                <a:cs typeface="Arial" pitchFamily="34" charset="0"/>
              </a:rPr>
              <a:t>nya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diikuti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dengan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pemantauan</a:t>
            </a:r>
            <a:r>
              <a:rPr lang="en-US" sz="2800" dirty="0">
                <a:latin typeface="+mj-lt"/>
                <a:cs typeface="Arial" pitchFamily="34" charset="0"/>
              </a:rPr>
              <a:t>, </a:t>
            </a:r>
            <a:r>
              <a:rPr lang="en-US" sz="2800" dirty="0" err="1">
                <a:latin typeface="+mj-lt"/>
                <a:cs typeface="Arial" pitchFamily="34" charset="0"/>
              </a:rPr>
              <a:t>evaluasi</a:t>
            </a:r>
            <a:r>
              <a:rPr lang="en-US" sz="2800" dirty="0">
                <a:latin typeface="+mj-lt"/>
                <a:cs typeface="Arial" pitchFamily="34" charset="0"/>
              </a:rPr>
              <a:t> &amp;  review   </a:t>
            </a:r>
            <a:r>
              <a:rPr lang="en-US" sz="2800" dirty="0" err="1">
                <a:latin typeface="+mj-lt"/>
                <a:cs typeface="Arial" pitchFamily="34" charset="0"/>
              </a:rPr>
              <a:t>berkala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>
                <a:latin typeface="+mj-lt"/>
                <a:cs typeface="Arial" pitchFamily="34" charset="0"/>
              </a:rPr>
              <a:t>atas</a:t>
            </a:r>
            <a:r>
              <a:rPr lang="en-US" sz="2800" dirty="0">
                <a:latin typeface="+mj-lt"/>
                <a:cs typeface="Arial" pitchFamily="34" charset="0"/>
              </a:rPr>
              <a:t> </a:t>
            </a:r>
            <a:r>
              <a:rPr lang="en-US" sz="2800" dirty="0" err="1" smtClean="0">
                <a:latin typeface="+mj-lt"/>
                <a:cs typeface="Arial" pitchFamily="34" charset="0"/>
              </a:rPr>
              <a:t>implementasinya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</a:p>
          <a:p>
            <a:pPr marL="0" indent="0">
              <a:buNone/>
            </a:pPr>
            <a:endParaRPr lang="en-US" sz="2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287439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sz="3200" b="1" dirty="0"/>
              <a:t>Tahap Penyusunan </a:t>
            </a:r>
            <a:r>
              <a:rPr lang="en-US" sz="3200" b="1" dirty="0" err="1"/>
              <a:t>Rancangan</a:t>
            </a:r>
            <a:r>
              <a:rPr lang="en-US" sz="3200" b="1" dirty="0"/>
              <a:t> </a:t>
            </a:r>
            <a:r>
              <a:rPr lang="en-US" sz="3200" b="1" dirty="0" err="1"/>
              <a:t>Awal</a:t>
            </a:r>
            <a:r>
              <a:rPr lang="en-US" sz="3200" b="1" dirty="0"/>
              <a:t> </a:t>
            </a:r>
            <a:r>
              <a:rPr lang="en-US" sz="3200" b="1" dirty="0" smtClean="0"/>
              <a:t>RPJPD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153400" cy="51054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None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1.  </a:t>
            </a:r>
            <a:r>
              <a:rPr lang="en-US" dirty="0" err="1" smtClean="0">
                <a:latin typeface="+mj-lt"/>
                <a:cs typeface="Arial" pitchFamily="34" charset="0"/>
              </a:rPr>
              <a:t>Pengumpulan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b="1" dirty="0">
                <a:latin typeface="+mj-lt"/>
                <a:cs typeface="Arial" pitchFamily="34" charset="0"/>
              </a:rPr>
              <a:t>data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informasi</a:t>
            </a:r>
            <a:endParaRPr lang="en-US" b="1" dirty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2. </a:t>
            </a:r>
            <a:r>
              <a:rPr lang="en-US" dirty="0" smtClean="0">
                <a:latin typeface="+mj-lt"/>
                <a:cs typeface="Arial" pitchFamily="34" charset="0"/>
              </a:rPr>
              <a:t> Penyusunan </a:t>
            </a:r>
            <a:r>
              <a:rPr lang="en-US" dirty="0" err="1">
                <a:latin typeface="+mj-lt"/>
                <a:cs typeface="Arial" pitchFamily="34" charset="0"/>
              </a:rPr>
              <a:t>profil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prediksi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masa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depan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3. </a:t>
            </a:r>
            <a:r>
              <a:rPr lang="en-US" dirty="0" err="1">
                <a:latin typeface="+mj-lt"/>
                <a:cs typeface="Arial" pitchFamily="34" charset="0"/>
              </a:rPr>
              <a:t>Jaring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aspirasi</a:t>
            </a:r>
            <a:r>
              <a:rPr lang="en-US" b="1" dirty="0">
                <a:latin typeface="+mj-lt"/>
                <a:cs typeface="Arial" pitchFamily="34" charset="0"/>
              </a:rPr>
              <a:t>: </a:t>
            </a:r>
            <a:r>
              <a:rPr lang="en-US" b="1" dirty="0" err="1">
                <a:latin typeface="+mj-lt"/>
                <a:cs typeface="Arial" pitchFamily="34" charset="0"/>
              </a:rPr>
              <a:t>Isu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dan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harapan</a:t>
            </a:r>
            <a:r>
              <a:rPr lang="en-US" b="1" dirty="0">
                <a:latin typeface="+mj-lt"/>
                <a:cs typeface="Arial" pitchFamily="34" charset="0"/>
              </a:rPr>
              <a:t> </a:t>
            </a:r>
            <a:r>
              <a:rPr lang="en-US" b="1" dirty="0" err="1">
                <a:latin typeface="+mj-lt"/>
                <a:cs typeface="Arial" pitchFamily="34" charset="0"/>
              </a:rPr>
              <a:t>masyarakat</a:t>
            </a:r>
            <a:endParaRPr lang="en-US" b="1" dirty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4. </a:t>
            </a:r>
            <a:r>
              <a:rPr lang="en-US" dirty="0" smtClean="0">
                <a:latin typeface="+mj-lt"/>
                <a:cs typeface="Arial" pitchFamily="34" charset="0"/>
              </a:rPr>
              <a:t> Review </a:t>
            </a:r>
            <a:r>
              <a:rPr lang="en-US" dirty="0">
                <a:latin typeface="+mj-lt"/>
                <a:cs typeface="Arial" pitchFamily="34" charset="0"/>
              </a:rPr>
              <a:t>RTRW Provinsi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Review RTRW </a:t>
            </a:r>
            <a:r>
              <a:rPr lang="en-US" dirty="0" err="1">
                <a:latin typeface="+mj-lt"/>
                <a:cs typeface="Arial" pitchFamily="34" charset="0"/>
              </a:rPr>
              <a:t>Kab</a:t>
            </a:r>
            <a:r>
              <a:rPr lang="en-US" dirty="0">
                <a:latin typeface="+mj-lt"/>
                <a:cs typeface="Arial" pitchFamily="34" charset="0"/>
              </a:rPr>
              <a:t>/Kota</a:t>
            </a: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5. </a:t>
            </a:r>
            <a:r>
              <a:rPr lang="en-US" dirty="0" smtClean="0">
                <a:latin typeface="+mj-lt"/>
                <a:cs typeface="Arial" pitchFamily="34" charset="0"/>
              </a:rPr>
              <a:t> Review </a:t>
            </a:r>
            <a:r>
              <a:rPr lang="en-US" dirty="0">
                <a:latin typeface="+mj-lt"/>
                <a:cs typeface="Arial" pitchFamily="34" charset="0"/>
              </a:rPr>
              <a:t>RPJP </a:t>
            </a:r>
            <a:r>
              <a:rPr lang="en-US" dirty="0" err="1">
                <a:latin typeface="+mj-lt"/>
                <a:cs typeface="Arial" pitchFamily="34" charset="0"/>
              </a:rPr>
              <a:t>Nasional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RPJPD Provinsi</a:t>
            </a: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6. </a:t>
            </a:r>
            <a:r>
              <a:rPr lang="en-US" dirty="0" smtClean="0">
                <a:latin typeface="+mj-lt"/>
                <a:cs typeface="Arial" pitchFamily="34" charset="0"/>
              </a:rPr>
              <a:t> Draft </a:t>
            </a:r>
            <a:r>
              <a:rPr lang="en-US" dirty="0" err="1">
                <a:latin typeface="+mj-lt"/>
                <a:cs typeface="Arial" pitchFamily="34" charset="0"/>
              </a:rPr>
              <a:t>Rumusan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Isu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Strategis</a:t>
            </a:r>
            <a:r>
              <a:rPr lang="en-US" dirty="0">
                <a:latin typeface="+mj-lt"/>
                <a:cs typeface="Arial" pitchFamily="34" charset="0"/>
              </a:rPr>
              <a:t> Daerah </a:t>
            </a:r>
            <a:r>
              <a:rPr lang="en-US" dirty="0" err="1">
                <a:latin typeface="+mj-lt"/>
                <a:cs typeface="Arial" pitchFamily="34" charset="0"/>
              </a:rPr>
              <a:t>Jangka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Panjang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7. </a:t>
            </a:r>
            <a:r>
              <a:rPr lang="en-US" dirty="0" smtClean="0">
                <a:latin typeface="+mj-lt"/>
                <a:cs typeface="Arial" pitchFamily="34" charset="0"/>
              </a:rPr>
              <a:t> FGD </a:t>
            </a:r>
            <a:r>
              <a:rPr lang="en-US" dirty="0" err="1">
                <a:latin typeface="+mj-lt"/>
                <a:cs typeface="Arial" pitchFamily="34" charset="0"/>
              </a:rPr>
              <a:t>Profil</a:t>
            </a:r>
            <a:r>
              <a:rPr lang="en-US" dirty="0">
                <a:latin typeface="+mj-lt"/>
                <a:cs typeface="Arial" pitchFamily="34" charset="0"/>
              </a:rPr>
              <a:t> Daerah, </a:t>
            </a:r>
            <a:r>
              <a:rPr lang="en-US" dirty="0" err="1">
                <a:latin typeface="+mj-lt"/>
                <a:cs typeface="Arial" pitchFamily="34" charset="0"/>
              </a:rPr>
              <a:t>Prediksi</a:t>
            </a:r>
            <a:r>
              <a:rPr lang="en-US" dirty="0">
                <a:latin typeface="+mj-lt"/>
                <a:cs typeface="Arial" pitchFamily="34" charset="0"/>
              </a:rPr>
              <a:t> &amp; </a:t>
            </a:r>
            <a:r>
              <a:rPr lang="en-US" dirty="0" err="1">
                <a:latin typeface="+mj-lt"/>
                <a:cs typeface="Arial" pitchFamily="34" charset="0"/>
              </a:rPr>
              <a:t>Isu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Strategis</a:t>
            </a:r>
            <a:r>
              <a:rPr lang="en-US" dirty="0">
                <a:latin typeface="+mj-lt"/>
                <a:cs typeface="Arial" pitchFamily="34" charset="0"/>
              </a:rPr>
              <a:t> Daerah </a:t>
            </a: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    </a:t>
            </a:r>
            <a:r>
              <a:rPr lang="en-US" dirty="0" err="1">
                <a:latin typeface="+mj-lt"/>
                <a:cs typeface="Arial" pitchFamily="34" charset="0"/>
              </a:rPr>
              <a:t>Jangka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Panjang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8. 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Penetapan</a:t>
            </a:r>
            <a:r>
              <a:rPr lang="en-US" dirty="0" smtClean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isu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strategis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draft </a:t>
            </a:r>
            <a:r>
              <a:rPr lang="en-US" dirty="0" err="1">
                <a:latin typeface="+mj-lt"/>
                <a:cs typeface="Arial" pitchFamily="34" charset="0"/>
              </a:rPr>
              <a:t>visi-misi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9. </a:t>
            </a:r>
            <a:r>
              <a:rPr lang="en-US" dirty="0" smtClean="0">
                <a:latin typeface="+mj-lt"/>
                <a:cs typeface="Arial" pitchFamily="34" charset="0"/>
              </a:rPr>
              <a:t> Perumusan </a:t>
            </a:r>
            <a:r>
              <a:rPr lang="en-US" dirty="0" err="1">
                <a:latin typeface="+mj-lt"/>
                <a:cs typeface="Arial" pitchFamily="34" charset="0"/>
              </a:rPr>
              <a:t>arah</a:t>
            </a:r>
            <a:r>
              <a:rPr lang="en-US" dirty="0">
                <a:latin typeface="+mj-lt"/>
                <a:cs typeface="Arial" pitchFamily="34" charset="0"/>
              </a:rPr>
              <a:t> pembangunan </a:t>
            </a:r>
            <a:r>
              <a:rPr lang="en-US" dirty="0" err="1">
                <a:latin typeface="+mj-lt"/>
                <a:cs typeface="Arial" pitchFamily="34" charset="0"/>
              </a:rPr>
              <a:t>daerah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jangka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 smtClean="0">
                <a:latin typeface="+mj-lt"/>
                <a:cs typeface="Arial" pitchFamily="34" charset="0"/>
              </a:rPr>
              <a:t>panjang</a:t>
            </a:r>
            <a:endParaRPr lang="en-US" dirty="0" smtClean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 smtClean="0">
                <a:latin typeface="+mj-lt"/>
                <a:cs typeface="Arial" pitchFamily="34" charset="0"/>
              </a:rPr>
              <a:t>10. FGDs </a:t>
            </a:r>
            <a:r>
              <a:rPr lang="en-US" dirty="0">
                <a:latin typeface="+mj-lt"/>
                <a:cs typeface="Arial" pitchFamily="34" charset="0"/>
              </a:rPr>
              <a:t>Visi-</a:t>
            </a:r>
            <a:r>
              <a:rPr lang="en-US" dirty="0" err="1">
                <a:latin typeface="+mj-lt"/>
                <a:cs typeface="Arial" pitchFamily="34" charset="0"/>
              </a:rPr>
              <a:t>Misi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dan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Arah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Pemb</a:t>
            </a:r>
            <a:r>
              <a:rPr lang="en-US" dirty="0">
                <a:latin typeface="+mj-lt"/>
                <a:cs typeface="Arial" pitchFamily="34" charset="0"/>
              </a:rPr>
              <a:t>. Daerah </a:t>
            </a:r>
            <a:r>
              <a:rPr lang="en-US" dirty="0" err="1">
                <a:latin typeface="+mj-lt"/>
                <a:cs typeface="Arial" pitchFamily="34" charset="0"/>
              </a:rPr>
              <a:t>jangka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panjang</a:t>
            </a:r>
            <a:endParaRPr lang="en-US" dirty="0">
              <a:latin typeface="+mj-lt"/>
              <a:cs typeface="Arial" pitchFamily="34" charset="0"/>
            </a:endParaRPr>
          </a:p>
          <a:p>
            <a:pPr marL="514350" indent="-514350">
              <a:buNone/>
            </a:pPr>
            <a:r>
              <a:rPr lang="en-US" dirty="0">
                <a:latin typeface="+mj-lt"/>
                <a:cs typeface="Arial" pitchFamily="34" charset="0"/>
              </a:rPr>
              <a:t>11. Formulasi </a:t>
            </a:r>
            <a:r>
              <a:rPr lang="en-US" dirty="0" err="1">
                <a:latin typeface="+mj-lt"/>
                <a:cs typeface="Arial" pitchFamily="34" charset="0"/>
              </a:rPr>
              <a:t>Dokumen</a:t>
            </a:r>
            <a:r>
              <a:rPr lang="en-US" dirty="0">
                <a:latin typeface="+mj-lt"/>
                <a:cs typeface="Arial" pitchFamily="34" charset="0"/>
              </a:rPr>
              <a:t> </a:t>
            </a:r>
            <a:r>
              <a:rPr lang="en-US" dirty="0" err="1">
                <a:latin typeface="+mj-lt"/>
                <a:cs typeface="Arial" pitchFamily="34" charset="0"/>
              </a:rPr>
              <a:t>Rancangan</a:t>
            </a:r>
            <a:r>
              <a:rPr lang="en-US" dirty="0">
                <a:latin typeface="+mj-lt"/>
                <a:cs typeface="Arial" pitchFamily="34" charset="0"/>
              </a:rPr>
              <a:t> RPJPD</a:t>
            </a:r>
          </a:p>
          <a:p>
            <a:pPr marL="0" indent="0">
              <a:buNone/>
            </a:pPr>
            <a:endParaRPr lang="en-US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90524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411162"/>
          </a:xfrm>
        </p:spPr>
        <p:txBody>
          <a:bodyPr>
            <a:normAutofit fontScale="90000"/>
          </a:bodyPr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14400"/>
            <a:ext cx="8153400" cy="5211763"/>
          </a:xfrm>
        </p:spPr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 startAt="2"/>
            </a:pPr>
            <a:r>
              <a:rPr lang="en-US" b="1" dirty="0">
                <a:cs typeface="Times New Roman" pitchFamily="18" charset="0"/>
              </a:rPr>
              <a:t>Rencana Pembangunan </a:t>
            </a:r>
            <a:r>
              <a:rPr lang="en-US" b="1" dirty="0" err="1">
                <a:cs typeface="Times New Roman" pitchFamily="18" charset="0"/>
              </a:rPr>
              <a:t>Jangka</a:t>
            </a:r>
            <a:r>
              <a:rPr lang="en-US" b="1" dirty="0">
                <a:cs typeface="Times New Roman" pitchFamily="18" charset="0"/>
              </a:rPr>
              <a:t> </a:t>
            </a:r>
            <a:r>
              <a:rPr lang="en-US" b="1" dirty="0" err="1">
                <a:cs typeface="Times New Roman" pitchFamily="18" charset="0"/>
              </a:rPr>
              <a:t>Menengah</a:t>
            </a:r>
            <a:r>
              <a:rPr lang="en-US" b="1" dirty="0">
                <a:cs typeface="Times New Roman" pitchFamily="18" charset="0"/>
              </a:rPr>
              <a:t> Daerah </a:t>
            </a:r>
            <a:r>
              <a:rPr lang="en-US" b="1" dirty="0" smtClean="0">
                <a:cs typeface="Times New Roman" pitchFamily="18" charset="0"/>
              </a:rPr>
              <a:t>(</a:t>
            </a:r>
            <a:r>
              <a:rPr lang="en-US" b="1" dirty="0" smtClean="0"/>
              <a:t>RPJMD)</a:t>
            </a:r>
            <a:r>
              <a:rPr lang="en-US" dirty="0" smtClean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dokumen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resmi</a:t>
            </a:r>
            <a:r>
              <a:rPr lang="en-US" dirty="0"/>
              <a:t>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mengarahkan</a:t>
            </a:r>
            <a:r>
              <a:rPr lang="en-US" dirty="0"/>
              <a:t> pembangunan </a:t>
            </a:r>
            <a:r>
              <a:rPr lang="en-US" dirty="0" err="1"/>
              <a:t>daerah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waktu</a:t>
            </a:r>
            <a:r>
              <a:rPr lang="en-US" dirty="0"/>
              <a:t> lima </a:t>
            </a:r>
            <a:r>
              <a:rPr lang="en-US" dirty="0" err="1"/>
              <a:t>tahun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depan</a:t>
            </a:r>
            <a:r>
              <a:rPr lang="en-US" dirty="0"/>
              <a:t> </a:t>
            </a:r>
            <a:r>
              <a:rPr lang="en-US" dirty="0" err="1"/>
              <a:t>masa</a:t>
            </a:r>
            <a:r>
              <a:rPr lang="en-US" dirty="0"/>
              <a:t> </a:t>
            </a:r>
            <a:r>
              <a:rPr lang="en-US" dirty="0" err="1"/>
              <a:t>pimpinan</a:t>
            </a:r>
            <a:r>
              <a:rPr lang="en-US" dirty="0"/>
              <a:t> Kepala Daerah </a:t>
            </a:r>
            <a:r>
              <a:rPr lang="en-US" dirty="0" err="1"/>
              <a:t>dan</a:t>
            </a:r>
            <a:r>
              <a:rPr lang="en-US" dirty="0"/>
              <a:t> Wakil Kepala Daerah </a:t>
            </a:r>
            <a:r>
              <a:rPr lang="en-US" dirty="0" err="1"/>
              <a:t>Terpilih</a:t>
            </a:r>
            <a:r>
              <a:rPr lang="en-US" dirty="0" smtClean="0"/>
              <a:t>.</a:t>
            </a:r>
            <a:endParaRPr lang="en-US" dirty="0" smtClean="0">
              <a:cs typeface="Arial" panose="020B0604020202020204" pitchFamily="34" charset="0"/>
            </a:endParaRPr>
          </a:p>
          <a:p>
            <a:r>
              <a:rPr lang="en-US" dirty="0" err="1" smtClean="0">
                <a:cs typeface="Arial" panose="020B0604020202020204" pitchFamily="34" charset="0"/>
              </a:rPr>
              <a:t>Substansi</a:t>
            </a:r>
            <a:r>
              <a:rPr lang="en-US" dirty="0" smtClean="0">
                <a:cs typeface="Arial" panose="020B0604020202020204" pitchFamily="34" charset="0"/>
              </a:rPr>
              <a:t>  </a:t>
            </a:r>
            <a:r>
              <a:rPr lang="en-US" dirty="0">
                <a:cs typeface="Arial" panose="020B0604020202020204" pitchFamily="34" charset="0"/>
              </a:rPr>
              <a:t>RPJMD </a:t>
            </a:r>
            <a:r>
              <a:rPr lang="en-US" dirty="0" err="1">
                <a:cs typeface="Arial" panose="020B0604020202020204" pitchFamily="34" charset="0"/>
              </a:rPr>
              <a:t>menekankan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tentang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pentingnya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menerjemahkan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secara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arif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b="1" dirty="0">
                <a:cs typeface="Arial" panose="020B0604020202020204" pitchFamily="34" charset="0"/>
              </a:rPr>
              <a:t>VISI, MISI </a:t>
            </a:r>
            <a:r>
              <a:rPr lang="en-US" dirty="0" err="1">
                <a:cs typeface="Arial" panose="020B0604020202020204" pitchFamily="34" charset="0"/>
              </a:rPr>
              <a:t>dan</a:t>
            </a:r>
            <a:r>
              <a:rPr lang="en-US" dirty="0">
                <a:cs typeface="Arial" panose="020B0604020202020204" pitchFamily="34" charset="0"/>
              </a:rPr>
              <a:t> agenda Kepala Daerah </a:t>
            </a:r>
            <a:r>
              <a:rPr lang="en-US" dirty="0" err="1">
                <a:cs typeface="Arial" panose="020B0604020202020204" pitchFamily="34" charset="0"/>
              </a:rPr>
              <a:t>Terpilih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kedalam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tujuan</a:t>
            </a:r>
            <a:r>
              <a:rPr lang="en-US" dirty="0">
                <a:cs typeface="Arial" panose="020B0604020202020204" pitchFamily="34" charset="0"/>
              </a:rPr>
              <a:t>, </a:t>
            </a:r>
            <a:r>
              <a:rPr lang="en-US" dirty="0" err="1">
                <a:cs typeface="Arial" panose="020B0604020202020204" pitchFamily="34" charset="0"/>
              </a:rPr>
              <a:t>sasaran</a:t>
            </a:r>
            <a:r>
              <a:rPr lang="en-US" dirty="0">
                <a:cs typeface="Arial" panose="020B0604020202020204" pitchFamily="34" charset="0"/>
              </a:rPr>
              <a:t>, </a:t>
            </a:r>
            <a:r>
              <a:rPr lang="en-US" dirty="0" err="1">
                <a:cs typeface="Arial" panose="020B0604020202020204" pitchFamily="34" charset="0"/>
              </a:rPr>
              <a:t>strategi</a:t>
            </a:r>
            <a:r>
              <a:rPr lang="en-US" dirty="0">
                <a:cs typeface="Arial" panose="020B0604020202020204" pitchFamily="34" charset="0"/>
              </a:rPr>
              <a:t> &amp;</a:t>
            </a:r>
            <a:r>
              <a:rPr lang="en-US" dirty="0" err="1">
                <a:cs typeface="Arial" panose="020B0604020202020204" pitchFamily="34" charset="0"/>
              </a:rPr>
              <a:t>kebijakan</a:t>
            </a:r>
            <a:r>
              <a:rPr lang="en-US" dirty="0">
                <a:cs typeface="Arial" panose="020B0604020202020204" pitchFamily="34" charset="0"/>
              </a:rPr>
              <a:t> pembangunan yang </a:t>
            </a:r>
            <a:r>
              <a:rPr lang="en-US" dirty="0" err="1">
                <a:cs typeface="Arial" panose="020B0604020202020204" pitchFamily="34" charset="0"/>
              </a:rPr>
              <a:t>merespon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kebutuhan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dan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aspirasi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masyarakat</a:t>
            </a:r>
            <a:r>
              <a:rPr lang="en-US" dirty="0">
                <a:cs typeface="Arial" panose="020B0604020202020204" pitchFamily="34" charset="0"/>
              </a:rPr>
              <a:t>, </a:t>
            </a:r>
            <a:r>
              <a:rPr lang="en-US" dirty="0" err="1">
                <a:cs typeface="Arial" panose="020B0604020202020204" pitchFamily="34" charset="0"/>
              </a:rPr>
              <a:t>serta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kesepakatan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tentang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tolok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ukur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kinerja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untuk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mengukur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keberhasilan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atau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ketidak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berhasilan</a:t>
            </a:r>
            <a:r>
              <a:rPr lang="en-US" dirty="0">
                <a:cs typeface="Arial" panose="020B0604020202020204" pitchFamily="34" charset="0"/>
              </a:rPr>
              <a:t> pembangunan </a:t>
            </a:r>
            <a:r>
              <a:rPr lang="en-US" dirty="0" err="1">
                <a:cs typeface="Arial" panose="020B0604020202020204" pitchFamily="34" charset="0"/>
              </a:rPr>
              <a:t>daerah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dalam</a:t>
            </a:r>
            <a:r>
              <a:rPr lang="en-US" dirty="0">
                <a:cs typeface="Arial" panose="020B0604020202020204" pitchFamily="34" charset="0"/>
              </a:rPr>
              <a:t> 5 </a:t>
            </a:r>
            <a:r>
              <a:rPr lang="en-US" dirty="0" err="1">
                <a:cs typeface="Arial" panose="020B0604020202020204" pitchFamily="34" charset="0"/>
              </a:rPr>
              <a:t>tahun</a:t>
            </a:r>
            <a:r>
              <a:rPr lang="en-US" dirty="0">
                <a:cs typeface="Arial" panose="020B0604020202020204" pitchFamily="34" charset="0"/>
              </a:rPr>
              <a:t> </a:t>
            </a:r>
            <a:r>
              <a:rPr lang="en-US" dirty="0" err="1">
                <a:cs typeface="Arial" panose="020B0604020202020204" pitchFamily="34" charset="0"/>
              </a:rPr>
              <a:t>kedepan</a:t>
            </a:r>
            <a:endParaRPr lang="en-US" dirty="0">
              <a:cs typeface="Arial" panose="020B0604020202020204" pitchFamily="34" charset="0"/>
            </a:endParaRPr>
          </a:p>
          <a:p>
            <a:pPr lvl="0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38511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789</Words>
  <Application>Microsoft Office PowerPoint</Application>
  <PresentationFormat>On-screen Show (4:3)</PresentationFormat>
  <Paragraphs>57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  PERENCANAAN PEMBANGUNAN DAERAH </vt:lpstr>
      <vt:lpstr>PowerPoint Presentation</vt:lpstr>
      <vt:lpstr>PowerPoint Presentation</vt:lpstr>
      <vt:lpstr> Tujuan Perencanaan </vt:lpstr>
      <vt:lpstr>Prinsip-Prinsip Penyusunan RPJMD (UU 25 Th 2004)</vt:lpstr>
      <vt:lpstr>PowerPoint Presentation</vt:lpstr>
      <vt:lpstr> Perencanaan Pembangunan Daerah  </vt:lpstr>
      <vt:lpstr>Tahap Penyusunan Rancangan Awal RPJPD</vt:lpstr>
      <vt:lpstr>PowerPoint Presentation</vt:lpstr>
      <vt:lpstr>Tahap Penyusunan Rancangan Awal RPJMD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asus</dc:creator>
  <cp:lastModifiedBy>asus</cp:lastModifiedBy>
  <cp:revision>8</cp:revision>
  <dcterms:created xsi:type="dcterms:W3CDTF">2021-04-12T04:37:20Z</dcterms:created>
  <dcterms:modified xsi:type="dcterms:W3CDTF">2021-04-12T05:57:23Z</dcterms:modified>
</cp:coreProperties>
</file>