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-72" y="20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A871D-FE6F-425D-AC05-ACFCD4AD4C60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6A098-7A43-4BCE-B2EB-5EF7EF9248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23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40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60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70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81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91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58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68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78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88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99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09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19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29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1386-B77C-4777-BCDE-69EBFF16FFB8}" type="datetimeFigureOut">
              <a:rPr lang="en-US" smtClean="0"/>
              <a:pPr/>
              <a:t>3/26/2018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4B86B-A6F5-4AD3-942B-4150F65FB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ext Box 1"/>
          <p:cNvSpPr txBox="1">
            <a:spLocks noChangeArrowheads="1"/>
          </p:cNvSpPr>
          <p:nvPr/>
        </p:nvSpPr>
        <p:spPr bwMode="auto">
          <a:xfrm>
            <a:off x="457200" y="-336550"/>
            <a:ext cx="8229600" cy="1555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eaLnBrk="1" hangingPunct="1">
              <a:buClr>
                <a:srgbClr val="7B9899"/>
              </a:buClr>
              <a:buFont typeface="Georgia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000">
                <a:solidFill>
                  <a:srgbClr val="7B9899"/>
                </a:solidFill>
                <a:latin typeface="Georgia" pitchFamily="16" charset="0"/>
              </a:rPr>
              <a:t/>
            </a:r>
            <a:br>
              <a:rPr lang="en-US" sz="3000">
                <a:solidFill>
                  <a:srgbClr val="7B9899"/>
                </a:solidFill>
                <a:latin typeface="Georgia" pitchFamily="16" charset="0"/>
              </a:rPr>
            </a:br>
            <a:r>
              <a:rPr lang="id-ID" sz="3600" b="1">
                <a:solidFill>
                  <a:srgbClr val="7B9899"/>
                </a:solidFill>
                <a:latin typeface="Georgia" pitchFamily="16" charset="0"/>
              </a:rPr>
              <a:t>Pola Kegiatan Perekonomian</a:t>
            </a:r>
            <a:r>
              <a:rPr lang="en-US" sz="3000" b="1">
                <a:solidFill>
                  <a:srgbClr val="7B9899"/>
                </a:solidFill>
                <a:latin typeface="Georgia" pitchFamily="16" charset="0"/>
              </a:rPr>
              <a:t/>
            </a:r>
            <a:br>
              <a:rPr lang="en-US" sz="3000" b="1">
                <a:solidFill>
                  <a:srgbClr val="7B9899"/>
                </a:solidFill>
                <a:latin typeface="Georgia" pitchFamily="16" charset="0"/>
              </a:rPr>
            </a:br>
            <a:endParaRPr lang="en-US" sz="3000" b="1">
              <a:solidFill>
                <a:srgbClr val="7B9899"/>
              </a:solidFill>
              <a:latin typeface="Georgia" pitchFamily="16" charset="0"/>
            </a:endParaRPr>
          </a:p>
        </p:txBody>
      </p:sp>
      <p:sp>
        <p:nvSpPr>
          <p:cNvPr id="153603" name="Text Box 2"/>
          <p:cNvSpPr txBox="1">
            <a:spLocks noChangeArrowheads="1"/>
          </p:cNvSpPr>
          <p:nvPr/>
        </p:nvSpPr>
        <p:spPr bwMode="auto">
          <a:xfrm>
            <a:off x="457200" y="1524000"/>
            <a:ext cx="82296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900"/>
              </a:spcBef>
              <a:buClr>
                <a:srgbClr val="D16349"/>
              </a:buClr>
              <a:buSzPct val="85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Georgia" pitchFamily="16" charset="0"/>
              </a:rPr>
              <a:t>sistem ekonomi (sistem pengaturan kegiatan ekonomi) dapat dibedakan  ada tiga bentuk: 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buFont typeface="Wingdings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ekonomi pasar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buFont typeface="Wingdings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ekonomi campuran</a:t>
            </a:r>
          </a:p>
          <a:p>
            <a:pPr marL="546100" lvl="1" indent="-273050" algn="l" eaLnBrk="1" hangingPunct="1">
              <a:spcBef>
                <a:spcPts val="900"/>
              </a:spcBef>
              <a:buClr>
                <a:srgbClr val="CCB400"/>
              </a:buClr>
              <a:buSzPct val="70000"/>
              <a:buFont typeface="Wingdings" charset="2"/>
              <a:buChar char="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646B86"/>
                </a:solidFill>
                <a:latin typeface="Georgia" pitchFamily="16" charset="0"/>
              </a:rPr>
              <a:t>ekonomi perencanaan pusat</a:t>
            </a:r>
          </a:p>
          <a:p>
            <a:pPr marL="271463" indent="-271463" algn="l" eaLnBrk="1" hangingPunct="1">
              <a:spcBef>
                <a:spcPts val="900"/>
              </a:spcBef>
              <a:buClr>
                <a:srgbClr val="D16349"/>
              </a:buClr>
              <a:buSzPct val="85000"/>
              <a:buFont typeface="Wingdings 2" pitchFamily="16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solidFill>
                <a:srgbClr val="000000"/>
              </a:solidFill>
              <a:latin typeface="Georgi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ext Box 1"/>
          <p:cNvSpPr txBox="1">
            <a:spLocks noChangeArrowheads="1"/>
          </p:cNvSpPr>
          <p:nvPr/>
        </p:nvSpPr>
        <p:spPr bwMode="auto">
          <a:xfrm>
            <a:off x="457200" y="292100"/>
            <a:ext cx="8229600" cy="850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SISTEM PEREKONOMIAN KAPITALIS MURNI</a:t>
            </a:r>
          </a:p>
        </p:txBody>
      </p:sp>
      <p:sp>
        <p:nvSpPr>
          <p:cNvPr id="162819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Perekonomian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dikendalikan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oleh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mekanisme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pasar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shg</a:t>
            </a:r>
            <a:r>
              <a:rPr lang="en-US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w Cen MT" pitchFamily="32" charset="0"/>
              </a:rPr>
              <a:t>sll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dpt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berjalan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scr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efisien</a:t>
            </a:r>
            <a:r>
              <a:rPr lang="id-ID" sz="2400" smtClean="0">
                <a:solidFill>
                  <a:srgbClr val="000000"/>
                </a:solidFill>
                <a:latin typeface="Tw Cen MT" pitchFamily="32" charset="0"/>
              </a:rPr>
              <a:t>    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Mekanisme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pasar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menciptakan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tingkat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kesejahteraan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yg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maksimal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bagi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semua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orang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Satu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sama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lain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saling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bersaing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berusaha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Mobilitas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diantara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faktor-faktor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berjalan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scr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sempurna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antara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modal &amp;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tenaga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kerja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dpt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slg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menggantikan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Tiap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produsen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dpt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scr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cepat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menyesuaikan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diri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dg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perubahan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permintaan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yg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terjadi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pasar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  <a:p>
            <a:pPr marL="379413" indent="-379413" algn="l" eaLnBrk="1" hangingPunct="1">
              <a:lnSpc>
                <a:spcPct val="8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Arial" charset="0"/>
              <a:buAutoNum type="arabicPeriod"/>
              <a:tabLst>
                <a:tab pos="973138" algn="l"/>
                <a:tab pos="1887538" algn="l"/>
                <a:tab pos="2801938" algn="l"/>
                <a:tab pos="3716338" algn="l"/>
                <a:tab pos="4630738" algn="l"/>
                <a:tab pos="5545138" algn="l"/>
                <a:tab pos="6459538" algn="l"/>
                <a:tab pos="7373938" algn="l"/>
                <a:tab pos="8288338" algn="l"/>
                <a:tab pos="9202738" algn="l"/>
                <a:tab pos="10117138" algn="l"/>
              </a:tabLst>
            </a:pP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Perubahan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corak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yg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harus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diwujudkan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/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dihasilkan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akan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merubah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corak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penggunaan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 pitchFamily="32" charset="0"/>
              </a:rPr>
              <a:t>faktor-faktor</a:t>
            </a:r>
            <a:r>
              <a:rPr lang="en-US" sz="2400" dirty="0">
                <a:solidFill>
                  <a:srgbClr val="000000"/>
                </a:solidFill>
                <a:latin typeface="Tw Cen MT" pitchFamily="32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w Cen MT" pitchFamily="32" charset="0"/>
              </a:rPr>
              <a:t>produksi</a:t>
            </a:r>
            <a:r>
              <a:rPr lang="id-ID" sz="2400" dirty="0" smtClean="0">
                <a:solidFill>
                  <a:srgbClr val="000000"/>
                </a:solidFill>
                <a:latin typeface="Tw Cen MT" pitchFamily="32" charset="0"/>
              </a:rPr>
              <a:t> </a:t>
            </a:r>
            <a:endParaRPr lang="en-US" sz="2400" dirty="0">
              <a:solidFill>
                <a:srgbClr val="000000"/>
              </a:solidFill>
              <a:latin typeface="Tw Cen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57158" y="285728"/>
            <a:ext cx="8240713" cy="1608137"/>
            <a:chOff x="238" y="365"/>
            <a:chExt cx="5191" cy="1013"/>
          </a:xfrm>
        </p:grpSpPr>
        <p:pic>
          <p:nvPicPr>
            <p:cNvPr id="16384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8" y="365"/>
              <a:ext cx="5192" cy="10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3845" name="Text Box 3"/>
            <p:cNvSpPr txBox="1">
              <a:spLocks noChangeArrowheads="1"/>
            </p:cNvSpPr>
            <p:nvPr/>
          </p:nvSpPr>
          <p:spPr bwMode="auto">
            <a:xfrm>
              <a:off x="238" y="365"/>
              <a:ext cx="5192" cy="101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43" name="Text Box 4"/>
          <p:cNvSpPr txBox="1">
            <a:spLocks noChangeArrowheads="1"/>
          </p:cNvSpPr>
          <p:nvPr/>
        </p:nvSpPr>
        <p:spPr bwMode="auto">
          <a:xfrm>
            <a:off x="285720" y="2285992"/>
            <a:ext cx="8643998" cy="250033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546100" indent="-409575" eaLnBrk="1" hangingPunct="1">
              <a:spcBef>
                <a:spcPts val="900"/>
              </a:spcBef>
              <a:buClr>
                <a:srgbClr val="F9F9F9"/>
              </a:buClr>
              <a:buSzPct val="65000"/>
              <a:buFont typeface="Wingdings 2" pitchFamily="16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 err="1">
                <a:latin typeface="Book Antiqua" pitchFamily="16" charset="0"/>
              </a:rPr>
              <a:t>Adalah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perekonomian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yg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melaksanakan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tindakan-tindakannya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berdasarkan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suatu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rencana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yg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>
                <a:latin typeface="Book Antiqua" pitchFamily="16" charset="0"/>
              </a:rPr>
              <a:t>dibuat</a:t>
            </a:r>
            <a:r>
              <a:rPr lang="en-US" sz="3600" dirty="0">
                <a:latin typeface="Book Antiqua" pitchFamily="16" charset="0"/>
              </a:rPr>
              <a:t> </a:t>
            </a:r>
            <a:r>
              <a:rPr lang="en-US" sz="3600" dirty="0" err="1" smtClean="0">
                <a:latin typeface="Book Antiqua" pitchFamily="16" charset="0"/>
              </a:rPr>
              <a:t>sebelumnya</a:t>
            </a:r>
            <a:endParaRPr lang="en-US" sz="3600" dirty="0" smtClean="0">
              <a:latin typeface="Book Antiqua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ext Box 1"/>
          <p:cNvSpPr txBox="1">
            <a:spLocks noChangeArrowheads="1"/>
          </p:cNvSpPr>
          <p:nvPr/>
        </p:nvSpPr>
        <p:spPr bwMode="auto">
          <a:xfrm>
            <a:off x="1435100" y="250825"/>
            <a:ext cx="7499350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572314"/>
                </a:solidFill>
                <a:latin typeface="Gill Sans MT" pitchFamily="32" charset="0"/>
              </a:rPr>
              <a:t>CIRI-CIRI PEREKONOMIAN BERENCANA</a:t>
            </a:r>
          </a:p>
        </p:txBody>
      </p:sp>
      <p:sp>
        <p:nvSpPr>
          <p:cNvPr id="164867" name="Text Box 2"/>
          <p:cNvSpPr txBox="1">
            <a:spLocks noChangeArrowheads="1"/>
          </p:cNvSpPr>
          <p:nvPr/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>
                <a:solidFill>
                  <a:srgbClr val="000000"/>
                </a:solidFill>
                <a:latin typeface="Gill Sans MT" pitchFamily="32" charset="0"/>
              </a:rPr>
              <a:t>Pemilikan alat-alat &amp; faktor-faktor produksi oleh pemerintah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>
                <a:solidFill>
                  <a:srgbClr val="000000"/>
                </a:solidFill>
                <a:latin typeface="Gill Sans MT" pitchFamily="32" charset="0"/>
              </a:rPr>
              <a:t>Tidak ada kebebasan berusaha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Arial" charset="0"/>
              <a:buAutoNum type="arabicPeriod"/>
              <a:tabLst>
                <a:tab pos="1155700" algn="l"/>
                <a:tab pos="2070100" algn="l"/>
                <a:tab pos="2984500" algn="l"/>
                <a:tab pos="3898900" algn="l"/>
                <a:tab pos="4813300" algn="l"/>
                <a:tab pos="5727700" algn="l"/>
                <a:tab pos="6642100" algn="l"/>
                <a:tab pos="7556500" algn="l"/>
                <a:tab pos="8470900" algn="l"/>
                <a:tab pos="9385300" algn="l"/>
                <a:tab pos="10299700" algn="l"/>
              </a:tabLst>
            </a:pPr>
            <a:r>
              <a:rPr lang="en-US" sz="3200">
                <a:solidFill>
                  <a:srgbClr val="000000"/>
                </a:solidFill>
                <a:latin typeface="Gill Sans MT" pitchFamily="32" charset="0"/>
              </a:rPr>
              <a:t>Kegiatan yg dilakukan pemerintah tidak selalu untuk mencari keuntungan / mencari efisiensi yg tinggi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30163"/>
            <a:ext cx="7253288" cy="1436687"/>
            <a:chOff x="284" y="19"/>
            <a:chExt cx="4569" cy="905"/>
          </a:xfrm>
        </p:grpSpPr>
        <p:pic>
          <p:nvPicPr>
            <p:cNvPr id="16589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9"/>
              <a:ext cx="4570" cy="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5893" name="Text Box 3"/>
            <p:cNvSpPr txBox="1">
              <a:spLocks noChangeArrowheads="1"/>
            </p:cNvSpPr>
            <p:nvPr/>
          </p:nvSpPr>
          <p:spPr bwMode="auto">
            <a:xfrm>
              <a:off x="284" y="19"/>
              <a:ext cx="4570" cy="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5891" name="Text Box 4"/>
          <p:cNvSpPr txBox="1">
            <a:spLocks noChangeArrowheads="1"/>
          </p:cNvSpPr>
          <p:nvPr/>
        </p:nvSpPr>
        <p:spPr bwMode="auto">
          <a:xfrm>
            <a:off x="457200" y="2362200"/>
            <a:ext cx="8229600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algn="l" eaLnBrk="1" hangingPunct="1"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Merupakan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organisasi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didalammya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pemerintah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ikut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serta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menentukan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cara-cara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mengatasi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masalah-masalah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dihadapi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masyarakat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tetapi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campur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tangan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ini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tdk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sampai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rebuchet MS" pitchFamily="32" charset="0"/>
              </a:rPr>
              <a:t>mengha</a:t>
            </a:r>
            <a:r>
              <a:rPr lang="id-ID" sz="2800" smtClean="0">
                <a:solidFill>
                  <a:srgbClr val="000000"/>
                </a:solidFill>
                <a:latin typeface="Trebuchet MS" pitchFamily="32" charset="0"/>
              </a:rPr>
              <a:t>p</a:t>
            </a:r>
            <a:r>
              <a:rPr lang="en-US" sz="2800" smtClean="0">
                <a:solidFill>
                  <a:srgbClr val="000000"/>
                </a:solidFill>
                <a:latin typeface="Trebuchet MS" pitchFamily="32" charset="0"/>
              </a:rPr>
              <a:t>uskan</a:t>
            </a:r>
            <a:r>
              <a:rPr lang="en-US" sz="2800" dirty="0" smtClean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sama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sekali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kegiatan-kegiatan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dilakukan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pihak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swasta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diatur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menurut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prinsip-prinsip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penentuan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kegiatan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ekonomi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terdapat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dalam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perekonomian</a:t>
            </a: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rebuchet MS" pitchFamily="32" charset="0"/>
              </a:rPr>
              <a:t>pasar</a:t>
            </a:r>
            <a:endParaRPr lang="en-US" sz="2800" dirty="0">
              <a:solidFill>
                <a:srgbClr val="000000"/>
              </a:solidFill>
              <a:latin typeface="Trebuchet M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103188"/>
            <a:ext cx="8399463" cy="1296987"/>
            <a:chOff x="284" y="65"/>
            <a:chExt cx="5291" cy="817"/>
          </a:xfrm>
        </p:grpSpPr>
        <p:pic>
          <p:nvPicPr>
            <p:cNvPr id="16691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65"/>
              <a:ext cx="5292" cy="8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6917" name="Text Box 3"/>
            <p:cNvSpPr txBox="1">
              <a:spLocks noChangeArrowheads="1"/>
            </p:cNvSpPr>
            <p:nvPr/>
          </p:nvSpPr>
          <p:spPr bwMode="auto">
            <a:xfrm>
              <a:off x="284" y="65"/>
              <a:ext cx="5292" cy="8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6915" name="Text Box 4"/>
          <p:cNvSpPr txBox="1">
            <a:spLocks noChangeArrowheads="1"/>
          </p:cNvSpPr>
          <p:nvPr/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90513" indent="-290513" algn="just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Ada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peraturan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untuk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mengatur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kegiatan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ekonomi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menghilangkan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persaingan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yg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tdk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sehat</a:t>
            </a:r>
            <a:endParaRPr lang="en-US" sz="2800" dirty="0">
              <a:latin typeface="Rockwell" pitchFamily="16" charset="0"/>
            </a:endParaRPr>
          </a:p>
          <a:p>
            <a:pPr marL="290513" indent="-290513" algn="just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Faktor-faktor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produksi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yg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berguna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bagi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masyarakat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luas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dikuasai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oleh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pemerintah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spt</a:t>
            </a:r>
            <a:r>
              <a:rPr lang="en-US" sz="2800" dirty="0">
                <a:latin typeface="Rockwell" pitchFamily="16" charset="0"/>
              </a:rPr>
              <a:t> : </a:t>
            </a:r>
            <a:r>
              <a:rPr lang="en-US" sz="2800" dirty="0" err="1">
                <a:latin typeface="Rockwell" pitchFamily="16" charset="0"/>
              </a:rPr>
              <a:t>migas</a:t>
            </a:r>
            <a:r>
              <a:rPr lang="en-US" sz="2800" dirty="0">
                <a:latin typeface="Rockwell" pitchFamily="16" charset="0"/>
              </a:rPr>
              <a:t>, </a:t>
            </a:r>
            <a:r>
              <a:rPr lang="en-US" sz="2800" dirty="0" err="1">
                <a:latin typeface="Rockwell" pitchFamily="16" charset="0"/>
              </a:rPr>
              <a:t>batubara</a:t>
            </a:r>
            <a:r>
              <a:rPr lang="en-US" sz="2800" dirty="0">
                <a:latin typeface="Rockwell" pitchFamily="16" charset="0"/>
              </a:rPr>
              <a:t>, PLN </a:t>
            </a:r>
            <a:r>
              <a:rPr lang="en-US" sz="2800" dirty="0" err="1">
                <a:latin typeface="Rockwell" pitchFamily="16" charset="0"/>
              </a:rPr>
              <a:t>dsb</a:t>
            </a:r>
            <a:endParaRPr lang="en-US" sz="2800" dirty="0">
              <a:latin typeface="Rockwell" pitchFamily="16" charset="0"/>
            </a:endParaRPr>
          </a:p>
          <a:p>
            <a:pPr marL="290513" indent="-290513" algn="just" eaLnBrk="1" hangingPunct="1">
              <a:buClr>
                <a:srgbClr val="72A376"/>
              </a:buClr>
              <a:buSzPct val="7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Rockwell" pitchFamily="16" charset="0"/>
              </a:rPr>
              <a:t>Melaksanakan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kebijaksanaan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Fiskal</a:t>
            </a:r>
            <a:r>
              <a:rPr lang="en-US" sz="2800" dirty="0">
                <a:latin typeface="Rockwell" pitchFamily="16" charset="0"/>
              </a:rPr>
              <a:t> &amp;</a:t>
            </a:r>
            <a:r>
              <a:rPr lang="en-US" sz="2800" dirty="0" err="1">
                <a:latin typeface="Rockwell" pitchFamily="16" charset="0"/>
              </a:rPr>
              <a:t>Kebijaksanaan</a:t>
            </a:r>
            <a:r>
              <a:rPr lang="en-US" sz="2800" dirty="0">
                <a:latin typeface="Rockwell" pitchFamily="16" charset="0"/>
              </a:rPr>
              <a:t> </a:t>
            </a:r>
            <a:r>
              <a:rPr lang="en-US" sz="2800" dirty="0" err="1">
                <a:latin typeface="Rockwell" pitchFamily="16" charset="0"/>
              </a:rPr>
              <a:t>Moneter</a:t>
            </a:r>
            <a:endParaRPr lang="en-US" sz="2800" dirty="0">
              <a:latin typeface="Rockwell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ext Box 1"/>
          <p:cNvSpPr txBox="1">
            <a:spLocks noChangeArrowheads="1"/>
          </p:cNvSpPr>
          <p:nvPr/>
        </p:nvSpPr>
        <p:spPr bwMode="auto">
          <a:xfrm>
            <a:off x="381000" y="2285992"/>
            <a:ext cx="8229600" cy="2786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IDIOLOGI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SEJARAH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SOSIAL BUDAYA</a:t>
            </a:r>
          </a:p>
          <a:p>
            <a:pPr marL="363538" indent="-255588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>
                <a:solidFill>
                  <a:srgbClr val="000000"/>
                </a:solidFill>
                <a:latin typeface="Lucida Sans Unicode" pitchFamily="32" charset="0"/>
              </a:rPr>
              <a:t>POLITIK &amp; PEMERINTAHAN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5720" y="642918"/>
            <a:ext cx="8343900" cy="1162050"/>
            <a:chOff x="219" y="703"/>
            <a:chExt cx="5256" cy="732"/>
          </a:xfrm>
        </p:grpSpPr>
        <p:pic>
          <p:nvPicPr>
            <p:cNvPr id="167940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9" y="703"/>
              <a:ext cx="5257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7941" name="Text Box 4"/>
            <p:cNvSpPr txBox="1">
              <a:spLocks noChangeArrowheads="1"/>
            </p:cNvSpPr>
            <p:nvPr/>
          </p:nvSpPr>
          <p:spPr bwMode="auto">
            <a:xfrm>
              <a:off x="219" y="703"/>
              <a:ext cx="5257" cy="73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ext Box 1"/>
          <p:cNvSpPr txBox="1">
            <a:spLocks noChangeArrowheads="1"/>
          </p:cNvSpPr>
          <p:nvPr/>
        </p:nvSpPr>
        <p:spPr bwMode="auto">
          <a:xfrm>
            <a:off x="381000" y="-800100"/>
            <a:ext cx="8229600" cy="2679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id-ID" sz="3400">
                <a:solidFill>
                  <a:srgbClr val="000000"/>
                </a:solidFill>
              </a:rPr>
              <a:t>Pelaku-pelaku Kegiatan Ekonomi</a:t>
            </a: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r>
              <a:rPr lang="id-ID" sz="3400">
                <a:solidFill>
                  <a:srgbClr val="000000"/>
                </a:solidFill>
              </a:rPr>
              <a:t> </a:t>
            </a:r>
            <a:r>
              <a:rPr lang="en-US" sz="3400">
                <a:solidFill>
                  <a:srgbClr val="000000"/>
                </a:solidFill>
              </a:rPr>
              <a:t/>
            </a:r>
            <a:br>
              <a:rPr lang="en-US" sz="3400">
                <a:solidFill>
                  <a:srgbClr val="000000"/>
                </a:solidFill>
              </a:rPr>
            </a:br>
            <a:endParaRPr lang="en-US" sz="3400">
              <a:solidFill>
                <a:srgbClr val="000000"/>
              </a:solidFill>
            </a:endParaRPr>
          </a:p>
        </p:txBody>
      </p:sp>
      <p:sp>
        <p:nvSpPr>
          <p:cNvPr id="154627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229600" cy="561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400">
                <a:solidFill>
                  <a:srgbClr val="000000"/>
                </a:solidFill>
              </a:rPr>
              <a:t>1.     </a:t>
            </a:r>
            <a:r>
              <a:rPr lang="id-ID" sz="2800">
                <a:solidFill>
                  <a:srgbClr val="000000"/>
                </a:solidFill>
              </a:rPr>
              <a:t>Rumah Tangga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>
                <a:solidFill>
                  <a:srgbClr val="000000"/>
                </a:solidFill>
              </a:rPr>
              <a:t>	</a:t>
            </a:r>
            <a:r>
              <a:rPr lang="id-ID" sz="2800">
                <a:solidFill>
                  <a:srgbClr val="000000"/>
                </a:solidFill>
              </a:rPr>
              <a:t>adalah pemilik  berbagai faktor produksi yang tersedia dlm perekonomian. 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>
                <a:solidFill>
                  <a:srgbClr val="000000"/>
                </a:solidFill>
              </a:rPr>
              <a:t>2.    </a:t>
            </a:r>
            <a:r>
              <a:rPr lang="id-ID" sz="2800">
                <a:solidFill>
                  <a:srgbClr val="000000"/>
                </a:solidFill>
              </a:rPr>
              <a:t>Perusahaan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>
                <a:solidFill>
                  <a:srgbClr val="000000"/>
                </a:solidFill>
              </a:rPr>
              <a:t>       </a:t>
            </a:r>
            <a:r>
              <a:rPr lang="id-ID" sz="2800">
                <a:solidFill>
                  <a:srgbClr val="000000"/>
                </a:solidFill>
              </a:rPr>
              <a:t>Adalah organisasi yang dikembangkan oleh seseorang atau sekumpulan orang dg tujuan untuk menghasilkam berbagai jenis barang dan jasa yang dibutuhkan mayarakat. Orangnya disebut pengusaha</a:t>
            </a:r>
            <a:r>
              <a:rPr lang="en-US" sz="2800">
                <a:solidFill>
                  <a:srgbClr val="000000"/>
                </a:solidFill>
              </a:rPr>
              <a:t>.</a:t>
            </a:r>
            <a:r>
              <a:rPr lang="id-ID" sz="2800">
                <a:solidFill>
                  <a:srgbClr val="000000"/>
                </a:solidFill>
              </a:rPr>
              <a:t> 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r>
              <a:rPr lang="en-US" sz="2800">
                <a:solidFill>
                  <a:srgbClr val="000000"/>
                </a:solidFill>
              </a:rPr>
              <a:t> 3.   </a:t>
            </a:r>
            <a:r>
              <a:rPr lang="id-ID" sz="2800">
                <a:solidFill>
                  <a:srgbClr val="000000"/>
                </a:solidFill>
              </a:rPr>
              <a:t>Pemerintah</a:t>
            </a:r>
            <a:r>
              <a:rPr lang="en-US" sz="2800">
                <a:solidFill>
                  <a:srgbClr val="000000"/>
                </a:solidFill>
              </a:rPr>
              <a:t>  adalah:</a:t>
            </a:r>
            <a:r>
              <a:rPr lang="id-ID" sz="2800">
                <a:solidFill>
                  <a:srgbClr val="000000"/>
                </a:solidFill>
              </a:rPr>
              <a:t>badan–badan pemerintah yang bertugas mengatur kegiatan ekonomi.</a:t>
            </a: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endParaRPr lang="en-US" sz="2800">
              <a:solidFill>
                <a:srgbClr val="000000"/>
              </a:solidFill>
            </a:endParaRPr>
          </a:p>
          <a:p>
            <a:pPr marL="741363" indent="-741363" algn="just" eaLnBrk="1" hangingPunct="1">
              <a:lnSpc>
                <a:spcPct val="90000"/>
              </a:lnSpc>
              <a:spcBef>
                <a:spcPts val="700"/>
              </a:spcBef>
              <a:buClr>
                <a:srgbClr val="CCCCFF"/>
              </a:buClr>
              <a:tabLst>
                <a:tab pos="1311275" algn="l"/>
                <a:tab pos="2225675" algn="l"/>
                <a:tab pos="3140075" algn="l"/>
                <a:tab pos="4054475" algn="l"/>
                <a:tab pos="4968875" algn="l"/>
                <a:tab pos="5883275" algn="l"/>
                <a:tab pos="6797675" algn="l"/>
                <a:tab pos="7712075" algn="l"/>
                <a:tab pos="8626475" algn="l"/>
                <a:tab pos="9540875" algn="l"/>
                <a:tab pos="10455275" algn="l"/>
              </a:tabLst>
            </a:pPr>
            <a:endParaRPr lang="en-US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ext Box 1"/>
          <p:cNvSpPr txBox="1">
            <a:spLocks noChangeArrowheads="1"/>
          </p:cNvSpPr>
          <p:nvPr/>
        </p:nvSpPr>
        <p:spPr bwMode="auto">
          <a:xfrm>
            <a:off x="457200" y="1447800"/>
            <a:ext cx="8229600" cy="457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l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>
                <a:solidFill>
                  <a:srgbClr val="000000"/>
                </a:solidFill>
                <a:latin typeface="Lucida Sans Unicode" pitchFamily="32" charset="0"/>
              </a:rPr>
              <a:t>DUALISME yaitu kegiatan ekonomi &amp; keadaan lain dalam suatu sektor yg tdk mempunyai sifat seragam, yaitu yg satu merupakan kegiatan yg msh dikuasai unsur-unsur yg masih bersifat tradisional &amp; yg lain bersifat modern</a:t>
            </a:r>
          </a:p>
          <a:p>
            <a:pPr marL="363538" indent="-255588" algn="l" eaLnBrk="1" hangingPunct="1">
              <a:spcBef>
                <a:spcPts val="400"/>
              </a:spcBef>
              <a:buClr>
                <a:srgbClr val="2DA2BF"/>
              </a:buClr>
              <a:buSzPct val="68000"/>
              <a:buFont typeface="Wingdings 3" pitchFamily="16" charset="2"/>
              <a:buChar char="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>
                <a:solidFill>
                  <a:srgbClr val="000000"/>
                </a:solidFill>
                <a:latin typeface="Lucida Sans Unicode" pitchFamily="32" charset="0"/>
              </a:rPr>
              <a:t>Dualisme dapat dibedakan menjadi 4 bagian :</a:t>
            </a: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>
                <a:solidFill>
                  <a:srgbClr val="000000"/>
                </a:solidFill>
                <a:latin typeface="Lucida Sans Unicode" pitchFamily="32" charset="0"/>
              </a:rPr>
              <a:t>Dualisme sosial (JH.Booke)</a:t>
            </a:r>
            <a:r>
              <a:rPr lang="ar-SA" sz="210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>
                <a:solidFill>
                  <a:srgbClr val="000000"/>
                </a:solidFill>
                <a:latin typeface="Lucida Sans Unicode" pitchFamily="32" charset="0"/>
              </a:rPr>
              <a:t>Dualisme Teknologi (Higgins)</a:t>
            </a:r>
            <a:r>
              <a:rPr lang="ar-SA" sz="210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>
                <a:solidFill>
                  <a:srgbClr val="000000"/>
                </a:solidFill>
                <a:latin typeface="Lucida Sans Unicode" pitchFamily="32" charset="0"/>
              </a:rPr>
              <a:t>Dualisme Finansial (Myint)</a:t>
            </a:r>
            <a:r>
              <a:rPr lang="ar-SA" sz="2100">
                <a:solidFill>
                  <a:srgbClr val="000000"/>
                </a:solidFill>
                <a:latin typeface="Lucida Sans Unicode" pitchFamily="32" charset="0"/>
                <a:cs typeface="Arial" charset="0"/>
              </a:rPr>
              <a:t>‏</a:t>
            </a:r>
            <a:endParaRPr lang="en-US" sz="2100">
              <a:solidFill>
                <a:srgbClr val="000000"/>
              </a:solidFill>
              <a:latin typeface="Lucida Sans Unicode" pitchFamily="32" charset="0"/>
            </a:endParaRPr>
          </a:p>
          <a:p>
            <a:pPr marL="619125" lvl="1" indent="-228600" algn="l" eaLnBrk="1" hangingPunct="1">
              <a:spcBef>
                <a:spcPts val="325"/>
              </a:spcBef>
              <a:buClr>
                <a:srgbClr val="2DA2BF"/>
              </a:buClr>
              <a:buFont typeface="Verdana" pitchFamily="32" charset="0"/>
              <a:buChar char="◦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100">
                <a:solidFill>
                  <a:srgbClr val="000000"/>
                </a:solidFill>
                <a:latin typeface="Lucida Sans Unicode" pitchFamily="32" charset="0"/>
              </a:rPr>
              <a:t>Dualisme Regional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5750" y="165100"/>
            <a:ext cx="8405813" cy="1138238"/>
            <a:chOff x="180" y="104"/>
            <a:chExt cx="5295" cy="717"/>
          </a:xfrm>
        </p:grpSpPr>
        <p:pic>
          <p:nvPicPr>
            <p:cNvPr id="155652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0" y="104"/>
              <a:ext cx="5296" cy="7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5653" name="Text Box 4"/>
            <p:cNvSpPr txBox="1">
              <a:spLocks noChangeArrowheads="1"/>
            </p:cNvSpPr>
            <p:nvPr/>
          </p:nvSpPr>
          <p:spPr bwMode="auto">
            <a:xfrm>
              <a:off x="180" y="104"/>
              <a:ext cx="5296" cy="71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425" y="1292225"/>
            <a:ext cx="8191500" cy="2181225"/>
            <a:chOff x="142" y="814"/>
            <a:chExt cx="5160" cy="1374"/>
          </a:xfrm>
        </p:grpSpPr>
        <p:pic>
          <p:nvPicPr>
            <p:cNvPr id="15667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" y="814"/>
              <a:ext cx="5161" cy="1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6676" name="Text Box 3"/>
            <p:cNvSpPr txBox="1">
              <a:spLocks noChangeArrowheads="1"/>
            </p:cNvSpPr>
            <p:nvPr/>
          </p:nvSpPr>
          <p:spPr bwMode="auto">
            <a:xfrm>
              <a:off x="142" y="814"/>
              <a:ext cx="5161" cy="13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ext Box 1"/>
          <p:cNvSpPr txBox="1">
            <a:spLocks noChangeArrowheads="1"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775F55"/>
              </a:buClr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775F55"/>
                </a:solidFill>
                <a:latin typeface="Tw Cen MT" pitchFamily="32" charset="0"/>
              </a:rPr>
              <a:t>SISTEM EKONOMI</a:t>
            </a:r>
          </a:p>
        </p:txBody>
      </p:sp>
      <p:sp>
        <p:nvSpPr>
          <p:cNvPr id="157699" name="Text Box 2"/>
          <p:cNvSpPr txBox="1">
            <a:spLocks noChangeArrowheads="1"/>
          </p:cNvSpPr>
          <p:nvPr/>
        </p:nvSpPr>
        <p:spPr bwMode="auto">
          <a:xfrm>
            <a:off x="612775" y="1600200"/>
            <a:ext cx="8153400" cy="4495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Sistem Perekonomian dapat dibedakan menjadi 4 yaitu :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1. Perekonomian Subsisten (Tradisional)</a:t>
            </a:r>
            <a:r>
              <a:rPr lang="ar-SA" sz="2900">
                <a:solidFill>
                  <a:srgbClr val="000000"/>
                </a:solidFill>
                <a:latin typeface="Tw Cen MT" pitchFamily="32" charset="0"/>
                <a:cs typeface="Arial" charset="0"/>
              </a:rPr>
              <a:t>‏</a:t>
            </a: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2. Perekonomian Pasar (Kapitalis)</a:t>
            </a:r>
            <a:r>
              <a:rPr lang="ar-SA" sz="2900">
                <a:solidFill>
                  <a:srgbClr val="000000"/>
                </a:solidFill>
                <a:latin typeface="Tw Cen MT" pitchFamily="32" charset="0"/>
                <a:cs typeface="Arial" charset="0"/>
              </a:rPr>
              <a:t>‏</a:t>
            </a: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3. Perekonomian Berencana/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    Ekonomi  Terpimpin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900">
                <a:solidFill>
                  <a:srgbClr val="000000"/>
                </a:solidFill>
                <a:latin typeface="Tw Cen MT" pitchFamily="32" charset="0"/>
              </a:rPr>
              <a:t>   4. Perekonomian campuran</a:t>
            </a:r>
          </a:p>
          <a:p>
            <a:pPr marL="317500" indent="-317500" algn="l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900">
              <a:solidFill>
                <a:srgbClr val="000000"/>
              </a:solidFill>
              <a:latin typeface="Tw Cen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28596" y="571480"/>
            <a:ext cx="8197850" cy="1065213"/>
            <a:chOff x="284" y="380"/>
            <a:chExt cx="5164" cy="671"/>
          </a:xfrm>
        </p:grpSpPr>
        <p:pic>
          <p:nvPicPr>
            <p:cNvPr id="158724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8725" name="Text Box 3"/>
            <p:cNvSpPr txBox="1">
              <a:spLocks noChangeArrowheads="1"/>
            </p:cNvSpPr>
            <p:nvPr/>
          </p:nvSpPr>
          <p:spPr bwMode="auto">
            <a:xfrm>
              <a:off x="284" y="380"/>
              <a:ext cx="5165" cy="6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8723" name="Text Box 4"/>
          <p:cNvSpPr txBox="1">
            <a:spLocks noChangeArrowheads="1"/>
          </p:cNvSpPr>
          <p:nvPr/>
        </p:nvSpPr>
        <p:spPr bwMode="auto">
          <a:xfrm>
            <a:off x="381000" y="2209800"/>
            <a:ext cx="8183563" cy="3584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Suatu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organisasi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ekonomi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stp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keluarga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ada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dalamnya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menghasilkan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sendiri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barang-barang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kebutuhannya</a:t>
            </a:r>
            <a:endParaRPr lang="en-US" sz="30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Kegiatan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ekonomi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pokok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adl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berproduksi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berkonsumsi</a:t>
            </a:r>
            <a:r>
              <a:rPr lang="en-US" sz="3000" dirty="0">
                <a:latin typeface="Century Gothic" pitchFamily="32" charset="0"/>
              </a:rPr>
              <a:t>.</a:t>
            </a:r>
          </a:p>
          <a:p>
            <a:pPr marL="446088" indent="-382588" algn="l" eaLnBrk="1" hangingPunct="1">
              <a:lnSpc>
                <a:spcPct val="90000"/>
              </a:lnSpc>
              <a:spcBef>
                <a:spcPts val="750"/>
              </a:spcBef>
              <a:buSzPct val="80000"/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 err="1">
                <a:latin typeface="Century Gothic" pitchFamily="32" charset="0"/>
              </a:rPr>
              <a:t>Segala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yg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diproduksikan</a:t>
            </a:r>
            <a:r>
              <a:rPr lang="en-US" sz="3000" dirty="0">
                <a:latin typeface="Century Gothic" pitchFamily="32" charset="0"/>
              </a:rPr>
              <a:t>, </a:t>
            </a:r>
            <a:r>
              <a:rPr lang="en-US" sz="3000" dirty="0" err="1">
                <a:latin typeface="Century Gothic" pitchFamily="32" charset="0"/>
              </a:rPr>
              <a:t>dikonsumsikan</a:t>
            </a:r>
            <a:r>
              <a:rPr lang="en-US" sz="3000" dirty="0">
                <a:latin typeface="Century Gothic" pitchFamily="32" charset="0"/>
              </a:rPr>
              <a:t> </a:t>
            </a:r>
            <a:r>
              <a:rPr lang="en-US" sz="3000" dirty="0" err="1">
                <a:latin typeface="Century Gothic" pitchFamily="32" charset="0"/>
              </a:rPr>
              <a:t>sendiri</a:t>
            </a:r>
            <a:endParaRPr lang="en-US" sz="30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603250" y="596900"/>
            <a:ext cx="8343900" cy="1243013"/>
            <a:chOff x="380" y="376"/>
            <a:chExt cx="5256" cy="783"/>
          </a:xfrm>
        </p:grpSpPr>
        <p:pic>
          <p:nvPicPr>
            <p:cNvPr id="15974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" y="376"/>
              <a:ext cx="5257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59749" name="Text Box 3"/>
            <p:cNvSpPr txBox="1">
              <a:spLocks noChangeArrowheads="1"/>
            </p:cNvSpPr>
            <p:nvPr/>
          </p:nvSpPr>
          <p:spPr bwMode="auto">
            <a:xfrm>
              <a:off x="380" y="376"/>
              <a:ext cx="5257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9747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Kegiatan-kegiatan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diatur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oleh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kebiasaan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&amp;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adat-istiadat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Keadaan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masyarakat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tradisional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Pemikiran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yg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rasional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belum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berkembang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 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Dengan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ciri-ciri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er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s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e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b</a:t>
            </a:r>
            <a:r>
              <a:rPr lang="id-ID" sz="2800" smtClean="0">
                <a:solidFill>
                  <a:srgbClr val="000000"/>
                </a:solidFill>
                <a:latin typeface="Century Gothic" pitchFamily="32" charset="0"/>
              </a:rPr>
              <a:t>ut</a:t>
            </a:r>
            <a:r>
              <a:rPr lang="en-US" sz="2800" smtClean="0">
                <a:solidFill>
                  <a:srgbClr val="000000"/>
                </a:solidFill>
                <a:latin typeface="Century Gothic" pitchFamily="32" charset="0"/>
              </a:rPr>
              <a:t>,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p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perekonomian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subsisten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produktivitas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tetap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p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tingkat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y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an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g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sangat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rendah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keadaannya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t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d</a:t>
            </a:r>
            <a:r>
              <a:rPr lang="id-ID" sz="2800" dirty="0" smtClean="0">
                <a:solidFill>
                  <a:srgbClr val="000000"/>
                </a:solidFill>
                <a:latin typeface="Century Gothic" pitchFamily="32" charset="0"/>
              </a:rPr>
              <a:t>a</a:t>
            </a:r>
            <a:r>
              <a:rPr lang="en-US" sz="2800" dirty="0" smtClean="0">
                <a:solidFill>
                  <a:srgbClr val="000000"/>
                </a:solidFill>
                <a:latin typeface="Century Gothic" pitchFamily="32" charset="0"/>
              </a:rPr>
              <a:t>k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banyak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mengalami</a:t>
            </a:r>
            <a:r>
              <a:rPr lang="en-US" sz="2800" dirty="0">
                <a:solidFill>
                  <a:srgbClr val="000000"/>
                </a:solidFill>
                <a:latin typeface="Century Gothic" pitchFamily="32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entury Gothic" pitchFamily="32" charset="0"/>
              </a:rPr>
              <a:t>perubahan</a:t>
            </a:r>
            <a:endParaRPr lang="en-US" sz="2800" dirty="0">
              <a:solidFill>
                <a:srgbClr val="000000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444500"/>
            <a:ext cx="8191500" cy="1243013"/>
            <a:chOff x="334" y="280"/>
            <a:chExt cx="5160" cy="783"/>
          </a:xfrm>
        </p:grpSpPr>
        <p:pic>
          <p:nvPicPr>
            <p:cNvPr id="16077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0773" name="Text Box 3"/>
            <p:cNvSpPr txBox="1">
              <a:spLocks noChangeArrowheads="1"/>
            </p:cNvSpPr>
            <p:nvPr/>
          </p:nvSpPr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0771" name="Text Box 4"/>
          <p:cNvSpPr txBox="1">
            <a:spLocks noChangeArrowheads="1"/>
          </p:cNvSpPr>
          <p:nvPr/>
        </p:nvSpPr>
        <p:spPr bwMode="auto">
          <a:xfrm>
            <a:off x="381000" y="18288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Adalah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suatu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organisasi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ekonomi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kegiatan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produksi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dilakukan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oleh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stp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produsen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bukanlah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digunakan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sendiri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melainkan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dijual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Produsen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menciptakan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barang-barang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permintaan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Besar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permintaan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terdapat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merupakan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satu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faktor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utama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menentukan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tingkat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produksi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dilakukan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oleh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produsen</a:t>
            </a:r>
            <a:endParaRPr lang="en-US" sz="28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682625"/>
            <a:ext cx="8240713" cy="1101725"/>
            <a:chOff x="334" y="430"/>
            <a:chExt cx="5191" cy="694"/>
          </a:xfrm>
        </p:grpSpPr>
        <p:pic>
          <p:nvPicPr>
            <p:cNvPr id="16179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430"/>
              <a:ext cx="5192" cy="6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1797" name="Text Box 3"/>
            <p:cNvSpPr txBox="1">
              <a:spLocks noChangeArrowheads="1"/>
            </p:cNvSpPr>
            <p:nvPr/>
          </p:nvSpPr>
          <p:spPr bwMode="auto">
            <a:xfrm>
              <a:off x="334" y="430"/>
              <a:ext cx="5192" cy="69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1795" name="Text Box 4"/>
          <p:cNvSpPr txBox="1">
            <a:spLocks noChangeArrowheads="1"/>
          </p:cNvSpPr>
          <p:nvPr/>
        </p:nvSpPr>
        <p:spPr bwMode="auto">
          <a:xfrm>
            <a:off x="457200" y="1676400"/>
            <a:ext cx="8229600" cy="4859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Pemilikan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alat-alat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sumber-sumber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oleh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pihak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swasta,baik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perseorangan</a:t>
            </a:r>
            <a:r>
              <a:rPr lang="en-US" sz="2400" dirty="0">
                <a:latin typeface="Century Gothic" pitchFamily="32" charset="0"/>
              </a:rPr>
              <a:t> /</a:t>
            </a:r>
            <a:r>
              <a:rPr lang="en-US" sz="2400" dirty="0" err="1">
                <a:latin typeface="Century Gothic" pitchFamily="32" charset="0"/>
              </a:rPr>
              <a:t>perusahaan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Ada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kebebasan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berusaha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bersaing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Berproduksi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untuk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dijual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pasar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yg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bersaing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>
                <a:latin typeface="Century Gothic" pitchFamily="32" charset="0"/>
              </a:rPr>
              <a:t>Bertujuan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untuk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memperolah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keuntungan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maksimal</a:t>
            </a:r>
            <a:endParaRPr lang="en-US" sz="2400" dirty="0">
              <a:latin typeface="Century Gothic" pitchFamily="32" charset="0"/>
            </a:endParaRP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Century Gothic" pitchFamily="32" charset="0"/>
              </a:rPr>
              <a:t>    </a:t>
            </a:r>
            <a:r>
              <a:rPr lang="en-US" sz="2400" dirty="0" err="1">
                <a:latin typeface="Century Gothic" pitchFamily="32" charset="0"/>
              </a:rPr>
              <a:t>Harga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yg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terbentu</a:t>
            </a:r>
            <a:r>
              <a:rPr lang="id-ID" sz="2400" dirty="0">
                <a:latin typeface="Century Gothic" pitchFamily="32" charset="0"/>
              </a:rPr>
              <a:t>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pasar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ini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akibat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dr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interaksi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permintaan</a:t>
            </a:r>
            <a:r>
              <a:rPr lang="en-US" sz="2400" dirty="0">
                <a:latin typeface="Century Gothic" pitchFamily="32" charset="0"/>
              </a:rPr>
              <a:t> &amp; </a:t>
            </a:r>
            <a:r>
              <a:rPr lang="en-US" sz="2400" dirty="0" err="1">
                <a:latin typeface="Century Gothic" pitchFamily="32" charset="0"/>
              </a:rPr>
              <a:t>penawaran</a:t>
            </a:r>
            <a:r>
              <a:rPr lang="en-US" sz="2400" dirty="0">
                <a:latin typeface="Century Gothic" pitchFamily="32" charset="0"/>
              </a:rPr>
              <a:t>. </a:t>
            </a:r>
          </a:p>
          <a:p>
            <a:pPr marL="446088" indent="-382588" algn="just" eaLnBrk="1" hangingPunct="1">
              <a:lnSpc>
                <a:spcPct val="80000"/>
              </a:lnSpc>
              <a:spcBef>
                <a:spcPts val="60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latin typeface="Century Gothic" pitchFamily="32" charset="0"/>
              </a:rPr>
              <a:t>    </a:t>
            </a:r>
            <a:r>
              <a:rPr lang="en-US" sz="2400" dirty="0" err="1">
                <a:latin typeface="Century Gothic" pitchFamily="32" charset="0"/>
              </a:rPr>
              <a:t>Berlaku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hukum</a:t>
            </a:r>
            <a:r>
              <a:rPr lang="en-US" sz="2400" dirty="0">
                <a:latin typeface="Century Gothic" pitchFamily="32" charset="0"/>
              </a:rPr>
              <a:t> JEAN BAPTISH SAY </a:t>
            </a:r>
            <a:r>
              <a:rPr lang="en-US" sz="2400" dirty="0" err="1">
                <a:latin typeface="Century Gothic" pitchFamily="32" charset="0"/>
              </a:rPr>
              <a:t>yg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terkenal</a:t>
            </a:r>
            <a:r>
              <a:rPr lang="en-US" sz="2400" dirty="0">
                <a:latin typeface="Century Gothic" pitchFamily="32" charset="0"/>
              </a:rPr>
              <a:t> dg “HUKUM PASAR” </a:t>
            </a:r>
            <a:r>
              <a:rPr lang="en-US" sz="2400" dirty="0" err="1">
                <a:latin typeface="Century Gothic" pitchFamily="32" charset="0"/>
              </a:rPr>
              <a:t>yaitu</a:t>
            </a:r>
            <a:r>
              <a:rPr lang="en-US" sz="2400" dirty="0">
                <a:latin typeface="Century Gothic" pitchFamily="32" charset="0"/>
              </a:rPr>
              <a:t> “SUPPLY CREATES ITS OWN DEMAND” </a:t>
            </a:r>
            <a:r>
              <a:rPr lang="en-US" sz="2400" dirty="0" err="1">
                <a:latin typeface="Century Gothic" pitchFamily="32" charset="0"/>
              </a:rPr>
              <a:t>Artinya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asal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jumlah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produksi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bertambah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maka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scr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otomatis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permintaan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akan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ikut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bertambah</a:t>
            </a:r>
            <a:r>
              <a:rPr lang="en-US" sz="2400" dirty="0">
                <a:latin typeface="Century Gothic" pitchFamily="32" charset="0"/>
              </a:rPr>
              <a:t>, </a:t>
            </a:r>
            <a:r>
              <a:rPr lang="en-US" sz="2400" dirty="0" err="1">
                <a:latin typeface="Century Gothic" pitchFamily="32" charset="0"/>
              </a:rPr>
              <a:t>karena</a:t>
            </a:r>
            <a:r>
              <a:rPr lang="en-US" sz="2400" dirty="0">
                <a:latin typeface="Century Gothic" pitchFamily="32" charset="0"/>
              </a:rPr>
              <a:t> pd </a:t>
            </a:r>
            <a:r>
              <a:rPr lang="en-US" sz="2400" dirty="0" err="1">
                <a:latin typeface="Century Gothic" pitchFamily="32" charset="0"/>
              </a:rPr>
              <a:t>hakekatnya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kebutuhan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manusia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tidak</a:t>
            </a:r>
            <a:r>
              <a:rPr lang="en-US" sz="2400" dirty="0">
                <a:latin typeface="Century Gothic" pitchFamily="32" charset="0"/>
              </a:rPr>
              <a:t> </a:t>
            </a:r>
            <a:r>
              <a:rPr lang="en-US" sz="2400" dirty="0" err="1">
                <a:latin typeface="Century Gothic" pitchFamily="32" charset="0"/>
              </a:rPr>
              <a:t>terbatas</a:t>
            </a:r>
            <a:endParaRPr lang="en-US" sz="24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544</Words>
  <Application>Microsoft Office PowerPoint</Application>
  <PresentationFormat>On-screen Show (4:3)</PresentationFormat>
  <Paragraphs>61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11</cp:revision>
  <dcterms:created xsi:type="dcterms:W3CDTF">2016-10-13T04:23:24Z</dcterms:created>
  <dcterms:modified xsi:type="dcterms:W3CDTF">2018-03-26T08:06:22Z</dcterms:modified>
</cp:coreProperties>
</file>