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tags/tag8.xml" ContentType="application/vnd.openxmlformats-officedocument.presentationml.tags+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diagrams/layout1.xml" ContentType="application/vnd.openxmlformats-officedocument.drawingml.diagramLayout+xml"/>
  <Override PartName="/ppt/diagrams/data2.xml" ContentType="application/vnd.openxmlformats-officedocument.drawingml.diagramData+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47.xml" ContentType="application/vnd.openxmlformats-officedocument.presentationml.slideLayout+xml"/>
  <Default Extension="bin" ContentType="application/vnd.openxmlformats-officedocument.oleObject"/>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Layouts/slideLayout154.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ppt/tags/tag1.xml" ContentType="application/vnd.openxmlformats-officedocument.presentationml.tags+xml"/>
  <Override PartName="/ppt/slideLayouts/slideLayout15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tags/tag2.xml" ContentType="application/vnd.openxmlformats-officedocument.presentationml.tags+xml"/>
  <Override PartName="/ppt/slideLayouts/slideLayout144.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tags/tag7.xml" ContentType="application/vnd.openxmlformats-officedocument.presentationml.tags+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s/slide24.xml" ContentType="application/vnd.openxmlformats-officedocument.presentationml.slide+xml"/>
  <Override PartName="/ppt/slideLayouts/slideLayout16.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tags/tag3.xml" ContentType="application/vnd.openxmlformats-officedocument.presentationml.tags+xml"/>
  <Override PartName="/ppt/slideLayouts/slideLayout152.xml" ContentType="application/vnd.openxmlformats-officedocument.presentationml.slideLayout+xml"/>
  <Override PartName="/ppt/diagrams/quickStyle1.xml" ContentType="application/vnd.openxmlformats-officedocument.drawingml.diagramStyl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Masters/slideMaster14.xml" ContentType="application/vnd.openxmlformats-officedocument.presentationml.slideMaster+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diagrams/data1.xml" ContentType="application/vnd.openxmlformats-officedocument.drawingml.diagramData+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756" r:id="rId4"/>
    <p:sldMasterId id="2147483768" r:id="rId5"/>
    <p:sldMasterId id="2147483780" r:id="rId6"/>
    <p:sldMasterId id="2147483792" r:id="rId7"/>
    <p:sldMasterId id="2147483804" r:id="rId8"/>
    <p:sldMasterId id="2147483816" r:id="rId9"/>
    <p:sldMasterId id="2147483828" r:id="rId10"/>
    <p:sldMasterId id="2147483840" r:id="rId11"/>
    <p:sldMasterId id="2147483852" r:id="rId12"/>
    <p:sldMasterId id="2147483876" r:id="rId13"/>
    <p:sldMasterId id="2147483888" r:id="rId14"/>
  </p:sldMasterIdLst>
  <p:sldIdLst>
    <p:sldId id="256" r:id="rId15"/>
    <p:sldId id="264" r:id="rId16"/>
    <p:sldId id="257" r:id="rId17"/>
    <p:sldId id="258" r:id="rId18"/>
    <p:sldId id="259" r:id="rId19"/>
    <p:sldId id="260" r:id="rId20"/>
    <p:sldId id="262" r:id="rId21"/>
    <p:sldId id="263" r:id="rId22"/>
    <p:sldId id="266" r:id="rId23"/>
    <p:sldId id="261" r:id="rId24"/>
    <p:sldId id="265" r:id="rId25"/>
    <p:sldId id="269" r:id="rId26"/>
    <p:sldId id="270" r:id="rId27"/>
    <p:sldId id="268" r:id="rId28"/>
    <p:sldId id="267" r:id="rId29"/>
    <p:sldId id="271" r:id="rId30"/>
    <p:sldId id="272" r:id="rId31"/>
    <p:sldId id="273" r:id="rId32"/>
    <p:sldId id="274" r:id="rId33"/>
    <p:sldId id="275" r:id="rId34"/>
    <p:sldId id="276" r:id="rId35"/>
    <p:sldId id="277" r:id="rId36"/>
    <p:sldId id="278" r:id="rId37"/>
    <p:sldId id="280" r:id="rId38"/>
    <p:sldId id="27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13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ACA024-E04D-4444-9457-A2681872B84F}" type="doc">
      <dgm:prSet loTypeId="urn:microsoft.com/office/officeart/2005/8/layout/arrow2" loCatId="process" qsTypeId="urn:microsoft.com/office/officeart/2005/8/quickstyle/simple1" qsCatId="simple" csTypeId="urn:microsoft.com/office/officeart/2005/8/colors/colorful1" csCatId="colorful" phldr="1"/>
      <dgm:spPr/>
    </dgm:pt>
    <dgm:pt modelId="{40831CF0-03F1-46AB-8D68-D50AA5106CCF}">
      <dgm:prSet phldrT="[Text]"/>
      <dgm:spPr/>
      <dgm:t>
        <a:bodyPr/>
        <a:lstStyle/>
        <a:p>
          <a:r>
            <a:rPr lang="en-GB" smtClean="0"/>
            <a:t>Analisis Masalah</a:t>
          </a:r>
          <a:endParaRPr lang="en-US"/>
        </a:p>
      </dgm:t>
    </dgm:pt>
    <dgm:pt modelId="{68E5261F-80F5-4BA6-95A1-81C48F79A880}" type="parTrans" cxnId="{9DB4E753-D252-4346-876B-2462A02FC6D2}">
      <dgm:prSet/>
      <dgm:spPr/>
      <dgm:t>
        <a:bodyPr/>
        <a:lstStyle/>
        <a:p>
          <a:endParaRPr lang="en-US"/>
        </a:p>
      </dgm:t>
    </dgm:pt>
    <dgm:pt modelId="{828C7EB4-5229-413C-A701-A94AC825F809}" type="sibTrans" cxnId="{9DB4E753-D252-4346-876B-2462A02FC6D2}">
      <dgm:prSet/>
      <dgm:spPr/>
      <dgm:t>
        <a:bodyPr/>
        <a:lstStyle/>
        <a:p>
          <a:endParaRPr lang="en-US"/>
        </a:p>
      </dgm:t>
    </dgm:pt>
    <dgm:pt modelId="{B97853FC-043D-4CB0-86BC-65435EB40C63}">
      <dgm:prSet phldrT="[Text]"/>
      <dgm:spPr/>
      <dgm:t>
        <a:bodyPr/>
        <a:lstStyle/>
        <a:p>
          <a:r>
            <a:rPr lang="en-GB" smtClean="0"/>
            <a:t>Analisis Tujuan</a:t>
          </a:r>
          <a:endParaRPr lang="en-US"/>
        </a:p>
      </dgm:t>
    </dgm:pt>
    <dgm:pt modelId="{DC5F4E6C-801F-4188-A77E-FA569F6A777D}" type="parTrans" cxnId="{EBFCDDA3-A63A-4CAA-84C6-BAA6A719766F}">
      <dgm:prSet/>
      <dgm:spPr/>
      <dgm:t>
        <a:bodyPr/>
        <a:lstStyle/>
        <a:p>
          <a:endParaRPr lang="en-US"/>
        </a:p>
      </dgm:t>
    </dgm:pt>
    <dgm:pt modelId="{DD67715E-5D7E-4464-825F-22114072CCD0}" type="sibTrans" cxnId="{EBFCDDA3-A63A-4CAA-84C6-BAA6A719766F}">
      <dgm:prSet/>
      <dgm:spPr/>
      <dgm:t>
        <a:bodyPr/>
        <a:lstStyle/>
        <a:p>
          <a:endParaRPr lang="en-US"/>
        </a:p>
      </dgm:t>
    </dgm:pt>
    <dgm:pt modelId="{50FDE456-F4A6-4B5B-9119-944C7AF68A51}">
      <dgm:prSet phldrT="[Text]"/>
      <dgm:spPr/>
      <dgm:t>
        <a:bodyPr/>
        <a:lstStyle/>
        <a:p>
          <a:r>
            <a:rPr lang="en-GB" smtClean="0"/>
            <a:t>Analisis Strategi</a:t>
          </a:r>
          <a:endParaRPr lang="en-US"/>
        </a:p>
      </dgm:t>
    </dgm:pt>
    <dgm:pt modelId="{60D0105D-508D-4203-B2BC-D248278FDC53}" type="parTrans" cxnId="{4111C9AF-7E7C-49F4-824B-1E8FE375AA78}">
      <dgm:prSet/>
      <dgm:spPr/>
      <dgm:t>
        <a:bodyPr/>
        <a:lstStyle/>
        <a:p>
          <a:endParaRPr lang="en-US"/>
        </a:p>
      </dgm:t>
    </dgm:pt>
    <dgm:pt modelId="{9B4150C0-7DA7-4303-9C3C-76B0328E45CB}" type="sibTrans" cxnId="{4111C9AF-7E7C-49F4-824B-1E8FE375AA78}">
      <dgm:prSet/>
      <dgm:spPr/>
      <dgm:t>
        <a:bodyPr/>
        <a:lstStyle/>
        <a:p>
          <a:endParaRPr lang="en-US"/>
        </a:p>
      </dgm:t>
    </dgm:pt>
    <dgm:pt modelId="{56576F0C-0428-46A4-B27B-819FF33ED401}" type="pres">
      <dgm:prSet presAssocID="{F2ACA024-E04D-4444-9457-A2681872B84F}" presName="arrowDiagram" presStyleCnt="0">
        <dgm:presLayoutVars>
          <dgm:chMax val="5"/>
          <dgm:dir/>
          <dgm:resizeHandles val="exact"/>
        </dgm:presLayoutVars>
      </dgm:prSet>
      <dgm:spPr/>
    </dgm:pt>
    <dgm:pt modelId="{5CFD61C7-CFED-4E4B-A439-FFD74A52AA5D}" type="pres">
      <dgm:prSet presAssocID="{F2ACA024-E04D-4444-9457-A2681872B84F}" presName="arrow" presStyleLbl="bgShp" presStyleIdx="0" presStyleCnt="1"/>
      <dgm:spPr>
        <a:solidFill>
          <a:schemeClr val="bg2">
            <a:lumMod val="50000"/>
          </a:schemeClr>
        </a:solidFill>
      </dgm:spPr>
    </dgm:pt>
    <dgm:pt modelId="{EBB1782C-F407-4B08-A422-B1E9F53C629F}" type="pres">
      <dgm:prSet presAssocID="{F2ACA024-E04D-4444-9457-A2681872B84F}" presName="arrowDiagram3" presStyleCnt="0"/>
      <dgm:spPr/>
    </dgm:pt>
    <dgm:pt modelId="{C60169E8-7BBE-4ABE-A04D-A6E6E6F86432}" type="pres">
      <dgm:prSet presAssocID="{40831CF0-03F1-46AB-8D68-D50AA5106CCF}" presName="bullet3a" presStyleLbl="node1" presStyleIdx="0" presStyleCnt="3"/>
      <dgm:spPr>
        <a:solidFill>
          <a:schemeClr val="accent2">
            <a:lumMod val="50000"/>
          </a:schemeClr>
        </a:solidFill>
      </dgm:spPr>
    </dgm:pt>
    <dgm:pt modelId="{E711E608-A612-4D92-8743-DAE51885F852}" type="pres">
      <dgm:prSet presAssocID="{40831CF0-03F1-46AB-8D68-D50AA5106CCF}" presName="textBox3a" presStyleLbl="revTx" presStyleIdx="0" presStyleCnt="3">
        <dgm:presLayoutVars>
          <dgm:bulletEnabled val="1"/>
        </dgm:presLayoutVars>
      </dgm:prSet>
      <dgm:spPr/>
      <dgm:t>
        <a:bodyPr/>
        <a:lstStyle/>
        <a:p>
          <a:endParaRPr lang="en-US"/>
        </a:p>
      </dgm:t>
    </dgm:pt>
    <dgm:pt modelId="{3E856654-C792-4C14-9018-0F4ADFAED04A}" type="pres">
      <dgm:prSet presAssocID="{B97853FC-043D-4CB0-86BC-65435EB40C63}" presName="bullet3b" presStyleLbl="node1" presStyleIdx="1" presStyleCnt="3"/>
      <dgm:spPr>
        <a:solidFill>
          <a:srgbClr val="7030A0"/>
        </a:solidFill>
      </dgm:spPr>
    </dgm:pt>
    <dgm:pt modelId="{6F6CBA12-E9E4-43AD-9729-71375C4E5BFF}" type="pres">
      <dgm:prSet presAssocID="{B97853FC-043D-4CB0-86BC-65435EB40C63}" presName="textBox3b" presStyleLbl="revTx" presStyleIdx="1" presStyleCnt="3">
        <dgm:presLayoutVars>
          <dgm:bulletEnabled val="1"/>
        </dgm:presLayoutVars>
      </dgm:prSet>
      <dgm:spPr/>
      <dgm:t>
        <a:bodyPr/>
        <a:lstStyle/>
        <a:p>
          <a:endParaRPr lang="en-US"/>
        </a:p>
      </dgm:t>
    </dgm:pt>
    <dgm:pt modelId="{C49B6421-CD34-483E-9091-86925A375962}" type="pres">
      <dgm:prSet presAssocID="{50FDE456-F4A6-4B5B-9119-944C7AF68A51}" presName="bullet3c" presStyleLbl="node1" presStyleIdx="2" presStyleCnt="3"/>
      <dgm:spPr>
        <a:solidFill>
          <a:srgbClr val="FF0000"/>
        </a:solidFill>
      </dgm:spPr>
    </dgm:pt>
    <dgm:pt modelId="{83824475-F1AA-48F2-B20A-BA8E91FFFB9F}" type="pres">
      <dgm:prSet presAssocID="{50FDE456-F4A6-4B5B-9119-944C7AF68A51}" presName="textBox3c" presStyleLbl="revTx" presStyleIdx="2" presStyleCnt="3">
        <dgm:presLayoutVars>
          <dgm:bulletEnabled val="1"/>
        </dgm:presLayoutVars>
      </dgm:prSet>
      <dgm:spPr/>
      <dgm:t>
        <a:bodyPr/>
        <a:lstStyle/>
        <a:p>
          <a:endParaRPr lang="en-US"/>
        </a:p>
      </dgm:t>
    </dgm:pt>
  </dgm:ptLst>
  <dgm:cxnLst>
    <dgm:cxn modelId="{6E1064AE-268B-4632-8841-11F2B9779FFD}" type="presOf" srcId="{50FDE456-F4A6-4B5B-9119-944C7AF68A51}" destId="{83824475-F1AA-48F2-B20A-BA8E91FFFB9F}" srcOrd="0" destOrd="0" presId="urn:microsoft.com/office/officeart/2005/8/layout/arrow2"/>
    <dgm:cxn modelId="{FF2D285B-AC5F-494F-8CBC-64F34B76CD95}" type="presOf" srcId="{40831CF0-03F1-46AB-8D68-D50AA5106CCF}" destId="{E711E608-A612-4D92-8743-DAE51885F852}" srcOrd="0" destOrd="0" presId="urn:microsoft.com/office/officeart/2005/8/layout/arrow2"/>
    <dgm:cxn modelId="{51BBBAF8-353A-40F6-9E6F-F6B9DCC85A4F}" type="presOf" srcId="{F2ACA024-E04D-4444-9457-A2681872B84F}" destId="{56576F0C-0428-46A4-B27B-819FF33ED401}" srcOrd="0" destOrd="0" presId="urn:microsoft.com/office/officeart/2005/8/layout/arrow2"/>
    <dgm:cxn modelId="{EBFCDDA3-A63A-4CAA-84C6-BAA6A719766F}" srcId="{F2ACA024-E04D-4444-9457-A2681872B84F}" destId="{B97853FC-043D-4CB0-86BC-65435EB40C63}" srcOrd="1" destOrd="0" parTransId="{DC5F4E6C-801F-4188-A77E-FA569F6A777D}" sibTransId="{DD67715E-5D7E-4464-825F-22114072CCD0}"/>
    <dgm:cxn modelId="{9DB4E753-D252-4346-876B-2462A02FC6D2}" srcId="{F2ACA024-E04D-4444-9457-A2681872B84F}" destId="{40831CF0-03F1-46AB-8D68-D50AA5106CCF}" srcOrd="0" destOrd="0" parTransId="{68E5261F-80F5-4BA6-95A1-81C48F79A880}" sibTransId="{828C7EB4-5229-413C-A701-A94AC825F809}"/>
    <dgm:cxn modelId="{4111C9AF-7E7C-49F4-824B-1E8FE375AA78}" srcId="{F2ACA024-E04D-4444-9457-A2681872B84F}" destId="{50FDE456-F4A6-4B5B-9119-944C7AF68A51}" srcOrd="2" destOrd="0" parTransId="{60D0105D-508D-4203-B2BC-D248278FDC53}" sibTransId="{9B4150C0-7DA7-4303-9C3C-76B0328E45CB}"/>
    <dgm:cxn modelId="{663ECFB7-E830-4961-A534-D83C0893FB23}" type="presOf" srcId="{B97853FC-043D-4CB0-86BC-65435EB40C63}" destId="{6F6CBA12-E9E4-43AD-9729-71375C4E5BFF}" srcOrd="0" destOrd="0" presId="urn:microsoft.com/office/officeart/2005/8/layout/arrow2"/>
    <dgm:cxn modelId="{569271E8-0940-4E49-B985-DA0A1750F686}" type="presParOf" srcId="{56576F0C-0428-46A4-B27B-819FF33ED401}" destId="{5CFD61C7-CFED-4E4B-A439-FFD74A52AA5D}" srcOrd="0" destOrd="0" presId="urn:microsoft.com/office/officeart/2005/8/layout/arrow2"/>
    <dgm:cxn modelId="{7D54F403-6F3C-47F6-9DCB-CDA0DDF9FA3F}" type="presParOf" srcId="{56576F0C-0428-46A4-B27B-819FF33ED401}" destId="{EBB1782C-F407-4B08-A422-B1E9F53C629F}" srcOrd="1" destOrd="0" presId="urn:microsoft.com/office/officeart/2005/8/layout/arrow2"/>
    <dgm:cxn modelId="{E26AC84F-EAC9-4972-9423-E3B52FB3B6F3}" type="presParOf" srcId="{EBB1782C-F407-4B08-A422-B1E9F53C629F}" destId="{C60169E8-7BBE-4ABE-A04D-A6E6E6F86432}" srcOrd="0" destOrd="0" presId="urn:microsoft.com/office/officeart/2005/8/layout/arrow2"/>
    <dgm:cxn modelId="{6144A57C-470E-4B06-9344-ACCD98308345}" type="presParOf" srcId="{EBB1782C-F407-4B08-A422-B1E9F53C629F}" destId="{E711E608-A612-4D92-8743-DAE51885F852}" srcOrd="1" destOrd="0" presId="urn:microsoft.com/office/officeart/2005/8/layout/arrow2"/>
    <dgm:cxn modelId="{0A411BF8-C269-4E5E-A47B-3BE8B40588F2}" type="presParOf" srcId="{EBB1782C-F407-4B08-A422-B1E9F53C629F}" destId="{3E856654-C792-4C14-9018-0F4ADFAED04A}" srcOrd="2" destOrd="0" presId="urn:microsoft.com/office/officeart/2005/8/layout/arrow2"/>
    <dgm:cxn modelId="{C4AD1EF5-9296-4628-97D2-6A158C2F09C5}" type="presParOf" srcId="{EBB1782C-F407-4B08-A422-B1E9F53C629F}" destId="{6F6CBA12-E9E4-43AD-9729-71375C4E5BFF}" srcOrd="3" destOrd="0" presId="urn:microsoft.com/office/officeart/2005/8/layout/arrow2"/>
    <dgm:cxn modelId="{F5DBDFDD-2EEE-48C0-AEE7-0E6D46C5C1D7}" type="presParOf" srcId="{EBB1782C-F407-4B08-A422-B1E9F53C629F}" destId="{C49B6421-CD34-483E-9091-86925A375962}" srcOrd="4" destOrd="0" presId="urn:microsoft.com/office/officeart/2005/8/layout/arrow2"/>
    <dgm:cxn modelId="{9BEC44D9-025C-4215-B4AF-693762FDE72A}" type="presParOf" srcId="{EBB1782C-F407-4B08-A422-B1E9F53C629F}" destId="{83824475-F1AA-48F2-B20A-BA8E91FFFB9F}" srcOrd="5" destOrd="0" presId="urn:microsoft.com/office/officeart/2005/8/layout/arrow2"/>
  </dgm:cxnLst>
  <dgm:bg/>
  <dgm:whole/>
</dgm:dataModel>
</file>

<file path=ppt/diagrams/data2.xml><?xml version="1.0" encoding="utf-8"?>
<dgm:dataModel xmlns:dgm="http://schemas.openxmlformats.org/drawingml/2006/diagram" xmlns:a="http://schemas.openxmlformats.org/drawingml/2006/main">
  <dgm:ptLst>
    <dgm:pt modelId="{B2352404-BE96-4A64-A8C8-A824B5596016}" type="doc">
      <dgm:prSet loTypeId="urn:microsoft.com/office/officeart/2005/8/layout/hierarchy6" loCatId="hierarchy" qsTypeId="urn:microsoft.com/office/officeart/2005/8/quickstyle/simple1" qsCatId="simple" csTypeId="urn:microsoft.com/office/officeart/2005/8/colors/colorful1" csCatId="colorful" phldr="1"/>
      <dgm:spPr/>
      <dgm:t>
        <a:bodyPr/>
        <a:lstStyle/>
        <a:p>
          <a:endParaRPr lang="en-US"/>
        </a:p>
      </dgm:t>
    </dgm:pt>
    <dgm:pt modelId="{BF184345-4E37-4E70-AD5A-DAA0F563EB3C}">
      <dgm:prSet phldrT="[Text]"/>
      <dgm:spPr/>
      <dgm:t>
        <a:bodyPr/>
        <a:lstStyle/>
        <a:p>
          <a:r>
            <a:rPr lang="en-GB" smtClean="0"/>
            <a:t>Akibat</a:t>
          </a:r>
          <a:endParaRPr lang="en-US"/>
        </a:p>
      </dgm:t>
    </dgm:pt>
    <dgm:pt modelId="{27315062-7A89-4666-B0B7-C0FDBA344029}" type="parTrans" cxnId="{7C451F17-E884-4A7C-A398-C7438CD27823}">
      <dgm:prSet/>
      <dgm:spPr/>
      <dgm:t>
        <a:bodyPr/>
        <a:lstStyle/>
        <a:p>
          <a:endParaRPr lang="en-US"/>
        </a:p>
      </dgm:t>
    </dgm:pt>
    <dgm:pt modelId="{DD7A455F-5742-4684-A1FD-B2A94C56DCED}" type="sibTrans" cxnId="{7C451F17-E884-4A7C-A398-C7438CD27823}">
      <dgm:prSet/>
      <dgm:spPr/>
      <dgm:t>
        <a:bodyPr/>
        <a:lstStyle/>
        <a:p>
          <a:endParaRPr lang="en-US"/>
        </a:p>
      </dgm:t>
    </dgm:pt>
    <dgm:pt modelId="{B650B677-1BCE-4AAF-B80B-F7B7C9BCA6B4}">
      <dgm:prSet/>
      <dgm:spPr/>
      <dgm:t>
        <a:bodyPr/>
        <a:lstStyle/>
        <a:p>
          <a:r>
            <a:rPr lang="en-GB" smtClean="0"/>
            <a:t>Penyebab 2</a:t>
          </a:r>
          <a:endParaRPr lang="en-US"/>
        </a:p>
      </dgm:t>
    </dgm:pt>
    <dgm:pt modelId="{28B52C51-3AB4-40A7-8408-56C3A494ABE2}" type="parTrans" cxnId="{5305733D-EF14-418C-A5BD-1CB2654D0A76}">
      <dgm:prSet/>
      <dgm:spPr/>
      <dgm:t>
        <a:bodyPr/>
        <a:lstStyle/>
        <a:p>
          <a:endParaRPr lang="en-US"/>
        </a:p>
      </dgm:t>
    </dgm:pt>
    <dgm:pt modelId="{3B9749CD-C2A5-4721-BACC-087ED79F0E74}" type="sibTrans" cxnId="{5305733D-EF14-418C-A5BD-1CB2654D0A76}">
      <dgm:prSet/>
      <dgm:spPr/>
      <dgm:t>
        <a:bodyPr/>
        <a:lstStyle/>
        <a:p>
          <a:endParaRPr lang="en-US"/>
        </a:p>
      </dgm:t>
    </dgm:pt>
    <dgm:pt modelId="{B0C0D43F-4581-4B24-8200-1015C74434D2}">
      <dgm:prSet phldrT="[Text]"/>
      <dgm:spPr/>
      <dgm:t>
        <a:bodyPr/>
        <a:lstStyle/>
        <a:p>
          <a:r>
            <a:rPr lang="en-GB" smtClean="0"/>
            <a:t>Penyebab 1</a:t>
          </a:r>
          <a:endParaRPr lang="en-US"/>
        </a:p>
      </dgm:t>
    </dgm:pt>
    <dgm:pt modelId="{2F8CC73E-1367-488F-8FA1-F6D17E139172}" type="sibTrans" cxnId="{66B16DBD-D1D0-49D9-BF17-8063B2C81A27}">
      <dgm:prSet/>
      <dgm:spPr/>
      <dgm:t>
        <a:bodyPr/>
        <a:lstStyle/>
        <a:p>
          <a:endParaRPr lang="en-US"/>
        </a:p>
      </dgm:t>
    </dgm:pt>
    <dgm:pt modelId="{A1BB2EF2-B470-4D90-863C-337020F784A0}" type="parTrans" cxnId="{66B16DBD-D1D0-49D9-BF17-8063B2C81A27}">
      <dgm:prSet/>
      <dgm:spPr/>
      <dgm:t>
        <a:bodyPr/>
        <a:lstStyle/>
        <a:p>
          <a:endParaRPr lang="en-US"/>
        </a:p>
      </dgm:t>
    </dgm:pt>
    <dgm:pt modelId="{82780594-E595-42D9-AD15-BF586C030533}">
      <dgm:prSet phldrT="[Text]"/>
      <dgm:spPr/>
      <dgm:t>
        <a:bodyPr/>
        <a:lstStyle/>
        <a:p>
          <a:r>
            <a:rPr lang="en-GB" smtClean="0"/>
            <a:t>Masalah </a:t>
          </a:r>
          <a:endParaRPr lang="en-US"/>
        </a:p>
      </dgm:t>
    </dgm:pt>
    <dgm:pt modelId="{46D18E65-CCF5-4F04-BBC4-8508EFC66989}" type="sibTrans" cxnId="{7C5911F2-490C-4CDF-AFA1-659AF569B597}">
      <dgm:prSet/>
      <dgm:spPr/>
      <dgm:t>
        <a:bodyPr/>
        <a:lstStyle/>
        <a:p>
          <a:endParaRPr lang="en-US"/>
        </a:p>
      </dgm:t>
    </dgm:pt>
    <dgm:pt modelId="{F2B526A5-94B9-4D0D-BF17-79D4852756E8}" type="parTrans" cxnId="{7C5911F2-490C-4CDF-AFA1-659AF569B597}">
      <dgm:prSet/>
      <dgm:spPr/>
      <dgm:t>
        <a:bodyPr/>
        <a:lstStyle/>
        <a:p>
          <a:endParaRPr lang="en-US"/>
        </a:p>
      </dgm:t>
    </dgm:pt>
    <dgm:pt modelId="{601DF28E-F3C2-4231-8557-FBFCD20B259C}" type="pres">
      <dgm:prSet presAssocID="{B2352404-BE96-4A64-A8C8-A824B5596016}" presName="mainComposite" presStyleCnt="0">
        <dgm:presLayoutVars>
          <dgm:chPref val="1"/>
          <dgm:dir/>
          <dgm:animOne val="branch"/>
          <dgm:animLvl val="lvl"/>
          <dgm:resizeHandles val="exact"/>
        </dgm:presLayoutVars>
      </dgm:prSet>
      <dgm:spPr/>
      <dgm:t>
        <a:bodyPr/>
        <a:lstStyle/>
        <a:p>
          <a:endParaRPr lang="en-US"/>
        </a:p>
      </dgm:t>
    </dgm:pt>
    <dgm:pt modelId="{E304CA46-A98F-44D8-BC9A-E566FDB272E5}" type="pres">
      <dgm:prSet presAssocID="{B2352404-BE96-4A64-A8C8-A824B5596016}" presName="hierFlow" presStyleCnt="0"/>
      <dgm:spPr/>
    </dgm:pt>
    <dgm:pt modelId="{75D354D7-3753-4B35-9597-0064C8D42A98}" type="pres">
      <dgm:prSet presAssocID="{B2352404-BE96-4A64-A8C8-A824B5596016}" presName="hierChild1" presStyleCnt="0">
        <dgm:presLayoutVars>
          <dgm:chPref val="1"/>
          <dgm:animOne val="branch"/>
          <dgm:animLvl val="lvl"/>
        </dgm:presLayoutVars>
      </dgm:prSet>
      <dgm:spPr/>
    </dgm:pt>
    <dgm:pt modelId="{3772A620-39DB-4168-AF63-9BBFEB8C567E}" type="pres">
      <dgm:prSet presAssocID="{BF184345-4E37-4E70-AD5A-DAA0F563EB3C}" presName="Name14" presStyleCnt="0"/>
      <dgm:spPr/>
    </dgm:pt>
    <dgm:pt modelId="{0D68EB3B-DCD6-4F3E-826B-90006A100646}" type="pres">
      <dgm:prSet presAssocID="{BF184345-4E37-4E70-AD5A-DAA0F563EB3C}" presName="level1Shape" presStyleLbl="node0" presStyleIdx="0" presStyleCnt="1">
        <dgm:presLayoutVars>
          <dgm:chPref val="3"/>
        </dgm:presLayoutVars>
      </dgm:prSet>
      <dgm:spPr/>
      <dgm:t>
        <a:bodyPr/>
        <a:lstStyle/>
        <a:p>
          <a:endParaRPr lang="en-US"/>
        </a:p>
      </dgm:t>
    </dgm:pt>
    <dgm:pt modelId="{5BE96DD4-1670-4011-BD03-08249D798B57}" type="pres">
      <dgm:prSet presAssocID="{BF184345-4E37-4E70-AD5A-DAA0F563EB3C}" presName="hierChild2" presStyleCnt="0"/>
      <dgm:spPr/>
    </dgm:pt>
    <dgm:pt modelId="{7F335BEE-B0B1-4878-93E7-B405CE97F484}" type="pres">
      <dgm:prSet presAssocID="{F2B526A5-94B9-4D0D-BF17-79D4852756E8}" presName="Name19" presStyleLbl="parChTrans1D2" presStyleIdx="0" presStyleCnt="1"/>
      <dgm:spPr/>
      <dgm:t>
        <a:bodyPr/>
        <a:lstStyle/>
        <a:p>
          <a:endParaRPr lang="en-US"/>
        </a:p>
      </dgm:t>
    </dgm:pt>
    <dgm:pt modelId="{41763D80-AD2D-4525-AB64-02A42007ABC1}" type="pres">
      <dgm:prSet presAssocID="{82780594-E595-42D9-AD15-BF586C030533}" presName="Name21" presStyleCnt="0"/>
      <dgm:spPr/>
    </dgm:pt>
    <dgm:pt modelId="{DA1F53F0-756B-47FF-A8C2-F735E7DB6EEC}" type="pres">
      <dgm:prSet presAssocID="{82780594-E595-42D9-AD15-BF586C030533}" presName="level2Shape" presStyleLbl="node2" presStyleIdx="0" presStyleCnt="1"/>
      <dgm:spPr/>
      <dgm:t>
        <a:bodyPr/>
        <a:lstStyle/>
        <a:p>
          <a:endParaRPr lang="en-US"/>
        </a:p>
      </dgm:t>
    </dgm:pt>
    <dgm:pt modelId="{A1567772-7B15-4854-8328-82F278254740}" type="pres">
      <dgm:prSet presAssocID="{82780594-E595-42D9-AD15-BF586C030533}" presName="hierChild3" presStyleCnt="0"/>
      <dgm:spPr/>
    </dgm:pt>
    <dgm:pt modelId="{A562B047-7498-4A4A-A75A-D55699357E6F}" type="pres">
      <dgm:prSet presAssocID="{A1BB2EF2-B470-4D90-863C-337020F784A0}" presName="Name19" presStyleLbl="parChTrans1D3" presStyleIdx="0" presStyleCnt="2"/>
      <dgm:spPr/>
      <dgm:t>
        <a:bodyPr/>
        <a:lstStyle/>
        <a:p>
          <a:endParaRPr lang="en-US"/>
        </a:p>
      </dgm:t>
    </dgm:pt>
    <dgm:pt modelId="{B648E8F6-0816-41FC-984B-6EAACF9FF6E1}" type="pres">
      <dgm:prSet presAssocID="{B0C0D43F-4581-4B24-8200-1015C74434D2}" presName="Name21" presStyleCnt="0"/>
      <dgm:spPr/>
    </dgm:pt>
    <dgm:pt modelId="{35C631E6-63FD-4EE2-A10B-34B24E9D2D6E}" type="pres">
      <dgm:prSet presAssocID="{B0C0D43F-4581-4B24-8200-1015C74434D2}" presName="level2Shape" presStyleLbl="node3" presStyleIdx="0" presStyleCnt="2"/>
      <dgm:spPr/>
      <dgm:t>
        <a:bodyPr/>
        <a:lstStyle/>
        <a:p>
          <a:endParaRPr lang="en-US"/>
        </a:p>
      </dgm:t>
    </dgm:pt>
    <dgm:pt modelId="{BFCC517F-CCF7-4A4F-A121-ABB165CE9BB8}" type="pres">
      <dgm:prSet presAssocID="{B0C0D43F-4581-4B24-8200-1015C74434D2}" presName="hierChild3" presStyleCnt="0"/>
      <dgm:spPr/>
    </dgm:pt>
    <dgm:pt modelId="{97322F0E-039D-4A22-93B0-56AF5E4BFE0D}" type="pres">
      <dgm:prSet presAssocID="{28B52C51-3AB4-40A7-8408-56C3A494ABE2}" presName="Name19" presStyleLbl="parChTrans1D3" presStyleIdx="1" presStyleCnt="2"/>
      <dgm:spPr/>
      <dgm:t>
        <a:bodyPr/>
        <a:lstStyle/>
        <a:p>
          <a:endParaRPr lang="en-US"/>
        </a:p>
      </dgm:t>
    </dgm:pt>
    <dgm:pt modelId="{D4BD3F9D-BC2A-4A1A-BD78-02194F1DB31E}" type="pres">
      <dgm:prSet presAssocID="{B650B677-1BCE-4AAF-B80B-F7B7C9BCA6B4}" presName="Name21" presStyleCnt="0"/>
      <dgm:spPr/>
    </dgm:pt>
    <dgm:pt modelId="{E5B6C59F-D25A-44B8-BC14-B141A9E7396C}" type="pres">
      <dgm:prSet presAssocID="{B650B677-1BCE-4AAF-B80B-F7B7C9BCA6B4}" presName="level2Shape" presStyleLbl="node3" presStyleIdx="1" presStyleCnt="2"/>
      <dgm:spPr/>
      <dgm:t>
        <a:bodyPr/>
        <a:lstStyle/>
        <a:p>
          <a:endParaRPr lang="en-US"/>
        </a:p>
      </dgm:t>
    </dgm:pt>
    <dgm:pt modelId="{238E6172-1732-4C6B-8CA8-58D8A09350D5}" type="pres">
      <dgm:prSet presAssocID="{B650B677-1BCE-4AAF-B80B-F7B7C9BCA6B4}" presName="hierChild3" presStyleCnt="0"/>
      <dgm:spPr/>
    </dgm:pt>
    <dgm:pt modelId="{49358DA6-68BE-4F56-A61B-45EB1BE11854}" type="pres">
      <dgm:prSet presAssocID="{B2352404-BE96-4A64-A8C8-A824B5596016}" presName="bgShapesFlow" presStyleCnt="0"/>
      <dgm:spPr/>
    </dgm:pt>
  </dgm:ptLst>
  <dgm:cxnLst>
    <dgm:cxn modelId="{AC97F644-E76D-4EA2-9325-9D7929615807}" type="presOf" srcId="{B650B677-1BCE-4AAF-B80B-F7B7C9BCA6B4}" destId="{E5B6C59F-D25A-44B8-BC14-B141A9E7396C}" srcOrd="0" destOrd="0" presId="urn:microsoft.com/office/officeart/2005/8/layout/hierarchy6"/>
    <dgm:cxn modelId="{5305733D-EF14-418C-A5BD-1CB2654D0A76}" srcId="{82780594-E595-42D9-AD15-BF586C030533}" destId="{B650B677-1BCE-4AAF-B80B-F7B7C9BCA6B4}" srcOrd="1" destOrd="0" parTransId="{28B52C51-3AB4-40A7-8408-56C3A494ABE2}" sibTransId="{3B9749CD-C2A5-4721-BACC-087ED79F0E74}"/>
    <dgm:cxn modelId="{01120C86-60F7-48C1-A7E6-BEE36CA5649C}" type="presOf" srcId="{28B52C51-3AB4-40A7-8408-56C3A494ABE2}" destId="{97322F0E-039D-4A22-93B0-56AF5E4BFE0D}" srcOrd="0" destOrd="0" presId="urn:microsoft.com/office/officeart/2005/8/layout/hierarchy6"/>
    <dgm:cxn modelId="{7C5911F2-490C-4CDF-AFA1-659AF569B597}" srcId="{BF184345-4E37-4E70-AD5A-DAA0F563EB3C}" destId="{82780594-E595-42D9-AD15-BF586C030533}" srcOrd="0" destOrd="0" parTransId="{F2B526A5-94B9-4D0D-BF17-79D4852756E8}" sibTransId="{46D18E65-CCF5-4F04-BBC4-8508EFC66989}"/>
    <dgm:cxn modelId="{8F43B410-2802-4918-9538-A965F0BEA34A}" type="presOf" srcId="{B0C0D43F-4581-4B24-8200-1015C74434D2}" destId="{35C631E6-63FD-4EE2-A10B-34B24E9D2D6E}" srcOrd="0" destOrd="0" presId="urn:microsoft.com/office/officeart/2005/8/layout/hierarchy6"/>
    <dgm:cxn modelId="{FCA424DE-DD13-4D2A-8F68-149DAD2CF9AF}" type="presOf" srcId="{F2B526A5-94B9-4D0D-BF17-79D4852756E8}" destId="{7F335BEE-B0B1-4878-93E7-B405CE97F484}" srcOrd="0" destOrd="0" presId="urn:microsoft.com/office/officeart/2005/8/layout/hierarchy6"/>
    <dgm:cxn modelId="{7A23FCD3-ED9D-499A-829F-483FC8E9CF2A}" type="presOf" srcId="{82780594-E595-42D9-AD15-BF586C030533}" destId="{DA1F53F0-756B-47FF-A8C2-F735E7DB6EEC}" srcOrd="0" destOrd="0" presId="urn:microsoft.com/office/officeart/2005/8/layout/hierarchy6"/>
    <dgm:cxn modelId="{C9F4C7B9-3577-4BA4-9157-B8DF74BDBE29}" type="presOf" srcId="{B2352404-BE96-4A64-A8C8-A824B5596016}" destId="{601DF28E-F3C2-4231-8557-FBFCD20B259C}" srcOrd="0" destOrd="0" presId="urn:microsoft.com/office/officeart/2005/8/layout/hierarchy6"/>
    <dgm:cxn modelId="{7C8FDC73-A539-4E3D-A13D-09C9D1F532E0}" type="presOf" srcId="{BF184345-4E37-4E70-AD5A-DAA0F563EB3C}" destId="{0D68EB3B-DCD6-4F3E-826B-90006A100646}" srcOrd="0" destOrd="0" presId="urn:microsoft.com/office/officeart/2005/8/layout/hierarchy6"/>
    <dgm:cxn modelId="{66B16DBD-D1D0-49D9-BF17-8063B2C81A27}" srcId="{82780594-E595-42D9-AD15-BF586C030533}" destId="{B0C0D43F-4581-4B24-8200-1015C74434D2}" srcOrd="0" destOrd="0" parTransId="{A1BB2EF2-B470-4D90-863C-337020F784A0}" sibTransId="{2F8CC73E-1367-488F-8FA1-F6D17E139172}"/>
    <dgm:cxn modelId="{7C451F17-E884-4A7C-A398-C7438CD27823}" srcId="{B2352404-BE96-4A64-A8C8-A824B5596016}" destId="{BF184345-4E37-4E70-AD5A-DAA0F563EB3C}" srcOrd="0" destOrd="0" parTransId="{27315062-7A89-4666-B0B7-C0FDBA344029}" sibTransId="{DD7A455F-5742-4684-A1FD-B2A94C56DCED}"/>
    <dgm:cxn modelId="{68245C54-89AA-4AA0-88CE-061FFCB6B333}" type="presOf" srcId="{A1BB2EF2-B470-4D90-863C-337020F784A0}" destId="{A562B047-7498-4A4A-A75A-D55699357E6F}" srcOrd="0" destOrd="0" presId="urn:microsoft.com/office/officeart/2005/8/layout/hierarchy6"/>
    <dgm:cxn modelId="{DF2D384C-3EEA-4CE0-9A5C-4B840CDBF226}" type="presParOf" srcId="{601DF28E-F3C2-4231-8557-FBFCD20B259C}" destId="{E304CA46-A98F-44D8-BC9A-E566FDB272E5}" srcOrd="0" destOrd="0" presId="urn:microsoft.com/office/officeart/2005/8/layout/hierarchy6"/>
    <dgm:cxn modelId="{2670E0FE-B121-42F6-B494-E5E124F725B0}" type="presParOf" srcId="{E304CA46-A98F-44D8-BC9A-E566FDB272E5}" destId="{75D354D7-3753-4B35-9597-0064C8D42A98}" srcOrd="0" destOrd="0" presId="urn:microsoft.com/office/officeart/2005/8/layout/hierarchy6"/>
    <dgm:cxn modelId="{F7CC4170-F661-4E94-BA76-F35442467393}" type="presParOf" srcId="{75D354D7-3753-4B35-9597-0064C8D42A98}" destId="{3772A620-39DB-4168-AF63-9BBFEB8C567E}" srcOrd="0" destOrd="0" presId="urn:microsoft.com/office/officeart/2005/8/layout/hierarchy6"/>
    <dgm:cxn modelId="{002E9FA2-AE9F-4D19-8198-4DA0EBE132D8}" type="presParOf" srcId="{3772A620-39DB-4168-AF63-9BBFEB8C567E}" destId="{0D68EB3B-DCD6-4F3E-826B-90006A100646}" srcOrd="0" destOrd="0" presId="urn:microsoft.com/office/officeart/2005/8/layout/hierarchy6"/>
    <dgm:cxn modelId="{01AE7C6B-AAF0-4BFA-92CB-D5FF8BD2D051}" type="presParOf" srcId="{3772A620-39DB-4168-AF63-9BBFEB8C567E}" destId="{5BE96DD4-1670-4011-BD03-08249D798B57}" srcOrd="1" destOrd="0" presId="urn:microsoft.com/office/officeart/2005/8/layout/hierarchy6"/>
    <dgm:cxn modelId="{D886D68C-9EE0-4CC5-8E2C-39CE2B97B490}" type="presParOf" srcId="{5BE96DD4-1670-4011-BD03-08249D798B57}" destId="{7F335BEE-B0B1-4878-93E7-B405CE97F484}" srcOrd="0" destOrd="0" presId="urn:microsoft.com/office/officeart/2005/8/layout/hierarchy6"/>
    <dgm:cxn modelId="{48AF1BF9-DCB3-40B9-A2D5-102CBD33AA7B}" type="presParOf" srcId="{5BE96DD4-1670-4011-BD03-08249D798B57}" destId="{41763D80-AD2D-4525-AB64-02A42007ABC1}" srcOrd="1" destOrd="0" presId="urn:microsoft.com/office/officeart/2005/8/layout/hierarchy6"/>
    <dgm:cxn modelId="{824ED0A6-948C-4937-A33A-30EDF0664DC4}" type="presParOf" srcId="{41763D80-AD2D-4525-AB64-02A42007ABC1}" destId="{DA1F53F0-756B-47FF-A8C2-F735E7DB6EEC}" srcOrd="0" destOrd="0" presId="urn:microsoft.com/office/officeart/2005/8/layout/hierarchy6"/>
    <dgm:cxn modelId="{A422341E-B46D-4407-A251-391EA647F009}" type="presParOf" srcId="{41763D80-AD2D-4525-AB64-02A42007ABC1}" destId="{A1567772-7B15-4854-8328-82F278254740}" srcOrd="1" destOrd="0" presId="urn:microsoft.com/office/officeart/2005/8/layout/hierarchy6"/>
    <dgm:cxn modelId="{60FAE040-C394-4FE5-88A4-BDC6F8F6BDCB}" type="presParOf" srcId="{A1567772-7B15-4854-8328-82F278254740}" destId="{A562B047-7498-4A4A-A75A-D55699357E6F}" srcOrd="0" destOrd="0" presId="urn:microsoft.com/office/officeart/2005/8/layout/hierarchy6"/>
    <dgm:cxn modelId="{A2EF65CD-147A-446E-9ECA-A01FCA43B4D3}" type="presParOf" srcId="{A1567772-7B15-4854-8328-82F278254740}" destId="{B648E8F6-0816-41FC-984B-6EAACF9FF6E1}" srcOrd="1" destOrd="0" presId="urn:microsoft.com/office/officeart/2005/8/layout/hierarchy6"/>
    <dgm:cxn modelId="{A6BAA041-CB82-4051-8E91-F79C6A7F643F}" type="presParOf" srcId="{B648E8F6-0816-41FC-984B-6EAACF9FF6E1}" destId="{35C631E6-63FD-4EE2-A10B-34B24E9D2D6E}" srcOrd="0" destOrd="0" presId="urn:microsoft.com/office/officeart/2005/8/layout/hierarchy6"/>
    <dgm:cxn modelId="{32814BF5-8A00-4760-85A2-70D5DEFE49AA}" type="presParOf" srcId="{B648E8F6-0816-41FC-984B-6EAACF9FF6E1}" destId="{BFCC517F-CCF7-4A4F-A121-ABB165CE9BB8}" srcOrd="1" destOrd="0" presId="urn:microsoft.com/office/officeart/2005/8/layout/hierarchy6"/>
    <dgm:cxn modelId="{4821C588-D1C0-4E50-A3DA-0097880C0F7D}" type="presParOf" srcId="{A1567772-7B15-4854-8328-82F278254740}" destId="{97322F0E-039D-4A22-93B0-56AF5E4BFE0D}" srcOrd="2" destOrd="0" presId="urn:microsoft.com/office/officeart/2005/8/layout/hierarchy6"/>
    <dgm:cxn modelId="{3E6F75AE-E74A-4382-9896-D36083F7A267}" type="presParOf" srcId="{A1567772-7B15-4854-8328-82F278254740}" destId="{D4BD3F9D-BC2A-4A1A-BD78-02194F1DB31E}" srcOrd="3" destOrd="0" presId="urn:microsoft.com/office/officeart/2005/8/layout/hierarchy6"/>
    <dgm:cxn modelId="{D6778EF6-A544-4EE1-BE6E-9EC9C8F08E7E}" type="presParOf" srcId="{D4BD3F9D-BC2A-4A1A-BD78-02194F1DB31E}" destId="{E5B6C59F-D25A-44B8-BC14-B141A9E7396C}" srcOrd="0" destOrd="0" presId="urn:microsoft.com/office/officeart/2005/8/layout/hierarchy6"/>
    <dgm:cxn modelId="{06B5FD52-5A9A-4C9E-8157-6C9A2D3D6771}" type="presParOf" srcId="{D4BD3F9D-BC2A-4A1A-BD78-02194F1DB31E}" destId="{238E6172-1732-4C6B-8CA8-58D8A09350D5}" srcOrd="1" destOrd="0" presId="urn:microsoft.com/office/officeart/2005/8/layout/hierarchy6"/>
    <dgm:cxn modelId="{083169AA-BAD7-43C6-A900-9817510D7663}" type="presParOf" srcId="{601DF28E-F3C2-4231-8557-FBFCD20B259C}" destId="{49358DA6-68BE-4F56-A61B-45EB1BE11854}"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3" Type="http://schemas.openxmlformats.org/officeDocument/2006/relationships/slideMaster" Target="../slideMasters/slideMaster13.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5.jpeg"/></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3" Type="http://schemas.openxmlformats.org/officeDocument/2006/relationships/slideMaster" Target="../slideMasters/slideMaster14.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15.jpeg"/></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534E7B4-8DBE-44C6-ABB7-4D82464EECBE}"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534E7B4-8DBE-44C6-ABB7-4D82464EECBE}" type="slidenum">
              <a:rPr lang="en-US" smtClean="0"/>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534E7B4-8DBE-44C6-ABB7-4D82464EECBE}" type="slidenum">
              <a:rPr lang="en-US" smtClean="0"/>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F33F2166-6A33-4B77-B22F-85FD75DC6093}" type="datetimeFigureOut">
              <a:rPr lang="en-US" smtClean="0"/>
              <a:pPr/>
              <a:t>11/28/2011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534E7B4-8DBE-44C6-ABB7-4D82464EECBE}"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33F2166-6A33-4B77-B22F-85FD75DC6093}" type="datetimeFigureOut">
              <a:rPr lang="en-US" smtClean="0"/>
              <a:pPr/>
              <a:t>11/28/2011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534E7B4-8DBE-44C6-ABB7-4D82464EECBE}"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2534E7B4-8DBE-44C6-ABB7-4D82464EECBE}"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F33F2166-6A33-4B77-B22F-85FD75DC6093}" type="datetimeFigureOut">
              <a:rPr lang="en-US" smtClean="0"/>
              <a:pPr/>
              <a:t>11/28/2011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534E7B4-8DBE-44C6-ABB7-4D82464EECBE}"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F33F2166-6A33-4B77-B22F-85FD75DC6093}" type="datetimeFigureOut">
              <a:rPr lang="en-US" smtClean="0"/>
              <a:pPr/>
              <a:t>11/28/2011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534E7B4-8DBE-44C6-ABB7-4D82464EECBE}"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2534E7B4-8DBE-44C6-ABB7-4D82464EECBE}"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en-US" smtClean="0"/>
              <a:t>Click to edit Master title style</a:t>
            </a:r>
            <a:endParaRPr lang="en-US"/>
          </a:p>
        </p:txBody>
      </p:sp>
      <p:sp>
        <p:nvSpPr>
          <p:cNvPr id="2253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22532" name="Rectangle 4"/>
          <p:cNvSpPr>
            <a:spLocks noGrp="1" noChangeArrowheads="1"/>
          </p:cNvSpPr>
          <p:nvPr>
            <p:ph type="dt" sz="half" idx="2"/>
          </p:nvPr>
        </p:nvSpPr>
        <p:spPr/>
        <p:txBody>
          <a:bodyPr/>
          <a:lstStyle>
            <a:lvl1pPr>
              <a:defRPr/>
            </a:lvl1pPr>
          </a:lstStyle>
          <a:p>
            <a:fld id="{F33F2166-6A33-4B77-B22F-85FD75DC6093}" type="datetimeFigureOut">
              <a:rPr lang="en-US" smtClean="0"/>
              <a:pPr/>
              <a:t>11/28/2011</a:t>
            </a:fld>
            <a:endParaRPr lang="en-US"/>
          </a:p>
        </p:txBody>
      </p:sp>
      <p:sp>
        <p:nvSpPr>
          <p:cNvPr id="22533" name="Rectangle 5"/>
          <p:cNvSpPr>
            <a:spLocks noGrp="1" noChangeArrowheads="1"/>
          </p:cNvSpPr>
          <p:nvPr>
            <p:ph type="ftr" sz="quarter" idx="3"/>
          </p:nvPr>
        </p:nvSpPr>
        <p:spPr/>
        <p:txBody>
          <a:bodyPr/>
          <a:lstStyle>
            <a:lvl1pPr>
              <a:defRPr/>
            </a:lvl1pPr>
          </a:lstStyle>
          <a:p>
            <a:endParaRPr lang="en-US"/>
          </a:p>
        </p:txBody>
      </p:sp>
      <p:sp>
        <p:nvSpPr>
          <p:cNvPr id="22534" name="Rectangle 6"/>
          <p:cNvSpPr>
            <a:spLocks noGrp="1" noChangeArrowheads="1"/>
          </p:cNvSpPr>
          <p:nvPr>
            <p:ph type="sldNum" sz="quarter" idx="4"/>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2534E7B4-8DBE-44C6-ABB7-4D82464EECBE}"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en-US"/>
          </a:p>
        </p:txBody>
      </p:sp>
      <p:sp>
        <p:nvSpPr>
          <p:cNvPr id="29699"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r>
              <a:rPr lang="en-US" smtClean="0"/>
              <a:t>Click to edit Master title style</a:t>
            </a:r>
            <a:endParaRPr lang="en-US"/>
          </a:p>
        </p:txBody>
      </p:sp>
      <p:sp>
        <p:nvSpPr>
          <p:cNvPr id="29700"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29701" name="Rectangle 5"/>
          <p:cNvSpPr>
            <a:spLocks noGrp="1" noChangeArrowheads="1"/>
          </p:cNvSpPr>
          <p:nvPr>
            <p:ph type="dt" sz="half" idx="2"/>
          </p:nvPr>
        </p:nvSpPr>
        <p:spPr/>
        <p:txBody>
          <a:bodyPr/>
          <a:lstStyle>
            <a:lvl1pPr>
              <a:defRPr/>
            </a:lvl1pPr>
          </a:lstStyle>
          <a:p>
            <a:endParaRPr lang="en-US"/>
          </a:p>
        </p:txBody>
      </p:sp>
      <p:sp>
        <p:nvSpPr>
          <p:cNvPr id="29702" name="Rectangle 6"/>
          <p:cNvSpPr>
            <a:spLocks noGrp="1" noChangeArrowheads="1"/>
          </p:cNvSpPr>
          <p:nvPr>
            <p:ph type="ftr" sz="quarter" idx="3"/>
          </p:nvPr>
        </p:nvSpPr>
        <p:spPr/>
        <p:txBody>
          <a:bodyPr/>
          <a:lstStyle>
            <a:lvl1pPr>
              <a:defRPr/>
            </a:lvl1pPr>
          </a:lstStyle>
          <a:p>
            <a:endParaRPr lang="en-US"/>
          </a:p>
        </p:txBody>
      </p:sp>
      <p:sp>
        <p:nvSpPr>
          <p:cNvPr id="29703" name="Rectangle 7"/>
          <p:cNvSpPr>
            <a:spLocks noGrp="1" noChangeArrowheads="1"/>
          </p:cNvSpPr>
          <p:nvPr>
            <p:ph type="sldNum" sz="quarter" idx="4"/>
          </p:nvPr>
        </p:nvSpPr>
        <p:spPr/>
        <p:txBody>
          <a:bodyPr/>
          <a:lstStyle>
            <a:lvl1pPr>
              <a:defRPr/>
            </a:lvl1pPr>
          </a:lstStyle>
          <a:p>
            <a:fld id="{E199C04D-14D5-4A94-8CF2-E137CF924DE6}" type="slidenum">
              <a:rPr lang="en-US"/>
              <a:pPr/>
              <a:t>‹#›</a:t>
            </a:fld>
            <a:endParaRPr lang="en-US"/>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1F6C5A-1849-4A03-A24F-A5BC3BF86D97}" type="slidenum">
              <a:rPr lang="en-US"/>
              <a:pPr/>
              <a:t>‹#›</a:t>
            </a:fld>
            <a:endParaRPr lang="en-US"/>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BBED34-A81C-474E-9D0E-2A12A2A52298}" type="slidenum">
              <a:rPr lang="en-US"/>
              <a:pPr/>
              <a:t>‹#›</a:t>
            </a:fld>
            <a:endParaRPr lang="en-US"/>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E63DB9-91D0-4C07-94DC-1C5DFD23EC7C}" type="slidenum">
              <a:rPr lang="en-US"/>
              <a:pPr/>
              <a:t>‹#›</a:t>
            </a:fld>
            <a:endParaRPr lang="en-US"/>
          </a:p>
        </p:txBody>
      </p:sp>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A574F4D-B9EA-4206-A9BA-43B5EC4B4462}" type="slidenum">
              <a:rPr lang="en-US"/>
              <a:pPr/>
              <a:t>‹#›</a:t>
            </a:fld>
            <a:endParaRPr lang="en-US"/>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7C6CAAC-B6D6-4D32-8F53-23D26EF667D0}"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1478EE5-D15E-49DE-9BE2-1555696D0FA0}" type="slidenum">
              <a:rPr lang="en-US"/>
              <a:pPr/>
              <a:t>‹#›</a:t>
            </a:fld>
            <a:endParaRPr lang="en-US"/>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28D09AB-79A6-4B13-9005-764EAB079B38}" type="slidenum">
              <a:rPr lang="en-US"/>
              <a:pPr/>
              <a:t>‹#›</a:t>
            </a:fld>
            <a:endParaRPr lang="en-US"/>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8BE83E-21BD-42C5-AF4D-7C8801667BE8}" type="slidenum">
              <a:rPr lang="en-US"/>
              <a:pPr/>
              <a:t>‹#›</a:t>
            </a:fld>
            <a:endParaRPr lang="en-US"/>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0C448F-38A3-46F7-B54F-11209EED22F5}" type="slidenum">
              <a:rPr lang="en-US"/>
              <a:pPr/>
              <a:t>‹#›</a:t>
            </a:fld>
            <a:endParaRPr lang="en-US"/>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5797B1F-EAB2-4C7E-A9E0-FCFB7D8A825D}"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34E7B4-8DBE-44C6-ABB7-4D82464EECB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534E7B4-8DBE-44C6-ABB7-4D82464EECBE}"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33F2166-6A33-4B77-B22F-85FD75DC6093}" type="datetimeFigureOut">
              <a:rPr lang="en-US" smtClean="0"/>
              <a:pPr/>
              <a:t>11/28/2011</a:t>
            </a:fld>
            <a:endParaRPr lang="en-US"/>
          </a:p>
        </p:txBody>
      </p:sp>
      <p:sp>
        <p:nvSpPr>
          <p:cNvPr id="10" name="Slide Number Placeholder 9"/>
          <p:cNvSpPr>
            <a:spLocks noGrp="1"/>
          </p:cNvSpPr>
          <p:nvPr>
            <p:ph type="sldNum" sz="quarter" idx="16"/>
          </p:nvPr>
        </p:nvSpPr>
        <p:spPr/>
        <p:txBody>
          <a:bodyPr rtlCol="0"/>
          <a:lstStyle/>
          <a:p>
            <a:fld id="{2534E7B4-8DBE-44C6-ABB7-4D82464EECBE}"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33F2166-6A33-4B77-B22F-85FD75DC6093}" type="datetimeFigureOut">
              <a:rPr lang="en-US" smtClean="0"/>
              <a:pPr/>
              <a:t>11/28/2011</a:t>
            </a:fld>
            <a:endParaRPr lang="en-US"/>
          </a:p>
        </p:txBody>
      </p:sp>
      <p:sp>
        <p:nvSpPr>
          <p:cNvPr id="12" name="Slide Number Placeholder 11"/>
          <p:cNvSpPr>
            <a:spLocks noGrp="1"/>
          </p:cNvSpPr>
          <p:nvPr>
            <p:ph type="sldNum" sz="quarter" idx="16"/>
          </p:nvPr>
        </p:nvSpPr>
        <p:spPr/>
        <p:txBody>
          <a:bodyPr rtlCol="0"/>
          <a:lstStyle/>
          <a:p>
            <a:fld id="{2534E7B4-8DBE-44C6-ABB7-4D82464EECBE}"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534E7B4-8DBE-44C6-ABB7-4D82464EECBE}"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33F2166-6A33-4B77-B22F-85FD75DC6093}" type="datetimeFigureOut">
              <a:rPr lang="en-US" smtClean="0"/>
              <a:pPr/>
              <a:t>11/28/2011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534E7B4-8DBE-44C6-ABB7-4D82464EECBE}"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534E7B4-8DBE-44C6-ABB7-4D82464EECBE}"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534E7B4-8DBE-44C6-ABB7-4D82464EECBE}" type="slidenum">
              <a:rPr lang="en-US" smtClean="0"/>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534E7B4-8DBE-44C6-ABB7-4D82464EECBE}"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534E7B4-8DBE-44C6-ABB7-4D82464EECBE}"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2534E7B4-8DBE-44C6-ABB7-4D82464EECBE}" type="slidenum">
              <a:rPr lang="en-US" smtClean="0"/>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2534E7B4-8DBE-44C6-ABB7-4D82464EECBE}" type="slidenum">
              <a:rPr lang="en-US" smtClean="0"/>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2534E7B4-8DBE-44C6-ABB7-4D82464EECBE}"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2534E7B4-8DBE-44C6-ABB7-4D82464EECBE}"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534E7B4-8DBE-44C6-ABB7-4D82464EECBE}"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33F2166-6A33-4B77-B22F-85FD75DC6093}" type="datetimeFigureOut">
              <a:rPr lang="en-US" smtClean="0"/>
              <a:pPr/>
              <a:t>11/28/2011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34E7B4-8DBE-44C6-ABB7-4D82464EECB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tags" Target="../tags/tag1.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5" Type="http://schemas.openxmlformats.org/officeDocument/2006/relationships/image" Target="../media/image14.jpeg"/><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 Id="rId14" Type="http://schemas.openxmlformats.org/officeDocument/2006/relationships/tags" Target="../tags/tag2.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tags" Target="../tags/tag5.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5" Type="http://schemas.openxmlformats.org/officeDocument/2006/relationships/image" Target="../media/image14.jpeg"/><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 Id="rId14" Type="http://schemas.openxmlformats.org/officeDocument/2006/relationships/tags" Target="../tags/tag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3F2166-6A33-4B77-B22F-85FD75DC6093}" type="datetimeFigureOut">
              <a:rPr lang="en-US" smtClean="0"/>
              <a:pPr/>
              <a:t>11/28/2011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534E7B4-8DBE-44C6-ABB7-4D82464EECB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33F2166-6A33-4B77-B22F-85FD75DC6093}" type="datetimeFigureOut">
              <a:rPr lang="en-US" smtClean="0"/>
              <a:pPr/>
              <a:t>11/28/2011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2534E7B4-8DBE-44C6-ABB7-4D82464EECBE}"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534E7B4-8DBE-44C6-ABB7-4D82464EECB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F33F2166-6A33-4B77-B22F-85FD75DC6093}" type="datetimeFigureOut">
              <a:rPr lang="en-US" smtClean="0"/>
              <a:pPr/>
              <a:t>11/28/2011</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534E7B4-8DBE-44C6-ABB7-4D82464EECBE}"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custDataLst>
              <p:tags r:id="rId13"/>
            </p:custDataLst>
          </p:nvPr>
        </p:nvSpPr>
        <p:spPr bwMode="auto">
          <a:xfrm>
            <a:off x="455613" y="274638"/>
            <a:ext cx="8226425"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8676" name="Rectangle 4"/>
          <p:cNvSpPr>
            <a:spLocks noGrp="1" noChangeArrowheads="1"/>
          </p:cNvSpPr>
          <p:nvPr>
            <p:ph type="body" idx="1"/>
            <p:custDataLst>
              <p:tags r:id="rId14"/>
            </p:custDataLst>
          </p:nvPr>
        </p:nvSpPr>
        <p:spPr bwMode="auto">
          <a:xfrm>
            <a:off x="455613" y="1600200"/>
            <a:ext cx="822642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7"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8678"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8679"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BDBA824-FD8C-4881-8C9B-FC8D84D9C3E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defRPr>
      </a:lvl2pPr>
      <a:lvl3pPr algn="l" rtl="0" eaLnBrk="1" fontAlgn="base" hangingPunct="1">
        <a:spcBef>
          <a:spcPct val="0"/>
        </a:spcBef>
        <a:spcAft>
          <a:spcPct val="0"/>
        </a:spcAft>
        <a:buClr>
          <a:schemeClr val="tx1"/>
        </a:buClr>
        <a:defRPr sz="3200">
          <a:solidFill>
            <a:schemeClr val="tx1"/>
          </a:solidFill>
          <a:latin typeface="Arial" charset="0"/>
        </a:defRPr>
      </a:lvl3pPr>
      <a:lvl4pPr algn="l" rtl="0" eaLnBrk="1" fontAlgn="base" hangingPunct="1">
        <a:spcBef>
          <a:spcPct val="0"/>
        </a:spcBef>
        <a:spcAft>
          <a:spcPct val="0"/>
        </a:spcAft>
        <a:buClr>
          <a:schemeClr val="tx1"/>
        </a:buClr>
        <a:defRPr sz="3200">
          <a:solidFill>
            <a:schemeClr val="tx1"/>
          </a:solidFill>
          <a:latin typeface="Arial" charset="0"/>
        </a:defRPr>
      </a:lvl4pPr>
      <a:lvl5pPr algn="l" rtl="0" eaLnBrk="1" fontAlgn="base" hangingPunct="1">
        <a:spcBef>
          <a:spcPct val="0"/>
        </a:spcBef>
        <a:spcAft>
          <a:spcPct val="0"/>
        </a:spcAft>
        <a:buClr>
          <a:schemeClr val="tx1"/>
        </a:buClr>
        <a:defRPr sz="3200">
          <a:solidFill>
            <a:schemeClr val="tx1"/>
          </a:solidFill>
          <a:latin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534E7B4-8DBE-44C6-ABB7-4D82464EECBE}"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33F2166-6A33-4B77-B22F-85FD75DC6093}" type="datetimeFigureOut">
              <a:rPr lang="en-US" smtClean="0"/>
              <a:pPr/>
              <a:t>11/28/2011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534E7B4-8DBE-44C6-ABB7-4D82464EECB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534E7B4-8DBE-44C6-ABB7-4D82464EECBE}"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33F2166-6A33-4B77-B22F-85FD75DC6093}" type="datetimeFigureOut">
              <a:rPr lang="en-US" smtClean="0"/>
              <a:pPr/>
              <a:t>11/28/2011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534E7B4-8DBE-44C6-ABB7-4D82464EECBE}"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33F2166-6A33-4B77-B22F-85FD75DC6093}" type="datetimeFigureOut">
              <a:rPr lang="en-US" smtClean="0"/>
              <a:pPr/>
              <a:t>11/28/2011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3F2166-6A33-4B77-B22F-85FD75DC6093}" type="datetimeFigureOut">
              <a:rPr lang="en-US" smtClean="0"/>
              <a:pPr/>
              <a:t>11/28/2011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428736"/>
            <a:ext cx="8124852" cy="2009772"/>
          </a:xfrm>
        </p:spPr>
        <p:txBody>
          <a:bodyPr>
            <a:normAutofit/>
          </a:bodyPr>
          <a:lstStyle/>
          <a:p>
            <a:pPr algn="r"/>
            <a:r>
              <a:rPr lang="en-GB" sz="4000" smtClean="0">
                <a:effectLst/>
                <a:latin typeface="Calibri" pitchFamily="34" charset="0"/>
                <a:cs typeface="Calibri" pitchFamily="34" charset="0"/>
              </a:rPr>
              <a:t>Manajemen Program Mikro</a:t>
            </a:r>
            <a:br>
              <a:rPr lang="en-GB" sz="4000" smtClean="0">
                <a:effectLst/>
                <a:latin typeface="Calibri" pitchFamily="34" charset="0"/>
                <a:cs typeface="Calibri" pitchFamily="34" charset="0"/>
              </a:rPr>
            </a:br>
            <a:r>
              <a:rPr lang="en-GB" sz="4000" smtClean="0">
                <a:effectLst/>
                <a:latin typeface="Calibri" pitchFamily="34" charset="0"/>
                <a:cs typeface="Calibri" pitchFamily="34" charset="0"/>
              </a:rPr>
              <a:t>Dengan Kerangka Kerja Logis</a:t>
            </a:r>
            <a:endParaRPr lang="en-US" sz="4000">
              <a:effectLst/>
              <a:latin typeface="Calibri" pitchFamily="34" charset="0"/>
              <a:cs typeface="Calibri" pitchFamily="34" charset="0"/>
            </a:endParaRPr>
          </a:p>
        </p:txBody>
      </p:sp>
      <p:sp>
        <p:nvSpPr>
          <p:cNvPr id="3" name="Subtitle 2"/>
          <p:cNvSpPr>
            <a:spLocks noGrp="1"/>
          </p:cNvSpPr>
          <p:nvPr>
            <p:ph type="subTitle" idx="1"/>
          </p:nvPr>
        </p:nvSpPr>
        <p:spPr>
          <a:xfrm>
            <a:off x="785786" y="4071942"/>
            <a:ext cx="7854696" cy="1752600"/>
          </a:xfrm>
        </p:spPr>
        <p:txBody>
          <a:bodyPr/>
          <a:lstStyle/>
          <a:p>
            <a:pPr algn="r"/>
            <a:r>
              <a:rPr lang="en-GB" sz="2800" i="1" smtClean="0">
                <a:latin typeface="Book Antiqua" pitchFamily="18" charset="0"/>
              </a:rPr>
              <a:t>Sutoro Eko</a:t>
            </a:r>
            <a:endParaRPr lang="id-ID" sz="2800" i="1" smtClean="0">
              <a:latin typeface="Book Antiqua" pitchFamily="18" charset="0"/>
            </a:endParaRPr>
          </a:p>
          <a:p>
            <a:pPr algn="r"/>
            <a:r>
              <a:rPr lang="id-ID" sz="2800" smtClean="0">
                <a:latin typeface="Book Antiqua" pitchFamily="18" charset="0"/>
              </a:rPr>
              <a:t>toroeko@yahoo.com</a:t>
            </a:r>
            <a:endParaRPr lang="en-US" sz="2800">
              <a:latin typeface="Book Antiqua"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smtClean="0"/>
              <a:t>Ingat!</a:t>
            </a:r>
            <a:endParaRPr lang="en-US" sz="4000" b="1"/>
          </a:p>
        </p:txBody>
      </p:sp>
      <p:sp>
        <p:nvSpPr>
          <p:cNvPr id="3" name="Content Placeholder 2"/>
          <p:cNvSpPr>
            <a:spLocks noGrp="1"/>
          </p:cNvSpPr>
          <p:nvPr>
            <p:ph sz="quarter" idx="1"/>
          </p:nvPr>
        </p:nvSpPr>
        <p:spPr/>
        <p:txBody>
          <a:bodyPr>
            <a:normAutofit fontScale="70000" lnSpcReduction="20000"/>
          </a:bodyPr>
          <a:lstStyle/>
          <a:p>
            <a:r>
              <a:rPr lang="en-US"/>
              <a:t>Pusatkan pikiran Anda pada masalah-masalah yang utama.</a:t>
            </a:r>
          </a:p>
          <a:p>
            <a:r>
              <a:rPr lang="en-US" smtClean="0"/>
              <a:t>Pusatkan </a:t>
            </a:r>
            <a:r>
              <a:rPr lang="en-US"/>
              <a:t>pada masalah yang konkret dan spesifik.</a:t>
            </a:r>
          </a:p>
          <a:p>
            <a:r>
              <a:rPr lang="en-US" smtClean="0"/>
              <a:t>Jangan </a:t>
            </a:r>
            <a:r>
              <a:rPr lang="en-US"/>
              <a:t>terpaku pada perincian yang terlalu dalam pada satu bagian analisis masalah.</a:t>
            </a:r>
          </a:p>
          <a:p>
            <a:r>
              <a:rPr lang="en-US" smtClean="0"/>
              <a:t>Masukkanlah </a:t>
            </a:r>
            <a:r>
              <a:rPr lang="en-US"/>
              <a:t>hanya masalah-masalah yang dianggap penting oleh sebagian </a:t>
            </a:r>
            <a:r>
              <a:rPr lang="en-US" smtClean="0"/>
              <a:t>besar anggota </a:t>
            </a:r>
            <a:r>
              <a:rPr lang="en-US"/>
              <a:t>kelompok perencana.</a:t>
            </a:r>
          </a:p>
          <a:p>
            <a:r>
              <a:rPr lang="en-US" smtClean="0"/>
              <a:t>Tunjukkanlah </a:t>
            </a:r>
            <a:r>
              <a:rPr lang="en-US"/>
              <a:t>hanya hubungan sebab-akibat yang utama dan langsung.</a:t>
            </a:r>
          </a:p>
          <a:p>
            <a:r>
              <a:rPr lang="en-US" smtClean="0"/>
              <a:t>Carilah </a:t>
            </a:r>
            <a:r>
              <a:rPr lang="en-US"/>
              <a:t>sebab-sebab yang lebih konkret (empirik) dam fisibel untuk ditangani.</a:t>
            </a:r>
          </a:p>
          <a:p>
            <a:r>
              <a:rPr lang="en-US" smtClean="0"/>
              <a:t>Hindarilah </a:t>
            </a:r>
            <a:r>
              <a:rPr lang="en-US"/>
              <a:t>mencari sebab-sebab yang terlalu besar dan abstrak, karena akan </a:t>
            </a:r>
            <a:r>
              <a:rPr lang="en-US" smtClean="0"/>
              <a:t>menyulitkan penanganan</a:t>
            </a:r>
            <a:r>
              <a:rPr lang="en-US"/>
              <a:t>. Sebagai contoh: lemahnya institusi lokal karena struktur sosial </a:t>
            </a:r>
            <a:r>
              <a:rPr lang="en-US" smtClean="0"/>
              <a:t>yang feodal</a:t>
            </a:r>
            <a:r>
              <a:rPr lang="en-US"/>
              <a:t>. Secara sosiologis argumen ini benar sekali! Tetapi struktur sosial yang </a:t>
            </a:r>
            <a:r>
              <a:rPr lang="en-US" smtClean="0"/>
              <a:t>feodal adalah </a:t>
            </a:r>
            <a:r>
              <a:rPr lang="en-US"/>
              <a:t>sebab yang abstrak, dan sulit ditangani hanya dengan program jangka pendek.</a:t>
            </a:r>
          </a:p>
          <a:p>
            <a:r>
              <a:rPr lang="nn-NO"/>
              <a:t>Melawan struktur sosial harus dengan gerakan sosial jangka panjang.</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Analisis Tujuan</a:t>
            </a:r>
            <a:endParaRPr lang="en-US"/>
          </a:p>
        </p:txBody>
      </p:sp>
      <p:sp>
        <p:nvSpPr>
          <p:cNvPr id="3" name="Content Placeholder 2"/>
          <p:cNvSpPr>
            <a:spLocks noGrp="1"/>
          </p:cNvSpPr>
          <p:nvPr>
            <p:ph idx="1"/>
          </p:nvPr>
        </p:nvSpPr>
        <p:spPr/>
        <p:txBody>
          <a:bodyPr>
            <a:normAutofit lnSpcReduction="10000"/>
          </a:bodyPr>
          <a:lstStyle/>
          <a:p>
            <a:r>
              <a:rPr lang="en-GB" smtClean="0"/>
              <a:t>Analisis tujuan adalah pemilahan (identifikasi) tujuan-tujuan pembangunan yang mungkin dicapai dan sarana untuk mencapai tujuan-tujuan itu. </a:t>
            </a:r>
          </a:p>
          <a:p>
            <a:r>
              <a:rPr lang="en-GB" smtClean="0"/>
              <a:t>Analisis tujuan juga merupakan suatu cara untuk meneliti tujuan-tujuan yang akan dicapai sebagai akibat dari pemecahan masalah-masalah yang telah disebutkan dalam analisis masalah.</a:t>
            </a:r>
          </a:p>
          <a:p>
            <a:pPr>
              <a:buNone/>
            </a:pPr>
            <a:endParaRPr lang="en-US" smtClean="0"/>
          </a:p>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Pohon Tujuan</a:t>
            </a:r>
            <a:endParaRPr lang="en-US"/>
          </a:p>
        </p:txBody>
      </p:sp>
      <p:sp>
        <p:nvSpPr>
          <p:cNvPr id="3" name="Content Placeholder 2"/>
          <p:cNvSpPr>
            <a:spLocks noGrp="1"/>
          </p:cNvSpPr>
          <p:nvPr>
            <p:ph sz="quarter" idx="1"/>
          </p:nvPr>
        </p:nvSpPr>
        <p:spPr/>
        <p:txBody>
          <a:bodyPr>
            <a:normAutofit fontScale="70000" lnSpcReduction="20000"/>
          </a:bodyPr>
          <a:lstStyle/>
          <a:p>
            <a:r>
              <a:rPr lang="en-GB" smtClean="0"/>
              <a:t>Logika hubungan “sebab dan akibat” dalam pohon masalah bisa dirubah menjadi logika hubungan “</a:t>
            </a:r>
            <a:r>
              <a:rPr lang="en-GB" b="1" smtClean="0"/>
              <a:t>cara dan tujuan” </a:t>
            </a:r>
            <a:r>
              <a:rPr lang="en-GB" smtClean="0"/>
              <a:t>ke dalam pohon tujuan.</a:t>
            </a:r>
          </a:p>
          <a:p>
            <a:pPr>
              <a:buNone/>
            </a:pPr>
            <a:r>
              <a:rPr lang="en-GB" b="1" smtClean="0"/>
              <a:t>Tahap ke-1:</a:t>
            </a:r>
            <a:endParaRPr lang="en-US" smtClean="0"/>
          </a:p>
          <a:p>
            <a:r>
              <a:rPr lang="en-GB" smtClean="0"/>
              <a:t>Mulailah dengan analisis masalah dan kemudian gantilah semua pernyataan keadaan negatif (buruk) menjadi pernyataan keadaan positif (baik).</a:t>
            </a:r>
            <a:endParaRPr lang="en-US" smtClean="0"/>
          </a:p>
          <a:p>
            <a:pPr>
              <a:buNone/>
            </a:pPr>
            <a:r>
              <a:rPr lang="en-GB" b="1" smtClean="0"/>
              <a:t>Tahap ke-2:</a:t>
            </a:r>
            <a:endParaRPr lang="en-US" smtClean="0"/>
          </a:p>
          <a:p>
            <a:r>
              <a:rPr lang="en-GB" smtClean="0"/>
              <a:t>Telitilah semua tujuan dan hubungannya agar masuk akal dan layak, serta bila diperlukan, sesuaikanlah analisis tujuan.</a:t>
            </a:r>
            <a:endParaRPr lang="en-US" smtClean="0"/>
          </a:p>
          <a:p>
            <a:pPr>
              <a:buNone/>
            </a:pPr>
            <a:r>
              <a:rPr lang="en-GB" b="1" smtClean="0"/>
              <a:t>Tahap ke-3:</a:t>
            </a:r>
            <a:endParaRPr lang="en-US" smtClean="0"/>
          </a:p>
          <a:p>
            <a:r>
              <a:rPr lang="en-GB" smtClean="0"/>
              <a:t>Tunjukkanlah dengan tanda panah semua hubungan tindakan-hasil yang utama dan langsung.</a:t>
            </a:r>
            <a:endParaRPr lang="en-US" smtClean="0"/>
          </a:p>
          <a:p>
            <a:pPr>
              <a:buNone/>
            </a:pPr>
            <a:r>
              <a:rPr lang="en-GB" b="1" smtClean="0"/>
              <a:t>Tahap ke-4:</a:t>
            </a:r>
            <a:endParaRPr lang="en-US" smtClean="0"/>
          </a:p>
          <a:p>
            <a:r>
              <a:rPr lang="en-GB" smtClean="0"/>
              <a:t>Periksalah diagram secara keseluruhan dan kemudian pertajamlah untuk menjamin keabsahan dan kesempurnaan analisis.</a:t>
            </a:r>
            <a:endParaRPr lang="en-US" smtClean="0"/>
          </a:p>
          <a:p>
            <a:pPr>
              <a:buNone/>
            </a:pPr>
            <a:endParaRPr lang="en-GB" smtClean="0"/>
          </a:p>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Ingat!</a:t>
            </a:r>
            <a:endParaRPr lang="en-US"/>
          </a:p>
        </p:txBody>
      </p:sp>
      <p:sp>
        <p:nvSpPr>
          <p:cNvPr id="3" name="Content Placeholder 2"/>
          <p:cNvSpPr>
            <a:spLocks noGrp="1"/>
          </p:cNvSpPr>
          <p:nvPr>
            <p:ph idx="1"/>
          </p:nvPr>
        </p:nvSpPr>
        <p:spPr/>
        <p:txBody>
          <a:bodyPr>
            <a:normAutofit lnSpcReduction="10000"/>
          </a:bodyPr>
          <a:lstStyle/>
          <a:p>
            <a:pPr lvl="0"/>
            <a:r>
              <a:rPr lang="en-GB" smtClean="0"/>
              <a:t>Pohon/diagram tujuan tidak harus persis sama dengan pohon/diagram masalah.</a:t>
            </a:r>
            <a:endParaRPr lang="en-US" smtClean="0"/>
          </a:p>
          <a:p>
            <a:pPr lvl="0"/>
            <a:r>
              <a:rPr lang="en-GB" smtClean="0"/>
              <a:t>Baik pohon masalah maupun pohon tujuan bisa diperbaiki jika ternyata ditemukan hal-hal yang mungkin penting untuk ditambahkan dan diperbaiki.</a:t>
            </a:r>
            <a:endParaRPr lang="en-US" smtClean="0"/>
          </a:p>
          <a:p>
            <a:pPr lvl="0"/>
            <a:r>
              <a:rPr lang="en-GB" smtClean="0"/>
              <a:t>Hubungan logis (masuk akal) SEBAB-AKIBAT dan CARA-TUJUAN atau TINDAKAN-HASIL menjadi bagian penting selain kelengkapan analisisnya.</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Contoh Pohon Tujuan</a:t>
            </a:r>
            <a:endParaRPr lang="en-US"/>
          </a:p>
        </p:txBody>
      </p:sp>
      <p:sp>
        <p:nvSpPr>
          <p:cNvPr id="3" name="Content Placeholder 2"/>
          <p:cNvSpPr>
            <a:spLocks noGrp="1"/>
          </p:cNvSpPr>
          <p:nvPr>
            <p:ph idx="1"/>
          </p:nvPr>
        </p:nvSpPr>
        <p:spPr>
          <a:xfrm>
            <a:off x="457200" y="1428736"/>
            <a:ext cx="8258204" cy="4697427"/>
          </a:xfrm>
        </p:spPr>
        <p:txBody>
          <a:bodyPr/>
          <a:lstStyle/>
          <a:p>
            <a:pPr>
              <a:buNone/>
            </a:pPr>
            <a:endParaRPr lang="en-US"/>
          </a:p>
        </p:txBody>
      </p:sp>
      <p:sp>
        <p:nvSpPr>
          <p:cNvPr id="5" name="Oval 4"/>
          <p:cNvSpPr/>
          <p:nvPr/>
        </p:nvSpPr>
        <p:spPr>
          <a:xfrm>
            <a:off x="7072330" y="3286124"/>
            <a:ext cx="1571636" cy="1214446"/>
          </a:xfrm>
          <a:prstGeom prst="ellipse">
            <a:avLst/>
          </a:prstGeom>
          <a:solidFill>
            <a:srgbClr val="00B050"/>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1400" smtClean="0"/>
              <a:t>Kemiskinan Menurun</a:t>
            </a:r>
            <a:endParaRPr lang="en-US" sz="1400"/>
          </a:p>
        </p:txBody>
      </p:sp>
      <p:sp>
        <p:nvSpPr>
          <p:cNvPr id="6" name="Rectangle 5"/>
          <p:cNvSpPr/>
          <p:nvPr/>
        </p:nvSpPr>
        <p:spPr>
          <a:xfrm>
            <a:off x="5500694" y="3429000"/>
            <a:ext cx="1214446" cy="928694"/>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smtClean="0">
                <a:solidFill>
                  <a:schemeClr val="tx1"/>
                </a:solidFill>
              </a:rPr>
              <a:t>Pendapatan Petani Meningkat</a:t>
            </a:r>
            <a:endParaRPr lang="en-US" sz="1400" b="1">
              <a:solidFill>
                <a:schemeClr val="tx1"/>
              </a:solidFill>
            </a:endParaRPr>
          </a:p>
        </p:txBody>
      </p:sp>
      <p:sp>
        <p:nvSpPr>
          <p:cNvPr id="7" name="Rounded Rectangle 6"/>
          <p:cNvSpPr/>
          <p:nvPr/>
        </p:nvSpPr>
        <p:spPr>
          <a:xfrm>
            <a:off x="4572000" y="1714488"/>
            <a:ext cx="1000132"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smtClean="0"/>
              <a:t>Panen sukses</a:t>
            </a:r>
            <a:endParaRPr lang="en-US" sz="1400"/>
          </a:p>
        </p:txBody>
      </p:sp>
      <p:sp>
        <p:nvSpPr>
          <p:cNvPr id="9" name="Rounded Rectangle 8"/>
          <p:cNvSpPr/>
          <p:nvPr/>
        </p:nvSpPr>
        <p:spPr>
          <a:xfrm>
            <a:off x="3643306" y="2643182"/>
            <a:ext cx="1571636" cy="71438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400" smtClean="0"/>
              <a:t>Kemampuan budidaya meningkat </a:t>
            </a:r>
            <a:endParaRPr lang="en-US" sz="1400"/>
          </a:p>
        </p:txBody>
      </p:sp>
      <p:sp>
        <p:nvSpPr>
          <p:cNvPr id="10" name="Rounded Rectangle 9"/>
          <p:cNvSpPr/>
          <p:nvPr/>
        </p:nvSpPr>
        <p:spPr>
          <a:xfrm>
            <a:off x="3143240" y="3714752"/>
            <a:ext cx="2000264"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smtClean="0"/>
              <a:t>Transportasi dan pengangkutan hasil panen lancar</a:t>
            </a:r>
            <a:endParaRPr lang="en-US" sz="1400"/>
          </a:p>
        </p:txBody>
      </p:sp>
      <p:sp>
        <p:nvSpPr>
          <p:cNvPr id="11" name="Rounded Rectangle 10"/>
          <p:cNvSpPr/>
          <p:nvPr/>
        </p:nvSpPr>
        <p:spPr>
          <a:xfrm>
            <a:off x="3428992" y="4786322"/>
            <a:ext cx="1785950"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smtClean="0"/>
              <a:t>Petani mandiri</a:t>
            </a:r>
            <a:endParaRPr lang="en-US" sz="1400"/>
          </a:p>
        </p:txBody>
      </p:sp>
      <p:sp>
        <p:nvSpPr>
          <p:cNvPr id="12" name="Rectangle 11"/>
          <p:cNvSpPr/>
          <p:nvPr/>
        </p:nvSpPr>
        <p:spPr>
          <a:xfrm>
            <a:off x="2571736" y="1785926"/>
            <a:ext cx="1000132" cy="642942"/>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400" smtClean="0"/>
              <a:t>Subur</a:t>
            </a:r>
            <a:endParaRPr lang="en-US" sz="1400"/>
          </a:p>
        </p:txBody>
      </p:sp>
      <p:sp>
        <p:nvSpPr>
          <p:cNvPr id="15" name="Rounded Rectangle 14"/>
          <p:cNvSpPr/>
          <p:nvPr/>
        </p:nvSpPr>
        <p:spPr>
          <a:xfrm>
            <a:off x="571472" y="1785926"/>
            <a:ext cx="1285884" cy="64294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sz="1400" smtClean="0"/>
              <a:t>Tersedia saluran irigasi</a:t>
            </a:r>
            <a:endParaRPr lang="en-US" sz="1400"/>
          </a:p>
        </p:txBody>
      </p:sp>
      <p:sp>
        <p:nvSpPr>
          <p:cNvPr id="16" name="Rectangle 15"/>
          <p:cNvSpPr/>
          <p:nvPr/>
        </p:nvSpPr>
        <p:spPr>
          <a:xfrm>
            <a:off x="2000232" y="2643182"/>
            <a:ext cx="1357322" cy="78581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200" smtClean="0"/>
              <a:t>Pengetahuan dan keterampilan meningkat</a:t>
            </a:r>
            <a:endParaRPr lang="en-US" sz="1200"/>
          </a:p>
        </p:txBody>
      </p:sp>
      <p:sp>
        <p:nvSpPr>
          <p:cNvPr id="17" name="Rounded Rectangle 16"/>
          <p:cNvSpPr/>
          <p:nvPr/>
        </p:nvSpPr>
        <p:spPr>
          <a:xfrm>
            <a:off x="500034" y="2714620"/>
            <a:ext cx="1357322" cy="7143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200" smtClean="0"/>
              <a:t>Pelatihan dan penyuluhan intensif</a:t>
            </a:r>
            <a:endParaRPr lang="en-US" sz="1200"/>
          </a:p>
        </p:txBody>
      </p:sp>
      <p:sp>
        <p:nvSpPr>
          <p:cNvPr id="18" name="Rectangle 17"/>
          <p:cNvSpPr/>
          <p:nvPr/>
        </p:nvSpPr>
        <p:spPr>
          <a:xfrm>
            <a:off x="1071538" y="3786190"/>
            <a:ext cx="1643074" cy="71438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mtClean="0"/>
              <a:t>Tersedia jalan usaha tani</a:t>
            </a:r>
            <a:endParaRPr lang="en-US"/>
          </a:p>
        </p:txBody>
      </p:sp>
      <p:sp>
        <p:nvSpPr>
          <p:cNvPr id="19" name="Rectangle 18"/>
          <p:cNvSpPr/>
          <p:nvPr/>
        </p:nvSpPr>
        <p:spPr>
          <a:xfrm>
            <a:off x="1285852" y="4786322"/>
            <a:ext cx="1857388" cy="4286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mtClean="0"/>
              <a:t>Modal memadai</a:t>
            </a:r>
            <a:endParaRPr lang="en-US"/>
          </a:p>
        </p:txBody>
      </p:sp>
      <p:sp>
        <p:nvSpPr>
          <p:cNvPr id="20" name="Rectangle 19"/>
          <p:cNvSpPr/>
          <p:nvPr/>
        </p:nvSpPr>
        <p:spPr>
          <a:xfrm>
            <a:off x="714348" y="5500702"/>
            <a:ext cx="2428892" cy="4286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400" smtClean="0"/>
              <a:t>Tersedia kebijakan perlindungan pemerintah</a:t>
            </a:r>
            <a:endParaRPr lang="en-US" sz="1400"/>
          </a:p>
        </p:txBody>
      </p:sp>
      <p:cxnSp>
        <p:nvCxnSpPr>
          <p:cNvPr id="22" name="Straight Arrow Connector 21"/>
          <p:cNvCxnSpPr>
            <a:stCxn id="6" idx="3"/>
            <a:endCxn id="5" idx="2"/>
          </p:cNvCxnSpPr>
          <p:nvPr/>
        </p:nvCxnSpPr>
        <p:spPr>
          <a:xfrm>
            <a:off x="6715140" y="3893347"/>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a:endCxn id="6" idx="0"/>
          </p:cNvCxnSpPr>
          <p:nvPr/>
        </p:nvCxnSpPr>
        <p:spPr>
          <a:xfrm rot="16200000" flipH="1">
            <a:off x="5161363" y="2482446"/>
            <a:ext cx="1357322" cy="53578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a:stCxn id="9" idx="3"/>
          </p:cNvCxnSpPr>
          <p:nvPr/>
        </p:nvCxnSpPr>
        <p:spPr>
          <a:xfrm>
            <a:off x="5214942" y="3000372"/>
            <a:ext cx="785818"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a:stCxn id="10" idx="3"/>
            <a:endCxn id="6" idx="1"/>
          </p:cNvCxnSpPr>
          <p:nvPr/>
        </p:nvCxnSpPr>
        <p:spPr>
          <a:xfrm flipV="1">
            <a:off x="5143504" y="3893347"/>
            <a:ext cx="357190" cy="2143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a:stCxn id="11" idx="3"/>
            <a:endCxn id="6" idx="2"/>
          </p:cNvCxnSpPr>
          <p:nvPr/>
        </p:nvCxnSpPr>
        <p:spPr>
          <a:xfrm flipV="1">
            <a:off x="5214942" y="4357694"/>
            <a:ext cx="892975" cy="8215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a:stCxn id="12" idx="3"/>
          </p:cNvCxnSpPr>
          <p:nvPr/>
        </p:nvCxnSpPr>
        <p:spPr>
          <a:xfrm flipV="1">
            <a:off x="3571868" y="2071678"/>
            <a:ext cx="928694"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p:cNvCxnSpPr>
            <a:stCxn id="15" idx="3"/>
            <a:endCxn id="12" idx="1"/>
          </p:cNvCxnSpPr>
          <p:nvPr/>
        </p:nvCxnSpPr>
        <p:spPr>
          <a:xfrm>
            <a:off x="1857356" y="2107397"/>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a:stCxn id="17" idx="3"/>
            <a:endCxn id="16" idx="1"/>
          </p:cNvCxnSpPr>
          <p:nvPr/>
        </p:nvCxnSpPr>
        <p:spPr>
          <a:xfrm flipV="1">
            <a:off x="1857356" y="3036091"/>
            <a:ext cx="14287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a:stCxn id="16" idx="3"/>
          </p:cNvCxnSpPr>
          <p:nvPr/>
        </p:nvCxnSpPr>
        <p:spPr>
          <a:xfrm flipV="1">
            <a:off x="3357554" y="3000372"/>
            <a:ext cx="28575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0" idx="1"/>
          </p:cNvCxnSpPr>
          <p:nvPr/>
        </p:nvCxnSpPr>
        <p:spPr>
          <a:xfrm flipV="1">
            <a:off x="2714612" y="4107661"/>
            <a:ext cx="428628"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Arrow Connector 43"/>
          <p:cNvCxnSpPr>
            <a:stCxn id="19" idx="3"/>
            <a:endCxn id="11" idx="1"/>
          </p:cNvCxnSpPr>
          <p:nvPr/>
        </p:nvCxnSpPr>
        <p:spPr>
          <a:xfrm>
            <a:off x="3143240" y="5000636"/>
            <a:ext cx="285752"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0" idx="3"/>
          </p:cNvCxnSpPr>
          <p:nvPr/>
        </p:nvCxnSpPr>
        <p:spPr>
          <a:xfrm flipV="1">
            <a:off x="3143240" y="5214950"/>
            <a:ext cx="28575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8"/>
          <p:cNvGraphicFramePr>
            <a:graphicFrameLocks noChangeAspect="1"/>
          </p:cNvGraphicFramePr>
          <p:nvPr/>
        </p:nvGraphicFramePr>
        <p:xfrm>
          <a:off x="428596" y="0"/>
          <a:ext cx="8115312" cy="6858000"/>
        </p:xfrm>
        <a:graphic>
          <a:graphicData uri="http://schemas.openxmlformats.org/presentationml/2006/ole">
            <p:oleObj spid="_x0000_s2050" name="Picture" r:id="rId3" imgW="6873240" imgH="8328660" progId="Word.Picture.8">
              <p:embed/>
            </p:oleObj>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Analisis Strategi</a:t>
            </a:r>
            <a:endParaRPr lang="en-US"/>
          </a:p>
        </p:txBody>
      </p:sp>
      <p:sp>
        <p:nvSpPr>
          <p:cNvPr id="3" name="Content Placeholder 2"/>
          <p:cNvSpPr>
            <a:spLocks noGrp="1"/>
          </p:cNvSpPr>
          <p:nvPr>
            <p:ph idx="1"/>
          </p:nvPr>
        </p:nvSpPr>
        <p:spPr>
          <a:xfrm>
            <a:off x="1000100" y="1285860"/>
            <a:ext cx="7715304" cy="5072098"/>
          </a:xfrm>
        </p:spPr>
        <p:txBody>
          <a:bodyPr>
            <a:normAutofit fontScale="62500" lnSpcReduction="20000"/>
          </a:bodyPr>
          <a:lstStyle/>
          <a:p>
            <a:r>
              <a:rPr lang="en-GB" smtClean="0"/>
              <a:t>Analisis pilihan strategi atau prioritas tujuan merupakan suatu cara untuk meneliti beberapa pilihan strategi program yang dapat digunakan untuk mencapai kondisi tertentu yang diinginkan (tujuan). Ada sejumlah pertanyaan penting ketika orang akan melakukan analisis pilihan strategi:</a:t>
            </a:r>
            <a:endParaRPr lang="en-US" smtClean="0"/>
          </a:p>
          <a:p>
            <a:pPr lvl="0"/>
            <a:r>
              <a:rPr lang="en-GB" smtClean="0"/>
              <a:t>Apakah seluruh masalah dan tujuan yang telah disusun akan ditekel semua atau tidak?</a:t>
            </a:r>
            <a:endParaRPr lang="en-US" smtClean="0"/>
          </a:p>
          <a:p>
            <a:pPr lvl="0"/>
            <a:r>
              <a:rPr lang="en-GB" smtClean="0"/>
              <a:t>Kombinasi intervensi apa saja yang memungkinkan pencapaian hasil-hasil yang diharapkan dan promosi keberlanjutan manfaat bagi penerima manfaat? </a:t>
            </a:r>
            <a:endParaRPr lang="en-US" smtClean="0"/>
          </a:p>
          <a:p>
            <a:pPr lvl="0"/>
            <a:r>
              <a:rPr lang="en-GB" smtClean="0"/>
              <a:t>Bagaimana implikasi biaya terhadap intervensi yang berbeda, dan apa yang dapat didanai secara realistik?</a:t>
            </a:r>
            <a:endParaRPr lang="en-US" smtClean="0"/>
          </a:p>
          <a:p>
            <a:pPr lvl="0"/>
            <a:r>
              <a:rPr lang="en-GB" smtClean="0"/>
              <a:t>Strategi mana yang paling didukung oleh partisipasi seluruh elemen penerima manfaat program?</a:t>
            </a:r>
            <a:endParaRPr lang="en-US" smtClean="0"/>
          </a:p>
          <a:p>
            <a:pPr lvl="0"/>
            <a:r>
              <a:rPr lang="en-GB" smtClean="0"/>
              <a:t>Strategi mana yang paling efektif mendukung tujuan penguatan institusional?</a:t>
            </a:r>
            <a:endParaRPr lang="en-US" smtClean="0"/>
          </a:p>
          <a:p>
            <a:pPr lvl="0"/>
            <a:r>
              <a:rPr lang="en-GB" smtClean="0"/>
              <a:t>Bagaimana dampak negatif lingkungan dapat diredam? </a:t>
            </a:r>
            <a:endParaRPr lang="en-US" smtClean="0"/>
          </a:p>
          <a:p>
            <a:pPr>
              <a:buNone/>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186766" cy="1071570"/>
          </a:xfrm>
        </p:spPr>
        <p:txBody>
          <a:bodyPr>
            <a:noAutofit/>
          </a:bodyPr>
          <a:lstStyle/>
          <a:p>
            <a:r>
              <a:rPr lang="en-GB" sz="3200" b="1" smtClean="0"/>
              <a:t/>
            </a:r>
            <a:br>
              <a:rPr lang="en-GB" sz="3200" b="1" smtClean="0"/>
            </a:br>
            <a:r>
              <a:rPr lang="en-GB" sz="3200" b="1" smtClean="0"/>
              <a:t/>
            </a:r>
            <a:br>
              <a:rPr lang="en-GB" sz="3200" b="1" smtClean="0"/>
            </a:br>
            <a:r>
              <a:rPr lang="en-GB" sz="3200" b="1" smtClean="0"/>
              <a:t>Tahap Perencanaan: </a:t>
            </a:r>
            <a:br>
              <a:rPr lang="en-GB" sz="3200" b="1" smtClean="0"/>
            </a:br>
            <a:r>
              <a:rPr lang="en-GB" sz="3200" b="1" smtClean="0"/>
              <a:t>Matriks Perencanaan program (MPP)</a:t>
            </a:r>
            <a:r>
              <a:rPr lang="en-US" sz="3200" smtClean="0"/>
              <a:t/>
            </a:r>
            <a:br>
              <a:rPr lang="en-US" sz="3200" smtClean="0"/>
            </a:br>
            <a:endParaRPr lang="en-US" sz="3200"/>
          </a:p>
        </p:txBody>
      </p:sp>
      <p:sp>
        <p:nvSpPr>
          <p:cNvPr id="3" name="Content Placeholder 2"/>
          <p:cNvSpPr>
            <a:spLocks noGrp="1"/>
          </p:cNvSpPr>
          <p:nvPr>
            <p:ph sz="quarter" idx="1"/>
          </p:nvPr>
        </p:nvSpPr>
        <p:spPr>
          <a:xfrm>
            <a:off x="500034" y="1428736"/>
            <a:ext cx="8229600" cy="4525963"/>
          </a:xfrm>
        </p:spPr>
        <p:txBody>
          <a:bodyPr>
            <a:normAutofit/>
          </a:bodyPr>
          <a:lstStyle/>
          <a:p>
            <a:r>
              <a:rPr lang="en-GB" smtClean="0"/>
              <a:t>Setelah melewati analisis masalah, tujuan dan strategi, maka langkah berikutnya adalah perencanaan, yang menggunakan matrik perencanaan program (MPP). </a:t>
            </a:r>
          </a:p>
          <a:p>
            <a:r>
              <a:rPr lang="en-GB" smtClean="0"/>
              <a:t>MPP merupakan sajian seluruh hasil analisis kerangka kerja logis. Ia harus menyajikan sebuah </a:t>
            </a:r>
            <a:r>
              <a:rPr lang="en-GB" b="1" smtClean="0"/>
              <a:t>ringkasan desain program</a:t>
            </a:r>
            <a:r>
              <a:rPr lang="en-GB" smtClean="0"/>
              <a:t>. </a:t>
            </a:r>
          </a:p>
          <a:p>
            <a:r>
              <a:rPr lang="en-GB" smtClean="0"/>
              <a:t>MPP memberikan sebuah pandangan ke dalam elemen-elemen utama perencanaan dan bagaimana masing-masing saling berhubungan.</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Level Tujuan</a:t>
            </a:r>
            <a:endParaRPr lang="en-US"/>
          </a:p>
        </p:txBody>
      </p:sp>
      <p:sp>
        <p:nvSpPr>
          <p:cNvPr id="3" name="Content Placeholder 2"/>
          <p:cNvSpPr>
            <a:spLocks noGrp="1"/>
          </p:cNvSpPr>
          <p:nvPr>
            <p:ph idx="1"/>
          </p:nvPr>
        </p:nvSpPr>
        <p:spPr/>
        <p:txBody>
          <a:bodyPr>
            <a:normAutofit fontScale="85000" lnSpcReduction="20000"/>
          </a:bodyPr>
          <a:lstStyle/>
          <a:p>
            <a:r>
              <a:rPr lang="en-US" smtClean="0"/>
              <a:t>Tujuan yang dipilih program dimasukkan dalam kolom pertama, ditransformasikan ke dalam intervensi logis. Dalam tahap ini harus dipastikan bahwa masing-masing level tujuanlogis, benar dan mempunyai hubungan vertikal. </a:t>
            </a:r>
          </a:p>
          <a:p>
            <a:r>
              <a:rPr lang="en-US" smtClean="0"/>
              <a:t>Artinya, aktivitas program diselenggarakan untuk mencapai hasil, hasil direspons oleh penerima manfaat membuahkan </a:t>
            </a:r>
            <a:r>
              <a:rPr lang="sv-SE" smtClean="0"/>
              <a:t>sasaran/maksud program, sedangkan sasaran/maksud didukung oleh program maupun</a:t>
            </a:r>
            <a:r>
              <a:rPr lang="en-US" smtClean="0"/>
              <a:t>institusi lain bisa menghasilkan tujuan program. Satu lembaga dan satu program saja tidak mungkin menghasilkan tujuan program dalam jangka pendek.</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58204" cy="939784"/>
          </a:xfrm>
        </p:spPr>
        <p:txBody>
          <a:bodyPr/>
          <a:lstStyle/>
          <a:p>
            <a:r>
              <a:rPr lang="en-GB" smtClean="0"/>
              <a:t>Level Tujuan</a:t>
            </a:r>
            <a:endParaRPr lang="en-US"/>
          </a:p>
        </p:txBody>
      </p:sp>
      <p:sp>
        <p:nvSpPr>
          <p:cNvPr id="3" name="Content Placeholder 2"/>
          <p:cNvSpPr>
            <a:spLocks noGrp="1"/>
          </p:cNvSpPr>
          <p:nvPr>
            <p:ph idx="1"/>
          </p:nvPr>
        </p:nvSpPr>
        <p:spPr>
          <a:xfrm>
            <a:off x="457200" y="1285860"/>
            <a:ext cx="8186766" cy="4840303"/>
          </a:xfrm>
        </p:spPr>
        <p:txBody>
          <a:bodyPr>
            <a:normAutofit/>
          </a:bodyPr>
          <a:lstStyle/>
          <a:p>
            <a:pPr>
              <a:buNone/>
            </a:pPr>
            <a:r>
              <a:rPr lang="en-US" smtClean="0"/>
              <a:t>A. </a:t>
            </a:r>
            <a:r>
              <a:rPr lang="en-US" sz="2900" smtClean="0"/>
              <a:t>Tujuan Umum (Goal)</a:t>
            </a:r>
          </a:p>
          <a:p>
            <a:pPr>
              <a:buNone/>
            </a:pPr>
            <a:r>
              <a:rPr lang="en-GB" sz="2900" smtClean="0"/>
              <a:t>B. Sasaran/Maksud Program (Program Purpose)</a:t>
            </a:r>
            <a:endParaRPr lang="en-US" sz="2900" smtClean="0"/>
          </a:p>
          <a:p>
            <a:pPr>
              <a:buNone/>
            </a:pPr>
            <a:r>
              <a:rPr lang="en-US" sz="2900" smtClean="0"/>
              <a:t>C. Keluaran Program</a:t>
            </a:r>
          </a:p>
          <a:p>
            <a:pPr>
              <a:buNone/>
            </a:pPr>
            <a:r>
              <a:rPr lang="en-US" sz="2900" smtClean="0"/>
              <a:t>D. Aktivitas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58204" cy="633394"/>
          </a:xfrm>
        </p:spPr>
        <p:txBody>
          <a:bodyPr/>
          <a:lstStyle/>
          <a:p>
            <a:r>
              <a:rPr lang="en-GB" b="1" smtClean="0">
                <a:solidFill>
                  <a:schemeClr val="accent1">
                    <a:lumMod val="50000"/>
                  </a:schemeClr>
                </a:solidFill>
              </a:rPr>
              <a:t>Tentang Kerangka Kerja Logis </a:t>
            </a:r>
            <a:endParaRPr lang="en-US" b="1">
              <a:solidFill>
                <a:schemeClr val="accent1">
                  <a:lumMod val="50000"/>
                </a:schemeClr>
              </a:solidFill>
            </a:endParaRPr>
          </a:p>
        </p:txBody>
      </p:sp>
      <p:sp>
        <p:nvSpPr>
          <p:cNvPr id="3" name="Content Placeholder 2"/>
          <p:cNvSpPr>
            <a:spLocks noGrp="1"/>
          </p:cNvSpPr>
          <p:nvPr>
            <p:ph sz="quarter" idx="1"/>
          </p:nvPr>
        </p:nvSpPr>
        <p:spPr/>
        <p:txBody>
          <a:bodyPr>
            <a:normAutofit fontScale="85000" lnSpcReduction="20000"/>
          </a:bodyPr>
          <a:lstStyle/>
          <a:p>
            <a:pPr marL="514350" lvl="0" indent="-514350">
              <a:buFont typeface="+mj-lt"/>
              <a:buAutoNum type="arabicPeriod"/>
            </a:pPr>
            <a:r>
              <a:rPr lang="en-GB" smtClean="0"/>
              <a:t>KKL (Logframe) adalah sebuah pendekatan dan metode yang memberikan struktur sistematis bagi identifikasi, perencanaan, implementasi, dan evaluasi dalam manajemen program. </a:t>
            </a:r>
            <a:endParaRPr lang="en-US" smtClean="0"/>
          </a:p>
          <a:p>
            <a:pPr marL="514350" lvl="0" indent="-514350">
              <a:buFont typeface="+mj-lt"/>
              <a:buAutoNum type="arabicPeriod"/>
            </a:pPr>
            <a:r>
              <a:rPr lang="en-GB" smtClean="0"/>
              <a:t>KKL adalah metode analitis dan perangkat manajemen yang dapat membantu perencana dan manager: </a:t>
            </a:r>
            <a:endParaRPr lang="en-US" smtClean="0"/>
          </a:p>
          <a:p>
            <a:pPr lvl="2">
              <a:buClr>
                <a:srgbClr val="FF0000"/>
              </a:buClr>
              <a:buSzPct val="85000"/>
              <a:buFont typeface="Wingdings" pitchFamily="2" charset="2"/>
              <a:buChar char="§"/>
            </a:pPr>
            <a:r>
              <a:rPr lang="en-GB" smtClean="0"/>
              <a:t>Menganalisis situasi yang berkembang selama persiapan program.</a:t>
            </a:r>
            <a:endParaRPr lang="en-US" smtClean="0"/>
          </a:p>
          <a:p>
            <a:pPr lvl="2">
              <a:buClr>
                <a:srgbClr val="FF0000"/>
              </a:buClr>
              <a:buSzPct val="85000"/>
              <a:buFont typeface="Wingdings" pitchFamily="2" charset="2"/>
              <a:buChar char="§"/>
            </a:pPr>
            <a:r>
              <a:rPr lang="en-GB" smtClean="0"/>
              <a:t>Merumuskan logika dan perangkatnya untuk mencapai tujuan yang diharapkan.</a:t>
            </a:r>
            <a:endParaRPr lang="en-US" smtClean="0"/>
          </a:p>
          <a:p>
            <a:pPr lvl="2">
              <a:buClr>
                <a:srgbClr val="FF0000"/>
              </a:buClr>
              <a:buSzPct val="85000"/>
              <a:buFont typeface="Wingdings" pitchFamily="2" charset="2"/>
              <a:buChar char="§"/>
            </a:pPr>
            <a:r>
              <a:rPr lang="en-GB" smtClean="0"/>
              <a:t>Mengidentifikasi sejumlah risiko yang potensial.</a:t>
            </a:r>
            <a:endParaRPr lang="en-US" smtClean="0"/>
          </a:p>
          <a:p>
            <a:pPr lvl="2">
              <a:buClr>
                <a:srgbClr val="FF0000"/>
              </a:buClr>
              <a:buSzPct val="85000"/>
              <a:buFont typeface="Wingdings" pitchFamily="2" charset="2"/>
              <a:buChar char="§"/>
            </a:pPr>
            <a:r>
              <a:rPr lang="en-GB" smtClean="0"/>
              <a:t>Merumuskan bagaimana dan apa keluaraan dan hasil yang bisa dikontrol dan dievaluasi.</a:t>
            </a:r>
            <a:endParaRPr lang="en-US" smtClean="0"/>
          </a:p>
          <a:p>
            <a:pPr lvl="2">
              <a:buClr>
                <a:srgbClr val="FF0000"/>
              </a:buClr>
              <a:buSzPct val="85000"/>
              <a:buFont typeface="Wingdings" pitchFamily="2" charset="2"/>
              <a:buChar char="§"/>
            </a:pPr>
            <a:r>
              <a:rPr lang="en-GB" smtClean="0"/>
              <a:t>Menyajikan sebuah ringkasan program dalam format standar.</a:t>
            </a:r>
            <a:endParaRPr lang="en-US" smtClean="0"/>
          </a:p>
          <a:p>
            <a:pPr marL="514350" lvl="0" indent="-514350">
              <a:buFont typeface="+mj-lt"/>
              <a:buAutoNum type="arabicPeriod"/>
            </a:pPr>
            <a:r>
              <a:rPr lang="en-GB" smtClean="0"/>
              <a:t>Bagi Bank Dunia, KKL adalah sebuah metodologi sentral dalam program untuk menjalankan perencanaan, implementasi, supervisi dan evaluasi. KKL adalah sebuah perangkat (tool) yang mempunyai kekuatan untuk mengkomunikasikan elemen-elemen yang kompleks dalam program secara jelas dan sistematis.</a:t>
            </a:r>
            <a:endParaRPr lang="en-US" smtClean="0"/>
          </a:p>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Tujuan Umum</a:t>
            </a:r>
            <a:endParaRPr lang="en-US"/>
          </a:p>
        </p:txBody>
      </p:sp>
      <p:sp>
        <p:nvSpPr>
          <p:cNvPr id="3" name="Content Placeholder 2"/>
          <p:cNvSpPr>
            <a:spLocks noGrp="1"/>
          </p:cNvSpPr>
          <p:nvPr>
            <p:ph idx="1"/>
          </p:nvPr>
        </p:nvSpPr>
        <p:spPr/>
        <p:txBody>
          <a:bodyPr>
            <a:normAutofit fontScale="77500" lnSpcReduction="20000"/>
          </a:bodyPr>
          <a:lstStyle/>
          <a:p>
            <a:r>
              <a:rPr lang="en-US" sz="3300" smtClean="0"/>
              <a:t>Mengapa (besar) – relevansi. Mengapa program disiapkan dan dilaksanakan? Apa relevansinya? Bagaimana program memberikan kontribusi kepada visi pembangunan yang lebih luas bersama-sama dengan program, intervensi dan lembaga lain? </a:t>
            </a:r>
          </a:p>
          <a:p>
            <a:r>
              <a:rPr lang="en-US" smtClean="0"/>
              <a:t>Tujuan umum program harus menjelaskan mengapa program itu bermanfaat bagi </a:t>
            </a:r>
            <a:r>
              <a:rPr lang="sv-SE" smtClean="0"/>
              <a:t>masyarakat, dalam pengertian manfaat jangka panjang bagi penerima manfaat dan manfaat </a:t>
            </a:r>
            <a:r>
              <a:rPr lang="en-US" smtClean="0"/>
              <a:t>yang lebih luas bagi kelompok lainnya.Tujuan umum juga harus menunjukkan relevansi dengan kebijakan daerah (RPJMD) serta mandat organisasi (Renstra SKDP). </a:t>
            </a:r>
          </a:p>
          <a:p>
            <a:r>
              <a:rPr lang="en-US" smtClean="0"/>
              <a:t>Tujuan umum program tidak bakal dicapai oleh program sendirian, melainkan membutuhkan dampak dari kebijakan, dan program lainnya.</a:t>
            </a:r>
            <a:endParaRPr lang="en-US" sz="7600" smtClean="0"/>
          </a:p>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Sasaran/Maksud Program</a:t>
            </a:r>
            <a:endParaRPr lang="en-US"/>
          </a:p>
        </p:txBody>
      </p:sp>
      <p:sp>
        <p:nvSpPr>
          <p:cNvPr id="3" name="Content Placeholder 2"/>
          <p:cNvSpPr>
            <a:spLocks noGrp="1"/>
          </p:cNvSpPr>
          <p:nvPr>
            <p:ph idx="1"/>
          </p:nvPr>
        </p:nvSpPr>
        <p:spPr>
          <a:xfrm>
            <a:off x="428596" y="1571612"/>
            <a:ext cx="8286808" cy="4857784"/>
          </a:xfrm>
        </p:spPr>
        <p:txBody>
          <a:bodyPr>
            <a:noAutofit/>
          </a:bodyPr>
          <a:lstStyle/>
          <a:p>
            <a:r>
              <a:rPr lang="en-US" sz="2200" smtClean="0"/>
              <a:t>Mengapa (kecil) – konteks. Mengapa program disiapkan dan dilaksanakan? Apa konteks masalah inti yang akan dijawab dan ditangani oleh program? Dengan demikian, maksud program, atau sering disebut dengan tujuan khusus, hendak menjawab masalah inti yang </a:t>
            </a:r>
            <a:r>
              <a:rPr lang="sv-SE" sz="2200" smtClean="0"/>
              <a:t>dirumuskan dalam analisis masalah, serta merumuskan hasil yang </a:t>
            </a:r>
            <a:r>
              <a:rPr lang="en-US" sz="2200" smtClean="0"/>
              <a:t>diharapkan oleh program setelah pekerjaan ini lengkap dilakukan.</a:t>
            </a:r>
          </a:p>
          <a:p>
            <a:r>
              <a:rPr lang="en-US" sz="2200" smtClean="0"/>
              <a:t>Sasaran atau maksud program adalah sebuah intervensi logis yang disumbangkan program untuk mencapai tujuan umum. Sasaran program harus menembak masalah inti yang hendak ditangani program, dan didefinisikan dalam pengertian manfaat yang diterima oleh target penerima manfaat, sebagai sebuah hasil pemanfaatan pelayanan yang diberikan oleh program. Harap diingat bahwa sasaran program cukup satu saja!</a:t>
            </a:r>
            <a:endParaRPr lang="en-US" sz="22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85728"/>
            <a:ext cx="7658128" cy="725470"/>
          </a:xfrm>
        </p:spPr>
        <p:txBody>
          <a:bodyPr>
            <a:normAutofit fontScale="90000"/>
          </a:bodyPr>
          <a:lstStyle/>
          <a:p>
            <a:r>
              <a:rPr lang="en-GB" smtClean="0"/>
              <a:t>Keluaran (Output)</a:t>
            </a:r>
            <a:endParaRPr lang="en-US"/>
          </a:p>
        </p:txBody>
      </p:sp>
      <p:sp>
        <p:nvSpPr>
          <p:cNvPr id="3" name="Content Placeholder 2"/>
          <p:cNvSpPr>
            <a:spLocks noGrp="1"/>
          </p:cNvSpPr>
          <p:nvPr>
            <p:ph sz="quarter" idx="1"/>
          </p:nvPr>
        </p:nvSpPr>
        <p:spPr>
          <a:xfrm>
            <a:off x="642910" y="1142984"/>
            <a:ext cx="8072494" cy="5286412"/>
          </a:xfrm>
        </p:spPr>
        <p:txBody>
          <a:bodyPr>
            <a:noAutofit/>
          </a:bodyPr>
          <a:lstStyle/>
          <a:p>
            <a:pPr marL="342900" lvl="1" indent="-342900">
              <a:buClr>
                <a:srgbClr val="C00000"/>
              </a:buClr>
              <a:buFont typeface="Wingdings" pitchFamily="2" charset="2"/>
              <a:buChar char="v"/>
            </a:pPr>
            <a:r>
              <a:rPr lang="en-US" sz="2100" smtClean="0"/>
              <a:t>Apa. Apa hasil konkret program? Hasil program menyangkut hasil konkret, produk, sistem </a:t>
            </a:r>
            <a:r>
              <a:rPr lang="nn-NO" sz="2100" smtClean="0"/>
              <a:t>dan mekanisme, perubahan sikap individu atau organisasi, yang kesemuanya diberikan </a:t>
            </a:r>
            <a:r>
              <a:rPr lang="en-US" sz="2100" smtClean="0"/>
              <a:t>langsung oleh program.</a:t>
            </a:r>
          </a:p>
          <a:p>
            <a:pPr>
              <a:buClr>
                <a:srgbClr val="C00000"/>
              </a:buClr>
              <a:buFont typeface="Wingdings" pitchFamily="2" charset="2"/>
              <a:buChar char="v"/>
            </a:pPr>
            <a:r>
              <a:rPr lang="en-US" sz="2100" smtClean="0"/>
              <a:t>Keluaran program menggambarkan layanan yang diberikan secara langsung oleh (menajemen) program. Ini merupakan tanggungjawab langsung program. Artinya program harus membuahkan hasil secara langsung pada penerima manfaat, sebagaimana dirumuskan </a:t>
            </a:r>
            <a:r>
              <a:rPr lang="pt-BR" sz="2100" smtClean="0"/>
              <a:t>dalam rencana program. Secara metodologis, hasil-hasil program harus menembak sebabsebab </a:t>
            </a:r>
            <a:r>
              <a:rPr lang="en-US" sz="2100" smtClean="0"/>
              <a:t>utama atas masalah yang dihadapi oleh kelompok sasaran. </a:t>
            </a:r>
          </a:p>
          <a:p>
            <a:pPr>
              <a:buClr>
                <a:srgbClr val="C00000"/>
              </a:buClr>
              <a:buFont typeface="Wingdings" pitchFamily="2" charset="2"/>
              <a:buChar char="v"/>
            </a:pPr>
            <a:r>
              <a:rPr lang="en-US" sz="2100" smtClean="0"/>
              <a:t>Untuk memastikan relevansi hasil program pada penerima manfaat, maka analisis masalah seharusnya diidentifikasi secara partisipatif bersama kelompok penerima manfaat, terutama dalam </a:t>
            </a:r>
            <a:r>
              <a:rPr lang="en-GB" sz="2100" smtClean="0"/>
              <a:t>kegiatan identifikasi (need asessment) program.</a:t>
            </a:r>
            <a:endParaRPr lang="en-US" sz="2100" smtClean="0"/>
          </a:p>
          <a:p>
            <a:pPr>
              <a:buClr>
                <a:srgbClr val="C00000"/>
              </a:buClr>
              <a:buFont typeface="Wingdings" pitchFamily="2" charset="2"/>
              <a:buChar char="v"/>
            </a:pPr>
            <a:endParaRPr lang="en-US" sz="21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Aktivitas (Kegiatan)</a:t>
            </a:r>
            <a:endParaRPr lang="en-US"/>
          </a:p>
        </p:txBody>
      </p:sp>
      <p:sp>
        <p:nvSpPr>
          <p:cNvPr id="3" name="Content Placeholder 2"/>
          <p:cNvSpPr>
            <a:spLocks noGrp="1"/>
          </p:cNvSpPr>
          <p:nvPr>
            <p:ph idx="1"/>
          </p:nvPr>
        </p:nvSpPr>
        <p:spPr/>
        <p:txBody>
          <a:bodyPr>
            <a:normAutofit fontScale="85000" lnSpcReduction="20000"/>
          </a:bodyPr>
          <a:lstStyle/>
          <a:p>
            <a:r>
              <a:rPr lang="en-US" smtClean="0"/>
              <a:t>Bagaimana. Bagaimana mencapai hasil-hasil program? Apa saja input yang dibutuhkan? Dengan kata lain, aktivitas adalah rangkaian kegiatan yang dilakukan untuk mencapai hasil-hasil program.</a:t>
            </a:r>
          </a:p>
          <a:p>
            <a:r>
              <a:rPr lang="en-US" smtClean="0"/>
              <a:t>Aktivitas program adalah rangkaian kegiatan program yang memberikan layanan langsung pada penerima manfaat. </a:t>
            </a:r>
          </a:p>
          <a:p>
            <a:r>
              <a:rPr lang="en-US" smtClean="0"/>
              <a:t>Aktivitas program juga merupakan jabaran dari strategi yang dipilih sewaktu melakukan analisis tujuan. Salah satu kunci menggunakan kerangka logis dengan sukses adalah memahami apa definisi tentang perangkat dalam pengertian </a:t>
            </a:r>
            <a:r>
              <a:rPr lang="es-ES" smtClean="0"/>
              <a:t>operasional, dan secara khusus hubungan antara hasil dan sasaran program.</a:t>
            </a: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Tujuan</a:t>
            </a:r>
            <a:endParaRPr lang="en-US"/>
          </a:p>
        </p:txBody>
      </p:sp>
      <p:sp>
        <p:nvSpPr>
          <p:cNvPr id="3" name="Content Placeholder 2"/>
          <p:cNvSpPr>
            <a:spLocks noGrp="1"/>
          </p:cNvSpPr>
          <p:nvPr>
            <p:ph sz="quarter" idx="1"/>
          </p:nvPr>
        </p:nvSpPr>
        <p:spPr/>
        <p:txBody>
          <a:bodyPr/>
          <a:lstStyle/>
          <a:p>
            <a:pPr>
              <a:buNone/>
            </a:pPr>
            <a:endParaRPr lang="en-US"/>
          </a:p>
        </p:txBody>
      </p:sp>
      <p:sp>
        <p:nvSpPr>
          <p:cNvPr id="4" name="Rounded Rectangle 3"/>
          <p:cNvSpPr/>
          <p:nvPr/>
        </p:nvSpPr>
        <p:spPr>
          <a:xfrm>
            <a:off x="3929058" y="1714488"/>
            <a:ext cx="1285884" cy="78581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r>
              <a:rPr lang="en-US" smtClean="0"/>
              <a:t>Tujuan</a:t>
            </a:r>
          </a:p>
          <a:p>
            <a:r>
              <a:rPr lang="en-US" smtClean="0"/>
              <a:t>Umum</a:t>
            </a:r>
            <a:endParaRPr lang="en-US"/>
          </a:p>
        </p:txBody>
      </p:sp>
      <p:sp>
        <p:nvSpPr>
          <p:cNvPr id="5" name="Rounded Rectangle 4"/>
          <p:cNvSpPr/>
          <p:nvPr/>
        </p:nvSpPr>
        <p:spPr>
          <a:xfrm>
            <a:off x="3929058" y="2857496"/>
            <a:ext cx="1285884" cy="7143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mtClean="0"/>
              <a:t>Sasaran</a:t>
            </a:r>
            <a:endParaRPr lang="en-US"/>
          </a:p>
        </p:txBody>
      </p:sp>
      <p:sp>
        <p:nvSpPr>
          <p:cNvPr id="6" name="Rounded Rectangle 5"/>
          <p:cNvSpPr/>
          <p:nvPr/>
        </p:nvSpPr>
        <p:spPr>
          <a:xfrm>
            <a:off x="3929058" y="4000504"/>
            <a:ext cx="1285884" cy="71438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mtClean="0"/>
              <a:t>Keluaran</a:t>
            </a:r>
            <a:endParaRPr lang="en-US"/>
          </a:p>
        </p:txBody>
      </p:sp>
      <p:sp>
        <p:nvSpPr>
          <p:cNvPr id="8" name="Rounded Rectangle 7"/>
          <p:cNvSpPr/>
          <p:nvPr/>
        </p:nvSpPr>
        <p:spPr>
          <a:xfrm>
            <a:off x="3929058" y="5143512"/>
            <a:ext cx="1357322" cy="71438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mtClean="0"/>
              <a:t>Aktivitas </a:t>
            </a:r>
            <a:endParaRPr lang="en-US"/>
          </a:p>
        </p:txBody>
      </p:sp>
      <p:sp>
        <p:nvSpPr>
          <p:cNvPr id="9" name="Rectangle 8"/>
          <p:cNvSpPr/>
          <p:nvPr/>
        </p:nvSpPr>
        <p:spPr>
          <a:xfrm>
            <a:off x="6000760" y="5143512"/>
            <a:ext cx="1428760" cy="71438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smtClean="0"/>
              <a:t>Input</a:t>
            </a:r>
            <a:endParaRPr lang="en-US"/>
          </a:p>
        </p:txBody>
      </p:sp>
      <p:sp>
        <p:nvSpPr>
          <p:cNvPr id="14" name="Up Arrow 13"/>
          <p:cNvSpPr/>
          <p:nvPr/>
        </p:nvSpPr>
        <p:spPr>
          <a:xfrm>
            <a:off x="4500562" y="2571744"/>
            <a:ext cx="71438" cy="2857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Up Arrow 14"/>
          <p:cNvSpPr/>
          <p:nvPr/>
        </p:nvSpPr>
        <p:spPr>
          <a:xfrm>
            <a:off x="4572000" y="3643314"/>
            <a:ext cx="45719"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Up Arrow 15"/>
          <p:cNvSpPr/>
          <p:nvPr/>
        </p:nvSpPr>
        <p:spPr>
          <a:xfrm>
            <a:off x="4643438" y="4786322"/>
            <a:ext cx="45719"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 Arrow 16"/>
          <p:cNvSpPr/>
          <p:nvPr/>
        </p:nvSpPr>
        <p:spPr>
          <a:xfrm>
            <a:off x="5500694" y="5429264"/>
            <a:ext cx="357190" cy="11715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Catatan </a:t>
            </a:r>
            <a:endParaRPr lang="en-US"/>
          </a:p>
        </p:txBody>
      </p:sp>
      <p:sp>
        <p:nvSpPr>
          <p:cNvPr id="3" name="Content Placeholder 2"/>
          <p:cNvSpPr>
            <a:spLocks noGrp="1"/>
          </p:cNvSpPr>
          <p:nvPr>
            <p:ph idx="1"/>
          </p:nvPr>
        </p:nvSpPr>
        <p:spPr/>
        <p:txBody>
          <a:bodyPr>
            <a:normAutofit fontScale="70000" lnSpcReduction="20000"/>
          </a:bodyPr>
          <a:lstStyle/>
          <a:p>
            <a:r>
              <a:rPr lang="en-US" smtClean="0"/>
              <a:t>TUJUAN (GOAL) hendak mencapai DAMPAK (IMPACT), karena itu dua istilah ini bisa saling dipertukarkan. Bedanya, kalau TUJUAN dirumuskan dengan kalimat aktif, sementara dampak dirumuskan menjadi kalimat pasif atau keadaan yang hendak dicapai.</a:t>
            </a:r>
          </a:p>
          <a:p>
            <a:r>
              <a:rPr lang="en-US" smtClean="0"/>
              <a:t>Pada umumnya, TUJUAN atau DAMPAK dirancang untuk jangka menengah, misalnya 5 tahun seperti skema RPJMD. Kalau visi-misi adalah pencapaian jangka panjang, misalnya 25 tahun yang setara dengan RPJPD.</a:t>
            </a:r>
          </a:p>
          <a:p>
            <a:r>
              <a:rPr lang="en-US" smtClean="0"/>
              <a:t>MAKSUD (PURPOSE) sering disebut dengan TUJUAN KHUSUS (SPESIFIC GOAL) hendak membuahkan HASIL (OUTCOME). Dengan kalimat lain, OUTCOME merupakan ukuran MAKSUD/TUJUAN KHUSUS, yang akan dicapai dalam 1 tahun program atau selesainya program. Di daerah setara dengan RKPD.</a:t>
            </a:r>
          </a:p>
          <a:p>
            <a:r>
              <a:rPr lang="en-US" smtClean="0"/>
              <a:t>Sedangkan KELUARAN (OUTPUT) merupakan produk dari AKTIVITAS (KEGIATAN).</a:t>
            </a: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Rute KKL</a:t>
            </a:r>
            <a:endParaRPr lang="en-US"/>
          </a:p>
        </p:txBody>
      </p:sp>
      <p:graphicFrame>
        <p:nvGraphicFramePr>
          <p:cNvPr id="4" name="Content Placeholder 3"/>
          <p:cNvGraphicFramePr>
            <a:graphicFrameLocks noGrp="1"/>
          </p:cNvGraphicFramePr>
          <p:nvPr>
            <p:ph idx="1"/>
          </p:nvPr>
        </p:nvGraphicFramePr>
        <p:xfrm>
          <a:off x="428596" y="1285860"/>
          <a:ext cx="8229600" cy="4272280"/>
        </p:xfrm>
        <a:graphic>
          <a:graphicData uri="http://schemas.openxmlformats.org/drawingml/2006/table">
            <a:tbl>
              <a:tblPr firstRow="1" bandRow="1">
                <a:tableStyleId>{5C22544A-7EE6-4342-B048-85BDC9FD1C3A}</a:tableStyleId>
              </a:tblPr>
              <a:tblGrid>
                <a:gridCol w="1071570"/>
                <a:gridCol w="2686040"/>
                <a:gridCol w="1457364"/>
                <a:gridCol w="3014626"/>
              </a:tblGrid>
              <a:tr h="370840">
                <a:tc>
                  <a:txBody>
                    <a:bodyPr/>
                    <a:lstStyle/>
                    <a:p>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GB" sz="1400" smtClean="0"/>
                        <a:t>Tahap Analisis</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GB" sz="1400" smtClean="0"/>
                        <a:t>Tahap Perencanaan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370840">
                <a:tc>
                  <a:txBody>
                    <a:bodyPr/>
                    <a:lstStyle/>
                    <a:p>
                      <a:r>
                        <a:rPr lang="en-US" sz="1400" kern="1200" baseline="0" smtClean="0">
                          <a:solidFill>
                            <a:schemeClr val="dk1"/>
                          </a:solidFill>
                          <a:latin typeface="+mn-lt"/>
                          <a:ea typeface="+mn-ea"/>
                          <a:cs typeface="+mn-cs"/>
                        </a:rPr>
                        <a:t>Identifikasi/</a:t>
                      </a:r>
                    </a:p>
                    <a:p>
                      <a:r>
                        <a:rPr lang="en-US" sz="1400" kern="1200" baseline="0" smtClean="0">
                          <a:solidFill>
                            <a:schemeClr val="dk1"/>
                          </a:solidFill>
                          <a:latin typeface="+mn-lt"/>
                          <a:ea typeface="+mn-ea"/>
                          <a:cs typeface="+mn-cs"/>
                        </a:rPr>
                        <a:t>Analisis</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Analisis Masalah:</a:t>
                      </a:r>
                    </a:p>
                    <a:p>
                      <a:r>
                        <a:rPr lang="en-US" sz="1400" kern="1200" baseline="0" smtClean="0">
                          <a:solidFill>
                            <a:schemeClr val="dk1"/>
                          </a:solidFill>
                          <a:latin typeface="+mn-lt"/>
                          <a:ea typeface="+mn-ea"/>
                          <a:cs typeface="+mn-cs"/>
                        </a:rPr>
                        <a:t>identifikasi stakeholders,</a:t>
                      </a:r>
                    </a:p>
                    <a:p>
                      <a:r>
                        <a:rPr lang="en-US" sz="1400" kern="1200" baseline="0" smtClean="0">
                          <a:solidFill>
                            <a:schemeClr val="dk1"/>
                          </a:solidFill>
                          <a:latin typeface="+mn-lt"/>
                          <a:ea typeface="+mn-ea"/>
                          <a:cs typeface="+mn-cs"/>
                        </a:rPr>
                        <a:t>problem yang dihadapi,</a:t>
                      </a:r>
                    </a:p>
                    <a:p>
                      <a:r>
                        <a:rPr lang="en-US" sz="1400" kern="1200" baseline="0" smtClean="0">
                          <a:solidFill>
                            <a:schemeClr val="dk1"/>
                          </a:solidFill>
                          <a:latin typeface="+mn-lt"/>
                          <a:ea typeface="+mn-ea"/>
                          <a:cs typeface="+mn-cs"/>
                        </a:rPr>
                        <a:t>keterbatasan dan</a:t>
                      </a:r>
                    </a:p>
                    <a:p>
                      <a:r>
                        <a:rPr lang="en-US" sz="1400" kern="1200" baseline="0" smtClean="0">
                          <a:solidFill>
                            <a:schemeClr val="dk1"/>
                          </a:solidFill>
                          <a:latin typeface="+mn-lt"/>
                          <a:ea typeface="+mn-ea"/>
                          <a:cs typeface="+mn-cs"/>
                        </a:rPr>
                        <a:t>kesempatan, menyusun</a:t>
                      </a:r>
                    </a:p>
                    <a:p>
                      <a:r>
                        <a:rPr lang="en-US" sz="1400" kern="1200" baseline="0" smtClean="0">
                          <a:solidFill>
                            <a:schemeClr val="dk1"/>
                          </a:solidFill>
                          <a:latin typeface="+mn-lt"/>
                          <a:ea typeface="+mn-ea"/>
                          <a:cs typeface="+mn-cs"/>
                        </a:rPr>
                        <a:t>sebab-akibat</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Merumuskan</a:t>
                      </a:r>
                    </a:p>
                    <a:p>
                      <a:r>
                        <a:rPr lang="en-US" sz="1400" kern="1200" baseline="0" smtClean="0">
                          <a:solidFill>
                            <a:schemeClr val="dk1"/>
                          </a:solidFill>
                          <a:latin typeface="+mn-lt"/>
                          <a:ea typeface="+mn-ea"/>
                          <a:cs typeface="+mn-cs"/>
                        </a:rPr>
                        <a:t>logika program</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Kerangka Logis: struktur</a:t>
                      </a:r>
                    </a:p>
                    <a:p>
                      <a:r>
                        <a:rPr lang="en-US" sz="1400" kern="1200" baseline="0" smtClean="0">
                          <a:solidFill>
                            <a:schemeClr val="dk1"/>
                          </a:solidFill>
                          <a:latin typeface="+mn-lt"/>
                          <a:ea typeface="+mn-ea"/>
                          <a:cs typeface="+mn-cs"/>
                        </a:rPr>
                        <a:t>program, menguji logika</a:t>
                      </a:r>
                    </a:p>
                    <a:p>
                      <a:r>
                        <a:rPr lang="en-US" sz="1400" kern="1200" baseline="0" smtClean="0">
                          <a:solidFill>
                            <a:schemeClr val="dk1"/>
                          </a:solidFill>
                          <a:latin typeface="+mn-lt"/>
                          <a:ea typeface="+mn-ea"/>
                          <a:cs typeface="+mn-cs"/>
                        </a:rPr>
                        <a:t>internalnya, tujuan yang</a:t>
                      </a:r>
                    </a:p>
                    <a:p>
                      <a:r>
                        <a:rPr lang="en-US" sz="1400" kern="1200" baseline="0" smtClean="0">
                          <a:solidFill>
                            <a:schemeClr val="dk1"/>
                          </a:solidFill>
                          <a:latin typeface="+mn-lt"/>
                          <a:ea typeface="+mn-ea"/>
                          <a:cs typeface="+mn-cs"/>
                        </a:rPr>
                        <a:t>terukur, formulasi</a:t>
                      </a:r>
                    </a:p>
                    <a:p>
                      <a:r>
                        <a:rPr lang="en-US" sz="1400" kern="1200" baseline="0" smtClean="0">
                          <a:solidFill>
                            <a:schemeClr val="dk1"/>
                          </a:solidFill>
                          <a:latin typeface="+mn-lt"/>
                          <a:ea typeface="+mn-ea"/>
                          <a:cs typeface="+mn-cs"/>
                        </a:rPr>
                        <a:t>perangkat dan biaya.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370840">
                <a:tc>
                  <a:txBody>
                    <a:bodyPr/>
                    <a:lstStyle/>
                    <a:p>
                      <a:r>
                        <a:rPr lang="en-GB" sz="1400" smtClean="0"/>
                        <a:t>Deduksi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Analisis tujuan:</a:t>
                      </a:r>
                    </a:p>
                    <a:p>
                      <a:r>
                        <a:rPr lang="en-US" sz="1400" kern="1200" baseline="0" smtClean="0">
                          <a:solidFill>
                            <a:schemeClr val="dk1"/>
                          </a:solidFill>
                          <a:latin typeface="+mn-lt"/>
                          <a:ea typeface="+mn-ea"/>
                          <a:cs typeface="+mn-cs"/>
                        </a:rPr>
                        <a:t>mengembangkan tujuan</a:t>
                      </a:r>
                    </a:p>
                    <a:p>
                      <a:r>
                        <a:rPr lang="en-US" sz="1400" kern="1200" baseline="0" smtClean="0">
                          <a:solidFill>
                            <a:schemeClr val="dk1"/>
                          </a:solidFill>
                          <a:latin typeface="+mn-lt"/>
                          <a:ea typeface="+mn-ea"/>
                          <a:cs typeface="+mn-cs"/>
                        </a:rPr>
                        <a:t>berbasis problem yang</a:t>
                      </a:r>
                    </a:p>
                    <a:p>
                      <a:r>
                        <a:rPr lang="en-US" sz="1400" kern="1200" baseline="0" smtClean="0">
                          <a:solidFill>
                            <a:schemeClr val="dk1"/>
                          </a:solidFill>
                          <a:latin typeface="+mn-lt"/>
                          <a:ea typeface="+mn-ea"/>
                          <a:cs typeface="+mn-cs"/>
                        </a:rPr>
                        <a:t>diidentifikasi, identifikasi</a:t>
                      </a:r>
                    </a:p>
                    <a:p>
                      <a:r>
                        <a:rPr lang="en-US" sz="1400" kern="1200" baseline="0" smtClean="0">
                          <a:solidFill>
                            <a:schemeClr val="dk1"/>
                          </a:solidFill>
                          <a:latin typeface="+mn-lt"/>
                          <a:ea typeface="+mn-ea"/>
                          <a:cs typeface="+mn-cs"/>
                        </a:rPr>
                        <a:t>hubungan alat dan tujuan.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rowSpan="2">
                  <a:txBody>
                    <a:bodyPr/>
                    <a:lstStyle/>
                    <a:p>
                      <a:r>
                        <a:rPr lang="en-US" sz="1400" kern="1200" baseline="0" smtClean="0">
                          <a:solidFill>
                            <a:schemeClr val="dk1"/>
                          </a:solidFill>
                          <a:latin typeface="+mn-lt"/>
                          <a:ea typeface="+mn-ea"/>
                          <a:cs typeface="+mn-cs"/>
                        </a:rPr>
                        <a:t>Membuat</a:t>
                      </a:r>
                    </a:p>
                    <a:p>
                      <a:r>
                        <a:rPr lang="en-US" sz="1400" kern="1200" baseline="0" smtClean="0">
                          <a:solidFill>
                            <a:schemeClr val="dk1"/>
                          </a:solidFill>
                          <a:latin typeface="+mn-lt"/>
                          <a:ea typeface="+mn-ea"/>
                          <a:cs typeface="+mn-cs"/>
                        </a:rPr>
                        <a:t>spesifikasi dan</a:t>
                      </a:r>
                    </a:p>
                    <a:p>
                      <a:r>
                        <a:rPr lang="en-US" sz="1400" kern="1200" baseline="0" smtClean="0">
                          <a:solidFill>
                            <a:schemeClr val="dk1"/>
                          </a:solidFill>
                          <a:latin typeface="+mn-lt"/>
                          <a:ea typeface="+mn-ea"/>
                          <a:cs typeface="+mn-cs"/>
                        </a:rPr>
                        <a:t>operasionalisasi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Penjadwalan kegiatan:</a:t>
                      </a:r>
                    </a:p>
                    <a:p>
                      <a:r>
                        <a:rPr lang="en-US" sz="1400" kern="1200" baseline="0" smtClean="0">
                          <a:solidFill>
                            <a:schemeClr val="dk1"/>
                          </a:solidFill>
                          <a:latin typeface="+mn-lt"/>
                          <a:ea typeface="+mn-ea"/>
                          <a:cs typeface="+mn-cs"/>
                        </a:rPr>
                        <a:t>menentukan sekuensi dan</a:t>
                      </a:r>
                    </a:p>
                    <a:p>
                      <a:r>
                        <a:rPr lang="en-US" sz="1400" kern="1200" baseline="0" smtClean="0">
                          <a:solidFill>
                            <a:schemeClr val="dk1"/>
                          </a:solidFill>
                          <a:latin typeface="+mn-lt"/>
                          <a:ea typeface="+mn-ea"/>
                          <a:cs typeface="+mn-cs"/>
                        </a:rPr>
                        <a:t>hubungan antaraktivitas;</a:t>
                      </a:r>
                    </a:p>
                    <a:p>
                      <a:r>
                        <a:rPr lang="en-US" sz="1400" kern="1200" baseline="0" smtClean="0">
                          <a:solidFill>
                            <a:schemeClr val="dk1"/>
                          </a:solidFill>
                          <a:latin typeface="+mn-lt"/>
                          <a:ea typeface="+mn-ea"/>
                          <a:cs typeface="+mn-cs"/>
                        </a:rPr>
                        <a:t>estimasi durasi; menyusun</a:t>
                      </a:r>
                    </a:p>
                    <a:p>
                      <a:r>
                        <a:rPr lang="en-US" sz="1400" kern="1200" baseline="0" smtClean="0">
                          <a:solidFill>
                            <a:schemeClr val="dk1"/>
                          </a:solidFill>
                          <a:latin typeface="+mn-lt"/>
                          <a:ea typeface="+mn-ea"/>
                          <a:cs typeface="+mn-cs"/>
                        </a:rPr>
                        <a:t>pembagian kerja.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370840">
                <a:tc>
                  <a:txBody>
                    <a:bodyPr/>
                    <a:lstStyle/>
                    <a:p>
                      <a:r>
                        <a:rPr lang="en-GB" sz="1400" smtClean="0"/>
                        <a:t>Pemilihan strategi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Analisis strategi:</a:t>
                      </a:r>
                    </a:p>
                    <a:p>
                      <a:r>
                        <a:rPr lang="en-US" sz="1400" kern="1200" baseline="0" smtClean="0">
                          <a:solidFill>
                            <a:schemeClr val="dk1"/>
                          </a:solidFill>
                          <a:latin typeface="+mn-lt"/>
                          <a:ea typeface="+mn-ea"/>
                          <a:cs typeface="+mn-cs"/>
                        </a:rPr>
                        <a:t>identifikasi sejumlah</a:t>
                      </a:r>
                    </a:p>
                    <a:p>
                      <a:r>
                        <a:rPr lang="en-US" sz="1400" kern="1200" baseline="0" smtClean="0">
                          <a:solidFill>
                            <a:schemeClr val="dk1"/>
                          </a:solidFill>
                          <a:latin typeface="+mn-lt"/>
                          <a:ea typeface="+mn-ea"/>
                          <a:cs typeface="+mn-cs"/>
                        </a:rPr>
                        <a:t>strategi yang bisa</a:t>
                      </a:r>
                    </a:p>
                    <a:p>
                      <a:r>
                        <a:rPr lang="en-US" sz="1400" kern="1200" baseline="0" smtClean="0">
                          <a:solidFill>
                            <a:schemeClr val="dk1"/>
                          </a:solidFill>
                          <a:latin typeface="+mn-lt"/>
                          <a:ea typeface="+mn-ea"/>
                          <a:cs typeface="+mn-cs"/>
                        </a:rPr>
                        <a:t>mencapai tujuan,</a:t>
                      </a:r>
                    </a:p>
                    <a:p>
                      <a:r>
                        <a:rPr lang="en-US" sz="1400" kern="1200" baseline="0" smtClean="0">
                          <a:solidFill>
                            <a:schemeClr val="dk1"/>
                          </a:solidFill>
                          <a:latin typeface="+mn-lt"/>
                          <a:ea typeface="+mn-ea"/>
                          <a:cs typeface="+mn-cs"/>
                        </a:rPr>
                        <a:t>menentukan strategi</a:t>
                      </a:r>
                    </a:p>
                    <a:p>
                      <a:r>
                        <a:rPr lang="en-US" sz="1400" kern="1200" baseline="0" smtClean="0">
                          <a:solidFill>
                            <a:schemeClr val="dk1"/>
                          </a:solidFill>
                          <a:latin typeface="+mn-lt"/>
                          <a:ea typeface="+mn-ea"/>
                          <a:cs typeface="+mn-cs"/>
                        </a:rPr>
                        <a:t>utama.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vMerge="1">
                  <a:txBody>
                    <a:bodyPr/>
                    <a:lstStyle/>
                    <a:p>
                      <a:endParaRPr lang="en-US" sz="1400"/>
                    </a:p>
                  </a:txBody>
                  <a:tcPr/>
                </a:tc>
                <a:tc>
                  <a:txBody>
                    <a:bodyPr/>
                    <a:lstStyle/>
                    <a:p>
                      <a:r>
                        <a:rPr lang="en-US" sz="1400" kern="1200" baseline="0" smtClean="0">
                          <a:solidFill>
                            <a:schemeClr val="dk1"/>
                          </a:solidFill>
                          <a:latin typeface="+mn-lt"/>
                          <a:ea typeface="+mn-ea"/>
                          <a:cs typeface="+mn-cs"/>
                        </a:rPr>
                        <a:t>Penataan sumberdaya:</a:t>
                      </a:r>
                    </a:p>
                    <a:p>
                      <a:r>
                        <a:rPr lang="en-US" sz="1400" kern="1200" baseline="0" smtClean="0">
                          <a:solidFill>
                            <a:schemeClr val="dk1"/>
                          </a:solidFill>
                          <a:latin typeface="+mn-lt"/>
                          <a:ea typeface="+mn-ea"/>
                          <a:cs typeface="+mn-cs"/>
                        </a:rPr>
                        <a:t>menyusun input dan</a:t>
                      </a:r>
                    </a:p>
                    <a:p>
                      <a:r>
                        <a:rPr lang="en-US" sz="1400" kern="1200" baseline="0" smtClean="0">
                          <a:solidFill>
                            <a:schemeClr val="dk1"/>
                          </a:solidFill>
                          <a:latin typeface="+mn-lt"/>
                          <a:ea typeface="+mn-ea"/>
                          <a:cs typeface="+mn-cs"/>
                        </a:rPr>
                        <a:t>anggaran.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bl>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smtClean="0">
                <a:solidFill>
                  <a:schemeClr val="tx1"/>
                </a:solidFill>
              </a:rPr>
              <a:t>Tahap Analisis</a:t>
            </a:r>
            <a:endParaRPr lang="en-US" b="1">
              <a:solidFill>
                <a:schemeClr val="tx1"/>
              </a:solidFill>
            </a:endParaRPr>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Analisis Masalah</a:t>
            </a:r>
            <a:endParaRPr lang="en-US"/>
          </a:p>
        </p:txBody>
      </p:sp>
      <p:sp>
        <p:nvSpPr>
          <p:cNvPr id="3" name="Content Placeholder 2"/>
          <p:cNvSpPr>
            <a:spLocks noGrp="1"/>
          </p:cNvSpPr>
          <p:nvPr>
            <p:ph sz="quarter" idx="1"/>
          </p:nvPr>
        </p:nvSpPr>
        <p:spPr/>
        <p:txBody>
          <a:bodyPr>
            <a:normAutofit/>
          </a:bodyPr>
          <a:lstStyle/>
          <a:p>
            <a:r>
              <a:rPr lang="en-US"/>
              <a:t>Mengidentifikasi stakeholder yang terkait dengan program yang diusulkan</a:t>
            </a:r>
            <a:endParaRPr lang="en-US" smtClean="0"/>
          </a:p>
          <a:p>
            <a:r>
              <a:rPr lang="en-US" smtClean="0"/>
              <a:t>Menyelidiki </a:t>
            </a:r>
            <a:r>
              <a:rPr lang="en-US"/>
              <a:t>masalah utama yang terkait dengan suatu keadaan yang ingin diperbaiki.</a:t>
            </a:r>
          </a:p>
          <a:p>
            <a:r>
              <a:rPr lang="en-US" smtClean="0"/>
              <a:t>Meneliti </a:t>
            </a:r>
            <a:r>
              <a:rPr lang="en-US"/>
              <a:t>sebab-sebab dan akibat-akibat yang berhubungan langsung dengan masalah.</a:t>
            </a:r>
          </a:p>
          <a:p>
            <a:r>
              <a:rPr lang="en-US" smtClean="0"/>
              <a:t>Menunjukkan </a:t>
            </a:r>
            <a:r>
              <a:rPr lang="en-US"/>
              <a:t>informasi tentang hubungan MASALAH, SEBAB, AKIBAT dalam </a:t>
            </a:r>
            <a:r>
              <a:rPr lang="en-US" smtClean="0"/>
              <a:t>suatu GAMBAR/DIAGRAM</a:t>
            </a:r>
            <a:r>
              <a:rPr lang="en-US"/>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Pohon Masalah</a:t>
            </a:r>
            <a:endParaRPr lang="en-US"/>
          </a:p>
        </p:txBody>
      </p:sp>
      <p:sp>
        <p:nvSpPr>
          <p:cNvPr id="3" name="Content Placeholder 2"/>
          <p:cNvSpPr>
            <a:spLocks noGrp="1"/>
          </p:cNvSpPr>
          <p:nvPr>
            <p:ph idx="1"/>
          </p:nvPr>
        </p:nvSpPr>
        <p:spPr>
          <a:xfrm>
            <a:off x="1000100" y="1357298"/>
            <a:ext cx="7643866" cy="5072098"/>
          </a:xfrm>
        </p:spPr>
        <p:txBody>
          <a:bodyPr>
            <a:normAutofit fontScale="55000" lnSpcReduction="20000"/>
          </a:bodyPr>
          <a:lstStyle/>
          <a:p>
            <a:r>
              <a:rPr lang="en-GB" smtClean="0"/>
              <a:t>Pohon masalah adalah alat dan cara yang mudah digunakan untuk analisis masalah</a:t>
            </a:r>
            <a:endParaRPr lang="en-US" smtClean="0"/>
          </a:p>
          <a:p>
            <a:r>
              <a:rPr lang="en-US" smtClean="0"/>
              <a:t>Sebelum </a:t>
            </a:r>
            <a:r>
              <a:rPr lang="en-US"/>
              <a:t>mulai analisis masalah, yang terbaik pastikan bahwa sebagian orang </a:t>
            </a:r>
            <a:r>
              <a:rPr lang="en-US" smtClean="0"/>
              <a:t>yang berkaitan </a:t>
            </a:r>
            <a:r>
              <a:rPr lang="en-US"/>
              <a:t>dengan suatu masalah juga terlibat dalam merumuskan masalah.</a:t>
            </a:r>
          </a:p>
          <a:p>
            <a:r>
              <a:rPr lang="en-US" smtClean="0"/>
              <a:t>Identifikasi </a:t>
            </a:r>
            <a:r>
              <a:rPr lang="en-US"/>
              <a:t>dan Anda daftar masalah-masalah utama yang muncul.</a:t>
            </a:r>
          </a:p>
          <a:p>
            <a:r>
              <a:rPr lang="en-US" smtClean="0"/>
              <a:t>Identifikasikan </a:t>
            </a:r>
            <a:r>
              <a:rPr lang="en-US"/>
              <a:t>dan tuliskan “masalah inti” (core problem) yang akan dipecahkan.</a:t>
            </a:r>
          </a:p>
          <a:p>
            <a:r>
              <a:rPr lang="en-US" smtClean="0"/>
              <a:t>Identifikasikan </a:t>
            </a:r>
            <a:r>
              <a:rPr lang="en-US"/>
              <a:t>mana masalah penyebab dan mana masalah akibat</a:t>
            </a:r>
          </a:p>
          <a:p>
            <a:r>
              <a:rPr lang="en-US" smtClean="0"/>
              <a:t>Telitilah </a:t>
            </a:r>
            <a:r>
              <a:rPr lang="en-US"/>
              <a:t>masalah-masalah lainnya dan kondisi negatif yang menyebabkan </a:t>
            </a:r>
            <a:r>
              <a:rPr lang="en-US" smtClean="0"/>
              <a:t>terjadinya “masalah </a:t>
            </a:r>
            <a:r>
              <a:rPr lang="en-US"/>
              <a:t>inti” di atas. Tulislah banyak masalah “penyebab” ini di bawah “masalah inti</a:t>
            </a:r>
            <a:r>
              <a:rPr lang="en-US" smtClean="0"/>
              <a:t>”.</a:t>
            </a:r>
          </a:p>
          <a:p>
            <a:r>
              <a:rPr lang="en-US"/>
              <a:t>Telitilah masalah lain dan kondisi negatif yang diakibatkan oleh masalah inti. </a:t>
            </a:r>
            <a:r>
              <a:rPr lang="en-US" smtClean="0"/>
              <a:t>Tulislah </a:t>
            </a:r>
            <a:r>
              <a:rPr lang="it-IT" smtClean="0"/>
              <a:t>“akibat</a:t>
            </a:r>
            <a:r>
              <a:rPr lang="it-IT"/>
              <a:t>” ini di atas “masalah inti”.</a:t>
            </a:r>
          </a:p>
          <a:p>
            <a:r>
              <a:rPr lang="en-US" smtClean="0"/>
              <a:t>Tulislah </a:t>
            </a:r>
            <a:r>
              <a:rPr lang="en-US"/>
              <a:t>semua hubungan sebab-akibat yang penting dengan tanda panah.</a:t>
            </a:r>
          </a:p>
          <a:p>
            <a:r>
              <a:rPr lang="en-US" smtClean="0"/>
              <a:t>Kontrol </a:t>
            </a:r>
            <a:r>
              <a:rPr lang="en-US"/>
              <a:t>lagi logika sebab-akibat itu, apakah sudah tepat dan masuk akal.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Pohon Masalah Sederhana</a:t>
            </a:r>
            <a:endParaRPr lang="en-US"/>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Contoh Pohon Masalah</a:t>
            </a:r>
            <a:endParaRPr lang="en-US"/>
          </a:p>
        </p:txBody>
      </p:sp>
      <p:sp>
        <p:nvSpPr>
          <p:cNvPr id="3" name="Content Placeholder 2"/>
          <p:cNvSpPr>
            <a:spLocks noGrp="1"/>
          </p:cNvSpPr>
          <p:nvPr>
            <p:ph idx="1"/>
          </p:nvPr>
        </p:nvSpPr>
        <p:spPr>
          <a:xfrm>
            <a:off x="457200" y="1428736"/>
            <a:ext cx="8258204" cy="4697427"/>
          </a:xfrm>
        </p:spPr>
        <p:txBody>
          <a:bodyPr/>
          <a:lstStyle/>
          <a:p>
            <a:pPr>
              <a:buNone/>
            </a:pPr>
            <a:endParaRPr lang="en-US"/>
          </a:p>
        </p:txBody>
      </p:sp>
      <p:sp>
        <p:nvSpPr>
          <p:cNvPr id="5" name="Oval 4"/>
          <p:cNvSpPr/>
          <p:nvPr/>
        </p:nvSpPr>
        <p:spPr>
          <a:xfrm>
            <a:off x="7072330" y="3286124"/>
            <a:ext cx="1571636" cy="121444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1400" smtClean="0"/>
              <a:t>Kemiskinan Meningkat</a:t>
            </a:r>
            <a:endParaRPr lang="en-US" sz="1400"/>
          </a:p>
        </p:txBody>
      </p:sp>
      <p:sp>
        <p:nvSpPr>
          <p:cNvPr id="6" name="Rectangle 5"/>
          <p:cNvSpPr/>
          <p:nvPr/>
        </p:nvSpPr>
        <p:spPr>
          <a:xfrm>
            <a:off x="5500694" y="3429000"/>
            <a:ext cx="1214446" cy="928694"/>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smtClean="0">
                <a:solidFill>
                  <a:schemeClr val="tx1"/>
                </a:solidFill>
              </a:rPr>
              <a:t>Pendapatan Petani Rendah</a:t>
            </a:r>
            <a:endParaRPr lang="en-US" sz="1400" b="1">
              <a:solidFill>
                <a:schemeClr val="tx1"/>
              </a:solidFill>
            </a:endParaRPr>
          </a:p>
        </p:txBody>
      </p:sp>
      <p:sp>
        <p:nvSpPr>
          <p:cNvPr id="7" name="Rounded Rectangle 6"/>
          <p:cNvSpPr/>
          <p:nvPr/>
        </p:nvSpPr>
        <p:spPr>
          <a:xfrm>
            <a:off x="4572000" y="1714488"/>
            <a:ext cx="1000132" cy="71438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Gagal panen</a:t>
            </a:r>
            <a:endParaRPr lang="en-US" sz="1400"/>
          </a:p>
        </p:txBody>
      </p:sp>
      <p:sp>
        <p:nvSpPr>
          <p:cNvPr id="9" name="Rounded Rectangle 8"/>
          <p:cNvSpPr/>
          <p:nvPr/>
        </p:nvSpPr>
        <p:spPr>
          <a:xfrm>
            <a:off x="3643306" y="2643182"/>
            <a:ext cx="1571636" cy="71438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Kemampuan budidaya terbatas </a:t>
            </a:r>
            <a:endParaRPr lang="en-US" sz="1400"/>
          </a:p>
        </p:txBody>
      </p:sp>
      <p:sp>
        <p:nvSpPr>
          <p:cNvPr id="10" name="Rounded Rectangle 9"/>
          <p:cNvSpPr/>
          <p:nvPr/>
        </p:nvSpPr>
        <p:spPr>
          <a:xfrm>
            <a:off x="3143240" y="3714752"/>
            <a:ext cx="2000264"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Transportasi dan pengangkutan hasil panen terhambat</a:t>
            </a:r>
            <a:endParaRPr lang="en-US" sz="1400"/>
          </a:p>
        </p:txBody>
      </p:sp>
      <p:sp>
        <p:nvSpPr>
          <p:cNvPr id="11" name="Rounded Rectangle 10"/>
          <p:cNvSpPr/>
          <p:nvPr/>
        </p:nvSpPr>
        <p:spPr>
          <a:xfrm>
            <a:off x="3428992" y="4786322"/>
            <a:ext cx="1785950"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Terjerat pada tengkulak</a:t>
            </a:r>
            <a:endParaRPr lang="en-US" sz="1400"/>
          </a:p>
        </p:txBody>
      </p:sp>
      <p:sp>
        <p:nvSpPr>
          <p:cNvPr id="12" name="Rectangle 11"/>
          <p:cNvSpPr/>
          <p:nvPr/>
        </p:nvSpPr>
        <p:spPr>
          <a:xfrm>
            <a:off x="2571736" y="1785926"/>
            <a:ext cx="1000132" cy="64294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400" smtClean="0"/>
              <a:t>Kekeringan</a:t>
            </a:r>
            <a:endParaRPr lang="en-US" sz="1400"/>
          </a:p>
        </p:txBody>
      </p:sp>
      <p:sp>
        <p:nvSpPr>
          <p:cNvPr id="15" name="Rounded Rectangle 14"/>
          <p:cNvSpPr/>
          <p:nvPr/>
        </p:nvSpPr>
        <p:spPr>
          <a:xfrm>
            <a:off x="571472" y="1785926"/>
            <a:ext cx="1285884"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400" smtClean="0"/>
              <a:t>Tidak ada saluran irigasi</a:t>
            </a:r>
            <a:endParaRPr lang="en-US" sz="1400"/>
          </a:p>
        </p:txBody>
      </p:sp>
      <p:sp>
        <p:nvSpPr>
          <p:cNvPr id="16" name="Rectangle 15"/>
          <p:cNvSpPr/>
          <p:nvPr/>
        </p:nvSpPr>
        <p:spPr>
          <a:xfrm>
            <a:off x="2000232" y="2643182"/>
            <a:ext cx="1357322" cy="78581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200" smtClean="0"/>
              <a:t>Pengetahuan dan keterampilan rendah</a:t>
            </a:r>
            <a:endParaRPr lang="en-US" sz="1200"/>
          </a:p>
        </p:txBody>
      </p:sp>
      <p:sp>
        <p:nvSpPr>
          <p:cNvPr id="17" name="Rounded Rectangle 16"/>
          <p:cNvSpPr/>
          <p:nvPr/>
        </p:nvSpPr>
        <p:spPr>
          <a:xfrm>
            <a:off x="500034" y="2714620"/>
            <a:ext cx="1357322" cy="71438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200" smtClean="0"/>
              <a:t>Kurang pelatihan dan penyuluhan</a:t>
            </a:r>
            <a:endParaRPr lang="en-US" sz="1200"/>
          </a:p>
        </p:txBody>
      </p:sp>
      <p:sp>
        <p:nvSpPr>
          <p:cNvPr id="18" name="Rectangle 17"/>
          <p:cNvSpPr/>
          <p:nvPr/>
        </p:nvSpPr>
        <p:spPr>
          <a:xfrm>
            <a:off x="1071538" y="3786190"/>
            <a:ext cx="1643074" cy="71438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mtClean="0"/>
              <a:t>Tidak ada jalan usaha tani</a:t>
            </a:r>
            <a:endParaRPr lang="en-US"/>
          </a:p>
        </p:txBody>
      </p:sp>
      <p:sp>
        <p:nvSpPr>
          <p:cNvPr id="19" name="Rectangle 18"/>
          <p:cNvSpPr/>
          <p:nvPr/>
        </p:nvSpPr>
        <p:spPr>
          <a:xfrm>
            <a:off x="1285852" y="4786322"/>
            <a:ext cx="1857388" cy="4286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mtClean="0"/>
              <a:t>Modal terbatas</a:t>
            </a:r>
            <a:endParaRPr lang="en-US"/>
          </a:p>
        </p:txBody>
      </p:sp>
      <p:sp>
        <p:nvSpPr>
          <p:cNvPr id="20" name="Rectangle 19"/>
          <p:cNvSpPr/>
          <p:nvPr/>
        </p:nvSpPr>
        <p:spPr>
          <a:xfrm>
            <a:off x="714348" y="5500702"/>
            <a:ext cx="2428892" cy="4286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400" smtClean="0"/>
              <a:t>Tidak ada perlindungan dari pemerintah</a:t>
            </a:r>
            <a:endParaRPr lang="en-US" sz="1400"/>
          </a:p>
        </p:txBody>
      </p:sp>
      <p:cxnSp>
        <p:nvCxnSpPr>
          <p:cNvPr id="22" name="Straight Arrow Connector 21"/>
          <p:cNvCxnSpPr>
            <a:stCxn id="6" idx="3"/>
            <a:endCxn id="5" idx="2"/>
          </p:cNvCxnSpPr>
          <p:nvPr/>
        </p:nvCxnSpPr>
        <p:spPr>
          <a:xfrm>
            <a:off x="6715140" y="3893347"/>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a:endCxn id="6" idx="0"/>
          </p:cNvCxnSpPr>
          <p:nvPr/>
        </p:nvCxnSpPr>
        <p:spPr>
          <a:xfrm rot="16200000" flipH="1">
            <a:off x="5161363" y="2482446"/>
            <a:ext cx="1357322" cy="53578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a:stCxn id="9" idx="3"/>
          </p:cNvCxnSpPr>
          <p:nvPr/>
        </p:nvCxnSpPr>
        <p:spPr>
          <a:xfrm>
            <a:off x="5214942" y="3000372"/>
            <a:ext cx="785818"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a:stCxn id="10" idx="3"/>
            <a:endCxn id="6" idx="1"/>
          </p:cNvCxnSpPr>
          <p:nvPr/>
        </p:nvCxnSpPr>
        <p:spPr>
          <a:xfrm flipV="1">
            <a:off x="5143504" y="3893347"/>
            <a:ext cx="357190" cy="2143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a:stCxn id="11" idx="3"/>
            <a:endCxn id="6" idx="2"/>
          </p:cNvCxnSpPr>
          <p:nvPr/>
        </p:nvCxnSpPr>
        <p:spPr>
          <a:xfrm flipV="1">
            <a:off x="5214942" y="4357694"/>
            <a:ext cx="892975" cy="8215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a:stCxn id="12" idx="3"/>
          </p:cNvCxnSpPr>
          <p:nvPr/>
        </p:nvCxnSpPr>
        <p:spPr>
          <a:xfrm flipV="1">
            <a:off x="3571868" y="2071678"/>
            <a:ext cx="928694"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p:cNvCxnSpPr>
            <a:stCxn id="15" idx="3"/>
            <a:endCxn id="12" idx="1"/>
          </p:cNvCxnSpPr>
          <p:nvPr/>
        </p:nvCxnSpPr>
        <p:spPr>
          <a:xfrm>
            <a:off x="1857356" y="2107397"/>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a:stCxn id="17" idx="3"/>
            <a:endCxn id="16" idx="1"/>
          </p:cNvCxnSpPr>
          <p:nvPr/>
        </p:nvCxnSpPr>
        <p:spPr>
          <a:xfrm flipV="1">
            <a:off x="1857356" y="3036091"/>
            <a:ext cx="14287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a:stCxn id="16" idx="3"/>
          </p:cNvCxnSpPr>
          <p:nvPr/>
        </p:nvCxnSpPr>
        <p:spPr>
          <a:xfrm flipV="1">
            <a:off x="3357554" y="3000372"/>
            <a:ext cx="28575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0" idx="1"/>
          </p:cNvCxnSpPr>
          <p:nvPr/>
        </p:nvCxnSpPr>
        <p:spPr>
          <a:xfrm flipV="1">
            <a:off x="2714612" y="4107661"/>
            <a:ext cx="428628"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Arrow Connector 43"/>
          <p:cNvCxnSpPr>
            <a:stCxn id="19" idx="3"/>
            <a:endCxn id="11" idx="1"/>
          </p:cNvCxnSpPr>
          <p:nvPr/>
        </p:nvCxnSpPr>
        <p:spPr>
          <a:xfrm>
            <a:off x="3143240" y="5000636"/>
            <a:ext cx="285752"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0" idx="3"/>
          </p:cNvCxnSpPr>
          <p:nvPr/>
        </p:nvCxnSpPr>
        <p:spPr>
          <a:xfrm flipV="1">
            <a:off x="3143240" y="5214950"/>
            <a:ext cx="28575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8" name="Rectangular Callout 47"/>
          <p:cNvSpPr/>
          <p:nvPr/>
        </p:nvSpPr>
        <p:spPr>
          <a:xfrm>
            <a:off x="6429388" y="2500306"/>
            <a:ext cx="1000132" cy="714380"/>
          </a:xfrm>
          <a:prstGeom prst="wedgeRectCallout">
            <a:avLst>
              <a:gd name="adj1" fmla="val -22662"/>
              <a:gd name="adj2" fmla="val 67620"/>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GB" sz="1400" smtClean="0"/>
              <a:t>Masalah Inti</a:t>
            </a:r>
            <a:endParaRPr lang="en-US" sz="1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428596" y="0"/>
          <a:ext cx="8639204" cy="6858000"/>
        </p:xfrm>
        <a:graphic>
          <a:graphicData uri="http://schemas.openxmlformats.org/presentationml/2006/ole">
            <p:oleObj spid="_x0000_s1026" name="Picture" r:id="rId3" imgW="6573012" imgH="8173212" progId="Word.Picture.8">
              <p:embed/>
            </p:oleObj>
          </a:graphicData>
        </a:graphic>
      </p:graphicFrame>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_rels/theme10.xml.rels><?xml version="1.0" encoding="UTF-8" standalone="yes"?>
<Relationships xmlns="http://schemas.openxmlformats.org/package/2006/relationships"><Relationship Id="rId1" Type="http://schemas.openxmlformats.org/officeDocument/2006/relationships/image" Target="../media/image11.jpeg"/></Relationships>
</file>

<file path=ppt/theme/_rels/theme11.xml.rels><?xml version="1.0" encoding="UTF-8" standalone="yes"?>
<Relationships xmlns="http://schemas.openxmlformats.org/package/2006/relationships"><Relationship Id="rId1" Type="http://schemas.openxmlformats.org/officeDocument/2006/relationships/image" Target="../media/image12.jpeg"/></Relationships>
</file>

<file path=ppt/theme/_rels/theme12.xml.rels><?xml version="1.0" encoding="UTF-8" standalone="yes"?>
<Relationships xmlns="http://schemas.openxmlformats.org/package/2006/relationships"><Relationship Id="rId1" Type="http://schemas.openxmlformats.org/officeDocument/2006/relationships/image" Target="../media/image13.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5.jpeg"/></Relationships>
</file>

<file path=ppt/theme/_rels/them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_rels/them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image" Target="../media/image8.jpeg"/></Relationships>
</file>

<file path=ppt/theme/_rels/theme8.xml.rels><?xml version="1.0" encoding="UTF-8" standalone="yes"?>
<Relationships xmlns="http://schemas.openxmlformats.org/package/2006/relationships"><Relationship Id="rId1" Type="http://schemas.openxmlformats.org/officeDocument/2006/relationships/image" Target="../media/image10.jpeg"/></Relationships>
</file>

<file path=ppt/theme/_rels/theme9.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Verv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11.xml><?xml version="1.0" encoding="utf-8"?>
<a:theme xmlns:a="http://schemas.openxmlformats.org/drawingml/2006/main" name="Foundry">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2.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13.xml><?xml version="1.0" encoding="utf-8"?>
<a:theme xmlns:a="http://schemas.openxmlformats.org/drawingml/2006/main" name="ind_0001_slide">
  <a:themeElements>
    <a:clrScheme name="Office Theme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333333"/>
        </a:dk1>
        <a:lt1>
          <a:srgbClr val="FFFFFF"/>
        </a:lt1>
        <a:dk2>
          <a:srgbClr val="CC3300"/>
        </a:dk2>
        <a:lt2>
          <a:srgbClr val="FFFFFF"/>
        </a:lt2>
        <a:accent1>
          <a:srgbClr val="EB815E"/>
        </a:accent1>
        <a:accent2>
          <a:srgbClr val="F28E6D"/>
        </a:accent2>
        <a:accent3>
          <a:srgbClr val="E2ADAA"/>
        </a:accent3>
        <a:accent4>
          <a:srgbClr val="DADADA"/>
        </a:accent4>
        <a:accent5>
          <a:srgbClr val="F3C1B6"/>
        </a:accent5>
        <a:accent6>
          <a:srgbClr val="DB8062"/>
        </a:accent6>
        <a:hlink>
          <a:srgbClr val="FF9F80"/>
        </a:hlink>
        <a:folHlink>
          <a:srgbClr val="FFB499"/>
        </a:folHlink>
      </a:clrScheme>
      <a:clrMap bg1="dk2" tx1="lt1" bg2="dk1" tx2="lt2" accent1="accent1" accent2="accent2" accent3="accent3" accent4="accent4" accent5="accent5" accent6="accent6" hlink="hlink" folHlink="folHlink"/>
    </a:extraClrScheme>
    <a:extraClrScheme>
      <a:clrScheme name="Office Theme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clrMap bg1="dk2" tx1="lt1" bg2="dk1" tx2="lt2" accent1="accent1" accent2="accent2" accent3="accent3" accent4="accent4" accent5="accent5" accent6="accent6" hlink="hlink" folHlink="folHlink"/>
    </a:extraClrScheme>
    <a:extraClrScheme>
      <a:clrScheme name="Office Theme 3">
        <a:dk1>
          <a:srgbClr val="333333"/>
        </a:dk1>
        <a:lt1>
          <a:srgbClr val="FFFFFF"/>
        </a:lt1>
        <a:dk2>
          <a:srgbClr val="CC3300"/>
        </a:dk2>
        <a:lt2>
          <a:srgbClr val="FFFFFF"/>
        </a:lt2>
        <a:accent1>
          <a:srgbClr val="9FCC8F"/>
        </a:accent1>
        <a:accent2>
          <a:srgbClr val="FFA98C"/>
        </a:accent2>
        <a:accent3>
          <a:srgbClr val="E2ADAA"/>
        </a:accent3>
        <a:accent4>
          <a:srgbClr val="DADADA"/>
        </a:accent4>
        <a:accent5>
          <a:srgbClr val="CDE2C6"/>
        </a:accent5>
        <a:accent6>
          <a:srgbClr val="E7997E"/>
        </a:accent6>
        <a:hlink>
          <a:srgbClr val="ACCBE6"/>
        </a:hlink>
        <a:folHlink>
          <a:srgbClr val="D4DE9B"/>
        </a:folHlink>
      </a:clrScheme>
      <a:clrMap bg1="dk2" tx1="lt1" bg2="dk1" tx2="lt2" accent1="accent1" accent2="accent2" accent3="accent3" accent4="accent4" accent5="accent5" accent6="accent6" hlink="hlink" folHlink="folHlink"/>
    </a:extraClrScheme>
    <a:extraClrScheme>
      <a:clrScheme name="Office Theme 4">
        <a:dk1>
          <a:srgbClr val="333333"/>
        </a:dk1>
        <a:lt1>
          <a:srgbClr val="FFFFFF"/>
        </a:lt1>
        <a:dk2>
          <a:srgbClr val="CC3300"/>
        </a:dk2>
        <a:lt2>
          <a:srgbClr val="FFFFFF"/>
        </a:lt2>
        <a:accent1>
          <a:srgbClr val="7ACCB8"/>
        </a:accent1>
        <a:accent2>
          <a:srgbClr val="D4CC5B"/>
        </a:accent2>
        <a:accent3>
          <a:srgbClr val="E2ADAA"/>
        </a:accent3>
        <a:accent4>
          <a:srgbClr val="DADADA"/>
        </a:accent4>
        <a:accent5>
          <a:srgbClr val="BEE2D8"/>
        </a:accent5>
        <a:accent6>
          <a:srgbClr val="C0B952"/>
        </a:accent6>
        <a:hlink>
          <a:srgbClr val="DEBFFF"/>
        </a:hlink>
        <a:folHlink>
          <a:srgbClr val="FFBCA6"/>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CCCCCC"/>
        </a:lt2>
        <a:accent1>
          <a:srgbClr val="EB815E"/>
        </a:accent1>
        <a:accent2>
          <a:srgbClr val="F28E6D"/>
        </a:accent2>
        <a:accent3>
          <a:srgbClr val="FFFFFF"/>
        </a:accent3>
        <a:accent4>
          <a:srgbClr val="000000"/>
        </a:accent4>
        <a:accent5>
          <a:srgbClr val="F3C1B6"/>
        </a:accent5>
        <a:accent6>
          <a:srgbClr val="DB8062"/>
        </a:accent6>
        <a:hlink>
          <a:srgbClr val="FF9F80"/>
        </a:hlink>
        <a:folHlink>
          <a:srgbClr val="FFB499"/>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CCCCCC"/>
        </a:lt2>
        <a:accent1>
          <a:srgbClr val="E6A35C"/>
        </a:accent1>
        <a:accent2>
          <a:srgbClr val="F2919E"/>
        </a:accent2>
        <a:accent3>
          <a:srgbClr val="FFFFFF"/>
        </a:accent3>
        <a:accent4>
          <a:srgbClr val="000000"/>
        </a:accent4>
        <a:accent5>
          <a:srgbClr val="F0CEB5"/>
        </a:accent5>
        <a:accent6>
          <a:srgbClr val="DB838F"/>
        </a:accent6>
        <a:hlink>
          <a:srgbClr val="FFB299"/>
        </a:hlink>
        <a:folHlink>
          <a:srgbClr val="E6B8DE"/>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CCCCCC"/>
        </a:lt2>
        <a:accent1>
          <a:srgbClr val="9FCC8F"/>
        </a:accent1>
        <a:accent2>
          <a:srgbClr val="FFA98C"/>
        </a:accent2>
        <a:accent3>
          <a:srgbClr val="FFFFFF"/>
        </a:accent3>
        <a:accent4>
          <a:srgbClr val="000000"/>
        </a:accent4>
        <a:accent5>
          <a:srgbClr val="CDE2C6"/>
        </a:accent5>
        <a:accent6>
          <a:srgbClr val="E7997E"/>
        </a:accent6>
        <a:hlink>
          <a:srgbClr val="ACCBE6"/>
        </a:hlink>
        <a:folHlink>
          <a:srgbClr val="D4DE9B"/>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CCCCCC"/>
        </a:lt2>
        <a:accent1>
          <a:srgbClr val="7ACCB8"/>
        </a:accent1>
        <a:accent2>
          <a:srgbClr val="D4CC5B"/>
        </a:accent2>
        <a:accent3>
          <a:srgbClr val="FFFFFF"/>
        </a:accent3>
        <a:accent4>
          <a:srgbClr val="000000"/>
        </a:accent4>
        <a:accent5>
          <a:srgbClr val="BEE2D8"/>
        </a:accent5>
        <a:accent6>
          <a:srgbClr val="C0B952"/>
        </a:accent6>
        <a:hlink>
          <a:srgbClr val="DEBFFF"/>
        </a:hlink>
        <a:folHlink>
          <a:srgbClr val="FFBCA6"/>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_Default Design">
  <a:themeElements>
    <a:clrScheme name="1_Default Design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333333"/>
        </a:dk1>
        <a:lt1>
          <a:srgbClr val="FFFFFF"/>
        </a:lt1>
        <a:dk2>
          <a:srgbClr val="CC3300"/>
        </a:dk2>
        <a:lt2>
          <a:srgbClr val="FFFFFF"/>
        </a:lt2>
        <a:accent1>
          <a:srgbClr val="EB815E"/>
        </a:accent1>
        <a:accent2>
          <a:srgbClr val="F28E6D"/>
        </a:accent2>
        <a:accent3>
          <a:srgbClr val="E2ADAA"/>
        </a:accent3>
        <a:accent4>
          <a:srgbClr val="DADADA"/>
        </a:accent4>
        <a:accent5>
          <a:srgbClr val="F3C1B6"/>
        </a:accent5>
        <a:accent6>
          <a:srgbClr val="DB8062"/>
        </a:accent6>
        <a:hlink>
          <a:srgbClr val="FF9F80"/>
        </a:hlink>
        <a:folHlink>
          <a:srgbClr val="FFB499"/>
        </a:folHlink>
      </a:clrScheme>
      <a:clrMap bg1="dk2" tx1="lt1" bg2="dk1" tx2="lt2" accent1="accent1" accent2="accent2" accent3="accent3" accent4="accent4" accent5="accent5" accent6="accent6" hlink="hlink" folHlink="folHlink"/>
    </a:extraClrScheme>
    <a:extraClrScheme>
      <a:clrScheme name="1_Default Design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clrMap bg1="dk2" tx1="lt1" bg2="dk1" tx2="lt2" accent1="accent1" accent2="accent2" accent3="accent3" accent4="accent4" accent5="accent5" accent6="accent6" hlink="hlink" folHlink="folHlink"/>
    </a:extraClrScheme>
    <a:extraClrScheme>
      <a:clrScheme name="1_Default Design 3">
        <a:dk1>
          <a:srgbClr val="333333"/>
        </a:dk1>
        <a:lt1>
          <a:srgbClr val="FFFFFF"/>
        </a:lt1>
        <a:dk2>
          <a:srgbClr val="CC3300"/>
        </a:dk2>
        <a:lt2>
          <a:srgbClr val="FFFFFF"/>
        </a:lt2>
        <a:accent1>
          <a:srgbClr val="9FCC8F"/>
        </a:accent1>
        <a:accent2>
          <a:srgbClr val="FFA98C"/>
        </a:accent2>
        <a:accent3>
          <a:srgbClr val="E2ADAA"/>
        </a:accent3>
        <a:accent4>
          <a:srgbClr val="DADADA"/>
        </a:accent4>
        <a:accent5>
          <a:srgbClr val="CDE2C6"/>
        </a:accent5>
        <a:accent6>
          <a:srgbClr val="E7997E"/>
        </a:accent6>
        <a:hlink>
          <a:srgbClr val="ACCBE6"/>
        </a:hlink>
        <a:folHlink>
          <a:srgbClr val="D4DE9B"/>
        </a:folHlink>
      </a:clrScheme>
      <a:clrMap bg1="dk2" tx1="lt1" bg2="dk1" tx2="lt2" accent1="accent1" accent2="accent2" accent3="accent3" accent4="accent4" accent5="accent5" accent6="accent6" hlink="hlink" folHlink="folHlink"/>
    </a:extraClrScheme>
    <a:extraClrScheme>
      <a:clrScheme name="1_Default Design 4">
        <a:dk1>
          <a:srgbClr val="333333"/>
        </a:dk1>
        <a:lt1>
          <a:srgbClr val="FFFFFF"/>
        </a:lt1>
        <a:dk2>
          <a:srgbClr val="CC3300"/>
        </a:dk2>
        <a:lt2>
          <a:srgbClr val="FFFFFF"/>
        </a:lt2>
        <a:accent1>
          <a:srgbClr val="7ACCB8"/>
        </a:accent1>
        <a:accent2>
          <a:srgbClr val="D4CC5B"/>
        </a:accent2>
        <a:accent3>
          <a:srgbClr val="E2ADAA"/>
        </a:accent3>
        <a:accent4>
          <a:srgbClr val="DADADA"/>
        </a:accent4>
        <a:accent5>
          <a:srgbClr val="BEE2D8"/>
        </a:accent5>
        <a:accent6>
          <a:srgbClr val="C0B952"/>
        </a:accent6>
        <a:hlink>
          <a:srgbClr val="DEBFFF"/>
        </a:hlink>
        <a:folHlink>
          <a:srgbClr val="FFBCA6"/>
        </a:folHlink>
      </a:clrScheme>
      <a:clrMap bg1="dk2" tx1="lt1" bg2="dk1" tx2="lt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CCCCCC"/>
        </a:lt2>
        <a:accent1>
          <a:srgbClr val="EB815E"/>
        </a:accent1>
        <a:accent2>
          <a:srgbClr val="F28E6D"/>
        </a:accent2>
        <a:accent3>
          <a:srgbClr val="FFFFFF"/>
        </a:accent3>
        <a:accent4>
          <a:srgbClr val="000000"/>
        </a:accent4>
        <a:accent5>
          <a:srgbClr val="F3C1B6"/>
        </a:accent5>
        <a:accent6>
          <a:srgbClr val="DB8062"/>
        </a:accent6>
        <a:hlink>
          <a:srgbClr val="FF9F80"/>
        </a:hlink>
        <a:folHlink>
          <a:srgbClr val="FFB499"/>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CCCCCC"/>
        </a:lt2>
        <a:accent1>
          <a:srgbClr val="E6A35C"/>
        </a:accent1>
        <a:accent2>
          <a:srgbClr val="F2919E"/>
        </a:accent2>
        <a:accent3>
          <a:srgbClr val="FFFFFF"/>
        </a:accent3>
        <a:accent4>
          <a:srgbClr val="000000"/>
        </a:accent4>
        <a:accent5>
          <a:srgbClr val="F0CEB5"/>
        </a:accent5>
        <a:accent6>
          <a:srgbClr val="DB838F"/>
        </a:accent6>
        <a:hlink>
          <a:srgbClr val="FFB299"/>
        </a:hlink>
        <a:folHlink>
          <a:srgbClr val="E6B8DE"/>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CCCCCC"/>
        </a:lt2>
        <a:accent1>
          <a:srgbClr val="9FCC8F"/>
        </a:accent1>
        <a:accent2>
          <a:srgbClr val="FFA98C"/>
        </a:accent2>
        <a:accent3>
          <a:srgbClr val="FFFFFF"/>
        </a:accent3>
        <a:accent4>
          <a:srgbClr val="000000"/>
        </a:accent4>
        <a:accent5>
          <a:srgbClr val="CDE2C6"/>
        </a:accent5>
        <a:accent6>
          <a:srgbClr val="E7997E"/>
        </a:accent6>
        <a:hlink>
          <a:srgbClr val="ACCBE6"/>
        </a:hlink>
        <a:folHlink>
          <a:srgbClr val="D4DE9B"/>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CCCCCC"/>
        </a:lt2>
        <a:accent1>
          <a:srgbClr val="7ACCB8"/>
        </a:accent1>
        <a:accent2>
          <a:srgbClr val="D4CC5B"/>
        </a:accent2>
        <a:accent3>
          <a:srgbClr val="FFFFFF"/>
        </a:accent3>
        <a:accent4>
          <a:srgbClr val="000000"/>
        </a:accent4>
        <a:accent5>
          <a:srgbClr val="BEE2D8"/>
        </a:accent5>
        <a:accent6>
          <a:srgbClr val="C0B952"/>
        </a:accent6>
        <a:hlink>
          <a:srgbClr val="DEBFFF"/>
        </a:hlink>
        <a:folHlink>
          <a:srgbClr val="FFBCA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rigi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3.xml><?xml version="1.0" encoding="utf-8"?>
<a:theme xmlns:a="http://schemas.openxmlformats.org/drawingml/2006/main" name="Equity">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6.xml><?xml version="1.0" encoding="utf-8"?>
<a:theme xmlns:a="http://schemas.openxmlformats.org/drawingml/2006/main" name="Civic">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9.xml><?xml version="1.0" encoding="utf-8"?>
<a:theme xmlns:a="http://schemas.openxmlformats.org/drawingml/2006/main" name="1_Equ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1722</Words>
  <Application>Microsoft Office PowerPoint</Application>
  <PresentationFormat>On-screen Show (4:3)</PresentationFormat>
  <Paragraphs>180</Paragraphs>
  <Slides>25</Slides>
  <Notes>0</Notes>
  <HiddenSlides>0</HiddenSlides>
  <MMClips>0</MMClips>
  <ScaleCrop>false</ScaleCrop>
  <HeadingPairs>
    <vt:vector size="6" baseType="variant">
      <vt:variant>
        <vt:lpstr>Theme</vt:lpstr>
      </vt:variant>
      <vt:variant>
        <vt:i4>14</vt:i4>
      </vt:variant>
      <vt:variant>
        <vt:lpstr>Embedded OLE Servers</vt:lpstr>
      </vt:variant>
      <vt:variant>
        <vt:i4>1</vt:i4>
      </vt:variant>
      <vt:variant>
        <vt:lpstr>Slide Titles</vt:lpstr>
      </vt:variant>
      <vt:variant>
        <vt:i4>25</vt:i4>
      </vt:variant>
    </vt:vector>
  </HeadingPairs>
  <TitlesOfParts>
    <vt:vector size="40" baseType="lpstr">
      <vt:lpstr>Office Theme</vt:lpstr>
      <vt:lpstr>Origin</vt:lpstr>
      <vt:lpstr>Equity</vt:lpstr>
      <vt:lpstr>Median</vt:lpstr>
      <vt:lpstr>Solstice</vt:lpstr>
      <vt:lpstr>Civic</vt:lpstr>
      <vt:lpstr>Trek</vt:lpstr>
      <vt:lpstr>Module</vt:lpstr>
      <vt:lpstr>1_Equity</vt:lpstr>
      <vt:lpstr>Verve</vt:lpstr>
      <vt:lpstr>Foundry</vt:lpstr>
      <vt:lpstr>Metro</vt:lpstr>
      <vt:lpstr>ind_0001_slide</vt:lpstr>
      <vt:lpstr>1_Default Design</vt:lpstr>
      <vt:lpstr>Picture</vt:lpstr>
      <vt:lpstr>Manajemen Program Mikro Dengan Kerangka Kerja Logis</vt:lpstr>
      <vt:lpstr>Tentang Kerangka Kerja Logis </vt:lpstr>
      <vt:lpstr>Rute KKL</vt:lpstr>
      <vt:lpstr>Tahap Analisis</vt:lpstr>
      <vt:lpstr>Analisis Masalah</vt:lpstr>
      <vt:lpstr>Pohon Masalah</vt:lpstr>
      <vt:lpstr>Pohon Masalah Sederhana</vt:lpstr>
      <vt:lpstr>Contoh Pohon Masalah</vt:lpstr>
      <vt:lpstr>Slide 9</vt:lpstr>
      <vt:lpstr>Ingat!</vt:lpstr>
      <vt:lpstr>Analisis Tujuan</vt:lpstr>
      <vt:lpstr>Pohon Tujuan</vt:lpstr>
      <vt:lpstr>Ingat!</vt:lpstr>
      <vt:lpstr>Contoh Pohon Tujuan</vt:lpstr>
      <vt:lpstr>Slide 15</vt:lpstr>
      <vt:lpstr>Analisis Strategi</vt:lpstr>
      <vt:lpstr>  Tahap Perencanaan:  Matriks Perencanaan program (MPP) </vt:lpstr>
      <vt:lpstr>Level Tujuan</vt:lpstr>
      <vt:lpstr>Level Tujuan</vt:lpstr>
      <vt:lpstr>Tujuan Umum</vt:lpstr>
      <vt:lpstr>Sasaran/Maksud Program</vt:lpstr>
      <vt:lpstr>Keluaran (Output)</vt:lpstr>
      <vt:lpstr>Aktivitas (Kegiatan)</vt:lpstr>
      <vt:lpstr>Tujuan</vt:lpstr>
      <vt:lpstr>Catatan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Program Mikro Dengan Kerangka Kerja Logis</dc:title>
  <dc:creator>SutoroEko</dc:creator>
  <cp:lastModifiedBy>SutoroEko</cp:lastModifiedBy>
  <cp:revision>44</cp:revision>
  <dcterms:created xsi:type="dcterms:W3CDTF">2011-11-13T00:47:30Z</dcterms:created>
  <dcterms:modified xsi:type="dcterms:W3CDTF">2011-11-28T00:35:59Z</dcterms:modified>
</cp:coreProperties>
</file>