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72" r:id="rId4"/>
    <p:sldId id="269" r:id="rId5"/>
    <p:sldId id="260" r:id="rId6"/>
    <p:sldId id="258" r:id="rId7"/>
    <p:sldId id="261" r:id="rId8"/>
    <p:sldId id="259" r:id="rId9"/>
    <p:sldId id="262" r:id="rId10"/>
    <p:sldId id="263" r:id="rId11"/>
    <p:sldId id="264" r:id="rId12"/>
    <p:sldId id="265" r:id="rId13"/>
    <p:sldId id="266" r:id="rId14"/>
    <p:sldId id="267" r:id="rId15"/>
    <p:sldId id="270" r:id="rId16"/>
    <p:sldId id="271" r:id="rId1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C0848F-F819-4AD7-85CC-0334AF6C48C1}" type="doc">
      <dgm:prSet loTypeId="urn:microsoft.com/office/officeart/2005/8/layout/default#3" loCatId="list" qsTypeId="urn:microsoft.com/office/officeart/2005/8/quickstyle/simple1" qsCatId="simple" csTypeId="urn:microsoft.com/office/officeart/2005/8/colors/accent1_2" csCatId="accent1" phldr="1"/>
      <dgm:spPr/>
      <dgm:t>
        <a:bodyPr/>
        <a:lstStyle/>
        <a:p>
          <a:endParaRPr lang="en-US"/>
        </a:p>
      </dgm:t>
    </dgm:pt>
    <dgm:pt modelId="{D40F2231-5A23-4CD5-8882-30F20A0DF694}">
      <dgm:prSet phldrT="[Text]" custT="1"/>
      <dgm:spPr/>
      <dgm:t>
        <a:bodyPr/>
        <a:lstStyle/>
        <a:p>
          <a:pPr algn="l"/>
          <a:r>
            <a:rPr lang="en-US" sz="1600" b="1" dirty="0" smtClean="0">
              <a:solidFill>
                <a:srgbClr val="002060"/>
              </a:solidFill>
            </a:rPr>
            <a:t>SEBAGAI SENI</a:t>
          </a:r>
          <a:r>
            <a:rPr lang="en-US" sz="3100" b="1" dirty="0" smtClean="0">
              <a:solidFill>
                <a:srgbClr val="002060"/>
              </a:solidFill>
            </a:rPr>
            <a:t> </a:t>
          </a:r>
        </a:p>
        <a:p>
          <a:pPr algn="l"/>
          <a:r>
            <a:rPr lang="en-US" sz="1400" i="1" dirty="0" smtClean="0"/>
            <a:t>-  </a:t>
          </a:r>
          <a:r>
            <a:rPr lang="en-US" sz="1400" i="1" dirty="0" smtClean="0">
              <a:solidFill>
                <a:srgbClr val="FFFF00"/>
              </a:solidFill>
            </a:rPr>
            <a:t>BAKAT--- KETURUNAN</a:t>
          </a:r>
        </a:p>
        <a:p>
          <a:pPr algn="l"/>
          <a:r>
            <a:rPr lang="en-US" sz="1400" i="1" dirty="0" smtClean="0">
              <a:solidFill>
                <a:srgbClr val="FFFF00"/>
              </a:solidFill>
            </a:rPr>
            <a:t>-  KEMAMPUAN INDIVIDU  SANGAT TINGGI</a:t>
          </a:r>
        </a:p>
        <a:p>
          <a:pPr algn="l"/>
          <a:r>
            <a:rPr lang="en-US" sz="1400" i="1" dirty="0" smtClean="0">
              <a:solidFill>
                <a:srgbClr val="FFFF00"/>
              </a:solidFill>
            </a:rPr>
            <a:t>-  PENGARUHNYA BESAR </a:t>
          </a:r>
        </a:p>
        <a:p>
          <a:pPr algn="l"/>
          <a:r>
            <a:rPr lang="en-US" sz="1400" i="1" dirty="0" smtClean="0">
              <a:solidFill>
                <a:srgbClr val="FFFF00"/>
              </a:solidFill>
            </a:rPr>
            <a:t>-  TIDAK DIDASARKAN PEMIKIRAN YANG </a:t>
          </a:r>
        </a:p>
        <a:p>
          <a:pPr algn="l"/>
          <a:r>
            <a:rPr lang="en-US" sz="1400" i="1" dirty="0" smtClean="0">
              <a:solidFill>
                <a:srgbClr val="FFFF00"/>
              </a:solidFill>
            </a:rPr>
            <a:t>   SISTEMATIS, RASIONAL, ILMIAH </a:t>
          </a:r>
        </a:p>
        <a:p>
          <a:pPr algn="l"/>
          <a:r>
            <a:rPr lang="en-US" sz="1400" i="1" dirty="0" smtClean="0">
              <a:solidFill>
                <a:srgbClr val="FFFF00"/>
              </a:solidFill>
            </a:rPr>
            <a:t>   (KEBIASAAN. TRADISIONAL )</a:t>
          </a:r>
        </a:p>
        <a:p>
          <a:pPr algn="l"/>
          <a:r>
            <a:rPr lang="en-US" sz="1400" i="1" dirty="0" smtClean="0">
              <a:solidFill>
                <a:srgbClr val="FFFF00"/>
              </a:solidFill>
            </a:rPr>
            <a:t>- POLA HUBUNGAN SOSIAL/EMISIONAL TINGGI/BESAR</a:t>
          </a:r>
        </a:p>
        <a:p>
          <a:pPr algn="l"/>
          <a:endParaRPr lang="en-US" sz="1400" i="1" dirty="0" smtClean="0"/>
        </a:p>
        <a:p>
          <a:pPr algn="ctr"/>
          <a:r>
            <a:rPr lang="en-US" sz="3100" dirty="0" smtClean="0"/>
            <a:t>  </a:t>
          </a:r>
          <a:endParaRPr lang="en-US" sz="3100" dirty="0"/>
        </a:p>
      </dgm:t>
    </dgm:pt>
    <dgm:pt modelId="{56EBBA6E-B92B-47D6-A24F-B0F872097783}" type="parTrans" cxnId="{428CEE09-ACFA-46B7-A46B-DD0008195D1D}">
      <dgm:prSet/>
      <dgm:spPr/>
      <dgm:t>
        <a:bodyPr/>
        <a:lstStyle/>
        <a:p>
          <a:endParaRPr lang="en-US"/>
        </a:p>
      </dgm:t>
    </dgm:pt>
    <dgm:pt modelId="{1BEB2D04-70AF-4916-8539-960E8FEF725D}" type="sibTrans" cxnId="{428CEE09-ACFA-46B7-A46B-DD0008195D1D}">
      <dgm:prSet/>
      <dgm:spPr/>
      <dgm:t>
        <a:bodyPr/>
        <a:lstStyle/>
        <a:p>
          <a:endParaRPr lang="en-US"/>
        </a:p>
      </dgm:t>
    </dgm:pt>
    <dgm:pt modelId="{2FACDBE7-09B0-4D76-AD55-127EDD45CAA1}">
      <dgm:prSet phldrT="[Text]" custT="1"/>
      <dgm:spPr/>
      <dgm:t>
        <a:bodyPr/>
        <a:lstStyle/>
        <a:p>
          <a:pPr algn="l"/>
          <a:r>
            <a:rPr lang="en-US" sz="1600" b="1" dirty="0" smtClean="0"/>
            <a:t>SEBAGAI ILMU</a:t>
          </a:r>
        </a:p>
        <a:p>
          <a:pPr algn="l"/>
          <a:endParaRPr lang="en-US" sz="1600" b="1" dirty="0" smtClean="0"/>
        </a:p>
        <a:p>
          <a:pPr algn="l"/>
          <a:r>
            <a:rPr lang="en-US" sz="1600" dirty="0" smtClean="0"/>
            <a:t>- </a:t>
          </a:r>
          <a:r>
            <a:rPr lang="en-US" sz="1400" i="1" dirty="0" smtClean="0"/>
            <a:t>DAPAT DIPELAJARI</a:t>
          </a:r>
        </a:p>
        <a:p>
          <a:pPr algn="l"/>
          <a:r>
            <a:rPr lang="en-US" sz="1400" i="1" dirty="0" smtClean="0"/>
            <a:t>-MEMPUNYAI PRISIP UMUM DAN LANDASAN TEORI</a:t>
          </a:r>
        </a:p>
        <a:p>
          <a:pPr algn="l"/>
          <a:r>
            <a:rPr lang="en-US" sz="1400" i="1" dirty="0" smtClean="0"/>
            <a:t>- TERSUSUN SECARA SISTIMATIS</a:t>
          </a:r>
        </a:p>
        <a:p>
          <a:pPr algn="l"/>
          <a:r>
            <a:rPr lang="en-US" sz="1400" i="1" dirty="0" smtClean="0"/>
            <a:t>- MENGANDUNG NILAI-NILAI OBYEKTIF</a:t>
          </a:r>
        </a:p>
        <a:p>
          <a:pPr algn="l"/>
          <a:r>
            <a:rPr lang="en-US" sz="1400" i="1" dirty="0" smtClean="0"/>
            <a:t>- BERDASARKAN HASIL PEMIKIRAN   RASIONAL,    ILMIAH</a:t>
          </a:r>
        </a:p>
        <a:p>
          <a:pPr algn="l"/>
          <a:r>
            <a:rPr lang="en-US" sz="1400" i="1" dirty="0" smtClean="0"/>
            <a:t>- MENGANDUNG KAIDAH-KAIDAK YANG DAPAT    DIJADIKAN ACUAN DALAM PRAKTEK</a:t>
          </a:r>
          <a:endParaRPr lang="en-US" sz="1400" i="1" dirty="0"/>
        </a:p>
      </dgm:t>
    </dgm:pt>
    <dgm:pt modelId="{ADB6C722-50BA-4E47-B41B-58CACF79824F}" type="parTrans" cxnId="{A522BEEE-A17A-42ED-BE5F-D25E5591F1B2}">
      <dgm:prSet/>
      <dgm:spPr/>
      <dgm:t>
        <a:bodyPr/>
        <a:lstStyle/>
        <a:p>
          <a:endParaRPr lang="en-US"/>
        </a:p>
      </dgm:t>
    </dgm:pt>
    <dgm:pt modelId="{80A69A1E-4CD5-46F4-B026-FD33DB9C62F9}" type="sibTrans" cxnId="{A522BEEE-A17A-42ED-BE5F-D25E5591F1B2}">
      <dgm:prSet/>
      <dgm:spPr/>
      <dgm:t>
        <a:bodyPr/>
        <a:lstStyle/>
        <a:p>
          <a:endParaRPr lang="en-US"/>
        </a:p>
      </dgm:t>
    </dgm:pt>
    <dgm:pt modelId="{AEC7CDFE-9EBE-4B19-95D0-4643A0499BDA}" type="pres">
      <dgm:prSet presAssocID="{6BC0848F-F819-4AD7-85CC-0334AF6C48C1}" presName="diagram" presStyleCnt="0">
        <dgm:presLayoutVars>
          <dgm:dir/>
          <dgm:resizeHandles val="exact"/>
        </dgm:presLayoutVars>
      </dgm:prSet>
      <dgm:spPr/>
      <dgm:t>
        <a:bodyPr/>
        <a:lstStyle/>
        <a:p>
          <a:endParaRPr lang="en-US"/>
        </a:p>
      </dgm:t>
    </dgm:pt>
    <dgm:pt modelId="{917EA546-698C-451E-8221-88C8CC32A45A}" type="pres">
      <dgm:prSet presAssocID="{D40F2231-5A23-4CD5-8882-30F20A0DF694}" presName="node" presStyleLbl="node1" presStyleIdx="0" presStyleCnt="2" custScaleY="171313" custLinFactNeighborX="-1971" custLinFactNeighborY="2356">
        <dgm:presLayoutVars>
          <dgm:bulletEnabled val="1"/>
        </dgm:presLayoutVars>
      </dgm:prSet>
      <dgm:spPr/>
      <dgm:t>
        <a:bodyPr/>
        <a:lstStyle/>
        <a:p>
          <a:endParaRPr lang="en-US"/>
        </a:p>
      </dgm:t>
    </dgm:pt>
    <dgm:pt modelId="{819BC61F-AE68-4561-88D1-ECAD338DEFFB}" type="pres">
      <dgm:prSet presAssocID="{1BEB2D04-70AF-4916-8539-960E8FEF725D}" presName="sibTrans" presStyleCnt="0"/>
      <dgm:spPr/>
    </dgm:pt>
    <dgm:pt modelId="{AE724E44-A298-4D89-84A6-FF5DFFA3EEB6}" type="pres">
      <dgm:prSet presAssocID="{2FACDBE7-09B0-4D76-AD55-127EDD45CAA1}" presName="node" presStyleLbl="node1" presStyleIdx="1" presStyleCnt="2" custScaleY="166601">
        <dgm:presLayoutVars>
          <dgm:bulletEnabled val="1"/>
        </dgm:presLayoutVars>
      </dgm:prSet>
      <dgm:spPr/>
      <dgm:t>
        <a:bodyPr/>
        <a:lstStyle/>
        <a:p>
          <a:endParaRPr lang="en-US"/>
        </a:p>
      </dgm:t>
    </dgm:pt>
  </dgm:ptLst>
  <dgm:cxnLst>
    <dgm:cxn modelId="{D2181F20-6772-4FDD-B461-3A4CC4C95223}" type="presOf" srcId="{D40F2231-5A23-4CD5-8882-30F20A0DF694}" destId="{917EA546-698C-451E-8221-88C8CC32A45A}" srcOrd="0" destOrd="0" presId="urn:microsoft.com/office/officeart/2005/8/layout/default#3"/>
    <dgm:cxn modelId="{428CEE09-ACFA-46B7-A46B-DD0008195D1D}" srcId="{6BC0848F-F819-4AD7-85CC-0334AF6C48C1}" destId="{D40F2231-5A23-4CD5-8882-30F20A0DF694}" srcOrd="0" destOrd="0" parTransId="{56EBBA6E-B92B-47D6-A24F-B0F872097783}" sibTransId="{1BEB2D04-70AF-4916-8539-960E8FEF725D}"/>
    <dgm:cxn modelId="{52704ABB-E2C1-4D61-AB74-A36AADEF0D08}" type="presOf" srcId="{2FACDBE7-09B0-4D76-AD55-127EDD45CAA1}" destId="{AE724E44-A298-4D89-84A6-FF5DFFA3EEB6}" srcOrd="0" destOrd="0" presId="urn:microsoft.com/office/officeart/2005/8/layout/default#3"/>
    <dgm:cxn modelId="{A522BEEE-A17A-42ED-BE5F-D25E5591F1B2}" srcId="{6BC0848F-F819-4AD7-85CC-0334AF6C48C1}" destId="{2FACDBE7-09B0-4D76-AD55-127EDD45CAA1}" srcOrd="1" destOrd="0" parTransId="{ADB6C722-50BA-4E47-B41B-58CACF79824F}" sibTransId="{80A69A1E-4CD5-46F4-B026-FD33DB9C62F9}"/>
    <dgm:cxn modelId="{56A49C27-DFE8-40DA-A6F2-EB2E4A025FE2}" type="presOf" srcId="{6BC0848F-F819-4AD7-85CC-0334AF6C48C1}" destId="{AEC7CDFE-9EBE-4B19-95D0-4643A0499BDA}" srcOrd="0" destOrd="0" presId="urn:microsoft.com/office/officeart/2005/8/layout/default#3"/>
    <dgm:cxn modelId="{31A7F970-A3ED-4022-B84B-D39169E67ED4}" type="presParOf" srcId="{AEC7CDFE-9EBE-4B19-95D0-4643A0499BDA}" destId="{917EA546-698C-451E-8221-88C8CC32A45A}" srcOrd="0" destOrd="0" presId="urn:microsoft.com/office/officeart/2005/8/layout/default#3"/>
    <dgm:cxn modelId="{EB00746E-F08B-415A-80DB-EFF844704F59}" type="presParOf" srcId="{AEC7CDFE-9EBE-4B19-95D0-4643A0499BDA}" destId="{819BC61F-AE68-4561-88D1-ECAD338DEFFB}" srcOrd="1" destOrd="0" presId="urn:microsoft.com/office/officeart/2005/8/layout/default#3"/>
    <dgm:cxn modelId="{48CC5A40-9781-404C-AB20-105D661BA90B}" type="presParOf" srcId="{AEC7CDFE-9EBE-4B19-95D0-4643A0499BDA}" destId="{AE724E44-A298-4D89-84A6-FF5DFFA3EEB6}" srcOrd="2" destOrd="0" presId="urn:microsoft.com/office/officeart/2005/8/layout/defaul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7EA546-698C-451E-8221-88C8CC32A45A}">
      <dsp:nvSpPr>
        <dsp:cNvPr id="0" name=""/>
        <dsp:cNvSpPr/>
      </dsp:nvSpPr>
      <dsp:spPr>
        <a:xfrm>
          <a:off x="0" y="777836"/>
          <a:ext cx="3918478" cy="402771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b="1" kern="1200" dirty="0" smtClean="0">
              <a:solidFill>
                <a:srgbClr val="002060"/>
              </a:solidFill>
            </a:rPr>
            <a:t>SEBAGAI SENI</a:t>
          </a:r>
          <a:r>
            <a:rPr lang="en-US" sz="3100" b="1" kern="1200" dirty="0" smtClean="0">
              <a:solidFill>
                <a:srgbClr val="002060"/>
              </a:solidFill>
            </a:rPr>
            <a:t> </a:t>
          </a:r>
        </a:p>
        <a:p>
          <a:pPr lvl="0" algn="l" defTabSz="711200">
            <a:lnSpc>
              <a:spcPct val="90000"/>
            </a:lnSpc>
            <a:spcBef>
              <a:spcPct val="0"/>
            </a:spcBef>
            <a:spcAft>
              <a:spcPct val="35000"/>
            </a:spcAft>
          </a:pPr>
          <a:r>
            <a:rPr lang="en-US" sz="1400" i="1" kern="1200" dirty="0" smtClean="0"/>
            <a:t>-  </a:t>
          </a:r>
          <a:r>
            <a:rPr lang="en-US" sz="1400" i="1" kern="1200" dirty="0" smtClean="0">
              <a:solidFill>
                <a:srgbClr val="FFFF00"/>
              </a:solidFill>
            </a:rPr>
            <a:t>BAKAT--- KETURUNAN</a:t>
          </a:r>
        </a:p>
        <a:p>
          <a:pPr lvl="0" algn="l" defTabSz="711200">
            <a:lnSpc>
              <a:spcPct val="90000"/>
            </a:lnSpc>
            <a:spcBef>
              <a:spcPct val="0"/>
            </a:spcBef>
            <a:spcAft>
              <a:spcPct val="35000"/>
            </a:spcAft>
          </a:pPr>
          <a:r>
            <a:rPr lang="en-US" sz="1400" i="1" kern="1200" dirty="0" smtClean="0">
              <a:solidFill>
                <a:srgbClr val="FFFF00"/>
              </a:solidFill>
            </a:rPr>
            <a:t>-  KEMAMPUAN INDIVIDU  SANGAT TINGGI</a:t>
          </a:r>
        </a:p>
        <a:p>
          <a:pPr lvl="0" algn="l" defTabSz="711200">
            <a:lnSpc>
              <a:spcPct val="90000"/>
            </a:lnSpc>
            <a:spcBef>
              <a:spcPct val="0"/>
            </a:spcBef>
            <a:spcAft>
              <a:spcPct val="35000"/>
            </a:spcAft>
          </a:pPr>
          <a:r>
            <a:rPr lang="en-US" sz="1400" i="1" kern="1200" dirty="0" smtClean="0">
              <a:solidFill>
                <a:srgbClr val="FFFF00"/>
              </a:solidFill>
            </a:rPr>
            <a:t>-  PENGARUHNYA BESAR </a:t>
          </a:r>
        </a:p>
        <a:p>
          <a:pPr lvl="0" algn="l" defTabSz="711200">
            <a:lnSpc>
              <a:spcPct val="90000"/>
            </a:lnSpc>
            <a:spcBef>
              <a:spcPct val="0"/>
            </a:spcBef>
            <a:spcAft>
              <a:spcPct val="35000"/>
            </a:spcAft>
          </a:pPr>
          <a:r>
            <a:rPr lang="en-US" sz="1400" i="1" kern="1200" dirty="0" smtClean="0">
              <a:solidFill>
                <a:srgbClr val="FFFF00"/>
              </a:solidFill>
            </a:rPr>
            <a:t>-  TIDAK DIDASARKAN PEMIKIRAN YANG </a:t>
          </a:r>
        </a:p>
        <a:p>
          <a:pPr lvl="0" algn="l" defTabSz="711200">
            <a:lnSpc>
              <a:spcPct val="90000"/>
            </a:lnSpc>
            <a:spcBef>
              <a:spcPct val="0"/>
            </a:spcBef>
            <a:spcAft>
              <a:spcPct val="35000"/>
            </a:spcAft>
          </a:pPr>
          <a:r>
            <a:rPr lang="en-US" sz="1400" i="1" kern="1200" dirty="0" smtClean="0">
              <a:solidFill>
                <a:srgbClr val="FFFF00"/>
              </a:solidFill>
            </a:rPr>
            <a:t>   SISTEMATIS, RASIONAL, ILMIAH </a:t>
          </a:r>
        </a:p>
        <a:p>
          <a:pPr lvl="0" algn="l" defTabSz="711200">
            <a:lnSpc>
              <a:spcPct val="90000"/>
            </a:lnSpc>
            <a:spcBef>
              <a:spcPct val="0"/>
            </a:spcBef>
            <a:spcAft>
              <a:spcPct val="35000"/>
            </a:spcAft>
          </a:pPr>
          <a:r>
            <a:rPr lang="en-US" sz="1400" i="1" kern="1200" dirty="0" smtClean="0">
              <a:solidFill>
                <a:srgbClr val="FFFF00"/>
              </a:solidFill>
            </a:rPr>
            <a:t>   (KEBIASAAN. TRADISIONAL )</a:t>
          </a:r>
        </a:p>
        <a:p>
          <a:pPr lvl="0" algn="l" defTabSz="711200">
            <a:lnSpc>
              <a:spcPct val="90000"/>
            </a:lnSpc>
            <a:spcBef>
              <a:spcPct val="0"/>
            </a:spcBef>
            <a:spcAft>
              <a:spcPct val="35000"/>
            </a:spcAft>
          </a:pPr>
          <a:r>
            <a:rPr lang="en-US" sz="1400" i="1" kern="1200" dirty="0" smtClean="0">
              <a:solidFill>
                <a:srgbClr val="FFFF00"/>
              </a:solidFill>
            </a:rPr>
            <a:t>- POLA HUBUNGAN SOSIAL/EMISIONAL TINGGI/BESAR</a:t>
          </a:r>
        </a:p>
        <a:p>
          <a:pPr lvl="0" algn="l" defTabSz="711200">
            <a:lnSpc>
              <a:spcPct val="90000"/>
            </a:lnSpc>
            <a:spcBef>
              <a:spcPct val="0"/>
            </a:spcBef>
            <a:spcAft>
              <a:spcPct val="35000"/>
            </a:spcAft>
          </a:pPr>
          <a:endParaRPr lang="en-US" sz="1400" i="1" kern="1200" dirty="0" smtClean="0"/>
        </a:p>
        <a:p>
          <a:pPr lvl="0" algn="ctr" defTabSz="711200">
            <a:lnSpc>
              <a:spcPct val="90000"/>
            </a:lnSpc>
            <a:spcBef>
              <a:spcPct val="0"/>
            </a:spcBef>
            <a:spcAft>
              <a:spcPct val="35000"/>
            </a:spcAft>
          </a:pPr>
          <a:r>
            <a:rPr lang="en-US" sz="3100" kern="1200" dirty="0" smtClean="0"/>
            <a:t>  </a:t>
          </a:r>
          <a:endParaRPr lang="en-US" sz="3100" kern="1200" dirty="0"/>
        </a:p>
      </dsp:txBody>
      <dsp:txXfrm>
        <a:off x="0" y="777836"/>
        <a:ext cx="3918478" cy="4027718"/>
      </dsp:txXfrm>
    </dsp:sp>
    <dsp:sp modelId="{AE724E44-A298-4D89-84A6-FF5DFFA3EEB6}">
      <dsp:nvSpPr>
        <dsp:cNvPr id="0" name=""/>
        <dsp:cNvSpPr/>
      </dsp:nvSpPr>
      <dsp:spPr>
        <a:xfrm>
          <a:off x="4311331" y="777836"/>
          <a:ext cx="3918478" cy="391693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b="1" kern="1200" dirty="0" smtClean="0"/>
            <a:t>SEBAGAI ILMU</a:t>
          </a:r>
        </a:p>
        <a:p>
          <a:pPr lvl="0" algn="l" defTabSz="711200">
            <a:lnSpc>
              <a:spcPct val="90000"/>
            </a:lnSpc>
            <a:spcBef>
              <a:spcPct val="0"/>
            </a:spcBef>
            <a:spcAft>
              <a:spcPct val="35000"/>
            </a:spcAft>
          </a:pPr>
          <a:endParaRPr lang="en-US" sz="1600" b="1" kern="1200" dirty="0" smtClean="0"/>
        </a:p>
        <a:p>
          <a:pPr lvl="0" algn="l" defTabSz="711200">
            <a:lnSpc>
              <a:spcPct val="90000"/>
            </a:lnSpc>
            <a:spcBef>
              <a:spcPct val="0"/>
            </a:spcBef>
            <a:spcAft>
              <a:spcPct val="35000"/>
            </a:spcAft>
          </a:pPr>
          <a:r>
            <a:rPr lang="en-US" sz="1600" kern="1200" dirty="0" smtClean="0"/>
            <a:t>- </a:t>
          </a:r>
          <a:r>
            <a:rPr lang="en-US" sz="1400" i="1" kern="1200" dirty="0" smtClean="0"/>
            <a:t>DAPAT DIPELAJARI</a:t>
          </a:r>
        </a:p>
        <a:p>
          <a:pPr lvl="0" algn="l" defTabSz="711200">
            <a:lnSpc>
              <a:spcPct val="90000"/>
            </a:lnSpc>
            <a:spcBef>
              <a:spcPct val="0"/>
            </a:spcBef>
            <a:spcAft>
              <a:spcPct val="35000"/>
            </a:spcAft>
          </a:pPr>
          <a:r>
            <a:rPr lang="en-US" sz="1400" i="1" kern="1200" dirty="0" smtClean="0"/>
            <a:t>-MEMPUNYAI PRISIP UMUM DAN LANDASAN TEORI</a:t>
          </a:r>
        </a:p>
        <a:p>
          <a:pPr lvl="0" algn="l" defTabSz="711200">
            <a:lnSpc>
              <a:spcPct val="90000"/>
            </a:lnSpc>
            <a:spcBef>
              <a:spcPct val="0"/>
            </a:spcBef>
            <a:spcAft>
              <a:spcPct val="35000"/>
            </a:spcAft>
          </a:pPr>
          <a:r>
            <a:rPr lang="en-US" sz="1400" i="1" kern="1200" dirty="0" smtClean="0"/>
            <a:t>- TERSUSUN SECARA SISTIMATIS</a:t>
          </a:r>
        </a:p>
        <a:p>
          <a:pPr lvl="0" algn="l" defTabSz="711200">
            <a:lnSpc>
              <a:spcPct val="90000"/>
            </a:lnSpc>
            <a:spcBef>
              <a:spcPct val="0"/>
            </a:spcBef>
            <a:spcAft>
              <a:spcPct val="35000"/>
            </a:spcAft>
          </a:pPr>
          <a:r>
            <a:rPr lang="en-US" sz="1400" i="1" kern="1200" dirty="0" smtClean="0"/>
            <a:t>- MENGANDUNG NILAI-NILAI OBYEKTIF</a:t>
          </a:r>
        </a:p>
        <a:p>
          <a:pPr lvl="0" algn="l" defTabSz="711200">
            <a:lnSpc>
              <a:spcPct val="90000"/>
            </a:lnSpc>
            <a:spcBef>
              <a:spcPct val="0"/>
            </a:spcBef>
            <a:spcAft>
              <a:spcPct val="35000"/>
            </a:spcAft>
          </a:pPr>
          <a:r>
            <a:rPr lang="en-US" sz="1400" i="1" kern="1200" dirty="0" smtClean="0"/>
            <a:t>- BERDASARKAN HASIL PEMIKIRAN   RASIONAL,    ILMIAH</a:t>
          </a:r>
        </a:p>
        <a:p>
          <a:pPr lvl="0" algn="l" defTabSz="711200">
            <a:lnSpc>
              <a:spcPct val="90000"/>
            </a:lnSpc>
            <a:spcBef>
              <a:spcPct val="0"/>
            </a:spcBef>
            <a:spcAft>
              <a:spcPct val="35000"/>
            </a:spcAft>
          </a:pPr>
          <a:r>
            <a:rPr lang="en-US" sz="1400" i="1" kern="1200" dirty="0" smtClean="0"/>
            <a:t>- MENGANDUNG KAIDAH-KAIDAK YANG DAPAT    DIJADIKAN ACUAN DALAM PRAKTEK</a:t>
          </a:r>
          <a:endParaRPr lang="en-US" sz="1400" i="1" kern="1200" dirty="0"/>
        </a:p>
      </dsp:txBody>
      <dsp:txXfrm>
        <a:off x="4311331" y="777836"/>
        <a:ext cx="3918478" cy="3916934"/>
      </dsp:txXfrm>
    </dsp:sp>
  </dsp:spTree>
</dsp:drawing>
</file>

<file path=ppt/diagrams/layout1.xml><?xml version="1.0" encoding="utf-8"?>
<dgm:layoutDef xmlns:dgm="http://schemas.openxmlformats.org/drawingml/2006/diagram" xmlns:a="http://schemas.openxmlformats.org/drawingml/2006/main" uniqueId="urn:microsoft.com/office/officeart/2005/8/layout/default#3">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98F29F4-4322-41CE-84C5-78D6B28E6CCD}" type="datetimeFigureOut">
              <a:rPr lang="id-ID" smtClean="0"/>
              <a:t>07/10/2020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AE2FBFA-EAEF-4F8E-B8DD-02D15F54EC05}"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8F29F4-4322-41CE-84C5-78D6B28E6CCD}" type="datetimeFigureOut">
              <a:rPr lang="id-ID" smtClean="0"/>
              <a:t>07/10/2020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AE2FBFA-EAEF-4F8E-B8DD-02D15F54EC05}"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8F29F4-4322-41CE-84C5-78D6B28E6CCD}" type="datetimeFigureOut">
              <a:rPr lang="id-ID" smtClean="0"/>
              <a:t>07/10/2020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AE2FBFA-EAEF-4F8E-B8DD-02D15F54EC05}"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8F29F4-4322-41CE-84C5-78D6B28E6CCD}" type="datetimeFigureOut">
              <a:rPr lang="id-ID" smtClean="0"/>
              <a:t>07/10/2020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AE2FBFA-EAEF-4F8E-B8DD-02D15F54EC05}"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8F29F4-4322-41CE-84C5-78D6B28E6CCD}" type="datetimeFigureOut">
              <a:rPr lang="id-ID" smtClean="0"/>
              <a:t>07/10/2020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AE2FBFA-EAEF-4F8E-B8DD-02D15F54EC05}"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98F29F4-4322-41CE-84C5-78D6B28E6CCD}" type="datetimeFigureOut">
              <a:rPr lang="id-ID" smtClean="0"/>
              <a:t>07/10/2020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AE2FBFA-EAEF-4F8E-B8DD-02D15F54EC05}"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98F29F4-4322-41CE-84C5-78D6B28E6CCD}" type="datetimeFigureOut">
              <a:rPr lang="id-ID" smtClean="0"/>
              <a:t>07/10/2020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9AE2FBFA-EAEF-4F8E-B8DD-02D15F54EC05}"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98F29F4-4322-41CE-84C5-78D6B28E6CCD}" type="datetimeFigureOut">
              <a:rPr lang="id-ID" smtClean="0"/>
              <a:t>07/10/2020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9AE2FBFA-EAEF-4F8E-B8DD-02D15F54EC05}"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8F29F4-4322-41CE-84C5-78D6B28E6CCD}" type="datetimeFigureOut">
              <a:rPr lang="id-ID" smtClean="0"/>
              <a:t>07/10/2020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9AE2FBFA-EAEF-4F8E-B8DD-02D15F54EC05}"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8F29F4-4322-41CE-84C5-78D6B28E6CCD}" type="datetimeFigureOut">
              <a:rPr lang="id-ID" smtClean="0"/>
              <a:t>07/10/2020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AE2FBFA-EAEF-4F8E-B8DD-02D15F54EC05}" type="slidenum">
              <a:rPr lang="id-ID" smtClean="0"/>
              <a:t>‹#›</a:t>
            </a:fld>
            <a:endParaRPr lang="id-ID"/>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E98F29F4-4322-41CE-84C5-78D6B28E6CCD}" type="datetimeFigureOut">
              <a:rPr lang="id-ID" smtClean="0"/>
              <a:t>07/10/2020</a:t>
            </a:fld>
            <a:endParaRPr lang="id-ID"/>
          </a:p>
        </p:txBody>
      </p:sp>
      <p:sp>
        <p:nvSpPr>
          <p:cNvPr id="9" name="Slide Number Placeholder 8"/>
          <p:cNvSpPr>
            <a:spLocks noGrp="1"/>
          </p:cNvSpPr>
          <p:nvPr>
            <p:ph type="sldNum" sz="quarter" idx="11"/>
          </p:nvPr>
        </p:nvSpPr>
        <p:spPr/>
        <p:txBody>
          <a:bodyPr/>
          <a:lstStyle/>
          <a:p>
            <a:fld id="{9AE2FBFA-EAEF-4F8E-B8DD-02D15F54EC05}" type="slidenum">
              <a:rPr lang="id-ID" smtClean="0"/>
              <a:t>‹#›</a:t>
            </a:fld>
            <a:endParaRPr lang="id-ID"/>
          </a:p>
        </p:txBody>
      </p:sp>
      <p:sp>
        <p:nvSpPr>
          <p:cNvPr id="10" name="Footer Placeholder 9"/>
          <p:cNvSpPr>
            <a:spLocks noGrp="1"/>
          </p:cNvSpPr>
          <p:nvPr>
            <p:ph type="ftr" sz="quarter" idx="12"/>
          </p:nvPr>
        </p:nvSpPr>
        <p:spPr/>
        <p:txBody>
          <a:bodyPr/>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AE2FBFA-EAEF-4F8E-B8DD-02D15F54EC05}" type="slidenum">
              <a:rPr lang="id-ID" smtClean="0"/>
              <a:t>‹#›</a:t>
            </a:fld>
            <a:endParaRPr lang="id-ID"/>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id-ID"/>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E98F29F4-4322-41CE-84C5-78D6B28E6CCD}" type="datetimeFigureOut">
              <a:rPr lang="id-ID" smtClean="0"/>
              <a:t>07/10/2020</a:t>
            </a:fld>
            <a:endParaRPr lang="id-ID"/>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b="1" dirty="0" smtClean="0">
                <a:solidFill>
                  <a:srgbClr val="C00000"/>
                </a:solidFill>
              </a:rPr>
              <a:t>MATERI KULIAH KE DUA </a:t>
            </a:r>
            <a:r>
              <a:rPr lang="id-ID" b="1" dirty="0" smtClean="0"/>
              <a:t>KEPEMIMPINAN </a:t>
            </a:r>
            <a:endParaRPr lang="id-ID" dirty="0"/>
          </a:p>
        </p:txBody>
      </p:sp>
      <p:sp>
        <p:nvSpPr>
          <p:cNvPr id="3" name="Subtitle 2"/>
          <p:cNvSpPr>
            <a:spLocks noGrp="1"/>
          </p:cNvSpPr>
          <p:nvPr>
            <p:ph type="subTitle" idx="1"/>
          </p:nvPr>
        </p:nvSpPr>
        <p:spPr/>
        <p:txBody>
          <a:bodyPr>
            <a:normAutofit/>
          </a:bodyPr>
          <a:lstStyle/>
          <a:p>
            <a:endParaRPr lang="id-ID" b="1" dirty="0" smtClean="0"/>
          </a:p>
          <a:p>
            <a:r>
              <a:rPr lang="id-ID" b="1" dirty="0" smtClean="0"/>
              <a:t>PRODI PMD- D3</a:t>
            </a:r>
            <a:endParaRPr lang="id-ID" b="1" dirty="0"/>
          </a:p>
        </p:txBody>
      </p:sp>
    </p:spTree>
    <p:extLst>
      <p:ext uri="{BB962C8B-B14F-4D97-AF65-F5344CB8AC3E}">
        <p14:creationId xmlns:p14="http://schemas.microsoft.com/office/powerpoint/2010/main" val="2648806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FAKTOR KEPEMIMPINAN </a:t>
            </a:r>
            <a:endParaRPr lang="en-US" dirty="0"/>
          </a:p>
        </p:txBody>
      </p:sp>
      <p:sp>
        <p:nvSpPr>
          <p:cNvPr id="3" name="Content Placeholder 2"/>
          <p:cNvSpPr>
            <a:spLocks noGrp="1"/>
          </p:cNvSpPr>
          <p:nvPr>
            <p:ph idx="1"/>
          </p:nvPr>
        </p:nvSpPr>
        <p:spPr>
          <a:xfrm>
            <a:off x="822960" y="1100628"/>
            <a:ext cx="7520940" cy="5280700"/>
          </a:xfrm>
        </p:spPr>
        <p:txBody>
          <a:bodyPr>
            <a:normAutofit/>
          </a:bodyPr>
          <a:lstStyle/>
          <a:p>
            <a:pPr marL="514350" indent="-514350">
              <a:buNone/>
            </a:pPr>
            <a:r>
              <a:rPr lang="en-US" sz="1600" b="1" dirty="0" smtClean="0">
                <a:solidFill>
                  <a:srgbClr val="FF0000"/>
                </a:solidFill>
              </a:rPr>
              <a:t>1. KEKUASAAN </a:t>
            </a:r>
          </a:p>
          <a:p>
            <a:pPr marL="514350" indent="-514350">
              <a:buNone/>
            </a:pPr>
            <a:r>
              <a:rPr lang="en-US" sz="1600" dirty="0"/>
              <a:t>	</a:t>
            </a:r>
            <a:r>
              <a:rPr lang="en-US" sz="1600" i="1" dirty="0" err="1" smtClean="0"/>
              <a:t>kekuasaan</a:t>
            </a:r>
            <a:r>
              <a:rPr lang="en-US" sz="1600" i="1" dirty="0" smtClean="0"/>
              <a:t> </a:t>
            </a:r>
            <a:r>
              <a:rPr lang="en-US" sz="1600" i="1" dirty="0" err="1" smtClean="0"/>
              <a:t>dalam</a:t>
            </a:r>
            <a:r>
              <a:rPr lang="en-US" sz="1600" i="1" dirty="0" smtClean="0"/>
              <a:t> </a:t>
            </a:r>
            <a:r>
              <a:rPr lang="en-US" sz="1600" i="1" dirty="0" err="1" smtClean="0"/>
              <a:t>menentukan</a:t>
            </a:r>
            <a:r>
              <a:rPr lang="en-US" sz="1600" i="1" dirty="0" smtClean="0"/>
              <a:t> </a:t>
            </a:r>
            <a:r>
              <a:rPr lang="en-US" sz="1600" i="1" dirty="0" err="1" smtClean="0"/>
              <a:t>otoritas</a:t>
            </a:r>
            <a:r>
              <a:rPr lang="en-US" sz="1600" i="1" dirty="0" smtClean="0"/>
              <a:t> , </a:t>
            </a:r>
            <a:r>
              <a:rPr lang="en-US" sz="1600" i="1" dirty="0" err="1" smtClean="0"/>
              <a:t>legalitas</a:t>
            </a:r>
            <a:r>
              <a:rPr lang="en-US" sz="1600" i="1" dirty="0" smtClean="0"/>
              <a:t> yang </a:t>
            </a:r>
            <a:r>
              <a:rPr lang="en-US" sz="1600" i="1" dirty="0" err="1" smtClean="0"/>
              <a:t>memberikan</a:t>
            </a:r>
            <a:r>
              <a:rPr lang="en-US" sz="1600" i="1" dirty="0" smtClean="0"/>
              <a:t> </a:t>
            </a:r>
            <a:r>
              <a:rPr lang="en-US" sz="1600" i="1" dirty="0" err="1" smtClean="0"/>
              <a:t>kewenangan</a:t>
            </a:r>
            <a:r>
              <a:rPr lang="en-US" sz="1600" i="1" dirty="0" smtClean="0"/>
              <a:t> </a:t>
            </a:r>
            <a:r>
              <a:rPr lang="en-US" sz="1600" i="1" dirty="0" err="1" smtClean="0"/>
              <a:t>kepada</a:t>
            </a:r>
            <a:r>
              <a:rPr lang="en-US" sz="1600" i="1" dirty="0" smtClean="0"/>
              <a:t> </a:t>
            </a:r>
            <a:r>
              <a:rPr lang="en-US" sz="1600" i="1" dirty="0" err="1" smtClean="0"/>
              <a:t>seorang</a:t>
            </a:r>
            <a:r>
              <a:rPr lang="en-US" sz="1600" i="1" dirty="0" smtClean="0"/>
              <a:t> </a:t>
            </a:r>
            <a:r>
              <a:rPr lang="en-US" sz="1600" i="1" dirty="0" err="1" smtClean="0"/>
              <a:t>pemimpin</a:t>
            </a:r>
            <a:r>
              <a:rPr lang="en-US" sz="1600" i="1" dirty="0" smtClean="0"/>
              <a:t> </a:t>
            </a:r>
            <a:r>
              <a:rPr lang="en-US" sz="1600" i="1" dirty="0" err="1" smtClean="0"/>
              <a:t>guna</a:t>
            </a:r>
            <a:r>
              <a:rPr lang="en-US" sz="1600" i="1" dirty="0" smtClean="0"/>
              <a:t> </a:t>
            </a:r>
            <a:r>
              <a:rPr lang="en-US" sz="1600" i="1" dirty="0" err="1" smtClean="0"/>
              <a:t>mempengaruhi</a:t>
            </a:r>
            <a:r>
              <a:rPr lang="en-US" sz="1600" i="1" dirty="0" smtClean="0"/>
              <a:t> </a:t>
            </a:r>
            <a:r>
              <a:rPr lang="en-US" sz="1600" i="1" dirty="0" err="1" smtClean="0"/>
              <a:t>dan</a:t>
            </a:r>
            <a:r>
              <a:rPr lang="en-US" sz="1600" i="1" dirty="0" smtClean="0"/>
              <a:t> </a:t>
            </a:r>
            <a:r>
              <a:rPr lang="en-US" sz="1600" i="1" dirty="0" err="1" smtClean="0"/>
              <a:t>mengerakan</a:t>
            </a:r>
            <a:r>
              <a:rPr lang="en-US" sz="1600" i="1" dirty="0" smtClean="0"/>
              <a:t> </a:t>
            </a:r>
            <a:r>
              <a:rPr lang="en-US" sz="1600" i="1" dirty="0" err="1" smtClean="0"/>
              <a:t>orang</a:t>
            </a:r>
            <a:r>
              <a:rPr lang="en-US" sz="1600" i="1" dirty="0" smtClean="0"/>
              <a:t> lain /</a:t>
            </a:r>
            <a:r>
              <a:rPr lang="en-US" sz="1600" i="1" dirty="0" err="1" smtClean="0"/>
              <a:t>bawahan</a:t>
            </a:r>
            <a:r>
              <a:rPr lang="en-US" sz="1600" i="1" dirty="0" smtClean="0"/>
              <a:t> </a:t>
            </a:r>
            <a:r>
              <a:rPr lang="en-US" sz="1600" i="1" dirty="0" err="1" smtClean="0"/>
              <a:t>untuk</a:t>
            </a:r>
            <a:r>
              <a:rPr lang="en-US" sz="1600" i="1" dirty="0" smtClean="0"/>
              <a:t> </a:t>
            </a:r>
            <a:r>
              <a:rPr lang="en-US" sz="1600" i="1" dirty="0" err="1" smtClean="0"/>
              <a:t>berbuat</a:t>
            </a:r>
            <a:r>
              <a:rPr lang="en-US" sz="1600" i="1" dirty="0" smtClean="0"/>
              <a:t> </a:t>
            </a:r>
            <a:r>
              <a:rPr lang="en-US" sz="1600" i="1" dirty="0" err="1" smtClean="0"/>
              <a:t>sesuatu</a:t>
            </a:r>
            <a:endParaRPr lang="id-ID" sz="1600" i="1" dirty="0" smtClean="0"/>
          </a:p>
          <a:p>
            <a:pPr marL="514350" indent="-514350">
              <a:buNone/>
            </a:pPr>
            <a:endParaRPr lang="en-US" sz="1600" i="1" dirty="0" smtClean="0"/>
          </a:p>
          <a:p>
            <a:pPr marL="514350" indent="-514350">
              <a:buNone/>
            </a:pPr>
            <a:r>
              <a:rPr lang="en-US" sz="1600" b="1" dirty="0" smtClean="0">
                <a:solidFill>
                  <a:srgbClr val="0070C0"/>
                </a:solidFill>
              </a:rPr>
              <a:t>2. KEWIBAWAAN </a:t>
            </a:r>
          </a:p>
          <a:p>
            <a:pPr marL="514350" indent="-514350">
              <a:buNone/>
            </a:pPr>
            <a:r>
              <a:rPr lang="en-US" sz="1600" dirty="0" smtClean="0"/>
              <a:t>	</a:t>
            </a:r>
            <a:r>
              <a:rPr lang="en-US" sz="1600" i="1" dirty="0" err="1" smtClean="0"/>
              <a:t>kelebihan</a:t>
            </a:r>
            <a:r>
              <a:rPr lang="en-US" sz="1600" i="1" dirty="0" smtClean="0"/>
              <a:t>, </a:t>
            </a:r>
            <a:r>
              <a:rPr lang="en-US" sz="1600" i="1" dirty="0" err="1" smtClean="0"/>
              <a:t>keunggulan</a:t>
            </a:r>
            <a:r>
              <a:rPr lang="en-US" sz="1600" i="1" dirty="0" smtClean="0"/>
              <a:t> , </a:t>
            </a:r>
            <a:r>
              <a:rPr lang="en-US" sz="1600" i="1" dirty="0" err="1" smtClean="0"/>
              <a:t>keutamaan</a:t>
            </a:r>
            <a:r>
              <a:rPr lang="en-US" sz="1600" i="1" dirty="0" smtClean="0"/>
              <a:t> </a:t>
            </a:r>
            <a:r>
              <a:rPr lang="en-US" sz="1600" i="1" dirty="0" err="1" smtClean="0"/>
              <a:t>sehingga</a:t>
            </a:r>
            <a:r>
              <a:rPr lang="en-US" sz="1600" i="1" dirty="0" smtClean="0"/>
              <a:t> </a:t>
            </a:r>
            <a:r>
              <a:rPr lang="en-US" sz="1600" i="1" dirty="0" err="1" smtClean="0"/>
              <a:t>mereka</a:t>
            </a:r>
            <a:r>
              <a:rPr lang="en-US" sz="1600" i="1" dirty="0" smtClean="0"/>
              <a:t> </a:t>
            </a:r>
            <a:r>
              <a:rPr lang="en-US" sz="1600" i="1" dirty="0" err="1" smtClean="0"/>
              <a:t>mampu</a:t>
            </a:r>
            <a:r>
              <a:rPr lang="en-US" sz="1600" i="1" dirty="0" smtClean="0"/>
              <a:t> </a:t>
            </a:r>
            <a:r>
              <a:rPr lang="en-US" sz="1600" i="1" dirty="0" err="1" smtClean="0"/>
              <a:t>mengatur</a:t>
            </a:r>
            <a:r>
              <a:rPr lang="en-US" sz="1600" i="1" dirty="0" smtClean="0"/>
              <a:t> </a:t>
            </a:r>
            <a:r>
              <a:rPr lang="en-US" sz="1600" i="1" dirty="0" err="1" smtClean="0"/>
              <a:t>orang</a:t>
            </a:r>
            <a:r>
              <a:rPr lang="en-US" sz="1600" i="1" dirty="0" smtClean="0"/>
              <a:t> lain </a:t>
            </a:r>
            <a:r>
              <a:rPr lang="en-US" sz="1600" i="1" dirty="0" err="1" smtClean="0"/>
              <a:t>sehingga</a:t>
            </a:r>
            <a:r>
              <a:rPr lang="en-US" sz="1600" i="1" dirty="0" smtClean="0"/>
              <a:t> </a:t>
            </a:r>
            <a:r>
              <a:rPr lang="en-US" sz="1600" i="1" dirty="0" err="1" smtClean="0"/>
              <a:t>orang</a:t>
            </a:r>
            <a:r>
              <a:rPr lang="en-US" sz="1600" i="1" dirty="0" smtClean="0"/>
              <a:t> </a:t>
            </a:r>
            <a:r>
              <a:rPr lang="en-US" sz="1600" i="1" dirty="0" err="1" smtClean="0"/>
              <a:t>tersebut</a:t>
            </a:r>
            <a:r>
              <a:rPr lang="en-US" sz="1600" i="1" dirty="0" smtClean="0"/>
              <a:t> </a:t>
            </a:r>
            <a:r>
              <a:rPr lang="en-US" sz="1600" i="1" dirty="0" err="1" smtClean="0"/>
              <a:t>patuh</a:t>
            </a:r>
            <a:r>
              <a:rPr lang="en-US" sz="1600" i="1" dirty="0" smtClean="0"/>
              <a:t> </a:t>
            </a:r>
            <a:r>
              <a:rPr lang="en-US" sz="1600" i="1" dirty="0" err="1" smtClean="0"/>
              <a:t>pada</a:t>
            </a:r>
            <a:r>
              <a:rPr lang="en-US" sz="1600" i="1" dirty="0" smtClean="0"/>
              <a:t> </a:t>
            </a:r>
            <a:r>
              <a:rPr lang="en-US" sz="1600" i="1" dirty="0" err="1" smtClean="0"/>
              <a:t>pemimpin</a:t>
            </a:r>
            <a:r>
              <a:rPr lang="en-US" sz="1600" i="1" dirty="0" smtClean="0"/>
              <a:t> </a:t>
            </a:r>
            <a:r>
              <a:rPr lang="en-US" sz="1600" i="1" dirty="0" err="1" smtClean="0"/>
              <a:t>dan</a:t>
            </a:r>
            <a:r>
              <a:rPr lang="en-US" sz="1600" i="1" dirty="0" smtClean="0"/>
              <a:t> </a:t>
            </a:r>
            <a:r>
              <a:rPr lang="en-US" sz="1600" i="1" dirty="0" err="1" smtClean="0"/>
              <a:t>berusaha</a:t>
            </a:r>
            <a:r>
              <a:rPr lang="en-US" sz="1600" i="1" dirty="0" smtClean="0"/>
              <a:t> </a:t>
            </a:r>
            <a:r>
              <a:rPr lang="en-US" sz="1600" i="1" dirty="0" err="1" smtClean="0"/>
              <a:t>melakukan</a:t>
            </a:r>
            <a:r>
              <a:rPr lang="en-US" sz="1600" i="1" dirty="0" smtClean="0"/>
              <a:t> </a:t>
            </a:r>
            <a:r>
              <a:rPr lang="en-US" sz="1600" i="1" dirty="0" err="1" smtClean="0"/>
              <a:t>perbuatan-perbuatan</a:t>
            </a:r>
            <a:r>
              <a:rPr lang="en-US" sz="1600" i="1" dirty="0" smtClean="0"/>
              <a:t> </a:t>
            </a:r>
            <a:r>
              <a:rPr lang="en-US" sz="1600" i="1" dirty="0" err="1" smtClean="0"/>
              <a:t>tertentu</a:t>
            </a:r>
            <a:r>
              <a:rPr lang="en-US" sz="1600" i="1" dirty="0" smtClean="0"/>
              <a:t>.</a:t>
            </a:r>
            <a:endParaRPr lang="id-ID" sz="1600" i="1" dirty="0" smtClean="0"/>
          </a:p>
          <a:p>
            <a:pPr marL="514350" indent="-514350">
              <a:buNone/>
            </a:pPr>
            <a:endParaRPr lang="en-US" sz="1600" i="1" dirty="0" smtClean="0"/>
          </a:p>
          <a:p>
            <a:pPr marL="514350" indent="-514350">
              <a:buNone/>
            </a:pPr>
            <a:r>
              <a:rPr lang="en-US" sz="1600" b="1" dirty="0" smtClean="0"/>
              <a:t>3. KEMAMPUAN </a:t>
            </a:r>
          </a:p>
          <a:p>
            <a:pPr marL="514350" indent="-514350">
              <a:buNone/>
            </a:pPr>
            <a:r>
              <a:rPr lang="en-US" sz="1600" dirty="0"/>
              <a:t>	</a:t>
            </a:r>
            <a:r>
              <a:rPr lang="en-US" sz="1600" i="1" dirty="0" err="1" smtClean="0"/>
              <a:t>Segala</a:t>
            </a:r>
            <a:r>
              <a:rPr lang="en-US" sz="1600" i="1" dirty="0" smtClean="0"/>
              <a:t> </a:t>
            </a:r>
            <a:r>
              <a:rPr lang="en-US" sz="1600" i="1" dirty="0" err="1" smtClean="0"/>
              <a:t>daya</a:t>
            </a:r>
            <a:r>
              <a:rPr lang="en-US" sz="1600" i="1" dirty="0" smtClean="0"/>
              <a:t> , </a:t>
            </a:r>
            <a:r>
              <a:rPr lang="en-US" sz="1600" i="1" dirty="0" err="1" smtClean="0"/>
              <a:t>kesanggupam</a:t>
            </a:r>
            <a:r>
              <a:rPr lang="en-US" sz="1600" i="1" dirty="0" smtClean="0"/>
              <a:t>, </a:t>
            </a:r>
            <a:r>
              <a:rPr lang="en-US" sz="1600" i="1" dirty="0" err="1" smtClean="0"/>
              <a:t>kekuatan</a:t>
            </a:r>
            <a:r>
              <a:rPr lang="en-US" sz="1600" i="1" dirty="0" smtClean="0"/>
              <a:t> </a:t>
            </a:r>
            <a:r>
              <a:rPr lang="en-US" sz="1600" i="1" dirty="0" err="1" smtClean="0"/>
              <a:t>dan</a:t>
            </a:r>
            <a:r>
              <a:rPr lang="en-US" sz="1600" i="1" dirty="0" smtClean="0"/>
              <a:t> </a:t>
            </a:r>
            <a:r>
              <a:rPr lang="en-US" sz="1600" i="1" dirty="0" err="1" smtClean="0"/>
              <a:t>kecakapan</a:t>
            </a:r>
            <a:r>
              <a:rPr lang="en-US" sz="1600" i="1" dirty="0" smtClean="0"/>
              <a:t> /</a:t>
            </a:r>
            <a:r>
              <a:rPr lang="en-US" sz="1600" i="1" dirty="0" err="1" smtClean="0"/>
              <a:t>ketrampilan</a:t>
            </a:r>
            <a:r>
              <a:rPr lang="en-US" sz="1600" i="1" dirty="0" smtClean="0"/>
              <a:t> </a:t>
            </a:r>
            <a:r>
              <a:rPr lang="en-US" sz="1600" i="1" dirty="0" err="1" smtClean="0"/>
              <a:t>teknis</a:t>
            </a:r>
            <a:r>
              <a:rPr lang="en-US" sz="1600" i="1" dirty="0" smtClean="0"/>
              <a:t> </a:t>
            </a:r>
            <a:r>
              <a:rPr lang="en-US" sz="1600" i="1" dirty="0" err="1" smtClean="0"/>
              <a:t>maupun</a:t>
            </a:r>
            <a:r>
              <a:rPr lang="en-US" sz="1600" i="1" dirty="0" smtClean="0"/>
              <a:t> </a:t>
            </a:r>
            <a:r>
              <a:rPr lang="en-US" sz="1600" i="1" dirty="0" err="1" smtClean="0"/>
              <a:t>sosial</a:t>
            </a:r>
            <a:r>
              <a:rPr lang="en-US" sz="1600" i="1" dirty="0" smtClean="0"/>
              <a:t> yang </a:t>
            </a:r>
            <a:r>
              <a:rPr lang="en-US" sz="1600" i="1" dirty="0" err="1" smtClean="0"/>
              <a:t>dianggap</a:t>
            </a:r>
            <a:r>
              <a:rPr lang="en-US" sz="1600" i="1" dirty="0" smtClean="0"/>
              <a:t> </a:t>
            </a:r>
            <a:r>
              <a:rPr lang="en-US" sz="1600" i="1" dirty="0" err="1" smtClean="0"/>
              <a:t>melebihi</a:t>
            </a:r>
            <a:r>
              <a:rPr lang="en-US" sz="1600" i="1" dirty="0" smtClean="0"/>
              <a:t>/</a:t>
            </a:r>
            <a:r>
              <a:rPr lang="en-US" sz="1600" i="1" dirty="0" err="1" smtClean="0"/>
              <a:t>unggul</a:t>
            </a:r>
            <a:r>
              <a:rPr lang="en-US" sz="1600" i="1" dirty="0" smtClean="0"/>
              <a:t> </a:t>
            </a:r>
            <a:r>
              <a:rPr lang="en-US" sz="1600" i="1" dirty="0" err="1" smtClean="0"/>
              <a:t>dari</a:t>
            </a:r>
            <a:r>
              <a:rPr lang="en-US" sz="1600" i="1" dirty="0" smtClean="0"/>
              <a:t> </a:t>
            </a:r>
            <a:r>
              <a:rPr lang="en-US" sz="1600" i="1" dirty="0" err="1" smtClean="0"/>
              <a:t>kemampuan</a:t>
            </a:r>
            <a:r>
              <a:rPr lang="en-US" sz="1600" i="1" dirty="0" smtClean="0"/>
              <a:t> </a:t>
            </a:r>
            <a:r>
              <a:rPr lang="en-US" sz="1600" i="1" dirty="0" err="1" smtClean="0"/>
              <a:t>orang</a:t>
            </a:r>
            <a:r>
              <a:rPr lang="en-US" sz="1600" i="1" dirty="0" smtClean="0"/>
              <a:t> lain/</a:t>
            </a:r>
            <a:r>
              <a:rPr lang="en-US" sz="1600" i="1" dirty="0" err="1" smtClean="0"/>
              <a:t>khususnya</a:t>
            </a:r>
            <a:r>
              <a:rPr lang="en-US" sz="1600" i="1" dirty="0" smtClean="0"/>
              <a:t> </a:t>
            </a:r>
            <a:r>
              <a:rPr lang="en-US" sz="1600" i="1" dirty="0" err="1" smtClean="0"/>
              <a:t>anggota</a:t>
            </a:r>
            <a:r>
              <a:rPr lang="en-US" sz="1600" i="1" dirty="0" smtClean="0"/>
              <a:t> </a:t>
            </a:r>
          </a:p>
          <a:p>
            <a:pPr marL="514350" indent="-514350">
              <a:buNone/>
            </a:pPr>
            <a:endParaRPr lang="en-US" sz="2400" dirty="0" smtClean="0"/>
          </a:p>
          <a:p>
            <a:pPr marL="514350" indent="-514350">
              <a:buAutoNum type="arabicPeriod"/>
            </a:pPr>
            <a:endParaRPr lang="en-US" sz="2400" dirty="0"/>
          </a:p>
        </p:txBody>
      </p:sp>
    </p:spTree>
    <p:extLst>
      <p:ext uri="{BB962C8B-B14F-4D97-AF65-F5344CB8AC3E}">
        <p14:creationId xmlns:p14="http://schemas.microsoft.com/office/powerpoint/2010/main" val="4119113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868362"/>
          </a:xfrm>
        </p:spPr>
        <p:txBody>
          <a:bodyPr>
            <a:normAutofit/>
          </a:bodyPr>
          <a:lstStyle/>
          <a:p>
            <a:r>
              <a:rPr lang="en-US" sz="2000" b="1" dirty="0" smtClean="0">
                <a:solidFill>
                  <a:srgbClr val="00B0F0"/>
                </a:solidFill>
              </a:rPr>
              <a:t>HUBUNGAN ADMINISTRASI- MANAJEMEN DAN KEPEMIMPINAN </a:t>
            </a:r>
            <a:endParaRPr lang="en-US" sz="2000" b="1" dirty="0">
              <a:solidFill>
                <a:srgbClr val="00B0F0"/>
              </a:solidFill>
            </a:endParaRPr>
          </a:p>
        </p:txBody>
      </p:sp>
      <p:sp>
        <p:nvSpPr>
          <p:cNvPr id="3" name="Content Placeholder 2"/>
          <p:cNvSpPr>
            <a:spLocks noGrp="1"/>
          </p:cNvSpPr>
          <p:nvPr>
            <p:ph idx="1"/>
          </p:nvPr>
        </p:nvSpPr>
        <p:spPr>
          <a:xfrm>
            <a:off x="323528" y="1100628"/>
            <a:ext cx="8424936" cy="5568732"/>
          </a:xfrm>
        </p:spPr>
        <p:txBody>
          <a:bodyPr>
            <a:normAutofit fontScale="92500" lnSpcReduction="10000"/>
          </a:bodyPr>
          <a:lstStyle/>
          <a:p>
            <a:r>
              <a:rPr lang="en-US" sz="1600" b="1" dirty="0" smtClean="0">
                <a:solidFill>
                  <a:srgbClr val="FF0000"/>
                </a:solidFill>
              </a:rPr>
              <a:t>ADMINISTRASI --- WUJUT KEGIATAN PEMIMPINAN DAN MENEJEMEN</a:t>
            </a:r>
          </a:p>
          <a:p>
            <a:pPr>
              <a:buNone/>
            </a:pPr>
            <a:endParaRPr lang="en-US" sz="1600" b="1" dirty="0" smtClean="0">
              <a:solidFill>
                <a:srgbClr val="FF0000"/>
              </a:solidFill>
            </a:endParaRPr>
          </a:p>
          <a:p>
            <a:r>
              <a:rPr lang="en-US" sz="1600" b="1" dirty="0" smtClean="0">
                <a:solidFill>
                  <a:srgbClr val="FF0000"/>
                </a:solidFill>
              </a:rPr>
              <a:t>2 FUNGSI POKOK ----- PUBLIC ADMINISTRATION</a:t>
            </a:r>
          </a:p>
          <a:p>
            <a:pPr>
              <a:buNone/>
            </a:pPr>
            <a:r>
              <a:rPr lang="en-US" sz="1600" b="1" dirty="0" smtClean="0">
                <a:solidFill>
                  <a:srgbClr val="FF0000"/>
                </a:solidFill>
              </a:rPr>
              <a:t>	1.  FUNGSI MANAJEMEN DALAM </a:t>
            </a:r>
            <a:r>
              <a:rPr lang="en-US" sz="1600" b="1" i="1" dirty="0" smtClean="0">
                <a:solidFill>
                  <a:srgbClr val="002060"/>
                </a:solidFill>
              </a:rPr>
              <a:t>ADMINISTRASI</a:t>
            </a:r>
            <a:r>
              <a:rPr lang="en-US" sz="1600" b="1" dirty="0" smtClean="0">
                <a:solidFill>
                  <a:srgbClr val="FF0000"/>
                </a:solidFill>
              </a:rPr>
              <a:t> ( </a:t>
            </a:r>
            <a:r>
              <a:rPr lang="en-US" sz="1600" b="1" i="1" dirty="0" smtClean="0"/>
              <a:t>PERENCANAAN,  PENGOORGANISASIAN,</a:t>
            </a:r>
          </a:p>
          <a:p>
            <a:pPr>
              <a:buNone/>
            </a:pPr>
            <a:r>
              <a:rPr lang="en-US" sz="1600" b="1" i="1" dirty="0" smtClean="0"/>
              <a:t>             PELAKSANAAN,  PENGERAKAN/PENGARAHAN,  KONTROL/PENGAWASAN DAN KOMUNIKASI</a:t>
            </a:r>
            <a:r>
              <a:rPr lang="en-US" sz="1600" b="1" dirty="0" smtClean="0">
                <a:solidFill>
                  <a:srgbClr val="FF0000"/>
                </a:solidFill>
              </a:rPr>
              <a:t>)</a:t>
            </a:r>
          </a:p>
          <a:p>
            <a:pPr>
              <a:buNone/>
            </a:pPr>
            <a:r>
              <a:rPr lang="en-US" sz="1600" b="1" dirty="0" smtClean="0">
                <a:solidFill>
                  <a:srgbClr val="FF0000"/>
                </a:solidFill>
              </a:rPr>
              <a:t>	2. FUNGSI OPERASIONAL  DALAM </a:t>
            </a:r>
            <a:r>
              <a:rPr lang="en-US" sz="1600" b="1" i="1" dirty="0" smtClean="0">
                <a:solidFill>
                  <a:srgbClr val="0070C0"/>
                </a:solidFill>
              </a:rPr>
              <a:t>MANAJEMEN </a:t>
            </a:r>
            <a:r>
              <a:rPr lang="en-US" sz="1600" b="1" dirty="0" smtClean="0">
                <a:solidFill>
                  <a:srgbClr val="FF0000"/>
                </a:solidFill>
              </a:rPr>
              <a:t>MELIPUTI  TATA USAHA , KEPEGAWAIAN, </a:t>
            </a:r>
          </a:p>
          <a:p>
            <a:pPr>
              <a:buNone/>
            </a:pPr>
            <a:r>
              <a:rPr lang="en-US" sz="1600" b="1" dirty="0" smtClean="0">
                <a:solidFill>
                  <a:srgbClr val="FF0000"/>
                </a:solidFill>
              </a:rPr>
              <a:t>             PERBEKALAN, KEUANGAN, DAN HUBUNGAN MASYARAKAT .</a:t>
            </a:r>
          </a:p>
          <a:p>
            <a:pPr>
              <a:buNone/>
            </a:pPr>
            <a:endParaRPr lang="en-US" sz="1600" b="1" dirty="0" smtClean="0">
              <a:solidFill>
                <a:srgbClr val="FF0000"/>
              </a:solidFill>
            </a:endParaRPr>
          </a:p>
          <a:p>
            <a:pPr>
              <a:buNone/>
            </a:pPr>
            <a:r>
              <a:rPr lang="en-US" sz="1900" b="1" dirty="0" smtClean="0"/>
              <a:t>DINAMIKA KEPEMIMPINAN </a:t>
            </a:r>
          </a:p>
          <a:p>
            <a:pPr>
              <a:buNone/>
            </a:pPr>
            <a:endParaRPr lang="en-US" sz="1600" b="1" dirty="0" smtClean="0">
              <a:solidFill>
                <a:srgbClr val="FF0000"/>
              </a:solidFill>
            </a:endParaRPr>
          </a:p>
          <a:p>
            <a:pPr>
              <a:buNone/>
            </a:pPr>
            <a:r>
              <a:rPr lang="en-US" sz="1600" b="1" dirty="0" smtClean="0">
                <a:solidFill>
                  <a:srgbClr val="FF0000"/>
                </a:solidFill>
              </a:rPr>
              <a:t>	1.  </a:t>
            </a:r>
            <a:r>
              <a:rPr lang="en-US" sz="1800" b="1" i="1" dirty="0" smtClean="0">
                <a:solidFill>
                  <a:srgbClr val="FF0000"/>
                </a:solidFill>
              </a:rPr>
              <a:t>KEPEMIMPINAN SEBAGAI SENI</a:t>
            </a:r>
          </a:p>
          <a:p>
            <a:pPr>
              <a:buNone/>
            </a:pPr>
            <a:r>
              <a:rPr lang="en-US" sz="1600" b="1" dirty="0" smtClean="0">
                <a:solidFill>
                  <a:srgbClr val="FF0000"/>
                </a:solidFill>
              </a:rPr>
              <a:t>	     MENEMPATKAN BAKAT SEBAGAI FAKTOR YANG PENTING DAN BERPENGARUH BESAR</a:t>
            </a:r>
          </a:p>
          <a:p>
            <a:pPr>
              <a:buNone/>
            </a:pPr>
            <a:r>
              <a:rPr lang="en-US" sz="1600" b="1" dirty="0" smtClean="0">
                <a:solidFill>
                  <a:srgbClr val="FF0000"/>
                </a:solidFill>
              </a:rPr>
              <a:t>             TERHADAP KEMAMPUAN DALAM MEWUJUTKANNYA </a:t>
            </a:r>
          </a:p>
          <a:p>
            <a:pPr>
              <a:buNone/>
            </a:pPr>
            <a:r>
              <a:rPr lang="en-US" sz="1600" b="1" dirty="0" smtClean="0">
                <a:solidFill>
                  <a:srgbClr val="FF0000"/>
                </a:solidFill>
              </a:rPr>
              <a:t>	</a:t>
            </a:r>
            <a:r>
              <a:rPr lang="en-US" sz="1600" b="1" dirty="0" smtClean="0">
                <a:solidFill>
                  <a:srgbClr val="0070C0"/>
                </a:solidFill>
              </a:rPr>
              <a:t>      ( </a:t>
            </a:r>
            <a:r>
              <a:rPr lang="en-US" sz="1600" b="1" dirty="0" err="1" smtClean="0">
                <a:solidFill>
                  <a:srgbClr val="0070C0"/>
                </a:solidFill>
              </a:rPr>
              <a:t>Perbedaan</a:t>
            </a:r>
            <a:r>
              <a:rPr lang="en-US" sz="1600" b="1" dirty="0" smtClean="0">
                <a:solidFill>
                  <a:srgbClr val="0070C0"/>
                </a:solidFill>
              </a:rPr>
              <a:t> </a:t>
            </a:r>
            <a:r>
              <a:rPr lang="en-US" sz="1600" b="1" dirty="0" err="1" smtClean="0">
                <a:solidFill>
                  <a:srgbClr val="0070C0"/>
                </a:solidFill>
              </a:rPr>
              <a:t>secara</a:t>
            </a:r>
            <a:r>
              <a:rPr lang="en-US" sz="1600" b="1" dirty="0" smtClean="0">
                <a:solidFill>
                  <a:srgbClr val="0070C0"/>
                </a:solidFill>
              </a:rPr>
              <a:t> </a:t>
            </a:r>
            <a:r>
              <a:rPr lang="en-US" sz="1600" b="1" dirty="0" err="1" smtClean="0">
                <a:solidFill>
                  <a:srgbClr val="0070C0"/>
                </a:solidFill>
              </a:rPr>
              <a:t>kuantitas</a:t>
            </a:r>
            <a:r>
              <a:rPr lang="en-US" sz="1600" b="1" dirty="0" smtClean="0">
                <a:solidFill>
                  <a:srgbClr val="0070C0"/>
                </a:solidFill>
              </a:rPr>
              <a:t> </a:t>
            </a:r>
            <a:r>
              <a:rPr lang="en-US" sz="1600" b="1" dirty="0" err="1" smtClean="0">
                <a:solidFill>
                  <a:srgbClr val="0070C0"/>
                </a:solidFill>
              </a:rPr>
              <a:t>mamupun</a:t>
            </a:r>
            <a:r>
              <a:rPr lang="en-US" sz="1600" b="1" dirty="0" smtClean="0">
                <a:solidFill>
                  <a:srgbClr val="0070C0"/>
                </a:solidFill>
              </a:rPr>
              <a:t> </a:t>
            </a:r>
            <a:r>
              <a:rPr lang="en-US" sz="1600" b="1" dirty="0" err="1" smtClean="0">
                <a:solidFill>
                  <a:srgbClr val="0070C0"/>
                </a:solidFill>
              </a:rPr>
              <a:t>kualitas</a:t>
            </a:r>
            <a:r>
              <a:rPr lang="en-US" sz="1600" b="1" dirty="0" smtClean="0">
                <a:solidFill>
                  <a:srgbClr val="0070C0"/>
                </a:solidFill>
              </a:rPr>
              <a:t> </a:t>
            </a:r>
            <a:r>
              <a:rPr lang="en-US" sz="1600" b="1" dirty="0" err="1" smtClean="0">
                <a:solidFill>
                  <a:srgbClr val="0070C0"/>
                </a:solidFill>
              </a:rPr>
              <a:t>masing</a:t>
            </a:r>
            <a:r>
              <a:rPr lang="en-US" sz="1600" b="1" dirty="0" smtClean="0">
                <a:solidFill>
                  <a:srgbClr val="0070C0"/>
                </a:solidFill>
              </a:rPr>
              <a:t> </a:t>
            </a:r>
            <a:r>
              <a:rPr lang="en-US" sz="1600" b="1" dirty="0" err="1" smtClean="0">
                <a:solidFill>
                  <a:srgbClr val="0070C0"/>
                </a:solidFill>
              </a:rPr>
              <a:t>individu</a:t>
            </a:r>
            <a:r>
              <a:rPr lang="en-US" sz="1600" b="1" dirty="0" smtClean="0">
                <a:solidFill>
                  <a:srgbClr val="0070C0"/>
                </a:solidFill>
              </a:rPr>
              <a:t> </a:t>
            </a:r>
            <a:r>
              <a:rPr lang="en-US" sz="1600" b="1" dirty="0" err="1" smtClean="0">
                <a:solidFill>
                  <a:srgbClr val="0070C0"/>
                </a:solidFill>
              </a:rPr>
              <a:t>pada</a:t>
            </a:r>
            <a:r>
              <a:rPr lang="en-US" sz="1600" b="1" dirty="0" smtClean="0">
                <a:solidFill>
                  <a:srgbClr val="0070C0"/>
                </a:solidFill>
              </a:rPr>
              <a:t> </a:t>
            </a:r>
            <a:r>
              <a:rPr lang="en-US" sz="1600" b="1" dirty="0" err="1" smtClean="0">
                <a:solidFill>
                  <a:srgbClr val="0070C0"/>
                </a:solidFill>
              </a:rPr>
              <a:t>masing</a:t>
            </a:r>
            <a:r>
              <a:rPr lang="en-US" sz="1600" b="1" dirty="0" smtClean="0">
                <a:solidFill>
                  <a:srgbClr val="0070C0"/>
                </a:solidFill>
              </a:rPr>
              <a:t>) </a:t>
            </a:r>
          </a:p>
          <a:p>
            <a:pPr>
              <a:buNone/>
            </a:pPr>
            <a:endParaRPr lang="en-US" sz="1600" b="1" dirty="0" smtClean="0">
              <a:solidFill>
                <a:srgbClr val="0070C0"/>
              </a:solidFill>
            </a:endParaRPr>
          </a:p>
          <a:p>
            <a:pPr>
              <a:buNone/>
            </a:pPr>
            <a:r>
              <a:rPr lang="en-US" sz="1600" b="1" dirty="0" smtClean="0">
                <a:solidFill>
                  <a:srgbClr val="0070C0"/>
                </a:solidFill>
              </a:rPr>
              <a:t>	</a:t>
            </a:r>
            <a:r>
              <a:rPr lang="en-US" sz="1600" b="1" dirty="0" smtClean="0"/>
              <a:t>2. KEPEMIMPINAN SEBAGAI ILMU </a:t>
            </a:r>
          </a:p>
          <a:p>
            <a:pPr>
              <a:buNone/>
            </a:pPr>
            <a:r>
              <a:rPr lang="en-US" sz="1600" b="1" dirty="0" smtClean="0"/>
              <a:t>	     MENEMPATKAN FAKTOR PADA PROSES BELAJAR MENGAJAR DAN LATIHAN KEPEMIMPINAN</a:t>
            </a:r>
          </a:p>
          <a:p>
            <a:pPr>
              <a:buNone/>
            </a:pPr>
            <a:r>
              <a:rPr lang="en-US" sz="1600" b="1" dirty="0" smtClean="0"/>
              <a:t>	     AKAN SUKSES DAN EFEKTIF APABILA DITANGAN ORANG TRAMPIL, TERLATIH DAN AHLI.</a:t>
            </a:r>
          </a:p>
          <a:p>
            <a:pPr>
              <a:buNone/>
            </a:pPr>
            <a:r>
              <a:rPr lang="en-US" sz="1600" b="1" dirty="0" smtClean="0"/>
              <a:t>         ( KEPEMIMPINAN MUNCUL SEBAGAI PROSES BELAJAR SECARA INTENSIF OLEH KARENA ITU ORANG HARUS MENGUASAI TEORI DAN BERUSAHA MEMPRAKTEKAN DALAM MEMIMPIN )</a:t>
            </a:r>
          </a:p>
          <a:p>
            <a:pPr>
              <a:buNone/>
            </a:pPr>
            <a:endParaRPr lang="en-US" sz="1600" b="1" dirty="0" smtClean="0">
              <a:solidFill>
                <a:srgbClr val="0070C0"/>
              </a:solidFill>
            </a:endParaRPr>
          </a:p>
          <a:p>
            <a:pPr>
              <a:buNone/>
            </a:pPr>
            <a:endParaRPr lang="en-US" sz="1600" b="1" dirty="0" smtClean="0">
              <a:solidFill>
                <a:srgbClr val="FF0000"/>
              </a:solidFill>
            </a:endParaRPr>
          </a:p>
          <a:p>
            <a:pPr>
              <a:buNone/>
            </a:pPr>
            <a:endParaRPr lang="en-US" sz="1600" b="1" dirty="0">
              <a:solidFill>
                <a:srgbClr val="FF0000"/>
              </a:solidFill>
            </a:endParaRPr>
          </a:p>
        </p:txBody>
      </p:sp>
    </p:spTree>
    <p:extLst>
      <p:ext uri="{BB962C8B-B14F-4D97-AF65-F5344CB8AC3E}">
        <p14:creationId xmlns:p14="http://schemas.microsoft.com/office/powerpoint/2010/main" val="32548504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t>PERBEDAAN KEPEMIMPINAN SEBAGAI</a:t>
            </a:r>
            <a:br>
              <a:rPr lang="en-US" sz="2400" b="1" dirty="0" smtClean="0"/>
            </a:br>
            <a:r>
              <a:rPr lang="en-US" sz="2400" b="1" dirty="0" smtClean="0"/>
              <a:t> SENI DAN ILMU</a:t>
            </a:r>
            <a:endParaRPr lang="en-US" sz="24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18676193"/>
              </p:ext>
            </p:extLst>
          </p:nvPr>
        </p:nvGraphicFramePr>
        <p:xfrm>
          <a:off x="179512" y="1196752"/>
          <a:ext cx="8230815"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273453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2400" b="1" dirty="0" smtClean="0"/>
              <a:t>PERBEDAAN MANAJER - LEADER </a:t>
            </a:r>
            <a:endParaRPr lang="id-ID" sz="24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87105316"/>
              </p:ext>
            </p:extLst>
          </p:nvPr>
        </p:nvGraphicFramePr>
        <p:xfrm>
          <a:off x="107504" y="1600200"/>
          <a:ext cx="8579296" cy="4781128"/>
        </p:xfrm>
        <a:graphic>
          <a:graphicData uri="http://schemas.openxmlformats.org/drawingml/2006/table">
            <a:tbl>
              <a:tblPr firstRow="1" bandRow="1">
                <a:tableStyleId>{5C22544A-7EE6-4342-B048-85BDC9FD1C3A}</a:tableStyleId>
              </a:tblPr>
              <a:tblGrid>
                <a:gridCol w="686394"/>
                <a:gridCol w="4353932"/>
                <a:gridCol w="3538970"/>
              </a:tblGrid>
              <a:tr h="457434">
                <a:tc>
                  <a:txBody>
                    <a:bodyPr/>
                    <a:lstStyle/>
                    <a:p>
                      <a:r>
                        <a:rPr lang="id-ID" dirty="0" smtClean="0"/>
                        <a:t>No</a:t>
                      </a:r>
                      <a:r>
                        <a:rPr lang="id-ID" baseline="0" dirty="0" smtClean="0"/>
                        <a:t> </a:t>
                      </a:r>
                      <a:endParaRPr lang="id-ID" dirty="0"/>
                    </a:p>
                  </a:txBody>
                  <a:tcPr/>
                </a:tc>
                <a:tc>
                  <a:txBody>
                    <a:bodyPr/>
                    <a:lstStyle/>
                    <a:p>
                      <a:r>
                        <a:rPr lang="id-ID" dirty="0" smtClean="0"/>
                        <a:t>MANAJERR </a:t>
                      </a:r>
                      <a:endParaRPr lang="id-ID" dirty="0"/>
                    </a:p>
                  </a:txBody>
                  <a:tcPr/>
                </a:tc>
                <a:tc>
                  <a:txBody>
                    <a:bodyPr/>
                    <a:lstStyle/>
                    <a:p>
                      <a:r>
                        <a:rPr lang="id-ID" dirty="0" smtClean="0"/>
                        <a:t>LEADER</a:t>
                      </a:r>
                      <a:endParaRPr lang="id-ID" dirty="0"/>
                    </a:p>
                  </a:txBody>
                  <a:tcPr/>
                </a:tc>
              </a:tr>
              <a:tr h="4323694">
                <a:tc>
                  <a:txBody>
                    <a:bodyPr/>
                    <a:lstStyle/>
                    <a:p>
                      <a:endParaRPr lang="id-ID"/>
                    </a:p>
                  </a:txBody>
                  <a:tcPr/>
                </a:tc>
                <a:tc>
                  <a:txBody>
                    <a:bodyPr/>
                    <a:lstStyle/>
                    <a:p>
                      <a:pPr marL="457200" indent="-457200">
                        <a:buFont typeface="Wingdings" pitchFamily="2" charset="2"/>
                        <a:buChar char="q"/>
                      </a:pPr>
                      <a:r>
                        <a:rPr lang="en-US" sz="1400" b="1" dirty="0" smtClean="0">
                          <a:latin typeface="Arial" charset="0"/>
                        </a:rPr>
                        <a:t>BERSIFAT REAKSTIF</a:t>
                      </a:r>
                    </a:p>
                    <a:p>
                      <a:pPr marL="457200" indent="-457200">
                        <a:buFont typeface="Wingdings" pitchFamily="2" charset="2"/>
                        <a:buChar char="q"/>
                      </a:pPr>
                      <a:r>
                        <a:rPr lang="en-US" sz="1400" b="1" dirty="0" smtClean="0">
                          <a:latin typeface="Arial" charset="0"/>
                        </a:rPr>
                        <a:t>MELIHAT HAL-HAL SEHARI-HARI</a:t>
                      </a:r>
                    </a:p>
                    <a:p>
                      <a:pPr marL="457200" indent="-457200">
                        <a:buFont typeface="Wingdings" pitchFamily="2" charset="2"/>
                        <a:buChar char="q"/>
                      </a:pPr>
                      <a:r>
                        <a:rPr lang="en-US" sz="1400" b="1" dirty="0" smtClean="0">
                          <a:latin typeface="Arial" charset="0"/>
                        </a:rPr>
                        <a:t>MEMPERTAHANKAN STATUS QUO</a:t>
                      </a:r>
                    </a:p>
                    <a:p>
                      <a:pPr marL="457200" indent="-457200">
                        <a:buFont typeface="Wingdings" pitchFamily="2" charset="2"/>
                        <a:buChar char="q"/>
                      </a:pPr>
                      <a:r>
                        <a:rPr lang="en-US" sz="1400" b="1" dirty="0" smtClean="0">
                          <a:latin typeface="Arial" charset="0"/>
                        </a:rPr>
                        <a:t>PENIRU</a:t>
                      </a:r>
                    </a:p>
                    <a:p>
                      <a:pPr marL="457200" indent="-457200">
                        <a:buFont typeface="Wingdings" pitchFamily="2" charset="2"/>
                        <a:buChar char="q"/>
                      </a:pPr>
                      <a:r>
                        <a:rPr lang="en-US" sz="1400" b="1" dirty="0" smtClean="0">
                          <a:latin typeface="Arial" charset="0"/>
                        </a:rPr>
                        <a:t>BERFOKUS PADA SISTEM DAN</a:t>
                      </a:r>
                    </a:p>
                    <a:p>
                      <a:pPr marL="457200" indent="-457200">
                        <a:buFont typeface="Wingdings" pitchFamily="2" charset="2"/>
                        <a:buNone/>
                      </a:pPr>
                      <a:r>
                        <a:rPr lang="en-US" sz="1400" b="1" dirty="0" smtClean="0">
                          <a:latin typeface="Arial" charset="0"/>
                        </a:rPr>
                        <a:t>        PROSEDUR</a:t>
                      </a:r>
                    </a:p>
                    <a:p>
                      <a:pPr marL="457200" indent="-457200">
                        <a:buFont typeface="Wingdings" pitchFamily="2" charset="2"/>
                        <a:buChar char="q"/>
                      </a:pPr>
                      <a:r>
                        <a:rPr lang="en-US" sz="1400" b="1" dirty="0" smtClean="0">
                          <a:latin typeface="Arial" charset="0"/>
                        </a:rPr>
                        <a:t>MELAKUKAN HAL DGN BENAR </a:t>
                      </a:r>
                    </a:p>
                    <a:p>
                      <a:pPr marL="457200" indent="-457200">
                        <a:buFont typeface="Wingdings" pitchFamily="2" charset="2"/>
                        <a:buNone/>
                      </a:pPr>
                      <a:r>
                        <a:rPr lang="en-US" sz="1400" b="1" dirty="0" smtClean="0">
                          <a:latin typeface="Arial" charset="0"/>
                        </a:rPr>
                        <a:t>       [</a:t>
                      </a:r>
                      <a:r>
                        <a:rPr lang="en-US" sz="1400" b="1" i="1" dirty="0" smtClean="0">
                          <a:latin typeface="Arial" charset="0"/>
                        </a:rPr>
                        <a:t>DO THINGS RIGHT</a:t>
                      </a:r>
                      <a:r>
                        <a:rPr lang="en-US" sz="1400" b="1" dirty="0" smtClean="0">
                          <a:latin typeface="Arial" charset="0"/>
                        </a:rPr>
                        <a:t>]</a:t>
                      </a:r>
                    </a:p>
                    <a:p>
                      <a:pPr marL="457200" indent="-457200">
                        <a:buFont typeface="Wingdings" pitchFamily="2" charset="2"/>
                        <a:buChar char="q"/>
                      </a:pPr>
                      <a:r>
                        <a:rPr lang="en-US" sz="1400" b="1" dirty="0" smtClean="0">
                          <a:latin typeface="Arial" charset="0"/>
                        </a:rPr>
                        <a:t>BERTANYA TENTANG BAGAI-</a:t>
                      </a:r>
                    </a:p>
                    <a:p>
                      <a:pPr marL="457200" indent="-457200">
                        <a:buFont typeface="Wingdings" pitchFamily="2" charset="2"/>
                        <a:buNone/>
                      </a:pPr>
                      <a:r>
                        <a:rPr lang="en-US" sz="1400" b="1" dirty="0" smtClean="0">
                          <a:latin typeface="Arial" charset="0"/>
                        </a:rPr>
                        <a:t>        MANA SESUATU HARUS DILAKU-</a:t>
                      </a:r>
                    </a:p>
                    <a:p>
                      <a:pPr marL="457200" indent="-457200">
                        <a:buFont typeface="Wingdings" pitchFamily="2" charset="2"/>
                        <a:buNone/>
                      </a:pPr>
                      <a:r>
                        <a:rPr lang="en-US" sz="1400" b="1" dirty="0" smtClean="0">
                          <a:latin typeface="Arial" charset="0"/>
                        </a:rPr>
                        <a:t>        KAN</a:t>
                      </a:r>
                    </a:p>
                    <a:p>
                      <a:pPr marL="457200" indent="-457200">
                        <a:buFont typeface="Wingdings" pitchFamily="2" charset="2"/>
                        <a:buChar char="q"/>
                      </a:pPr>
                      <a:r>
                        <a:rPr lang="en-US" sz="1400" b="1" dirty="0" smtClean="0">
                          <a:latin typeface="Arial" charset="0"/>
                        </a:rPr>
                        <a:t>PATUH PADA PERINTAH</a:t>
                      </a:r>
                    </a:p>
                    <a:p>
                      <a:pPr marL="457200" indent="-457200">
                        <a:buFont typeface="Wingdings" pitchFamily="2" charset="2"/>
                        <a:buChar char="q"/>
                      </a:pPr>
                      <a:r>
                        <a:rPr lang="en-US" sz="1400" b="1" dirty="0" smtClean="0">
                          <a:latin typeface="Arial" charset="0"/>
                        </a:rPr>
                        <a:t>BERFOKUS PADA PEGAWAI </a:t>
                      </a:r>
                    </a:p>
                    <a:p>
                      <a:pPr marL="457200" indent="-457200">
                        <a:buFont typeface="Wingdings" pitchFamily="2" charset="2"/>
                        <a:buNone/>
                      </a:pPr>
                      <a:r>
                        <a:rPr lang="en-US" sz="1400" b="1" dirty="0" smtClean="0">
                          <a:latin typeface="Arial" charset="0"/>
                        </a:rPr>
                        <a:t>       [</a:t>
                      </a:r>
                      <a:r>
                        <a:rPr lang="en-US" sz="1400" b="1" i="1" dirty="0" smtClean="0">
                          <a:latin typeface="Arial" charset="0"/>
                        </a:rPr>
                        <a:t>CONTROL</a:t>
                      </a:r>
                      <a:r>
                        <a:rPr lang="en-US" sz="1400" b="1" dirty="0" smtClean="0">
                          <a:latin typeface="Arial" charset="0"/>
                        </a:rPr>
                        <a:t>]</a:t>
                      </a:r>
                    </a:p>
                    <a:p>
                      <a:endParaRPr lang="id-ID" sz="1400" dirty="0"/>
                    </a:p>
                  </a:txBody>
                  <a:tcPr/>
                </a:tc>
                <a:tc>
                  <a:txBody>
                    <a:bodyPr/>
                    <a:lstStyle/>
                    <a:p>
                      <a:pPr>
                        <a:buFont typeface="Wingdings" pitchFamily="2" charset="2"/>
                        <a:buChar char="q"/>
                      </a:pPr>
                      <a:r>
                        <a:rPr lang="en-US" sz="1400" b="1" dirty="0" smtClean="0">
                          <a:solidFill>
                            <a:schemeClr val="tx2"/>
                          </a:solidFill>
                          <a:latin typeface="Arial" charset="0"/>
                        </a:rPr>
                        <a:t>BERSIFAT PROAKTIF</a:t>
                      </a:r>
                    </a:p>
                    <a:p>
                      <a:pPr>
                        <a:buFont typeface="Wingdings" pitchFamily="2" charset="2"/>
                        <a:buChar char="q"/>
                      </a:pPr>
                      <a:r>
                        <a:rPr lang="en-US" sz="1400" b="1" dirty="0" smtClean="0">
                          <a:solidFill>
                            <a:schemeClr val="tx2"/>
                          </a:solidFill>
                          <a:latin typeface="Arial" charset="0"/>
                        </a:rPr>
                        <a:t>  MELIHAT KE DEPAN</a:t>
                      </a:r>
                    </a:p>
                    <a:p>
                      <a:pPr>
                        <a:buFont typeface="Wingdings" pitchFamily="2" charset="2"/>
                        <a:buChar char="q"/>
                      </a:pPr>
                      <a:r>
                        <a:rPr lang="en-US" sz="1400" b="1" dirty="0" smtClean="0">
                          <a:solidFill>
                            <a:schemeClr val="tx2"/>
                          </a:solidFill>
                          <a:latin typeface="Arial" charset="0"/>
                        </a:rPr>
                        <a:t>  MENETANG STATUS QUO</a:t>
                      </a:r>
                    </a:p>
                    <a:p>
                      <a:pPr>
                        <a:buFont typeface="Wingdings" pitchFamily="2" charset="2"/>
                        <a:buChar char="q"/>
                      </a:pPr>
                      <a:r>
                        <a:rPr lang="en-US" sz="1400" b="1" dirty="0" smtClean="0">
                          <a:solidFill>
                            <a:schemeClr val="tx2"/>
                          </a:solidFill>
                          <a:latin typeface="Arial" charset="0"/>
                        </a:rPr>
                        <a:t>  MELAUKAN HAL YANG ORISINIL</a:t>
                      </a:r>
                    </a:p>
                    <a:p>
                      <a:pPr>
                        <a:buFont typeface="Wingdings" pitchFamily="2" charset="2"/>
                        <a:buChar char="q"/>
                      </a:pPr>
                      <a:r>
                        <a:rPr lang="en-US" sz="1400" b="1" dirty="0" smtClean="0">
                          <a:solidFill>
                            <a:schemeClr val="tx2"/>
                          </a:solidFill>
                          <a:latin typeface="Arial" charset="0"/>
                        </a:rPr>
                        <a:t>  BERFOKUS PADA MANUSIA</a:t>
                      </a:r>
                    </a:p>
                    <a:p>
                      <a:pPr>
                        <a:buFont typeface="Wingdings" pitchFamily="2" charset="2"/>
                        <a:buChar char="q"/>
                      </a:pPr>
                      <a:r>
                        <a:rPr lang="en-US" sz="1400" b="1" dirty="0" smtClean="0">
                          <a:solidFill>
                            <a:schemeClr val="tx2"/>
                          </a:solidFill>
                          <a:latin typeface="Arial" charset="0"/>
                        </a:rPr>
                        <a:t>  MELAKUKAN HAL YG PERLU</a:t>
                      </a:r>
                    </a:p>
                    <a:p>
                      <a:pPr>
                        <a:buFont typeface="Wingdings" pitchFamily="2" charset="2"/>
                        <a:buNone/>
                      </a:pPr>
                      <a:r>
                        <a:rPr lang="en-US" sz="1400" b="1" dirty="0" smtClean="0">
                          <a:solidFill>
                            <a:schemeClr val="tx2"/>
                          </a:solidFill>
                          <a:latin typeface="Arial" charset="0"/>
                        </a:rPr>
                        <a:t>     DILAKUKAN [</a:t>
                      </a:r>
                      <a:r>
                        <a:rPr lang="en-US" sz="1400" b="1" i="1" dirty="0" smtClean="0">
                          <a:solidFill>
                            <a:schemeClr val="tx2"/>
                          </a:solidFill>
                          <a:latin typeface="Arial" charset="0"/>
                        </a:rPr>
                        <a:t>DO THE RIGHT </a:t>
                      </a:r>
                    </a:p>
                    <a:p>
                      <a:pPr>
                        <a:buFont typeface="Wingdings" pitchFamily="2" charset="2"/>
                        <a:buNone/>
                      </a:pPr>
                      <a:r>
                        <a:rPr lang="en-US" sz="1400" b="1" i="1" dirty="0" smtClean="0">
                          <a:solidFill>
                            <a:schemeClr val="tx2"/>
                          </a:solidFill>
                          <a:latin typeface="Arial" charset="0"/>
                        </a:rPr>
                        <a:t>     THINGS</a:t>
                      </a:r>
                      <a:r>
                        <a:rPr lang="en-US" sz="1400" b="1" dirty="0" smtClean="0">
                          <a:solidFill>
                            <a:schemeClr val="tx2"/>
                          </a:solidFill>
                          <a:latin typeface="Arial" charset="0"/>
                        </a:rPr>
                        <a:t>]</a:t>
                      </a:r>
                    </a:p>
                    <a:p>
                      <a:pPr>
                        <a:buFont typeface="Wingdings" pitchFamily="2" charset="2"/>
                        <a:buChar char="q"/>
                      </a:pPr>
                      <a:r>
                        <a:rPr lang="en-US" sz="1400" b="1" dirty="0" smtClean="0">
                          <a:solidFill>
                            <a:schemeClr val="tx2"/>
                          </a:solidFill>
                          <a:latin typeface="Arial" charset="0"/>
                        </a:rPr>
                        <a:t>  BERTANYA APA YANG HARUS</a:t>
                      </a:r>
                    </a:p>
                    <a:p>
                      <a:pPr>
                        <a:buFont typeface="Wingdings" pitchFamily="2" charset="2"/>
                        <a:buNone/>
                      </a:pPr>
                      <a:r>
                        <a:rPr lang="en-US" sz="1400" b="1" dirty="0" smtClean="0">
                          <a:solidFill>
                            <a:schemeClr val="tx2"/>
                          </a:solidFill>
                          <a:latin typeface="Arial" charset="0"/>
                        </a:rPr>
                        <a:t>     DILAKUKAN DAN MENGAPA </a:t>
                      </a:r>
                    </a:p>
                    <a:p>
                      <a:pPr>
                        <a:buFont typeface="Wingdings" pitchFamily="2" charset="2"/>
                        <a:buNone/>
                      </a:pPr>
                      <a:r>
                        <a:rPr lang="en-US" sz="1400" b="1" dirty="0" smtClean="0">
                          <a:solidFill>
                            <a:schemeClr val="tx2"/>
                          </a:solidFill>
                          <a:latin typeface="Arial" charset="0"/>
                        </a:rPr>
                        <a:t>     HAL ITU DILAKUKAN</a:t>
                      </a:r>
                    </a:p>
                    <a:p>
                      <a:pPr>
                        <a:buFont typeface="Wingdings" pitchFamily="2" charset="2"/>
                        <a:buChar char="q"/>
                      </a:pPr>
                      <a:r>
                        <a:rPr lang="en-US" sz="1400" b="1" dirty="0" smtClean="0">
                          <a:solidFill>
                            <a:schemeClr val="tx2"/>
                          </a:solidFill>
                          <a:latin typeface="Arial" charset="0"/>
                        </a:rPr>
                        <a:t>  BERPEGANG PADA KOMITMEN</a:t>
                      </a:r>
                    </a:p>
                    <a:p>
                      <a:pPr>
                        <a:buFont typeface="Wingdings" pitchFamily="2" charset="2"/>
                        <a:buNone/>
                      </a:pPr>
                      <a:r>
                        <a:rPr lang="en-US" sz="1400" b="1" dirty="0" smtClean="0">
                          <a:solidFill>
                            <a:schemeClr val="tx2"/>
                          </a:solidFill>
                          <a:latin typeface="Arial" charset="0"/>
                        </a:rPr>
                        <a:t>     ORGANISASI</a:t>
                      </a:r>
                    </a:p>
                    <a:p>
                      <a:pPr>
                        <a:buFont typeface="Wingdings" pitchFamily="2" charset="2"/>
                        <a:buChar char="q"/>
                      </a:pPr>
                      <a:r>
                        <a:rPr lang="en-US" sz="1400" b="1" dirty="0" smtClean="0">
                          <a:solidFill>
                            <a:schemeClr val="tx2"/>
                          </a:solidFill>
                          <a:latin typeface="Arial" charset="0"/>
                        </a:rPr>
                        <a:t>  MEMEBERIKAN KEKUASAAN </a:t>
                      </a:r>
                    </a:p>
                    <a:p>
                      <a:pPr>
                        <a:buFont typeface="Wingdings" pitchFamily="2" charset="2"/>
                        <a:buNone/>
                      </a:pPr>
                      <a:r>
                        <a:rPr lang="en-US" sz="1400" b="1" dirty="0" smtClean="0">
                          <a:solidFill>
                            <a:schemeClr val="tx2"/>
                          </a:solidFill>
                          <a:latin typeface="Arial" charset="0"/>
                        </a:rPr>
                        <a:t>     [</a:t>
                      </a:r>
                      <a:r>
                        <a:rPr lang="en-US" sz="1400" b="1" i="1" dirty="0" smtClean="0">
                          <a:solidFill>
                            <a:schemeClr val="tx2"/>
                          </a:solidFill>
                          <a:latin typeface="Arial" charset="0"/>
                        </a:rPr>
                        <a:t>EMPOWETMENT</a:t>
                      </a:r>
                      <a:r>
                        <a:rPr lang="en-US" sz="1400" b="1" dirty="0" smtClean="0">
                          <a:solidFill>
                            <a:schemeClr val="tx2"/>
                          </a:solidFill>
                          <a:latin typeface="Arial" charset="0"/>
                        </a:rPr>
                        <a:t>]</a:t>
                      </a:r>
                    </a:p>
                    <a:p>
                      <a:endParaRPr lang="id-ID" sz="1400" dirty="0"/>
                    </a:p>
                  </a:txBody>
                  <a:tcPr/>
                </a:tc>
              </a:tr>
            </a:tbl>
          </a:graphicData>
        </a:graphic>
      </p:graphicFrame>
    </p:spTree>
    <p:extLst>
      <p:ext uri="{BB962C8B-B14F-4D97-AF65-F5344CB8AC3E}">
        <p14:creationId xmlns:p14="http://schemas.microsoft.com/office/powerpoint/2010/main" val="2021721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04800"/>
            <a:ext cx="8534400" cy="747936"/>
          </a:xfrm>
        </p:spPr>
        <p:txBody>
          <a:bodyPr>
            <a:normAutofit fontScale="90000"/>
          </a:bodyPr>
          <a:lstStyle/>
          <a:p>
            <a:r>
              <a:rPr lang="en-US" sz="2700" dirty="0" smtClean="0"/>
              <a:t/>
            </a:r>
            <a:br>
              <a:rPr lang="en-US" sz="2700" dirty="0" smtClean="0"/>
            </a:br>
            <a:r>
              <a:rPr lang="en-US" sz="2700" dirty="0" smtClean="0"/>
              <a:t/>
            </a:r>
            <a:br>
              <a:rPr lang="en-US" sz="2700" dirty="0" smtClean="0"/>
            </a:br>
            <a:r>
              <a:rPr lang="en-US" sz="2700" dirty="0" smtClean="0"/>
              <a:t/>
            </a:r>
            <a:br>
              <a:rPr lang="en-US" sz="2700" dirty="0" smtClean="0"/>
            </a:br>
            <a:r>
              <a:rPr lang="en-US" sz="2700" dirty="0" smtClean="0"/>
              <a:t/>
            </a:r>
            <a:br>
              <a:rPr lang="en-US" sz="2700" dirty="0" smtClean="0"/>
            </a:br>
            <a:r>
              <a:rPr lang="en-US" sz="2700" dirty="0" smtClean="0"/>
              <a:t/>
            </a:r>
            <a:br>
              <a:rPr lang="en-US" sz="2700" dirty="0" smtClean="0"/>
            </a:br>
            <a:r>
              <a:rPr lang="en-US" sz="2700" b="1" dirty="0" err="1" smtClean="0"/>
              <a:t>Delapan</a:t>
            </a:r>
            <a:r>
              <a:rPr lang="en-US" sz="2700" b="1" dirty="0" smtClean="0"/>
              <a:t> </a:t>
            </a:r>
            <a:r>
              <a:rPr lang="en-US" sz="2700" b="1" dirty="0" err="1" smtClean="0"/>
              <a:t>Perbedaan</a:t>
            </a:r>
            <a:r>
              <a:rPr lang="en-US" sz="2700" b="1" dirty="0" smtClean="0"/>
              <a:t> </a:t>
            </a:r>
            <a:r>
              <a:rPr lang="en-US" sz="2700" b="1" dirty="0" err="1" smtClean="0"/>
              <a:t>Pemimpin</a:t>
            </a:r>
            <a:r>
              <a:rPr lang="en-US" sz="2700" b="1" dirty="0" smtClean="0"/>
              <a:t> </a:t>
            </a:r>
            <a:r>
              <a:rPr lang="en-US" sz="2700" b="1" dirty="0" err="1" smtClean="0"/>
              <a:t>dengan</a:t>
            </a:r>
            <a:r>
              <a:rPr lang="en-US" sz="2700" b="1" dirty="0" smtClean="0"/>
              <a:t> </a:t>
            </a:r>
            <a:r>
              <a:rPr lang="en-US" sz="2700" b="1" dirty="0" err="1" smtClean="0"/>
              <a:t>Manajer</a:t>
            </a:r>
            <a:r>
              <a:rPr lang="id-ID" sz="2700" dirty="0" smtClean="0"/>
              <a:t/>
            </a:r>
            <a:br>
              <a:rPr lang="id-ID" sz="2700" dirty="0" smtClean="0"/>
            </a:br>
            <a:r>
              <a:rPr lang="id-ID" sz="2700" dirty="0"/>
              <a:t/>
            </a:r>
            <a:br>
              <a:rPr lang="id-ID" sz="2700" dirty="0"/>
            </a:br>
            <a:r>
              <a:rPr lang="en-US" sz="3600" dirty="0" smtClean="0"/>
              <a:t/>
            </a:r>
            <a:br>
              <a:rPr lang="en-US" sz="3600" dirty="0" smtClean="0"/>
            </a:br>
            <a:r>
              <a:rPr lang="en-US" sz="2700" dirty="0" smtClean="0"/>
              <a:t/>
            </a:r>
            <a:br>
              <a:rPr lang="en-US" sz="2700" dirty="0" smtClean="0"/>
            </a:br>
            <a:r>
              <a:rPr lang="en-US" sz="2700" dirty="0" smtClean="0"/>
              <a:t/>
            </a:r>
            <a:br>
              <a:rPr lang="en-US" sz="2700" dirty="0" smtClean="0"/>
            </a:br>
            <a:r>
              <a:rPr lang="en-US" sz="2700" dirty="0" smtClean="0"/>
              <a:t/>
            </a:r>
            <a:br>
              <a:rPr lang="en-US" sz="2700" dirty="0" smtClean="0"/>
            </a:br>
            <a:endParaRPr lang="en-US" sz="3600" dirty="0"/>
          </a:p>
        </p:txBody>
      </p:sp>
      <p:sp>
        <p:nvSpPr>
          <p:cNvPr id="3" name="Content Placeholder 2"/>
          <p:cNvSpPr>
            <a:spLocks noGrp="1"/>
          </p:cNvSpPr>
          <p:nvPr>
            <p:ph idx="1"/>
          </p:nvPr>
        </p:nvSpPr>
        <p:spPr>
          <a:xfrm>
            <a:off x="251520" y="1100628"/>
            <a:ext cx="8712968" cy="5424716"/>
          </a:xfrm>
        </p:spPr>
        <p:txBody>
          <a:bodyPr>
            <a:normAutofit/>
          </a:bodyPr>
          <a:lstStyle/>
          <a:p>
            <a:r>
              <a:rPr lang="en-US" sz="2000" b="1" dirty="0" smtClean="0"/>
              <a:t>• </a:t>
            </a:r>
            <a:r>
              <a:rPr lang="en-US" sz="2000" b="1" dirty="0" err="1" smtClean="0"/>
              <a:t>Manajer</a:t>
            </a:r>
            <a:r>
              <a:rPr lang="en-US" sz="2000" b="1" dirty="0" smtClean="0"/>
              <a:t> </a:t>
            </a:r>
            <a:r>
              <a:rPr lang="en-US" sz="2000" b="1" dirty="0" err="1" smtClean="0"/>
              <a:t>mengadiministrasikan</a:t>
            </a:r>
            <a:r>
              <a:rPr lang="en-US" sz="2000" b="1" dirty="0" smtClean="0"/>
              <a:t>, </a:t>
            </a:r>
            <a:r>
              <a:rPr lang="en-US" sz="2000" b="1" dirty="0" err="1" smtClean="0"/>
              <a:t>pemimpin</a:t>
            </a:r>
            <a:r>
              <a:rPr lang="en-US" sz="2000" b="1" dirty="0" smtClean="0"/>
              <a:t> </a:t>
            </a:r>
            <a:r>
              <a:rPr lang="en-US" sz="2000" b="1" dirty="0" err="1" smtClean="0"/>
              <a:t>melakukan</a:t>
            </a:r>
            <a:r>
              <a:rPr lang="en-US" sz="2000" b="1" dirty="0" smtClean="0"/>
              <a:t> </a:t>
            </a:r>
            <a:r>
              <a:rPr lang="en-US" sz="2000" b="1" dirty="0" err="1" smtClean="0"/>
              <a:t>inovasi-inovasi</a:t>
            </a:r>
            <a:r>
              <a:rPr lang="en-US" sz="2000" b="1" dirty="0" smtClean="0"/>
              <a:t>.</a:t>
            </a:r>
          </a:p>
          <a:p>
            <a:r>
              <a:rPr lang="en-US" sz="2000" b="1" dirty="0" smtClean="0"/>
              <a:t>• </a:t>
            </a:r>
            <a:r>
              <a:rPr lang="en-US" sz="2000" b="1" dirty="0" err="1" smtClean="0"/>
              <a:t>Manajer</a:t>
            </a:r>
            <a:r>
              <a:rPr lang="en-US" sz="2000" b="1" dirty="0" smtClean="0"/>
              <a:t> </a:t>
            </a:r>
            <a:r>
              <a:rPr lang="en-US" sz="2000" b="1" dirty="0" err="1" smtClean="0"/>
              <a:t>tiruan</a:t>
            </a:r>
            <a:r>
              <a:rPr lang="en-US" sz="2000" b="1" dirty="0" smtClean="0"/>
              <a:t>, </a:t>
            </a:r>
            <a:r>
              <a:rPr lang="en-US" sz="2000" b="1" dirty="0" err="1" smtClean="0"/>
              <a:t>pemimpin</a:t>
            </a:r>
            <a:r>
              <a:rPr lang="en-US" sz="2000" b="1" dirty="0" smtClean="0"/>
              <a:t> </a:t>
            </a:r>
            <a:r>
              <a:rPr lang="en-US" sz="2000" b="1" dirty="0" err="1" smtClean="0"/>
              <a:t>adalah</a:t>
            </a:r>
            <a:r>
              <a:rPr lang="en-US" sz="2000" b="1" dirty="0" smtClean="0"/>
              <a:t> </a:t>
            </a:r>
            <a:r>
              <a:rPr lang="en-US" sz="2000" b="1" dirty="0" err="1" smtClean="0"/>
              <a:t>asli</a:t>
            </a:r>
            <a:r>
              <a:rPr lang="en-US" sz="2000" b="1" dirty="0" smtClean="0"/>
              <a:t>.</a:t>
            </a:r>
          </a:p>
          <a:p>
            <a:r>
              <a:rPr lang="en-US" sz="2000" b="1" dirty="0" smtClean="0"/>
              <a:t>• </a:t>
            </a:r>
            <a:r>
              <a:rPr lang="en-US" sz="2000" b="1" dirty="0" err="1" smtClean="0"/>
              <a:t>Manajer</a:t>
            </a:r>
            <a:r>
              <a:rPr lang="en-US" sz="2000" b="1" dirty="0" smtClean="0"/>
              <a:t> </a:t>
            </a:r>
            <a:r>
              <a:rPr lang="en-US" sz="2000" b="1" dirty="0" err="1" smtClean="0"/>
              <a:t>memelihara</a:t>
            </a:r>
            <a:r>
              <a:rPr lang="en-US" sz="2000" b="1" dirty="0" smtClean="0"/>
              <a:t>, </a:t>
            </a:r>
            <a:r>
              <a:rPr lang="en-US" sz="2000" b="1" dirty="0" err="1" smtClean="0"/>
              <a:t>pemimpin</a:t>
            </a:r>
            <a:r>
              <a:rPr lang="en-US" sz="2000" b="1" dirty="0" smtClean="0"/>
              <a:t> </a:t>
            </a:r>
            <a:r>
              <a:rPr lang="en-US" sz="2000" b="1" dirty="0" err="1" smtClean="0"/>
              <a:t>mengembangkan</a:t>
            </a:r>
            <a:r>
              <a:rPr lang="en-US" sz="2000" b="1" dirty="0" smtClean="0"/>
              <a:t>.</a:t>
            </a:r>
          </a:p>
          <a:p>
            <a:r>
              <a:rPr lang="en-US" sz="2000" b="1" dirty="0" smtClean="0"/>
              <a:t>• </a:t>
            </a:r>
            <a:r>
              <a:rPr lang="en-US" sz="2000" b="1" dirty="0" err="1" smtClean="0"/>
              <a:t>Manajer</a:t>
            </a:r>
            <a:r>
              <a:rPr lang="en-US" sz="2000" b="1" dirty="0" smtClean="0"/>
              <a:t> </a:t>
            </a:r>
            <a:r>
              <a:rPr lang="en-US" sz="2000" b="1" dirty="0" err="1" smtClean="0"/>
              <a:t>memfokuskan</a:t>
            </a:r>
            <a:r>
              <a:rPr lang="en-US" sz="2000" b="1" dirty="0" smtClean="0"/>
              <a:t> </a:t>
            </a:r>
            <a:r>
              <a:rPr lang="en-US" sz="2000" b="1" dirty="0" err="1" smtClean="0"/>
              <a:t>pada</a:t>
            </a:r>
            <a:r>
              <a:rPr lang="en-US" sz="2000" b="1" dirty="0" smtClean="0"/>
              <a:t> </a:t>
            </a:r>
            <a:r>
              <a:rPr lang="en-US" sz="2000" b="1" dirty="0" err="1" smtClean="0"/>
              <a:t>sistem</a:t>
            </a:r>
            <a:r>
              <a:rPr lang="en-US" sz="2000" b="1" dirty="0" smtClean="0"/>
              <a:t> </a:t>
            </a:r>
            <a:r>
              <a:rPr lang="en-US" sz="2000" b="1" dirty="0" err="1" smtClean="0"/>
              <a:t>dan</a:t>
            </a:r>
            <a:r>
              <a:rPr lang="en-US" sz="2000" b="1" dirty="0" smtClean="0"/>
              <a:t> </a:t>
            </a:r>
            <a:r>
              <a:rPr lang="en-US" sz="2000" b="1" dirty="0" err="1" smtClean="0"/>
              <a:t>struktur</a:t>
            </a:r>
            <a:r>
              <a:rPr lang="en-US" sz="2000" b="1" dirty="0" smtClean="0"/>
              <a:t>, </a:t>
            </a:r>
            <a:r>
              <a:rPr lang="en-US" sz="2000" b="1" dirty="0" err="1" smtClean="0"/>
              <a:t>pemimpin</a:t>
            </a:r>
            <a:endParaRPr lang="en-US" sz="2000" b="1" dirty="0" smtClean="0"/>
          </a:p>
          <a:p>
            <a:pPr>
              <a:buNone/>
            </a:pPr>
            <a:r>
              <a:rPr lang="en-US" sz="2000" b="1" dirty="0" smtClean="0"/>
              <a:t>	</a:t>
            </a:r>
            <a:r>
              <a:rPr lang="en-US" sz="2000" b="1" dirty="0" err="1" smtClean="0"/>
              <a:t>memfokuskan</a:t>
            </a:r>
            <a:r>
              <a:rPr lang="en-US" sz="2000" b="1" dirty="0" smtClean="0"/>
              <a:t> </a:t>
            </a:r>
            <a:r>
              <a:rPr lang="en-US" sz="2000" b="1" dirty="0" err="1" smtClean="0"/>
              <a:t>pada</a:t>
            </a:r>
            <a:r>
              <a:rPr lang="en-US" sz="2000" b="1" dirty="0" smtClean="0"/>
              <a:t> </a:t>
            </a:r>
            <a:r>
              <a:rPr lang="en-US" sz="2000" b="1" dirty="0" err="1" smtClean="0"/>
              <a:t>orang</a:t>
            </a:r>
            <a:r>
              <a:rPr lang="en-US" sz="2000" b="1" dirty="0" smtClean="0"/>
              <a:t>.</a:t>
            </a:r>
          </a:p>
          <a:p>
            <a:r>
              <a:rPr lang="en-US" sz="2000" b="1" dirty="0" smtClean="0"/>
              <a:t>• </a:t>
            </a:r>
            <a:r>
              <a:rPr lang="en-US" sz="2000" b="1" dirty="0" err="1" smtClean="0"/>
              <a:t>Manajer</a:t>
            </a:r>
            <a:r>
              <a:rPr lang="en-US" sz="2000" b="1" dirty="0" smtClean="0"/>
              <a:t> </a:t>
            </a:r>
            <a:r>
              <a:rPr lang="en-US" sz="2000" b="1" dirty="0" err="1" smtClean="0"/>
              <a:t>menitikberatkan</a:t>
            </a:r>
            <a:r>
              <a:rPr lang="en-US" sz="2000" b="1" dirty="0" smtClean="0"/>
              <a:t> </a:t>
            </a:r>
            <a:r>
              <a:rPr lang="en-US" sz="2000" b="1" dirty="0" err="1" smtClean="0"/>
              <a:t>pada</a:t>
            </a:r>
            <a:r>
              <a:rPr lang="en-US" sz="2000" b="1" dirty="0" smtClean="0"/>
              <a:t> </a:t>
            </a:r>
            <a:r>
              <a:rPr lang="en-US" sz="2000" b="1" dirty="0" err="1" smtClean="0"/>
              <a:t>pengendalian</a:t>
            </a:r>
            <a:r>
              <a:rPr lang="en-US" sz="2000" b="1" dirty="0" smtClean="0"/>
              <a:t>, </a:t>
            </a:r>
            <a:r>
              <a:rPr lang="en-US" sz="2000" b="1" dirty="0" err="1" smtClean="0"/>
              <a:t>pemimpin</a:t>
            </a:r>
            <a:r>
              <a:rPr lang="en-US" sz="2000" b="1" dirty="0" smtClean="0"/>
              <a:t> </a:t>
            </a:r>
            <a:r>
              <a:rPr lang="en-US" sz="2000" b="1" dirty="0" err="1" smtClean="0"/>
              <a:t>mendasarkan</a:t>
            </a:r>
            <a:endParaRPr lang="en-US" sz="2000" b="1" dirty="0" smtClean="0"/>
          </a:p>
          <a:p>
            <a:pPr>
              <a:buNone/>
            </a:pPr>
            <a:r>
              <a:rPr lang="en-US" sz="2000" b="1" dirty="0" smtClean="0"/>
              <a:t>	</a:t>
            </a:r>
            <a:r>
              <a:rPr lang="en-US" sz="2000" b="1" dirty="0" err="1" smtClean="0"/>
              <a:t>pada</a:t>
            </a:r>
            <a:r>
              <a:rPr lang="en-US" sz="2000" b="1" dirty="0" smtClean="0"/>
              <a:t> rasa </a:t>
            </a:r>
            <a:r>
              <a:rPr lang="en-US" sz="2000" b="1" dirty="0" err="1" smtClean="0"/>
              <a:t>percaya</a:t>
            </a:r>
            <a:r>
              <a:rPr lang="en-US" sz="2000" b="1" dirty="0" smtClean="0"/>
              <a:t>.</a:t>
            </a:r>
          </a:p>
          <a:p>
            <a:r>
              <a:rPr lang="en-US" sz="2000" b="1" dirty="0" smtClean="0"/>
              <a:t>• </a:t>
            </a:r>
            <a:r>
              <a:rPr lang="en-US" sz="2000" b="1" dirty="0" err="1" smtClean="0"/>
              <a:t>Manajer</a:t>
            </a:r>
            <a:r>
              <a:rPr lang="en-US" sz="2000" b="1" dirty="0" smtClean="0"/>
              <a:t> </a:t>
            </a:r>
            <a:r>
              <a:rPr lang="en-US" sz="2000" b="1" dirty="0" err="1" smtClean="0"/>
              <a:t>memiliki</a:t>
            </a:r>
            <a:r>
              <a:rPr lang="en-US" sz="2000" b="1" dirty="0" smtClean="0"/>
              <a:t> </a:t>
            </a:r>
            <a:r>
              <a:rPr lang="en-US" sz="2000" b="1" dirty="0" err="1" smtClean="0"/>
              <a:t>pandangan</a:t>
            </a:r>
            <a:r>
              <a:rPr lang="en-US" sz="2000" b="1" dirty="0" smtClean="0"/>
              <a:t> </a:t>
            </a:r>
            <a:r>
              <a:rPr lang="en-US" sz="2000" b="1" dirty="0" err="1" smtClean="0"/>
              <a:t>jangka</a:t>
            </a:r>
            <a:r>
              <a:rPr lang="en-US" sz="2000" b="1" dirty="0" smtClean="0"/>
              <a:t> </a:t>
            </a:r>
            <a:r>
              <a:rPr lang="en-US" sz="2000" b="1" dirty="0" err="1" smtClean="0"/>
              <a:t>pendek</a:t>
            </a:r>
            <a:r>
              <a:rPr lang="en-US" sz="2000" b="1" dirty="0" smtClean="0"/>
              <a:t>, </a:t>
            </a:r>
            <a:r>
              <a:rPr lang="en-US" sz="2000" b="1" dirty="0" err="1" smtClean="0"/>
              <a:t>pemimpin</a:t>
            </a:r>
            <a:r>
              <a:rPr lang="en-US" sz="2000" b="1" dirty="0" smtClean="0"/>
              <a:t> </a:t>
            </a:r>
            <a:r>
              <a:rPr lang="en-US" sz="2000" b="1" dirty="0" err="1" smtClean="0"/>
              <a:t>memiliki</a:t>
            </a:r>
            <a:endParaRPr lang="en-US" sz="2000" b="1" dirty="0" smtClean="0"/>
          </a:p>
          <a:p>
            <a:pPr>
              <a:buNone/>
            </a:pPr>
            <a:r>
              <a:rPr lang="en-US" sz="2000" b="1" dirty="0" smtClean="0"/>
              <a:t>	</a:t>
            </a:r>
            <a:r>
              <a:rPr lang="en-US" sz="2000" b="1" dirty="0" err="1" smtClean="0"/>
              <a:t>pandangan</a:t>
            </a:r>
            <a:r>
              <a:rPr lang="en-US" sz="2000" b="1" dirty="0" smtClean="0"/>
              <a:t> </a:t>
            </a:r>
            <a:r>
              <a:rPr lang="en-US" sz="2000" b="1" dirty="0" err="1" smtClean="0"/>
              <a:t>jangka</a:t>
            </a:r>
            <a:r>
              <a:rPr lang="en-US" sz="2000" b="1" dirty="0" smtClean="0"/>
              <a:t> </a:t>
            </a:r>
            <a:r>
              <a:rPr lang="en-US" sz="2000" b="1" dirty="0" err="1" smtClean="0"/>
              <a:t>panjang</a:t>
            </a:r>
            <a:endParaRPr lang="en-US" sz="2000" b="1" dirty="0" smtClean="0"/>
          </a:p>
          <a:p>
            <a:r>
              <a:rPr lang="en-US" sz="2000" b="1" dirty="0" smtClean="0"/>
              <a:t>• </a:t>
            </a:r>
            <a:r>
              <a:rPr lang="en-US" sz="2000" b="1" dirty="0" err="1" smtClean="0"/>
              <a:t>Manajer</a:t>
            </a:r>
            <a:r>
              <a:rPr lang="en-US" sz="2000" b="1" dirty="0" smtClean="0"/>
              <a:t> </a:t>
            </a:r>
            <a:r>
              <a:rPr lang="en-US" sz="2000" b="1" dirty="0" err="1" smtClean="0"/>
              <a:t>menanyakan</a:t>
            </a:r>
            <a:r>
              <a:rPr lang="en-US" sz="2000" b="1" dirty="0" smtClean="0"/>
              <a:t> “</a:t>
            </a:r>
            <a:r>
              <a:rPr lang="en-US" sz="2000" b="1" dirty="0" err="1" smtClean="0"/>
              <a:t>mengapa</a:t>
            </a:r>
            <a:r>
              <a:rPr lang="en-US" sz="2000" b="1" dirty="0" smtClean="0"/>
              <a:t>” </a:t>
            </a:r>
            <a:r>
              <a:rPr lang="en-US" sz="2000" b="1" dirty="0" err="1" smtClean="0"/>
              <a:t>dan</a:t>
            </a:r>
            <a:r>
              <a:rPr lang="en-US" sz="2000" b="1" dirty="0" smtClean="0"/>
              <a:t> “</a:t>
            </a:r>
            <a:r>
              <a:rPr lang="en-US" sz="2000" b="1" dirty="0" err="1" smtClean="0"/>
              <a:t>bagaimana</a:t>
            </a:r>
            <a:r>
              <a:rPr lang="en-US" sz="2000" b="1" dirty="0" smtClean="0"/>
              <a:t>”, </a:t>
            </a:r>
            <a:r>
              <a:rPr lang="en-US" sz="2000" b="1" dirty="0" err="1" smtClean="0"/>
              <a:t>sedangkan</a:t>
            </a:r>
            <a:endParaRPr lang="en-US" sz="2000" b="1" dirty="0" smtClean="0"/>
          </a:p>
          <a:p>
            <a:pPr>
              <a:buNone/>
            </a:pPr>
            <a:r>
              <a:rPr lang="fi-FI" sz="2000" b="1" dirty="0" smtClean="0"/>
              <a:t>	pemimpin menanyakan “apa” dan “mengapa”.</a:t>
            </a:r>
          </a:p>
          <a:p>
            <a:r>
              <a:rPr lang="en-US" sz="2000" b="1" dirty="0" smtClean="0"/>
              <a:t>• </a:t>
            </a:r>
            <a:r>
              <a:rPr lang="en-US" sz="2000" b="1" dirty="0" err="1" smtClean="0"/>
              <a:t>Manajer</a:t>
            </a:r>
            <a:r>
              <a:rPr lang="en-US" sz="2000" b="1" dirty="0" smtClean="0"/>
              <a:t> </a:t>
            </a:r>
            <a:r>
              <a:rPr lang="en-US" sz="2000" b="1" dirty="0" err="1" smtClean="0"/>
              <a:t>memiliki</a:t>
            </a:r>
            <a:r>
              <a:rPr lang="en-US" sz="2000" b="1" dirty="0" smtClean="0"/>
              <a:t> </a:t>
            </a:r>
            <a:r>
              <a:rPr lang="en-US" sz="2000" b="1" dirty="0" err="1" smtClean="0"/>
              <a:t>pandangan</a:t>
            </a:r>
            <a:r>
              <a:rPr lang="en-US" sz="2000" b="1" dirty="0" smtClean="0"/>
              <a:t> </a:t>
            </a:r>
            <a:r>
              <a:rPr lang="en-US" sz="2000" b="1" dirty="0" err="1" smtClean="0"/>
              <a:t>pada</a:t>
            </a:r>
            <a:r>
              <a:rPr lang="en-US" sz="2000" b="1" dirty="0" smtClean="0"/>
              <a:t> </a:t>
            </a:r>
            <a:r>
              <a:rPr lang="en-US" sz="2000" b="1" dirty="0" err="1" smtClean="0"/>
              <a:t>garis</a:t>
            </a:r>
            <a:r>
              <a:rPr lang="en-US" sz="2000" b="1" dirty="0" smtClean="0"/>
              <a:t> </a:t>
            </a:r>
            <a:r>
              <a:rPr lang="en-US" sz="2000" b="1" dirty="0" err="1" smtClean="0"/>
              <a:t>dasar</a:t>
            </a:r>
            <a:r>
              <a:rPr lang="en-US" sz="2000" b="1" dirty="0" smtClean="0"/>
              <a:t> (vertical), </a:t>
            </a:r>
            <a:r>
              <a:rPr lang="en-US" sz="2000" b="1" dirty="0" err="1" smtClean="0"/>
              <a:t>pemimpin</a:t>
            </a:r>
            <a:r>
              <a:rPr lang="en-US" sz="2000" b="1" dirty="0" smtClean="0"/>
              <a:t> </a:t>
            </a:r>
            <a:r>
              <a:rPr lang="en-US" sz="2000" b="1" dirty="0" err="1" smtClean="0"/>
              <a:t>memiliki</a:t>
            </a:r>
            <a:r>
              <a:rPr lang="en-US" sz="2000" b="1" dirty="0" smtClean="0"/>
              <a:t>  </a:t>
            </a:r>
            <a:r>
              <a:rPr lang="en-US" sz="2000" b="1" dirty="0" err="1" smtClean="0"/>
              <a:t>pandangan</a:t>
            </a:r>
            <a:r>
              <a:rPr lang="en-US" sz="2000" b="1" dirty="0" smtClean="0"/>
              <a:t> </a:t>
            </a:r>
            <a:r>
              <a:rPr lang="en-US" sz="2000" b="1" dirty="0" err="1" smtClean="0"/>
              <a:t>pada</a:t>
            </a:r>
            <a:r>
              <a:rPr lang="en-US" sz="2000" b="1" dirty="0" smtClean="0"/>
              <a:t> </a:t>
            </a:r>
            <a:r>
              <a:rPr lang="en-US" sz="2000" b="1" dirty="0" err="1" smtClean="0"/>
              <a:t>horison</a:t>
            </a:r>
            <a:r>
              <a:rPr lang="en-US" sz="2000" b="1" dirty="0" smtClean="0"/>
              <a:t>. (</a:t>
            </a:r>
            <a:r>
              <a:rPr lang="en-US" sz="2000" b="1" dirty="0" err="1" smtClean="0"/>
              <a:t>Bennis</a:t>
            </a:r>
            <a:r>
              <a:rPr lang="en-US" sz="2000" b="1" dirty="0" smtClean="0"/>
              <a:t> &amp; Townsend, 1995).</a:t>
            </a:r>
          </a:p>
          <a:p>
            <a:endParaRPr lang="en-US" sz="2000" b="1" dirty="0"/>
          </a:p>
        </p:txBody>
      </p:sp>
    </p:spTree>
    <p:extLst>
      <p:ext uri="{BB962C8B-B14F-4D97-AF65-F5344CB8AC3E}">
        <p14:creationId xmlns:p14="http://schemas.microsoft.com/office/powerpoint/2010/main" val="42305439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78098"/>
          </a:xfrm>
        </p:spPr>
        <p:txBody>
          <a:bodyPr/>
          <a:lstStyle/>
          <a:p>
            <a:r>
              <a:rPr lang="id-ID" sz="2400" b="1" dirty="0"/>
              <a:t>FUNGSI – FUNGSI  PIMPINAN DI DALAM MANAGEMEN</a:t>
            </a:r>
            <a:br>
              <a:rPr lang="id-ID" sz="2400" b="1" dirty="0"/>
            </a:br>
            <a:endParaRPr lang="id-ID" sz="2400" dirty="0"/>
          </a:p>
        </p:txBody>
      </p:sp>
      <p:sp>
        <p:nvSpPr>
          <p:cNvPr id="3" name="Content Placeholder 2"/>
          <p:cNvSpPr>
            <a:spLocks noGrp="1"/>
          </p:cNvSpPr>
          <p:nvPr>
            <p:ph idx="1"/>
          </p:nvPr>
        </p:nvSpPr>
        <p:spPr>
          <a:xfrm>
            <a:off x="457200" y="908720"/>
            <a:ext cx="8003232" cy="5760640"/>
          </a:xfrm>
        </p:spPr>
        <p:txBody>
          <a:bodyPr>
            <a:normAutofit fontScale="85000" lnSpcReduction="20000"/>
          </a:bodyPr>
          <a:lstStyle/>
          <a:p>
            <a:r>
              <a:rPr lang="id-ID" b="1" dirty="0" smtClean="0"/>
              <a:t>Fungsi </a:t>
            </a:r>
            <a:r>
              <a:rPr lang="id-ID" b="1" dirty="0"/>
              <a:t>manager dalam managemen secara menyeluruh  </a:t>
            </a:r>
            <a:r>
              <a:rPr lang="id-ID" b="1" dirty="0" smtClean="0"/>
              <a:t>:</a:t>
            </a:r>
          </a:p>
          <a:p>
            <a:endParaRPr lang="id-ID" b="1" dirty="0"/>
          </a:p>
          <a:p>
            <a:pPr marL="900113" indent="-457200"/>
            <a:r>
              <a:rPr lang="id-ID" b="1" dirty="0"/>
              <a:t>(1).  Planing atau perencanaan è     Merencanakan kegiatan yang hendak dilakukan untuk mencapai tujuan yang telah ditetapkan</a:t>
            </a:r>
          </a:p>
          <a:p>
            <a:pPr marL="900113" indent="-457200"/>
            <a:r>
              <a:rPr lang="id-ID" b="1" dirty="0"/>
              <a:t>(2).  Organising atau pengorganisasian è Menyusun, menentukan, menetepkan, jenis tugas dan kewajiban setiap fungsi.</a:t>
            </a:r>
          </a:p>
          <a:p>
            <a:pPr marL="900113" indent="-457200"/>
            <a:r>
              <a:rPr lang="id-ID" b="1" dirty="0"/>
              <a:t>(3).  Staffing atau penyusunan staf è Penyusunan dan penetapan serta pengembangan meliputi kegiatan mulai merekrut pegawai, usaha memanfaatkan, mengembangkan sampai mendayaguna secara maksimal.</a:t>
            </a:r>
          </a:p>
          <a:p>
            <a:pPr marL="900113" indent="-457200"/>
            <a:r>
              <a:rPr lang="id-ID" b="1" dirty="0"/>
              <a:t>(4).    Directing atau pengarahan è Memberikan komando, mengerakkan dengan memberi perintah, juga memberikan kepemimpinan kepada bawahan supaya dapat melaksanakan tugas secara efektif dan efisien.</a:t>
            </a:r>
          </a:p>
          <a:p>
            <a:pPr marL="900113" indent="-457200"/>
            <a:r>
              <a:rPr lang="id-ID" b="1" dirty="0"/>
              <a:t>(5).  Coordinating atau pengkoordinasian è Yaitu mengkoordinir seluruh pekerjaan diantara pekerjaan yang satu dengan yang lain merupakan totalitas.</a:t>
            </a:r>
          </a:p>
          <a:p>
            <a:pPr marL="900113" indent="-457200"/>
            <a:r>
              <a:rPr lang="id-ID" b="1" dirty="0"/>
              <a:t>(6).  Controlling atau pengawasan è Usaha untuk memberikan penilaian, koreksi, evaluasi atas semua kegiatan dan secara terus – menerus melakukan monitoring baik pekerjaan yang sedang dilakukan ataupun pekerjaan yang sudah dilakukan.</a:t>
            </a:r>
          </a:p>
          <a:p>
            <a:endParaRPr lang="id-ID" dirty="0"/>
          </a:p>
        </p:txBody>
      </p:sp>
    </p:spTree>
    <p:extLst>
      <p:ext uri="{BB962C8B-B14F-4D97-AF65-F5344CB8AC3E}">
        <p14:creationId xmlns:p14="http://schemas.microsoft.com/office/powerpoint/2010/main" val="33305443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280920" cy="1143000"/>
          </a:xfrm>
        </p:spPr>
        <p:txBody>
          <a:bodyPr/>
          <a:lstStyle/>
          <a:p>
            <a:r>
              <a:rPr lang="id-ID" sz="2800" b="1" dirty="0"/>
              <a:t>KEMAMPUAN SESEORANG DALAM FUNGSI  MANAJEMEN</a:t>
            </a:r>
            <a:br>
              <a:rPr lang="id-ID" sz="2800" b="1" dirty="0"/>
            </a:br>
            <a:endParaRPr lang="id-ID" sz="2800" dirty="0"/>
          </a:p>
        </p:txBody>
      </p:sp>
      <p:sp>
        <p:nvSpPr>
          <p:cNvPr id="3" name="Content Placeholder 2"/>
          <p:cNvSpPr>
            <a:spLocks noGrp="1"/>
          </p:cNvSpPr>
          <p:nvPr>
            <p:ph idx="1"/>
          </p:nvPr>
        </p:nvSpPr>
        <p:spPr>
          <a:xfrm>
            <a:off x="457200" y="1600200"/>
            <a:ext cx="8003232" cy="4800600"/>
          </a:xfrm>
        </p:spPr>
        <p:txBody>
          <a:bodyPr>
            <a:normAutofit/>
          </a:bodyPr>
          <a:lstStyle/>
          <a:p>
            <a:r>
              <a:rPr lang="id-ID" b="1" dirty="0"/>
              <a:t> </a:t>
            </a:r>
            <a:r>
              <a:rPr lang="id-ID" b="1" dirty="0"/>
              <a:t>U</a:t>
            </a:r>
            <a:r>
              <a:rPr lang="id-ID" b="1" dirty="0" smtClean="0"/>
              <a:t>ntuk </a:t>
            </a:r>
            <a:r>
              <a:rPr lang="id-ID" b="1" dirty="0"/>
              <a:t>dapat menghadapi tantangan-tantangan Lingkungan dan perubahan Paraigma tersebut </a:t>
            </a:r>
            <a:r>
              <a:rPr lang="id-ID" b="1" dirty="0" smtClean="0"/>
              <a:t>seorang</a:t>
            </a:r>
            <a:r>
              <a:rPr lang="id-ID" b="1" dirty="0"/>
              <a:t> manager/Pimpinan sebuah organisasi harus memiliki tiga kemampuan manajemen yang mencakup </a:t>
            </a:r>
            <a:r>
              <a:rPr lang="id-ID" b="1" dirty="0" smtClean="0"/>
              <a:t>:</a:t>
            </a:r>
          </a:p>
          <a:p>
            <a:endParaRPr lang="id-ID" sz="2000" b="1" dirty="0"/>
          </a:p>
          <a:p>
            <a:pPr marL="530225" indent="-176213"/>
            <a:r>
              <a:rPr lang="id-ID" sz="2000" b="1" dirty="0"/>
              <a:t>1.    Kemampuan teknik (technical) è merupakan kemampuan untuk mengaplikasikan pengetahuan khusus atau keahlian.</a:t>
            </a:r>
          </a:p>
          <a:p>
            <a:pPr marL="530225" indent="-176213"/>
            <a:r>
              <a:rPr lang="id-ID" sz="2000" b="1" dirty="0"/>
              <a:t>2.    Kemampuan Manusiawi (human) è Merupakan kemampuan untuk bekerja dengan, mengerti dan memotivasi orang lain baik individu maupun kelompok.</a:t>
            </a:r>
          </a:p>
          <a:p>
            <a:pPr marL="530225" indent="-176213"/>
            <a:r>
              <a:rPr lang="id-ID" sz="2000" b="1" dirty="0"/>
              <a:t>3.    Kemampuan Konseptual (conceptual) è merupakan kemampuan mental untuk menganalisis dan mendiagnosis situasi yang kompleks</a:t>
            </a:r>
            <a:endParaRPr lang="id-ID" sz="2000" b="1" dirty="0"/>
          </a:p>
        </p:txBody>
      </p:sp>
    </p:spTree>
    <p:extLst>
      <p:ext uri="{BB962C8B-B14F-4D97-AF65-F5344CB8AC3E}">
        <p14:creationId xmlns:p14="http://schemas.microsoft.com/office/powerpoint/2010/main" val="3302924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609600"/>
          </a:xfrm>
        </p:spPr>
        <p:txBody>
          <a:bodyPr>
            <a:normAutofit/>
          </a:bodyPr>
          <a:lstStyle/>
          <a:p>
            <a:r>
              <a:rPr lang="en-US" sz="2800" b="1" dirty="0" smtClean="0"/>
              <a:t>PENGERTIAN PEMIMPIN DAN KEPEMIMPINAN</a:t>
            </a:r>
            <a:endParaRPr lang="en-US" sz="2800" b="1" dirty="0"/>
          </a:p>
        </p:txBody>
      </p:sp>
      <p:sp>
        <p:nvSpPr>
          <p:cNvPr id="3" name="Content Placeholder 2"/>
          <p:cNvSpPr>
            <a:spLocks noGrp="1"/>
          </p:cNvSpPr>
          <p:nvPr>
            <p:ph idx="1"/>
          </p:nvPr>
        </p:nvSpPr>
        <p:spPr>
          <a:xfrm>
            <a:off x="323528" y="908720"/>
            <a:ext cx="8568952" cy="5760640"/>
          </a:xfrm>
        </p:spPr>
        <p:txBody>
          <a:bodyPr>
            <a:noAutofit/>
          </a:bodyPr>
          <a:lstStyle/>
          <a:p>
            <a:r>
              <a:rPr lang="en-US" sz="1800" i="1" dirty="0" smtClean="0">
                <a:solidFill>
                  <a:srgbClr val="FF0000"/>
                </a:solidFill>
                <a:latin typeface="Arial" pitchFamily="34" charset="0"/>
                <a:cs typeface="Arial" pitchFamily="34" charset="0"/>
              </a:rPr>
              <a:t>PEMIMPIN</a:t>
            </a:r>
          </a:p>
          <a:p>
            <a:pPr>
              <a:buNone/>
            </a:pPr>
            <a:r>
              <a:rPr lang="en-US" sz="1800" dirty="0">
                <a:latin typeface="Arial" pitchFamily="34" charset="0"/>
                <a:cs typeface="Arial" pitchFamily="34" charset="0"/>
              </a:rPr>
              <a:t>	</a:t>
            </a:r>
            <a:r>
              <a:rPr lang="en-US" sz="1800" dirty="0" smtClean="0">
                <a:latin typeface="Arial" pitchFamily="34" charset="0"/>
                <a:cs typeface="Arial" pitchFamily="34" charset="0"/>
              </a:rPr>
              <a:t>SESEORANG YANG MEMILIKI KELEBIHAN DALAM ASPEK-ASPEK KEPRIBADIAN ANTARA LAIN ;</a:t>
            </a:r>
          </a:p>
          <a:p>
            <a:pPr>
              <a:buNone/>
            </a:pPr>
            <a:r>
              <a:rPr lang="en-US" sz="1800" dirty="0">
                <a:latin typeface="Arial" pitchFamily="34" charset="0"/>
                <a:cs typeface="Arial" pitchFamily="34" charset="0"/>
              </a:rPr>
              <a:t>	</a:t>
            </a:r>
            <a:r>
              <a:rPr lang="en-US" sz="1800" b="1" i="1" dirty="0" smtClean="0">
                <a:solidFill>
                  <a:srgbClr val="C00000"/>
                </a:solidFill>
                <a:latin typeface="Arial" pitchFamily="34" charset="0"/>
                <a:cs typeface="Arial" pitchFamily="34" charset="0"/>
              </a:rPr>
              <a:t>- ADANYA KEPERCAYAAN DARI ORANG LAIN</a:t>
            </a:r>
          </a:p>
          <a:p>
            <a:pPr>
              <a:buNone/>
            </a:pPr>
            <a:r>
              <a:rPr lang="en-US" sz="1800" b="1" i="1" dirty="0">
                <a:solidFill>
                  <a:srgbClr val="C00000"/>
                </a:solidFill>
                <a:latin typeface="Arial" pitchFamily="34" charset="0"/>
                <a:cs typeface="Arial" pitchFamily="34" charset="0"/>
              </a:rPr>
              <a:t>	</a:t>
            </a:r>
            <a:r>
              <a:rPr lang="en-US" sz="1800" b="1" i="1" dirty="0" smtClean="0">
                <a:solidFill>
                  <a:srgbClr val="C00000"/>
                </a:solidFill>
                <a:latin typeface="Arial" pitchFamily="34" charset="0"/>
                <a:cs typeface="Arial" pitchFamily="34" charset="0"/>
              </a:rPr>
              <a:t>(</a:t>
            </a:r>
            <a:r>
              <a:rPr lang="en-US" sz="1800" b="1" i="1" dirty="0" err="1" smtClean="0">
                <a:solidFill>
                  <a:srgbClr val="C00000"/>
                </a:solidFill>
                <a:latin typeface="Arial" pitchFamily="34" charset="0"/>
                <a:cs typeface="Arial" pitchFamily="34" charset="0"/>
              </a:rPr>
              <a:t>kesediaan</a:t>
            </a:r>
            <a:r>
              <a:rPr lang="en-US" sz="1800" b="1" i="1" dirty="0" smtClean="0">
                <a:solidFill>
                  <a:srgbClr val="C00000"/>
                </a:solidFill>
                <a:latin typeface="Arial" pitchFamily="34" charset="0"/>
                <a:cs typeface="Arial" pitchFamily="34" charset="0"/>
              </a:rPr>
              <a:t> </a:t>
            </a:r>
            <a:r>
              <a:rPr lang="en-US" sz="1800" b="1" i="1" dirty="0" err="1" smtClean="0">
                <a:solidFill>
                  <a:srgbClr val="C00000"/>
                </a:solidFill>
                <a:latin typeface="Arial" pitchFamily="34" charset="0"/>
                <a:cs typeface="Arial" pitchFamily="34" charset="0"/>
              </a:rPr>
              <a:t>untuk</a:t>
            </a:r>
            <a:r>
              <a:rPr lang="en-US" sz="1800" b="1" i="1" dirty="0" smtClean="0">
                <a:solidFill>
                  <a:srgbClr val="C00000"/>
                </a:solidFill>
                <a:latin typeface="Arial" pitchFamily="34" charset="0"/>
                <a:cs typeface="Arial" pitchFamily="34" charset="0"/>
              </a:rPr>
              <a:t> </a:t>
            </a:r>
            <a:r>
              <a:rPr lang="en-US" sz="1800" b="1" i="1" dirty="0" err="1" smtClean="0">
                <a:solidFill>
                  <a:srgbClr val="C00000"/>
                </a:solidFill>
                <a:latin typeface="Arial" pitchFamily="34" charset="0"/>
                <a:cs typeface="Arial" pitchFamily="34" charset="0"/>
              </a:rPr>
              <a:t>membimbing</a:t>
            </a:r>
            <a:r>
              <a:rPr lang="en-US" sz="1800" b="1" i="1" dirty="0" smtClean="0">
                <a:solidFill>
                  <a:srgbClr val="C00000"/>
                </a:solidFill>
                <a:latin typeface="Arial" pitchFamily="34" charset="0"/>
                <a:cs typeface="Arial" pitchFamily="34" charset="0"/>
              </a:rPr>
              <a:t>, </a:t>
            </a:r>
            <a:r>
              <a:rPr lang="en-US" sz="1800" b="1" i="1" dirty="0" err="1" smtClean="0">
                <a:solidFill>
                  <a:srgbClr val="C00000"/>
                </a:solidFill>
                <a:latin typeface="Arial" pitchFamily="34" charset="0"/>
                <a:cs typeface="Arial" pitchFamily="34" charset="0"/>
              </a:rPr>
              <a:t>mengarahkan</a:t>
            </a:r>
            <a:r>
              <a:rPr lang="en-US" sz="1800" b="1" i="1" dirty="0" smtClean="0">
                <a:solidFill>
                  <a:srgbClr val="C00000"/>
                </a:solidFill>
                <a:latin typeface="Arial" pitchFamily="34" charset="0"/>
                <a:cs typeface="Arial" pitchFamily="34" charset="0"/>
              </a:rPr>
              <a:t>, </a:t>
            </a:r>
            <a:r>
              <a:rPr lang="en-US" sz="1800" b="1" i="1" dirty="0" err="1" smtClean="0">
                <a:solidFill>
                  <a:srgbClr val="C00000"/>
                </a:solidFill>
                <a:latin typeface="Arial" pitchFamily="34" charset="0"/>
                <a:cs typeface="Arial" pitchFamily="34" charset="0"/>
              </a:rPr>
              <a:t>memeberikan</a:t>
            </a:r>
            <a:r>
              <a:rPr lang="en-US" sz="1800" b="1" i="1" dirty="0" smtClean="0">
                <a:solidFill>
                  <a:srgbClr val="C00000"/>
                </a:solidFill>
                <a:latin typeface="Arial" pitchFamily="34" charset="0"/>
                <a:cs typeface="Arial" pitchFamily="34" charset="0"/>
              </a:rPr>
              <a:t> </a:t>
            </a:r>
            <a:r>
              <a:rPr lang="en-US" sz="1800" b="1" i="1" dirty="0" err="1" smtClean="0">
                <a:solidFill>
                  <a:srgbClr val="C00000"/>
                </a:solidFill>
                <a:latin typeface="Arial" pitchFamily="34" charset="0"/>
                <a:cs typeface="Arial" pitchFamily="34" charset="0"/>
              </a:rPr>
              <a:t>motivasi</a:t>
            </a:r>
            <a:r>
              <a:rPr lang="en-US" sz="1800" b="1" i="1" dirty="0" smtClean="0">
                <a:solidFill>
                  <a:srgbClr val="C00000"/>
                </a:solidFill>
                <a:latin typeface="Arial" pitchFamily="34" charset="0"/>
                <a:cs typeface="Arial" pitchFamily="34" charset="0"/>
              </a:rPr>
              <a:t> </a:t>
            </a:r>
            <a:r>
              <a:rPr lang="en-US" sz="1800" b="1" i="1" dirty="0" err="1" smtClean="0">
                <a:solidFill>
                  <a:srgbClr val="C00000"/>
                </a:solidFill>
                <a:latin typeface="Arial" pitchFamily="34" charset="0"/>
                <a:cs typeface="Arial" pitchFamily="34" charset="0"/>
              </a:rPr>
              <a:t>dsbnya</a:t>
            </a:r>
            <a:r>
              <a:rPr lang="en-US" sz="1800" b="1" i="1" dirty="0" smtClean="0">
                <a:solidFill>
                  <a:srgbClr val="C00000"/>
                </a:solidFill>
                <a:latin typeface="Arial" pitchFamily="34" charset="0"/>
                <a:cs typeface="Arial" pitchFamily="34" charset="0"/>
              </a:rPr>
              <a:t>)</a:t>
            </a:r>
          </a:p>
          <a:p>
            <a:pPr>
              <a:buNone/>
            </a:pPr>
            <a:r>
              <a:rPr lang="en-US" sz="1800" b="1" i="1" dirty="0">
                <a:solidFill>
                  <a:srgbClr val="C00000"/>
                </a:solidFill>
                <a:latin typeface="Arial" pitchFamily="34" charset="0"/>
                <a:cs typeface="Arial" pitchFamily="34" charset="0"/>
              </a:rPr>
              <a:t>	</a:t>
            </a:r>
            <a:r>
              <a:rPr lang="en-US" sz="1800" b="1" i="1" dirty="0" smtClean="0">
                <a:solidFill>
                  <a:srgbClr val="0070C0"/>
                </a:solidFill>
                <a:latin typeface="Arial" pitchFamily="34" charset="0"/>
                <a:cs typeface="Arial" pitchFamily="34" charset="0"/>
              </a:rPr>
              <a:t>- KEMAMPUAN INTELEKTUAL </a:t>
            </a:r>
            <a:r>
              <a:rPr lang="en-US" sz="1800" b="1" i="1" dirty="0" smtClean="0">
                <a:solidFill>
                  <a:srgbClr val="C00000"/>
                </a:solidFill>
                <a:latin typeface="Arial" pitchFamily="34" charset="0"/>
                <a:cs typeface="Arial" pitchFamily="34" charset="0"/>
              </a:rPr>
              <a:t>(</a:t>
            </a:r>
            <a:r>
              <a:rPr lang="en-US" sz="1800" b="1" i="1" dirty="0" err="1" smtClean="0">
                <a:solidFill>
                  <a:srgbClr val="C00000"/>
                </a:solidFill>
                <a:latin typeface="Arial" pitchFamily="34" charset="0"/>
                <a:cs typeface="Arial" pitchFamily="34" charset="0"/>
              </a:rPr>
              <a:t>pandai</a:t>
            </a:r>
            <a:r>
              <a:rPr lang="en-US" sz="1800" b="1" i="1" dirty="0" smtClean="0">
                <a:solidFill>
                  <a:srgbClr val="C00000"/>
                </a:solidFill>
                <a:latin typeface="Arial" pitchFamily="34" charset="0"/>
                <a:cs typeface="Arial" pitchFamily="34" charset="0"/>
              </a:rPr>
              <a:t>, </a:t>
            </a:r>
            <a:r>
              <a:rPr lang="en-US" sz="1800" b="1" i="1" dirty="0" err="1" smtClean="0">
                <a:solidFill>
                  <a:srgbClr val="C00000"/>
                </a:solidFill>
                <a:latin typeface="Arial" pitchFamily="34" charset="0"/>
                <a:cs typeface="Arial" pitchFamily="34" charset="0"/>
              </a:rPr>
              <a:t>wawasan</a:t>
            </a:r>
            <a:r>
              <a:rPr lang="en-US" sz="1800" b="1" i="1" dirty="0" smtClean="0">
                <a:solidFill>
                  <a:srgbClr val="C00000"/>
                </a:solidFill>
                <a:latin typeface="Arial" pitchFamily="34" charset="0"/>
                <a:cs typeface="Arial" pitchFamily="34" charset="0"/>
              </a:rPr>
              <a:t> yang </a:t>
            </a:r>
            <a:r>
              <a:rPr lang="en-US" sz="1800" b="1" i="1" dirty="0" err="1" smtClean="0">
                <a:solidFill>
                  <a:srgbClr val="C00000"/>
                </a:solidFill>
                <a:latin typeface="Arial" pitchFamily="34" charset="0"/>
                <a:cs typeface="Arial" pitchFamily="34" charset="0"/>
              </a:rPr>
              <a:t>luas</a:t>
            </a:r>
            <a:r>
              <a:rPr lang="en-US" sz="1800" b="1" i="1" dirty="0" smtClean="0">
                <a:solidFill>
                  <a:srgbClr val="C00000"/>
                </a:solidFill>
                <a:latin typeface="Arial" pitchFamily="34" charset="0"/>
                <a:cs typeface="Arial" pitchFamily="34" charset="0"/>
              </a:rPr>
              <a:t> )</a:t>
            </a:r>
          </a:p>
          <a:p>
            <a:pPr>
              <a:buNone/>
            </a:pPr>
            <a:r>
              <a:rPr lang="en-US" sz="1800" b="1" i="1" dirty="0">
                <a:solidFill>
                  <a:srgbClr val="C00000"/>
                </a:solidFill>
                <a:latin typeface="Arial" pitchFamily="34" charset="0"/>
                <a:cs typeface="Arial" pitchFamily="34" charset="0"/>
              </a:rPr>
              <a:t>	</a:t>
            </a:r>
            <a:r>
              <a:rPr lang="en-US" sz="1800" b="1" i="1" dirty="0" smtClean="0">
                <a:solidFill>
                  <a:srgbClr val="C00000"/>
                </a:solidFill>
                <a:latin typeface="Arial" pitchFamily="34" charset="0"/>
                <a:cs typeface="Arial" pitchFamily="34" charset="0"/>
              </a:rPr>
              <a:t>- KEMAMPUAN DALAM MENYELESAIKAN MASALAH </a:t>
            </a:r>
            <a:endParaRPr lang="id-ID" sz="1800" b="1" i="1" dirty="0" smtClean="0">
              <a:solidFill>
                <a:srgbClr val="C00000"/>
              </a:solidFill>
              <a:latin typeface="Arial" pitchFamily="34" charset="0"/>
              <a:cs typeface="Arial" pitchFamily="34" charset="0"/>
            </a:endParaRPr>
          </a:p>
          <a:p>
            <a:pPr>
              <a:buNone/>
            </a:pPr>
            <a:r>
              <a:rPr lang="id-ID" sz="1800" i="1" dirty="0" smtClean="0">
                <a:solidFill>
                  <a:srgbClr val="C00000"/>
                </a:solidFill>
                <a:latin typeface="Arial" pitchFamily="34" charset="0"/>
                <a:cs typeface="Arial" pitchFamily="34" charset="0"/>
              </a:rPr>
              <a:t>	( </a:t>
            </a:r>
            <a:r>
              <a:rPr lang="id-ID" sz="1800" i="1" dirty="0" smtClean="0">
                <a:solidFill>
                  <a:srgbClr val="0070C0"/>
                </a:solidFill>
                <a:latin typeface="Arial" pitchFamily="34" charset="0"/>
                <a:cs typeface="Arial" pitchFamily="34" charset="0"/>
              </a:rPr>
              <a:t>SESEORANG YANG MEMILIKI KEUNGGULAN  ( FISIK NON FISIK, KEKUATAN, PANDANGAN DLL ) YANG DAPAT MEMBEDAKAN DENGAN ORANG ALIN</a:t>
            </a:r>
            <a:endParaRPr lang="en-US" sz="1800" b="1" i="1" dirty="0" smtClean="0">
              <a:solidFill>
                <a:srgbClr val="0070C0"/>
              </a:solidFill>
              <a:latin typeface="Arial" pitchFamily="34" charset="0"/>
              <a:cs typeface="Arial" pitchFamily="34" charset="0"/>
            </a:endParaRPr>
          </a:p>
          <a:p>
            <a:pPr>
              <a:buNone/>
            </a:pPr>
            <a:endParaRPr lang="en-US" sz="1800" b="1" i="1" dirty="0" smtClean="0">
              <a:solidFill>
                <a:srgbClr val="C00000"/>
              </a:solidFill>
              <a:latin typeface="Arial" pitchFamily="34" charset="0"/>
              <a:cs typeface="Arial" pitchFamily="34" charset="0"/>
            </a:endParaRPr>
          </a:p>
          <a:p>
            <a:r>
              <a:rPr lang="en-US" sz="1800" b="1" i="1" dirty="0" smtClean="0">
                <a:latin typeface="Arial" pitchFamily="34" charset="0"/>
                <a:cs typeface="Arial" pitchFamily="34" charset="0"/>
              </a:rPr>
              <a:t>KEPEMIMPINAN ---------- </a:t>
            </a:r>
            <a:r>
              <a:rPr lang="en-US" sz="1800" b="1" i="1" dirty="0" err="1" smtClean="0">
                <a:latin typeface="Arial" pitchFamily="34" charset="0"/>
                <a:cs typeface="Arial" pitchFamily="34" charset="0"/>
              </a:rPr>
              <a:t>proses</a:t>
            </a:r>
            <a:r>
              <a:rPr lang="en-US" sz="1800" b="1" i="1" dirty="0" smtClean="0">
                <a:latin typeface="Arial" pitchFamily="34" charset="0"/>
                <a:cs typeface="Arial" pitchFamily="34" charset="0"/>
              </a:rPr>
              <a:t> </a:t>
            </a:r>
          </a:p>
          <a:p>
            <a:pPr>
              <a:buNone/>
            </a:pPr>
            <a:r>
              <a:rPr lang="en-US" sz="1800" dirty="0">
                <a:latin typeface="Arial" pitchFamily="34" charset="0"/>
                <a:cs typeface="Arial" pitchFamily="34" charset="0"/>
              </a:rPr>
              <a:t>	</a:t>
            </a:r>
            <a:r>
              <a:rPr lang="en-US" sz="1800" dirty="0" smtClean="0">
                <a:latin typeface="Arial" pitchFamily="34" charset="0"/>
                <a:cs typeface="Arial" pitchFamily="34" charset="0"/>
              </a:rPr>
              <a:t>KEMAMPUAN UNTUK MEMPENGARUHI MENGARAHKAN MEMIMBING PERASAAN, PIKIRAN TINGKAH LAKU ORANG LAIN AGAR MEREKA MAU MENGIKUTI APA YANG DIINGIKAN DALAM MENCAPAI TUJUAN </a:t>
            </a:r>
            <a:endParaRPr lang="en-US" sz="1800" dirty="0">
              <a:latin typeface="Arial" pitchFamily="34" charset="0"/>
              <a:cs typeface="Arial" pitchFamily="34" charset="0"/>
            </a:endParaRPr>
          </a:p>
        </p:txBody>
      </p:sp>
    </p:spTree>
    <p:extLst>
      <p:ext uri="{BB962C8B-B14F-4D97-AF65-F5344CB8AC3E}">
        <p14:creationId xmlns:p14="http://schemas.microsoft.com/office/powerpoint/2010/main" val="7888757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7620000" cy="1143000"/>
          </a:xfrm>
        </p:spPr>
        <p:txBody>
          <a:bodyPr/>
          <a:lstStyle/>
          <a:p>
            <a:pPr lvl="0"/>
            <a:r>
              <a:rPr lang="id-ID" sz="2800" b="1" dirty="0"/>
              <a:t>Pengertian Kepemimpinan</a:t>
            </a:r>
            <a:r>
              <a:rPr lang="id-ID" sz="2800" dirty="0"/>
              <a:t/>
            </a:r>
            <a:br>
              <a:rPr lang="id-ID" sz="2800" dirty="0"/>
            </a:br>
            <a:endParaRPr lang="id-ID" sz="2800" dirty="0"/>
          </a:p>
        </p:txBody>
      </p:sp>
      <p:sp>
        <p:nvSpPr>
          <p:cNvPr id="3" name="Content Placeholder 2"/>
          <p:cNvSpPr>
            <a:spLocks noGrp="1"/>
          </p:cNvSpPr>
          <p:nvPr>
            <p:ph idx="4294967295"/>
          </p:nvPr>
        </p:nvSpPr>
        <p:spPr>
          <a:xfrm>
            <a:off x="0" y="1341438"/>
            <a:ext cx="7931150" cy="5400675"/>
          </a:xfrm>
        </p:spPr>
        <p:txBody>
          <a:bodyPr>
            <a:normAutofit fontScale="85000" lnSpcReduction="20000"/>
          </a:bodyPr>
          <a:lstStyle/>
          <a:p>
            <a:pPr fontAlgn="base"/>
            <a:r>
              <a:rPr lang="id-ID" dirty="0" smtClean="0"/>
              <a:t>Pemimpin </a:t>
            </a:r>
            <a:r>
              <a:rPr lang="id-ID" dirty="0"/>
              <a:t>dan kepemimpinan merupakan suatu kesatuan kata yang tidak dapat dipisahkan secara structural maupun fungsional. Banyak muncul pengertian-pengertian mengenai pimpinan dan kepemimpinan, antara lain :</a:t>
            </a:r>
          </a:p>
          <a:p>
            <a:pPr lvl="1" fontAlgn="base"/>
            <a:r>
              <a:rPr lang="id-ID" dirty="0"/>
              <a:t>Pemimpin adalah </a:t>
            </a:r>
            <a:r>
              <a:rPr lang="id-ID" b="1" i="1" dirty="0">
                <a:solidFill>
                  <a:srgbClr val="C00000"/>
                </a:solidFill>
              </a:rPr>
              <a:t>figure sentral </a:t>
            </a:r>
            <a:r>
              <a:rPr lang="id-ID" dirty="0"/>
              <a:t>yang mempersatujan kelompok (1942)</a:t>
            </a:r>
          </a:p>
          <a:p>
            <a:pPr lvl="1" fontAlgn="base"/>
            <a:r>
              <a:rPr lang="id-ID" dirty="0"/>
              <a:t>Kepemimpinan adalah keunggulan seseorang atau beberapa individu dalam kelompok, dalam proses mengontrol gejala-gejala sosial</a:t>
            </a:r>
          </a:p>
          <a:p>
            <a:pPr lvl="1" fontAlgn="base"/>
            <a:r>
              <a:rPr lang="id-ID" dirty="0"/>
              <a:t>Brown (1936) berpendapat bahwa pemimpin tidak dapat dipisahkan dari kelompok, akan tetapi boleh dipandang sebagai suatu posisi dengan potensi tinggi dilapangan. </a:t>
            </a:r>
            <a:endParaRPr lang="id-ID" dirty="0" smtClean="0"/>
          </a:p>
          <a:p>
            <a:pPr lvl="1" fontAlgn="base"/>
            <a:r>
              <a:rPr lang="id-ID" dirty="0" smtClean="0"/>
              <a:t>Dalam </a:t>
            </a:r>
            <a:r>
              <a:rPr lang="id-ID" dirty="0"/>
              <a:t>hal sama, Krech dan Crutchfield memandang bahwa dengan kebaikan dari posisinya yang khusus dalam kelompok ia berperan sebagai agen primer untuk penentuan struktur kelompok, suasana kelompok, tujuan kelompok, ideology kelompok dan aktivitas kelompok.</a:t>
            </a:r>
          </a:p>
          <a:p>
            <a:pPr lvl="1" fontAlgn="base"/>
            <a:r>
              <a:rPr lang="id-ID" dirty="0"/>
              <a:t>Kepemimpinan sebagai suatu kemampuan menghendel orang lain untuk memperoleh hasil yang maksimal denga friksi sesedikit mungkin dan kerjasama yang besar, kepemimpinan merupakan kekuatan semangat/moral yang kreatif dan terarah</a:t>
            </a:r>
            <a:r>
              <a:rPr lang="id-ID" dirty="0" smtClean="0"/>
              <a:t>.</a:t>
            </a:r>
          </a:p>
          <a:p>
            <a:pPr lvl="1" fontAlgn="base"/>
            <a:endParaRPr lang="id-ID" dirty="0"/>
          </a:p>
          <a:p>
            <a:pPr lvl="0" fontAlgn="base"/>
            <a:r>
              <a:rPr lang="id-ID" dirty="0"/>
              <a:t>Pimpinan adalah </a:t>
            </a:r>
            <a:r>
              <a:rPr lang="id-ID" b="1" i="1" dirty="0">
                <a:solidFill>
                  <a:srgbClr val="FF0000"/>
                </a:solidFill>
              </a:rPr>
              <a:t>individu yang memiliki program rencana dan bersama anggota kelompok bergerak untuk mencapai tujuan dengan cara yang pasti.</a:t>
            </a:r>
            <a:endParaRPr lang="id-ID" b="1" dirty="0">
              <a:solidFill>
                <a:srgbClr val="FF0000"/>
              </a:solidFill>
            </a:endParaRPr>
          </a:p>
          <a:p>
            <a:endParaRPr lang="id-ID" dirty="0"/>
          </a:p>
        </p:txBody>
      </p:sp>
    </p:spTree>
    <p:extLst>
      <p:ext uri="{BB962C8B-B14F-4D97-AF65-F5344CB8AC3E}">
        <p14:creationId xmlns:p14="http://schemas.microsoft.com/office/powerpoint/2010/main" val="275972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78098"/>
          </a:xfrm>
        </p:spPr>
        <p:txBody>
          <a:bodyPr/>
          <a:lstStyle/>
          <a:p>
            <a:r>
              <a:rPr lang="id-ID" sz="2400" b="1" dirty="0"/>
              <a:t>Menurut Prof Dr H Arifin Abdurrahman. </a:t>
            </a:r>
            <a:br>
              <a:rPr lang="id-ID" sz="2400" b="1" dirty="0"/>
            </a:br>
            <a:endParaRPr lang="id-ID" sz="2400" dirty="0"/>
          </a:p>
        </p:txBody>
      </p:sp>
      <p:sp>
        <p:nvSpPr>
          <p:cNvPr id="3" name="Content Placeholder 2"/>
          <p:cNvSpPr>
            <a:spLocks noGrp="1"/>
          </p:cNvSpPr>
          <p:nvPr>
            <p:ph idx="1"/>
          </p:nvPr>
        </p:nvSpPr>
        <p:spPr>
          <a:xfrm>
            <a:off x="457200" y="980728"/>
            <a:ext cx="7787208" cy="5760640"/>
          </a:xfrm>
        </p:spPr>
        <p:txBody>
          <a:bodyPr>
            <a:normAutofit fontScale="92500" lnSpcReduction="10000"/>
          </a:bodyPr>
          <a:lstStyle/>
          <a:p>
            <a:r>
              <a:rPr lang="id-ID" b="1" dirty="0" smtClean="0"/>
              <a:t>Pemimpin </a:t>
            </a:r>
            <a:r>
              <a:rPr lang="id-ID" b="1" dirty="0"/>
              <a:t>“ </a:t>
            </a:r>
            <a:r>
              <a:rPr lang="id-ID" b="1" i="1" dirty="0">
                <a:solidFill>
                  <a:srgbClr val="FF0000"/>
                </a:solidFill>
              </a:rPr>
              <a:t>adalah orang yang dapat menggerakkan orang-orang yang ada di sekelilingnya untuk mengikuti jejak pemimpin itu.”</a:t>
            </a:r>
            <a:endParaRPr lang="id-ID" b="1" dirty="0">
              <a:solidFill>
                <a:srgbClr val="FF0000"/>
              </a:solidFill>
            </a:endParaRPr>
          </a:p>
          <a:p>
            <a:r>
              <a:rPr lang="id-ID" b="1" dirty="0"/>
              <a:t> Kepemimpinan   adalah   kata   benda   dari   pemimpin. Kepemimpinan mempunyai beberapa pengertian, di antaranya :</a:t>
            </a:r>
          </a:p>
          <a:p>
            <a:pPr marL="633413" indent="-279400"/>
            <a:r>
              <a:rPr lang="id-ID" b="1" dirty="0"/>
              <a:t>a.  Cara seorang pemimpin mempengaruhi prilaku bawahannya agar mau bekerjasama dan bekerja secara produktif untuk mencapai tujuan organisasi.</a:t>
            </a:r>
          </a:p>
          <a:p>
            <a:pPr marL="633413" indent="-279400"/>
            <a:r>
              <a:rPr lang="id-ID" b="1" dirty="0"/>
              <a:t>b.  Seni untuk mempengaruhi tingkah laku manusia, kemampuan untuk membimbing orang-orang yang ada di sekelilingnya.</a:t>
            </a:r>
          </a:p>
          <a:p>
            <a:pPr marL="633413" indent="-279400"/>
            <a:r>
              <a:rPr lang="id-ID" b="1" dirty="0"/>
              <a:t>c.  Seni untuk mengkoordinasikan dan memberi motivasi kepada individu dan kelompok guna mencapai tujuan yang telah ditetapkan.</a:t>
            </a:r>
          </a:p>
          <a:p>
            <a:endParaRPr lang="id-ID" b="1" dirty="0" smtClean="0"/>
          </a:p>
          <a:p>
            <a:r>
              <a:rPr lang="id-ID" b="1" dirty="0" smtClean="0"/>
              <a:t>Dan </a:t>
            </a:r>
            <a:r>
              <a:rPr lang="id-ID" b="1" dirty="0"/>
              <a:t>sukses tidaknya seorang pemimpin melaksanakan tugas kepemimpinannya,  tidak  terutama   ditentukan  oleh  </a:t>
            </a:r>
            <a:r>
              <a:rPr lang="id-ID" b="1" i="1" dirty="0">
                <a:solidFill>
                  <a:srgbClr val="C00000"/>
                </a:solidFill>
              </a:rPr>
              <a:t>tingkat keterampilan tehnis (technical skills) yang dimiliknya, akan tetapi lebih banyak ditentukan oleh keahliannya menggerakkan orang lain untuk bekerja dengan baik (managerial skills).</a:t>
            </a:r>
            <a:endParaRPr lang="id-ID" b="1" dirty="0">
              <a:solidFill>
                <a:srgbClr val="C00000"/>
              </a:solidFill>
            </a:endParaRPr>
          </a:p>
        </p:txBody>
      </p:sp>
    </p:spTree>
    <p:extLst>
      <p:ext uri="{BB962C8B-B14F-4D97-AF65-F5344CB8AC3E}">
        <p14:creationId xmlns:p14="http://schemas.microsoft.com/office/powerpoint/2010/main" val="1275873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7620000" cy="850106"/>
          </a:xfrm>
        </p:spPr>
        <p:txBody>
          <a:bodyPr/>
          <a:lstStyle/>
          <a:p>
            <a:r>
              <a:rPr lang="id-ID" sz="2400" b="1" dirty="0" smtClean="0"/>
              <a:t>KONSEP KEPEMIMPINAN </a:t>
            </a:r>
            <a:endParaRPr lang="id-ID" sz="2400" b="1" dirty="0"/>
          </a:p>
        </p:txBody>
      </p:sp>
      <p:sp>
        <p:nvSpPr>
          <p:cNvPr id="5" name="Content Placeholder 4"/>
          <p:cNvSpPr>
            <a:spLocks noGrp="1"/>
          </p:cNvSpPr>
          <p:nvPr>
            <p:ph idx="1"/>
          </p:nvPr>
        </p:nvSpPr>
        <p:spPr>
          <a:xfrm>
            <a:off x="457200" y="1340768"/>
            <a:ext cx="7620000" cy="5060032"/>
          </a:xfrm>
        </p:spPr>
        <p:txBody>
          <a:bodyPr>
            <a:noAutofit/>
          </a:bodyPr>
          <a:lstStyle/>
          <a:p>
            <a:pPr algn="just">
              <a:buFont typeface="Symbol" pitchFamily="18" charset="2"/>
              <a:buChar char=" "/>
              <a:tabLst>
                <a:tab pos="446088" algn="l"/>
              </a:tabLst>
            </a:pPr>
            <a:r>
              <a:rPr lang="en-GB" sz="1600" b="1" dirty="0" smtClean="0">
                <a:latin typeface="Arial" charset="0"/>
                <a:cs typeface="Arial" charset="0"/>
              </a:rPr>
              <a:t>PROSES  MEMPENGARUHI    SEKELOMPOK   ORANG</a:t>
            </a:r>
            <a:r>
              <a:rPr lang="id-ID" sz="1600" b="1" dirty="0" smtClean="0">
                <a:latin typeface="Arial" charset="0"/>
                <a:cs typeface="Arial" charset="0"/>
              </a:rPr>
              <a:t> </a:t>
            </a:r>
            <a:r>
              <a:rPr lang="en-GB" sz="1600" b="1" dirty="0" smtClean="0">
                <a:latin typeface="Arial" charset="0"/>
                <a:cs typeface="Arial" charset="0"/>
              </a:rPr>
              <a:t>  MAU  BEKERJA  DGN    SUNGGUH-SUNGGUH  UNTUK </a:t>
            </a:r>
            <a:r>
              <a:rPr lang="id-ID" sz="1600" b="1" dirty="0" smtClean="0">
                <a:latin typeface="Arial" charset="0"/>
                <a:cs typeface="Arial" charset="0"/>
              </a:rPr>
              <a:t> </a:t>
            </a:r>
            <a:r>
              <a:rPr lang="en-GB" sz="1600" b="1" dirty="0" smtClean="0">
                <a:latin typeface="Arial" charset="0"/>
                <a:cs typeface="Arial" charset="0"/>
              </a:rPr>
              <a:t>  MERAIH TUJUAN KELOMPOK [</a:t>
            </a:r>
            <a:r>
              <a:rPr lang="en-GB" sz="1600" b="1" i="1" dirty="0" smtClean="0">
                <a:latin typeface="Arial" charset="0"/>
                <a:cs typeface="Arial" charset="0"/>
              </a:rPr>
              <a:t>KOONTZ &amp; O’DONNEL</a:t>
            </a:r>
            <a:endParaRPr lang="id-ID" sz="1600" b="1" i="1" dirty="0" smtClean="0">
              <a:latin typeface="Arial" charset="0"/>
              <a:cs typeface="Arial" charset="0"/>
            </a:endParaRPr>
          </a:p>
          <a:p>
            <a:pPr algn="just">
              <a:buFont typeface="Symbol" pitchFamily="18" charset="2"/>
              <a:buChar char=" "/>
              <a:tabLst>
                <a:tab pos="446088" algn="l"/>
              </a:tabLst>
            </a:pPr>
            <a:endParaRPr lang="id-ID" sz="1600" b="1" i="1" dirty="0" smtClean="0">
              <a:latin typeface="Arial" charset="0"/>
              <a:cs typeface="Arial" charset="0"/>
            </a:endParaRPr>
          </a:p>
          <a:p>
            <a:r>
              <a:rPr lang="id-ID" sz="1600" b="1" dirty="0" smtClean="0">
                <a:latin typeface="Arial" charset="0"/>
                <a:cs typeface="Arial" charset="0"/>
              </a:rPr>
              <a:t>	</a:t>
            </a:r>
            <a:r>
              <a:rPr lang="en-US" sz="1600" b="1" dirty="0" smtClean="0">
                <a:latin typeface="Arial" charset="0"/>
                <a:cs typeface="Arial" charset="0"/>
              </a:rPr>
              <a:t>KEMAMPUAN UTK MENGAJAK ORANG LAIN MENCAPAI TUJUAN</a:t>
            </a:r>
            <a:r>
              <a:rPr lang="id-ID" sz="1600" b="1" dirty="0" smtClean="0">
                <a:latin typeface="Arial" charset="0"/>
                <a:cs typeface="Arial" charset="0"/>
              </a:rPr>
              <a:t> </a:t>
            </a:r>
            <a:r>
              <a:rPr lang="en-US" sz="1600" b="1" dirty="0" smtClean="0">
                <a:latin typeface="Arial" charset="0"/>
                <a:cs typeface="Arial" charset="0"/>
              </a:rPr>
              <a:t>YG SUDAH DITENTUKAN DGN  PENUH SEMANGAT [DAVIS, 1977</a:t>
            </a:r>
            <a:endParaRPr lang="id-ID" sz="1600" b="1" dirty="0" smtClean="0">
              <a:latin typeface="Arial" charset="0"/>
              <a:cs typeface="Arial" charset="0"/>
            </a:endParaRPr>
          </a:p>
          <a:p>
            <a:endParaRPr lang="id-ID" sz="1600" b="1" dirty="0" smtClean="0">
              <a:latin typeface="Arial" charset="0"/>
              <a:cs typeface="Arial" charset="0"/>
            </a:endParaRPr>
          </a:p>
          <a:p>
            <a:r>
              <a:rPr lang="id-ID" sz="1600" b="1" dirty="0" smtClean="0">
                <a:latin typeface="Arial" charset="0"/>
                <a:cs typeface="Arial" charset="0"/>
              </a:rPr>
              <a:t>	</a:t>
            </a:r>
            <a:r>
              <a:rPr lang="en-GB" sz="1600" b="1" dirty="0" smtClean="0">
                <a:latin typeface="Arial" charset="0"/>
                <a:cs typeface="Arial" charset="0"/>
              </a:rPr>
              <a:t>MEMPENGARUHI ORANG  LAIN  UTK  LEBIH BERUSAHA MENGA RAHKAN TENAGA - DLM TUGASNYA ATAU MERUBAH TINGKAH LAKU MEREKA [WEXLEY &amp; YUKI, 1977]</a:t>
            </a:r>
            <a:endParaRPr lang="id-ID" sz="1600" b="1" dirty="0" smtClean="0">
              <a:latin typeface="Arial" charset="0"/>
              <a:cs typeface="Arial" charset="0"/>
            </a:endParaRPr>
          </a:p>
          <a:p>
            <a:endParaRPr lang="id-ID" sz="1600" b="1" dirty="0">
              <a:latin typeface="Arial" charset="0"/>
              <a:cs typeface="Arial" charset="0"/>
            </a:endParaRPr>
          </a:p>
          <a:p>
            <a:endParaRPr lang="en-GB" sz="1600" dirty="0" smtClean="0">
              <a:latin typeface="Times New Roman" pitchFamily="18" charset="0"/>
            </a:endParaRPr>
          </a:p>
          <a:p>
            <a:r>
              <a:rPr lang="id-ID" sz="1600" b="1" dirty="0" smtClean="0">
                <a:latin typeface="Arial" charset="0"/>
                <a:cs typeface="Arial" charset="0"/>
              </a:rPr>
              <a:t>	</a:t>
            </a:r>
            <a:r>
              <a:rPr lang="en-GB" sz="1600" b="1" dirty="0" smtClean="0">
                <a:latin typeface="Arial" charset="0"/>
                <a:cs typeface="Arial" charset="0"/>
              </a:rPr>
              <a:t>PADA DASARNYA MERUPAKAN POLA HUBUNGAN  ANTARA INDIVIDU-INDIVIDU YANG MENGGUNAKAN WEWENANG DAN PENGARUHNYA  THD  KELOMPOK  ORANG AGAR  BEKERJA BERSAMA-SAMA UTK  MENCAPAI  TUJUAN  [FIEDLER, 1967]</a:t>
            </a:r>
            <a:endParaRPr lang="en-GB" sz="1600" dirty="0" smtClean="0">
              <a:latin typeface="Times New Roman" pitchFamily="18" charset="0"/>
            </a:endParaRPr>
          </a:p>
          <a:p>
            <a:endParaRPr lang="id-ID" sz="1600" dirty="0" smtClean="0"/>
          </a:p>
          <a:p>
            <a:endParaRPr lang="id-ID" sz="1600" dirty="0"/>
          </a:p>
        </p:txBody>
      </p:sp>
    </p:spTree>
    <p:extLst>
      <p:ext uri="{BB962C8B-B14F-4D97-AF65-F5344CB8AC3E}">
        <p14:creationId xmlns:p14="http://schemas.microsoft.com/office/powerpoint/2010/main" val="3792681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Rectangle 4"/>
          <p:cNvSpPr>
            <a:spLocks noChangeArrowheads="1"/>
          </p:cNvSpPr>
          <p:nvPr/>
        </p:nvSpPr>
        <p:spPr bwMode="auto">
          <a:xfrm>
            <a:off x="0" y="3141143"/>
            <a:ext cx="228165" cy="575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12947" tIns="56473" rIns="112947" bIns="56473" anchor="ctr">
            <a:spAutoFit/>
          </a:bodyPr>
          <a:lstStyle/>
          <a:p>
            <a:endParaRPr lang="id-ID" sz="3000">
              <a:latin typeface="Times New Roman" pitchFamily="18" charset="0"/>
            </a:endParaRPr>
          </a:p>
        </p:txBody>
      </p:sp>
      <p:sp>
        <p:nvSpPr>
          <p:cNvPr id="59397" name="Rectangle 5"/>
          <p:cNvSpPr>
            <a:spLocks noChangeArrowheads="1"/>
          </p:cNvSpPr>
          <p:nvPr/>
        </p:nvSpPr>
        <p:spPr bwMode="auto">
          <a:xfrm>
            <a:off x="0" y="3141143"/>
            <a:ext cx="228165" cy="575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12947" tIns="56473" rIns="112947" bIns="56473" anchor="ctr">
            <a:spAutoFit/>
          </a:bodyPr>
          <a:lstStyle/>
          <a:p>
            <a:endParaRPr lang="id-ID" sz="3000">
              <a:latin typeface="Times New Roman" pitchFamily="18" charset="0"/>
            </a:endParaRPr>
          </a:p>
        </p:txBody>
      </p:sp>
      <p:sp>
        <p:nvSpPr>
          <p:cNvPr id="59399" name="Rectangle 7"/>
          <p:cNvSpPr>
            <a:spLocks noChangeArrowheads="1"/>
          </p:cNvSpPr>
          <p:nvPr/>
        </p:nvSpPr>
        <p:spPr bwMode="auto">
          <a:xfrm>
            <a:off x="0" y="-287857"/>
            <a:ext cx="228165" cy="575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12947" tIns="56473" rIns="112947" bIns="56473" anchor="ctr">
            <a:spAutoFit/>
          </a:bodyPr>
          <a:lstStyle/>
          <a:p>
            <a:endParaRPr lang="id-ID" sz="3000">
              <a:latin typeface="Times New Roman" pitchFamily="18" charset="0"/>
            </a:endParaRPr>
          </a:p>
        </p:txBody>
      </p:sp>
      <p:sp>
        <p:nvSpPr>
          <p:cNvPr id="59400" name="Text Box 8"/>
          <p:cNvSpPr txBox="1">
            <a:spLocks noChangeArrowheads="1"/>
          </p:cNvSpPr>
          <p:nvPr/>
        </p:nvSpPr>
        <p:spPr bwMode="auto">
          <a:xfrm>
            <a:off x="541421" y="577216"/>
            <a:ext cx="7122695" cy="421826"/>
          </a:xfrm>
          <a:prstGeom prst="rect">
            <a:avLst/>
          </a:prstGeom>
          <a:solidFill>
            <a:srgbClr val="A0CECD"/>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12947" tIns="56473" rIns="112947" bIns="56473">
            <a:spAutoFit/>
          </a:bodyPr>
          <a:lstStyle/>
          <a:p>
            <a:pPr algn="ctr"/>
            <a:r>
              <a:rPr lang="en-US" sz="2000" b="1">
                <a:solidFill>
                  <a:srgbClr val="0000FF"/>
                </a:solidFill>
              </a:rPr>
              <a:t>PERBANDINGAN PEMIMPIN DAN NON PEMIMPIN</a:t>
            </a:r>
            <a:endParaRPr lang="id-ID"/>
          </a:p>
        </p:txBody>
      </p:sp>
      <p:sp>
        <p:nvSpPr>
          <p:cNvPr id="59401" name="Text Box 9"/>
          <p:cNvSpPr txBox="1">
            <a:spLocks noChangeArrowheads="1"/>
          </p:cNvSpPr>
          <p:nvPr/>
        </p:nvSpPr>
        <p:spPr bwMode="auto">
          <a:xfrm>
            <a:off x="569495" y="1125856"/>
            <a:ext cx="3364832" cy="4491990"/>
          </a:xfrm>
          <a:prstGeom prst="rect">
            <a:avLst/>
          </a:prstGeom>
          <a:solidFill>
            <a:srgbClr val="77F7F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12947" tIns="56473" rIns="112947" bIns="56473">
            <a:spAutoFit/>
          </a:bodyPr>
          <a:lstStyle>
            <a:lvl1pPr marL="457200" indent="-457200">
              <a:defRPr sz="2400">
                <a:solidFill>
                  <a:schemeClr val="tx1"/>
                </a:solidFill>
                <a:latin typeface="Times New Roman" pitchFamily="18" charset="0"/>
              </a:defRPr>
            </a:lvl1pPr>
            <a:lvl2pPr marL="914400" indent="-457200">
              <a:defRPr sz="2400">
                <a:solidFill>
                  <a:schemeClr val="tx1"/>
                </a:solidFill>
                <a:latin typeface="Times New Roman" pitchFamily="18" charset="0"/>
              </a:defRPr>
            </a:lvl2pPr>
            <a:lvl3pPr marL="1371600" indent="-457200">
              <a:defRPr sz="2400">
                <a:solidFill>
                  <a:schemeClr val="tx1"/>
                </a:solidFill>
                <a:latin typeface="Times New Roman" pitchFamily="18" charset="0"/>
              </a:defRPr>
            </a:lvl3pPr>
            <a:lvl4pPr marL="1828800" indent="-457200">
              <a:defRPr sz="2400">
                <a:solidFill>
                  <a:schemeClr val="tx1"/>
                </a:solidFill>
                <a:latin typeface="Times New Roman" pitchFamily="18" charset="0"/>
              </a:defRPr>
            </a:lvl4pPr>
            <a:lvl5pPr marL="2286000" indent="-457200">
              <a:defRPr sz="2400">
                <a:solidFill>
                  <a:schemeClr val="tx1"/>
                </a:solidFill>
                <a:latin typeface="Times New Roman" pitchFamily="18" charset="0"/>
              </a:defRPr>
            </a:lvl5pPr>
            <a:lvl6pPr marL="2743200" indent="-457200" fontAlgn="base">
              <a:spcBef>
                <a:spcPct val="0"/>
              </a:spcBef>
              <a:spcAft>
                <a:spcPct val="0"/>
              </a:spcAft>
              <a:defRPr sz="2400">
                <a:solidFill>
                  <a:schemeClr val="tx1"/>
                </a:solidFill>
                <a:latin typeface="Times New Roman" pitchFamily="18" charset="0"/>
              </a:defRPr>
            </a:lvl6pPr>
            <a:lvl7pPr marL="3200400" indent="-457200" fontAlgn="base">
              <a:spcBef>
                <a:spcPct val="0"/>
              </a:spcBef>
              <a:spcAft>
                <a:spcPct val="0"/>
              </a:spcAft>
              <a:defRPr sz="2400">
                <a:solidFill>
                  <a:schemeClr val="tx1"/>
                </a:solidFill>
                <a:latin typeface="Times New Roman" pitchFamily="18" charset="0"/>
              </a:defRPr>
            </a:lvl7pPr>
            <a:lvl8pPr marL="3657600" indent="-457200" fontAlgn="base">
              <a:spcBef>
                <a:spcPct val="0"/>
              </a:spcBef>
              <a:spcAft>
                <a:spcPct val="0"/>
              </a:spcAft>
              <a:defRPr sz="2400">
                <a:solidFill>
                  <a:schemeClr val="tx1"/>
                </a:solidFill>
                <a:latin typeface="Times New Roman" pitchFamily="18" charset="0"/>
              </a:defRPr>
            </a:lvl8pPr>
            <a:lvl9pPr marL="4114800" indent="-457200" fontAlgn="base">
              <a:spcBef>
                <a:spcPct val="0"/>
              </a:spcBef>
              <a:spcAft>
                <a:spcPct val="0"/>
              </a:spcAft>
              <a:defRPr sz="2400">
                <a:solidFill>
                  <a:schemeClr val="tx1"/>
                </a:solidFill>
                <a:latin typeface="Times New Roman" pitchFamily="18" charset="0"/>
              </a:defRPr>
            </a:lvl9pPr>
          </a:lstStyle>
          <a:p>
            <a:pPr lvl="1" algn="ctr"/>
            <a:r>
              <a:rPr lang="en-US" sz="2000" b="1">
                <a:solidFill>
                  <a:srgbClr val="FF0000"/>
                </a:solidFill>
                <a:latin typeface="Tahoma" pitchFamily="34" charset="0"/>
              </a:rPr>
              <a:t>PEMIMPIN</a:t>
            </a:r>
          </a:p>
          <a:p>
            <a:pPr lvl="1">
              <a:buSzPts val="1600"/>
              <a:buFont typeface="Tahoma" pitchFamily="34" charset="0"/>
              <a:buAutoNum type="arabicPeriod"/>
            </a:pPr>
            <a:r>
              <a:rPr lang="id-ID" sz="2000">
                <a:solidFill>
                  <a:srgbClr val="000000"/>
                </a:solidFill>
                <a:latin typeface="Tahoma" pitchFamily="34" charset="0"/>
              </a:rPr>
              <a:t>Memberikan inspirasi pekerja</a:t>
            </a:r>
          </a:p>
          <a:p>
            <a:pPr lvl="1">
              <a:buSzPts val="1600"/>
              <a:buFont typeface="Tahoma" pitchFamily="34" charset="0"/>
              <a:buAutoNum type="arabicPeriod"/>
            </a:pPr>
            <a:r>
              <a:rPr lang="id-ID" sz="2000">
                <a:solidFill>
                  <a:srgbClr val="000000"/>
                </a:solidFill>
                <a:latin typeface="Tahoma" pitchFamily="34" charset="0"/>
              </a:rPr>
              <a:t>Melaksanakan dan mengembangkan pekerjaan</a:t>
            </a:r>
          </a:p>
          <a:p>
            <a:pPr lvl="1">
              <a:buSzPts val="1600"/>
              <a:buFont typeface="Tahoma" pitchFamily="34" charset="0"/>
              <a:buAutoNum type="arabicPeriod"/>
            </a:pPr>
            <a:r>
              <a:rPr lang="id-ID" sz="2000">
                <a:solidFill>
                  <a:srgbClr val="000000"/>
                </a:solidFill>
                <a:latin typeface="Tahoma" pitchFamily="34" charset="0"/>
              </a:rPr>
              <a:t>Menunjukan bagaimana hrs bekerja</a:t>
            </a:r>
          </a:p>
          <a:p>
            <a:pPr lvl="1">
              <a:buSzPts val="1600"/>
              <a:buFont typeface="Tahoma" pitchFamily="34" charset="0"/>
              <a:buAutoNum type="arabicPeriod"/>
            </a:pPr>
            <a:r>
              <a:rPr lang="id-ID" sz="2000">
                <a:solidFill>
                  <a:srgbClr val="000000"/>
                </a:solidFill>
                <a:latin typeface="Tahoma" pitchFamily="34" charset="0"/>
              </a:rPr>
              <a:t>Menerima tanggungjawab</a:t>
            </a:r>
          </a:p>
          <a:p>
            <a:pPr lvl="1">
              <a:buSzPts val="1600"/>
              <a:buFont typeface="Tahoma" pitchFamily="34" charset="0"/>
              <a:buAutoNum type="arabicPeriod"/>
            </a:pPr>
            <a:r>
              <a:rPr lang="id-ID" sz="2000">
                <a:solidFill>
                  <a:srgbClr val="000000"/>
                </a:solidFill>
                <a:latin typeface="Tahoma" pitchFamily="34" charset="0"/>
              </a:rPr>
              <a:t>Menyelesaiakan persoalan</a:t>
            </a:r>
          </a:p>
          <a:p>
            <a:pPr lvl="1">
              <a:buSzPts val="1600"/>
              <a:buFont typeface="Tahoma" pitchFamily="34" charset="0"/>
              <a:buAutoNum type="arabicPeriod"/>
            </a:pPr>
            <a:endParaRPr lang="id-ID" sz="1900">
              <a:latin typeface="Comic Sans MS" pitchFamily="66" charset="0"/>
            </a:endParaRPr>
          </a:p>
        </p:txBody>
      </p:sp>
      <p:sp>
        <p:nvSpPr>
          <p:cNvPr id="59402" name="Text Box 10"/>
          <p:cNvSpPr txBox="1">
            <a:spLocks noChangeArrowheads="1"/>
          </p:cNvSpPr>
          <p:nvPr/>
        </p:nvSpPr>
        <p:spPr bwMode="auto">
          <a:xfrm>
            <a:off x="4391527" y="1125856"/>
            <a:ext cx="3272589" cy="4115144"/>
          </a:xfrm>
          <a:prstGeom prst="rect">
            <a:avLst/>
          </a:prstGeom>
          <a:solidFill>
            <a:srgbClr val="F8FDC7"/>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12947" tIns="56473" rIns="112947" bIns="56473">
            <a:spAutoFit/>
          </a:bodyPr>
          <a:lstStyle>
            <a:lvl1pPr marL="457200" indent="-457200">
              <a:defRPr sz="2400">
                <a:solidFill>
                  <a:schemeClr val="tx1"/>
                </a:solidFill>
                <a:latin typeface="Times New Roman" pitchFamily="18" charset="0"/>
              </a:defRPr>
            </a:lvl1pPr>
            <a:lvl2pPr marL="914400" indent="-457200">
              <a:defRPr sz="2400">
                <a:solidFill>
                  <a:schemeClr val="tx1"/>
                </a:solidFill>
                <a:latin typeface="Times New Roman" pitchFamily="18" charset="0"/>
              </a:defRPr>
            </a:lvl2pPr>
            <a:lvl3pPr marL="1371600" indent="-457200">
              <a:defRPr sz="2400">
                <a:solidFill>
                  <a:schemeClr val="tx1"/>
                </a:solidFill>
                <a:latin typeface="Times New Roman" pitchFamily="18" charset="0"/>
              </a:defRPr>
            </a:lvl3pPr>
            <a:lvl4pPr marL="1828800" indent="-457200">
              <a:defRPr sz="2400">
                <a:solidFill>
                  <a:schemeClr val="tx1"/>
                </a:solidFill>
                <a:latin typeface="Times New Roman" pitchFamily="18" charset="0"/>
              </a:defRPr>
            </a:lvl4pPr>
            <a:lvl5pPr marL="2286000" indent="-457200">
              <a:defRPr sz="2400">
                <a:solidFill>
                  <a:schemeClr val="tx1"/>
                </a:solidFill>
                <a:latin typeface="Times New Roman" pitchFamily="18" charset="0"/>
              </a:defRPr>
            </a:lvl5pPr>
            <a:lvl6pPr marL="2743200" indent="-457200" fontAlgn="base">
              <a:spcBef>
                <a:spcPct val="0"/>
              </a:spcBef>
              <a:spcAft>
                <a:spcPct val="0"/>
              </a:spcAft>
              <a:defRPr sz="2400">
                <a:solidFill>
                  <a:schemeClr val="tx1"/>
                </a:solidFill>
                <a:latin typeface="Times New Roman" pitchFamily="18" charset="0"/>
              </a:defRPr>
            </a:lvl6pPr>
            <a:lvl7pPr marL="3200400" indent="-457200" fontAlgn="base">
              <a:spcBef>
                <a:spcPct val="0"/>
              </a:spcBef>
              <a:spcAft>
                <a:spcPct val="0"/>
              </a:spcAft>
              <a:defRPr sz="2400">
                <a:solidFill>
                  <a:schemeClr val="tx1"/>
                </a:solidFill>
                <a:latin typeface="Times New Roman" pitchFamily="18" charset="0"/>
              </a:defRPr>
            </a:lvl7pPr>
            <a:lvl8pPr marL="3657600" indent="-457200" fontAlgn="base">
              <a:spcBef>
                <a:spcPct val="0"/>
              </a:spcBef>
              <a:spcAft>
                <a:spcPct val="0"/>
              </a:spcAft>
              <a:defRPr sz="2400">
                <a:solidFill>
                  <a:schemeClr val="tx1"/>
                </a:solidFill>
                <a:latin typeface="Times New Roman" pitchFamily="18" charset="0"/>
              </a:defRPr>
            </a:lvl8pPr>
            <a:lvl9pPr marL="4114800" indent="-457200" fontAlgn="base">
              <a:spcBef>
                <a:spcPct val="0"/>
              </a:spcBef>
              <a:spcAft>
                <a:spcPct val="0"/>
              </a:spcAft>
              <a:defRPr sz="2400">
                <a:solidFill>
                  <a:schemeClr val="tx1"/>
                </a:solidFill>
                <a:latin typeface="Times New Roman" pitchFamily="18" charset="0"/>
              </a:defRPr>
            </a:lvl9pPr>
          </a:lstStyle>
          <a:p>
            <a:pPr lvl="1" algn="ctr"/>
            <a:r>
              <a:rPr lang="en-US" sz="2000" b="1">
                <a:solidFill>
                  <a:srgbClr val="FF0000"/>
                </a:solidFill>
                <a:latin typeface="Tahoma" pitchFamily="34" charset="0"/>
              </a:rPr>
              <a:t>BUKAN PEMIMPIN</a:t>
            </a:r>
          </a:p>
          <a:p>
            <a:pPr lvl="1">
              <a:buSzPts val="1600"/>
              <a:buFont typeface="Tahoma" pitchFamily="34" charset="0"/>
              <a:buAutoNum type="arabicPeriod"/>
            </a:pPr>
            <a:r>
              <a:rPr lang="id-ID" sz="2000">
                <a:solidFill>
                  <a:srgbClr val="000000"/>
                </a:solidFill>
                <a:latin typeface="Tahoma" pitchFamily="34" charset="0"/>
              </a:rPr>
              <a:t>Menekan pekerja</a:t>
            </a:r>
          </a:p>
          <a:p>
            <a:pPr lvl="1">
              <a:buSzPts val="1600"/>
              <a:buFont typeface="Tahoma" pitchFamily="34" charset="0"/>
              <a:buAutoNum type="arabicPeriod"/>
            </a:pPr>
            <a:r>
              <a:rPr lang="id-ID" sz="2000">
                <a:solidFill>
                  <a:srgbClr val="000000"/>
                </a:solidFill>
                <a:latin typeface="Tahoma" pitchFamily="34" charset="0"/>
              </a:rPr>
              <a:t>Melaksanakan pekejaan dgn mengorbankan pekerja</a:t>
            </a:r>
          </a:p>
          <a:p>
            <a:pPr lvl="1">
              <a:buSzPts val="1600"/>
              <a:buFont typeface="Tahoma" pitchFamily="34" charset="0"/>
              <a:buAutoNum type="arabicPeriod"/>
            </a:pPr>
            <a:r>
              <a:rPr lang="id-ID" sz="2000">
                <a:solidFill>
                  <a:srgbClr val="000000"/>
                </a:solidFill>
                <a:latin typeface="Tahoma" pitchFamily="34" charset="0"/>
              </a:rPr>
              <a:t>Menimbulkan rasa takut pada pekerja</a:t>
            </a:r>
          </a:p>
          <a:p>
            <a:pPr lvl="1">
              <a:buSzPts val="1600"/>
              <a:buFont typeface="Tahoma" pitchFamily="34" charset="0"/>
              <a:buAutoNum type="arabicPeriod"/>
            </a:pPr>
            <a:r>
              <a:rPr lang="id-ID" sz="2000">
                <a:solidFill>
                  <a:srgbClr val="000000"/>
                </a:solidFill>
                <a:latin typeface="Tahoma" pitchFamily="34" charset="0"/>
              </a:rPr>
              <a:t>Mengelak tanggungjawab</a:t>
            </a:r>
          </a:p>
          <a:p>
            <a:pPr lvl="1">
              <a:buSzPts val="1600"/>
              <a:buFont typeface="Tahoma" pitchFamily="34" charset="0"/>
              <a:buAutoNum type="arabicPeriod"/>
            </a:pPr>
            <a:r>
              <a:rPr lang="id-ID" sz="2000">
                <a:solidFill>
                  <a:srgbClr val="000000"/>
                </a:solidFill>
                <a:latin typeface="Tahoma" pitchFamily="34" charset="0"/>
              </a:rPr>
              <a:t>Mengalihkan kesalahan pada orang lain</a:t>
            </a:r>
            <a:endParaRPr lang="id-ID" sz="2300">
              <a:latin typeface="Comic Sans MS" pitchFamily="66" charset="0"/>
            </a:endParaRPr>
          </a:p>
        </p:txBody>
      </p:sp>
      <p:sp>
        <p:nvSpPr>
          <p:cNvPr id="59403" name="AutoShape 11">
            <a:hlinkClick r:id="rId2" action="ppaction://hlinksldjump" highlightClick="1"/>
          </p:cNvPr>
          <p:cNvSpPr>
            <a:spLocks noChangeArrowheads="1"/>
          </p:cNvSpPr>
          <p:nvPr/>
        </p:nvSpPr>
        <p:spPr bwMode="auto">
          <a:xfrm>
            <a:off x="7936832" y="6107431"/>
            <a:ext cx="637674" cy="49149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12947" tIns="56473" rIns="112947" bIns="56473" anchor="ctr"/>
          <a:lstStyle/>
          <a:p>
            <a:endParaRPr lang="id-ID"/>
          </a:p>
        </p:txBody>
      </p:sp>
    </p:spTree>
    <p:extLst>
      <p:ext uri="{BB962C8B-B14F-4D97-AF65-F5344CB8AC3E}">
        <p14:creationId xmlns:p14="http://schemas.microsoft.com/office/powerpoint/2010/main" val="550237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4082"/>
          </a:xfrm>
        </p:spPr>
        <p:txBody>
          <a:bodyPr>
            <a:normAutofit fontScale="90000"/>
          </a:bodyPr>
          <a:lstStyle/>
          <a:p>
            <a:r>
              <a:rPr lang="en-US" sz="2700" b="1" dirty="0" smtClean="0"/>
              <a:t>UNSUR-UNSUR KEPEMIMPINAN</a:t>
            </a:r>
            <a:r>
              <a:rPr lang="en-US" dirty="0" smtClean="0"/>
              <a:t> :</a:t>
            </a:r>
            <a:br>
              <a:rPr lang="en-US" dirty="0" smtClean="0"/>
            </a:br>
            <a:endParaRPr lang="id-ID" dirty="0"/>
          </a:p>
        </p:txBody>
      </p:sp>
      <p:sp>
        <p:nvSpPr>
          <p:cNvPr id="3" name="Content Placeholder 2"/>
          <p:cNvSpPr>
            <a:spLocks noGrp="1"/>
          </p:cNvSpPr>
          <p:nvPr>
            <p:ph idx="1"/>
          </p:nvPr>
        </p:nvSpPr>
        <p:spPr>
          <a:xfrm>
            <a:off x="179512" y="1052736"/>
            <a:ext cx="8856984" cy="5616624"/>
          </a:xfrm>
        </p:spPr>
        <p:txBody>
          <a:bodyPr>
            <a:normAutofit/>
          </a:bodyPr>
          <a:lstStyle/>
          <a:p>
            <a:pPr marL="4763" indent="-4763">
              <a:lnSpc>
                <a:spcPct val="90000"/>
              </a:lnSpc>
              <a:buNone/>
            </a:pPr>
            <a:r>
              <a:rPr lang="en-US" sz="2000" dirty="0" err="1" smtClean="0">
                <a:latin typeface="Arial" pitchFamily="34" charset="0"/>
                <a:cs typeface="Arial" pitchFamily="34" charset="0"/>
              </a:rPr>
              <a:t>Kepemimpinan</a:t>
            </a:r>
            <a:r>
              <a:rPr lang="en-US" sz="2000" dirty="0" smtClean="0">
                <a:latin typeface="Arial" pitchFamily="34" charset="0"/>
                <a:cs typeface="Arial" pitchFamily="34" charset="0"/>
              </a:rPr>
              <a:t> (leadership) </a:t>
            </a:r>
            <a:r>
              <a:rPr lang="en-US" sz="2000" dirty="0" err="1" smtClean="0">
                <a:latin typeface="Arial" pitchFamily="34" charset="0"/>
                <a:cs typeface="Arial" pitchFamily="34" charset="0"/>
              </a:rPr>
              <a:t>adalah</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suatu</a:t>
            </a:r>
            <a:r>
              <a:rPr lang="en-US" sz="2000" dirty="0" smtClean="0">
                <a:latin typeface="Arial" pitchFamily="34" charset="0"/>
                <a:cs typeface="Arial" pitchFamily="34" charset="0"/>
              </a:rPr>
              <a:t> proses </a:t>
            </a:r>
            <a:r>
              <a:rPr lang="en-US" sz="2000" dirty="0" err="1" smtClean="0">
                <a:latin typeface="Arial" pitchFamily="34" charset="0"/>
                <a:cs typeface="Arial" pitchFamily="34" charset="0"/>
              </a:rPr>
              <a:t>mempengaruhi</a:t>
            </a:r>
            <a:r>
              <a:rPr lang="en-US" sz="2000" dirty="0" smtClean="0">
                <a:latin typeface="Arial" pitchFamily="34" charset="0"/>
                <a:cs typeface="Arial" pitchFamily="34" charset="0"/>
              </a:rPr>
              <a:t> orang lain </a:t>
            </a:r>
            <a:r>
              <a:rPr lang="en-US" sz="2000" dirty="0" err="1" smtClean="0">
                <a:latin typeface="Arial" pitchFamily="34" charset="0"/>
                <a:cs typeface="Arial" pitchFamily="34" charset="0"/>
              </a:rPr>
              <a:t>untuk</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mencapai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tujuan</a:t>
            </a:r>
            <a:r>
              <a:rPr lang="en-US" sz="2000" dirty="0" smtClean="0">
                <a:latin typeface="Arial" pitchFamily="34" charset="0"/>
                <a:cs typeface="Arial" pitchFamily="34" charset="0"/>
              </a:rPr>
              <a:t> yang </a:t>
            </a:r>
            <a:r>
              <a:rPr lang="en-US" sz="2000" dirty="0" err="1" smtClean="0">
                <a:latin typeface="Arial" pitchFamily="34" charset="0"/>
                <a:cs typeface="Arial" pitchFamily="34" charset="0"/>
              </a:rPr>
              <a:t>telah</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ditetapkan</a:t>
            </a:r>
            <a:endParaRPr lang="en-US" sz="2000" dirty="0" smtClean="0">
              <a:latin typeface="Arial" pitchFamily="34" charset="0"/>
              <a:cs typeface="Arial" pitchFamily="34" charset="0"/>
            </a:endParaRPr>
          </a:p>
          <a:p>
            <a:pPr marL="4763" indent="-4763">
              <a:lnSpc>
                <a:spcPct val="90000"/>
              </a:lnSpc>
              <a:buNone/>
            </a:pPr>
            <a:endParaRPr lang="en-US" sz="2000" dirty="0" smtClean="0">
              <a:latin typeface="Arial" pitchFamily="34" charset="0"/>
              <a:cs typeface="Arial" pitchFamily="34" charset="0"/>
            </a:endParaRPr>
          </a:p>
          <a:p>
            <a:pPr marL="4763" indent="-4763">
              <a:lnSpc>
                <a:spcPct val="90000"/>
              </a:lnSpc>
              <a:buNone/>
            </a:pPr>
            <a:r>
              <a:rPr lang="en-US" sz="2000" dirty="0" smtClean="0">
                <a:latin typeface="Arial" pitchFamily="34" charset="0"/>
                <a:cs typeface="Arial" pitchFamily="34" charset="0"/>
              </a:rPr>
              <a:t>	1. </a:t>
            </a:r>
            <a:r>
              <a:rPr lang="en-US" sz="2000" dirty="0" err="1" smtClean="0">
                <a:latin typeface="Arial" pitchFamily="34" charset="0"/>
                <a:cs typeface="Arial" pitchFamily="34" charset="0"/>
              </a:rPr>
              <a:t>Pemimpin</a:t>
            </a:r>
            <a:r>
              <a:rPr lang="en-US" sz="2000" dirty="0" smtClean="0">
                <a:latin typeface="Arial" pitchFamily="34" charset="0"/>
                <a:cs typeface="Arial" pitchFamily="34" charset="0"/>
              </a:rPr>
              <a:t> / </a:t>
            </a:r>
            <a:r>
              <a:rPr lang="en-US" sz="2000" dirty="0" err="1" smtClean="0">
                <a:latin typeface="Arial" pitchFamily="34" charset="0"/>
                <a:cs typeface="Arial" pitchFamily="34" charset="0"/>
              </a:rPr>
              <a:t>Atasan</a:t>
            </a:r>
            <a:endParaRPr lang="en-US" sz="2000" dirty="0" smtClean="0">
              <a:latin typeface="Arial" pitchFamily="34" charset="0"/>
              <a:cs typeface="Arial" pitchFamily="34" charset="0"/>
            </a:endParaRPr>
          </a:p>
          <a:p>
            <a:pPr marL="4763" indent="-4763">
              <a:lnSpc>
                <a:spcPct val="90000"/>
              </a:lnSpc>
            </a:pPr>
            <a:r>
              <a:rPr lang="en-US" sz="2000" dirty="0" err="1" smtClean="0">
                <a:latin typeface="Arial" pitchFamily="34" charset="0"/>
                <a:cs typeface="Arial" pitchFamily="34" charset="0"/>
              </a:rPr>
              <a:t>Mempunyai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wewenang</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untuk</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memimpin</a:t>
            </a:r>
            <a:endParaRPr lang="en-US" sz="2000" dirty="0" smtClean="0">
              <a:latin typeface="Arial" pitchFamily="34" charset="0"/>
              <a:cs typeface="Arial" pitchFamily="34" charset="0"/>
            </a:endParaRPr>
          </a:p>
          <a:p>
            <a:pPr marL="4763" indent="-4763">
              <a:lnSpc>
                <a:spcPct val="90000"/>
              </a:lnSpc>
            </a:pPr>
            <a:r>
              <a:rPr lang="en-US" sz="2000" dirty="0" err="1" smtClean="0">
                <a:latin typeface="Arial" pitchFamily="34" charset="0"/>
                <a:cs typeface="Arial" pitchFamily="34" charset="0"/>
              </a:rPr>
              <a:t>Mendelegasikan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tugas</a:t>
            </a:r>
            <a:endParaRPr lang="en-US" sz="2000" dirty="0" smtClean="0">
              <a:latin typeface="Arial" pitchFamily="34" charset="0"/>
              <a:cs typeface="Arial" pitchFamily="34" charset="0"/>
            </a:endParaRPr>
          </a:p>
          <a:p>
            <a:pPr marL="4763" indent="-4763">
              <a:lnSpc>
                <a:spcPct val="90000"/>
              </a:lnSpc>
              <a:buNone/>
            </a:pPr>
            <a:endParaRPr lang="en-US" sz="2000" dirty="0" smtClean="0">
              <a:latin typeface="Arial" pitchFamily="34" charset="0"/>
              <a:cs typeface="Arial" pitchFamily="34" charset="0"/>
            </a:endParaRPr>
          </a:p>
          <a:p>
            <a:pPr marL="4763" indent="-4763">
              <a:lnSpc>
                <a:spcPct val="90000"/>
              </a:lnSpc>
              <a:buNone/>
            </a:pPr>
            <a:r>
              <a:rPr lang="en-US" sz="2000" dirty="0" smtClean="0">
                <a:latin typeface="Arial" pitchFamily="34" charset="0"/>
                <a:cs typeface="Arial" pitchFamily="34" charset="0"/>
              </a:rPr>
              <a:t>2. </a:t>
            </a:r>
            <a:r>
              <a:rPr lang="en-US" sz="2000" dirty="0" err="1" smtClean="0">
                <a:latin typeface="Arial" pitchFamily="34" charset="0"/>
                <a:cs typeface="Arial" pitchFamily="34" charset="0"/>
              </a:rPr>
              <a:t>Anggota</a:t>
            </a:r>
            <a:r>
              <a:rPr lang="en-US" sz="2000" dirty="0" smtClean="0">
                <a:latin typeface="Arial" pitchFamily="34" charset="0"/>
                <a:cs typeface="Arial" pitchFamily="34" charset="0"/>
              </a:rPr>
              <a:t> / Subordinate / </a:t>
            </a:r>
            <a:r>
              <a:rPr lang="en-US" sz="2000" dirty="0" err="1" smtClean="0">
                <a:latin typeface="Arial" pitchFamily="34" charset="0"/>
                <a:cs typeface="Arial" pitchFamily="34" charset="0"/>
              </a:rPr>
              <a:t>Bawahan</a:t>
            </a:r>
            <a:endParaRPr lang="en-US" sz="2000" dirty="0" smtClean="0">
              <a:latin typeface="Arial" pitchFamily="34" charset="0"/>
              <a:cs typeface="Arial" pitchFamily="34" charset="0"/>
            </a:endParaRPr>
          </a:p>
          <a:p>
            <a:pPr marL="4763" indent="-4763">
              <a:lnSpc>
                <a:spcPct val="90000"/>
              </a:lnSpc>
            </a:pPr>
            <a:r>
              <a:rPr lang="en-US" sz="2000" dirty="0" err="1" smtClean="0">
                <a:latin typeface="Arial" pitchFamily="34" charset="0"/>
                <a:cs typeface="Arial" pitchFamily="34" charset="0"/>
              </a:rPr>
              <a:t>Membantu</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pemimpin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sesuai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tugasnya</a:t>
            </a:r>
            <a:endParaRPr lang="en-US" sz="2000" dirty="0" smtClean="0">
              <a:latin typeface="Arial" pitchFamily="34" charset="0"/>
              <a:cs typeface="Arial" pitchFamily="34" charset="0"/>
            </a:endParaRPr>
          </a:p>
          <a:p>
            <a:pPr marL="4763" indent="-4763">
              <a:lnSpc>
                <a:spcPct val="90000"/>
              </a:lnSpc>
              <a:buNone/>
            </a:pPr>
            <a:endParaRPr lang="en-US" sz="2000" dirty="0" smtClean="0">
              <a:latin typeface="Arial" pitchFamily="34" charset="0"/>
              <a:cs typeface="Arial" pitchFamily="34" charset="0"/>
            </a:endParaRPr>
          </a:p>
          <a:p>
            <a:pPr marL="4763" indent="-4763">
              <a:lnSpc>
                <a:spcPct val="90000"/>
              </a:lnSpc>
              <a:buNone/>
            </a:pPr>
            <a:r>
              <a:rPr lang="en-US" sz="2000" dirty="0" smtClean="0">
                <a:latin typeface="Arial" pitchFamily="34" charset="0"/>
                <a:cs typeface="Arial" pitchFamily="34" charset="0"/>
              </a:rPr>
              <a:t>3. </a:t>
            </a:r>
            <a:r>
              <a:rPr lang="en-US" sz="2000" dirty="0" err="1" smtClean="0">
                <a:latin typeface="Arial" pitchFamily="34" charset="0"/>
                <a:cs typeface="Arial" pitchFamily="34" charset="0"/>
              </a:rPr>
              <a:t>Misi</a:t>
            </a:r>
            <a:r>
              <a:rPr lang="en-US" sz="2000" dirty="0" smtClean="0">
                <a:latin typeface="Arial" pitchFamily="34" charset="0"/>
                <a:cs typeface="Arial" pitchFamily="34" charset="0"/>
              </a:rPr>
              <a:t> – </a:t>
            </a:r>
            <a:r>
              <a:rPr lang="en-US" sz="2000" dirty="0" err="1" smtClean="0">
                <a:latin typeface="Arial" pitchFamily="34" charset="0"/>
                <a:cs typeface="Arial" pitchFamily="34" charset="0"/>
              </a:rPr>
              <a:t>Tujuan</a:t>
            </a:r>
            <a:r>
              <a:rPr lang="en-US" sz="2000" dirty="0" smtClean="0">
                <a:latin typeface="Arial" pitchFamily="34" charset="0"/>
                <a:cs typeface="Arial" pitchFamily="34" charset="0"/>
              </a:rPr>
              <a:t> – Target</a:t>
            </a:r>
          </a:p>
          <a:p>
            <a:pPr marL="4763" indent="-4763">
              <a:lnSpc>
                <a:spcPct val="90000"/>
              </a:lnSpc>
            </a:pPr>
            <a:r>
              <a:rPr lang="en-US" sz="2000" dirty="0" err="1" smtClean="0">
                <a:latin typeface="Arial" pitchFamily="34" charset="0"/>
                <a:cs typeface="Arial" pitchFamily="34" charset="0"/>
              </a:rPr>
              <a:t>Direalisasi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sesuai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landasan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budaya</a:t>
            </a:r>
            <a:r>
              <a:rPr lang="en-US" sz="2000" dirty="0" smtClean="0">
                <a:latin typeface="Arial" pitchFamily="34" charset="0"/>
                <a:cs typeface="Arial" pitchFamily="34" charset="0"/>
              </a:rPr>
              <a:t>/</a:t>
            </a:r>
            <a:r>
              <a:rPr lang="en-US" sz="2000" dirty="0" err="1" smtClean="0">
                <a:latin typeface="Arial" pitchFamily="34" charset="0"/>
                <a:cs typeface="Arial" pitchFamily="34" charset="0"/>
              </a:rPr>
              <a:t>filosofi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organisasi</a:t>
            </a:r>
            <a:endParaRPr lang="id-ID" sz="2000" dirty="0" smtClean="0">
              <a:latin typeface="Arial" pitchFamily="34" charset="0"/>
              <a:cs typeface="Arial" pitchFamily="34" charset="0"/>
            </a:endParaRPr>
          </a:p>
          <a:p>
            <a:pPr marL="0" indent="0">
              <a:lnSpc>
                <a:spcPct val="90000"/>
              </a:lnSpc>
              <a:buNone/>
            </a:pPr>
            <a:endParaRPr lang="id-ID" sz="2000" dirty="0" smtClean="0">
              <a:latin typeface="Arial" pitchFamily="34" charset="0"/>
              <a:cs typeface="Arial" pitchFamily="34" charset="0"/>
            </a:endParaRPr>
          </a:p>
          <a:p>
            <a:pPr marL="0" indent="0">
              <a:lnSpc>
                <a:spcPct val="90000"/>
              </a:lnSpc>
              <a:buNone/>
            </a:pPr>
            <a:r>
              <a:rPr lang="id-ID" sz="2000" dirty="0" smtClean="0">
                <a:latin typeface="Arial" pitchFamily="34" charset="0"/>
                <a:cs typeface="Arial" pitchFamily="34" charset="0"/>
              </a:rPr>
              <a:t>4. Proses – motovasi , perintah pengarahan </a:t>
            </a:r>
            <a:endParaRPr lang="id-ID" sz="2000" dirty="0">
              <a:latin typeface="Arial" pitchFamily="34" charset="0"/>
              <a:cs typeface="Arial" pitchFamily="34" charset="0"/>
            </a:endParaRPr>
          </a:p>
        </p:txBody>
      </p:sp>
    </p:spTree>
    <p:extLst>
      <p:ext uri="{BB962C8B-B14F-4D97-AF65-F5344CB8AC3E}">
        <p14:creationId xmlns:p14="http://schemas.microsoft.com/office/powerpoint/2010/main" val="3353725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685800" y="232410"/>
            <a:ext cx="6888080" cy="1301116"/>
          </a:xfrm>
          <a:solidFill>
            <a:srgbClr val="A0CECD"/>
          </a:solidFill>
          <a:ln>
            <a:solidFill>
              <a:srgbClr val="2485A8"/>
            </a:solidFill>
            <a:miter lim="800000"/>
            <a:headEnd/>
            <a:tailEnd/>
          </a:ln>
          <a:effectLst>
            <a:outerShdw dist="107763" dir="2700000" algn="ctr" rotWithShape="0">
              <a:srgbClr val="808080">
                <a:alpha val="50000"/>
              </a:srgbClr>
            </a:outerShdw>
          </a:effectLst>
        </p:spPr>
        <p:txBody>
          <a:bodyPr/>
          <a:lstStyle/>
          <a:p>
            <a:r>
              <a:rPr lang="en-US" sz="4000" b="1">
                <a:effectLst>
                  <a:outerShdw blurRad="38100" dist="38100" dir="2700000" algn="tl">
                    <a:srgbClr val="FFFFFF"/>
                  </a:outerShdw>
                </a:effectLst>
              </a:rPr>
              <a:t>TUGAS-TUGAS PEMIMPIN</a:t>
            </a:r>
            <a:endParaRPr lang="en-GB" sz="4000" b="1">
              <a:effectLst>
                <a:outerShdw blurRad="38100" dist="38100" dir="2700000" algn="tl">
                  <a:srgbClr val="FFFFFF"/>
                </a:outerShdw>
              </a:effectLst>
            </a:endParaRPr>
          </a:p>
        </p:txBody>
      </p:sp>
      <p:sp>
        <p:nvSpPr>
          <p:cNvPr id="39939" name="Rectangle 3"/>
          <p:cNvSpPr>
            <a:spLocks noGrp="1" noChangeArrowheads="1"/>
          </p:cNvSpPr>
          <p:nvPr>
            <p:ph idx="1"/>
          </p:nvPr>
        </p:nvSpPr>
        <p:spPr>
          <a:xfrm>
            <a:off x="685801" y="1828799"/>
            <a:ext cx="7251031" cy="4364499"/>
          </a:xfrm>
          <a:ln>
            <a:solidFill>
              <a:srgbClr val="2485A8"/>
            </a:solidFill>
            <a:miter lim="800000"/>
            <a:headEnd/>
            <a:tailEnd/>
          </a:ln>
        </p:spPr>
        <p:txBody>
          <a:bodyPr>
            <a:normAutofit/>
          </a:bodyPr>
          <a:lstStyle/>
          <a:p>
            <a:pPr marL="588264" indent="-588264">
              <a:buFont typeface="Wingdings" pitchFamily="2" charset="2"/>
              <a:buAutoNum type="arabicPeriod"/>
            </a:pPr>
            <a:r>
              <a:rPr lang="en-US" sz="3200" dirty="0" err="1"/>
              <a:t>Membuat</a:t>
            </a:r>
            <a:r>
              <a:rPr lang="en-US" sz="3200" dirty="0"/>
              <a:t> </a:t>
            </a:r>
            <a:r>
              <a:rPr lang="en-US" sz="3200" dirty="0" err="1"/>
              <a:t>keputusan</a:t>
            </a:r>
            <a:endParaRPr lang="en-US" sz="3200" dirty="0"/>
          </a:p>
          <a:p>
            <a:pPr marL="588264" indent="-588264">
              <a:buFont typeface="Wingdings" pitchFamily="2" charset="2"/>
              <a:buAutoNum type="arabicPeriod"/>
            </a:pPr>
            <a:r>
              <a:rPr lang="en-US" sz="3200" dirty="0" err="1"/>
              <a:t>Memilih</a:t>
            </a:r>
            <a:r>
              <a:rPr lang="en-US" sz="3200" dirty="0"/>
              <a:t> </a:t>
            </a:r>
            <a:r>
              <a:rPr lang="en-US" sz="3200" dirty="0" err="1"/>
              <a:t>dan</a:t>
            </a:r>
            <a:r>
              <a:rPr lang="en-US" sz="3200" dirty="0"/>
              <a:t> </a:t>
            </a:r>
            <a:r>
              <a:rPr lang="en-US" sz="3200" dirty="0" err="1"/>
              <a:t>mengembangkan</a:t>
            </a:r>
            <a:r>
              <a:rPr lang="en-US" sz="3200" dirty="0"/>
              <a:t> </a:t>
            </a:r>
            <a:r>
              <a:rPr lang="en-US" sz="3200" dirty="0" err="1"/>
              <a:t>petugas</a:t>
            </a:r>
            <a:r>
              <a:rPr lang="en-US" sz="3200" dirty="0"/>
              <a:t> (</a:t>
            </a:r>
            <a:r>
              <a:rPr lang="en-US" sz="3200" dirty="0" err="1"/>
              <a:t>bawahan</a:t>
            </a:r>
            <a:r>
              <a:rPr lang="en-US" sz="3200" dirty="0"/>
              <a:t>/follower)</a:t>
            </a:r>
          </a:p>
          <a:p>
            <a:pPr marL="588264" indent="-588264">
              <a:buFont typeface="Wingdings" pitchFamily="2" charset="2"/>
              <a:buAutoNum type="arabicPeriod"/>
            </a:pPr>
            <a:r>
              <a:rPr lang="en-US" sz="3200" dirty="0" err="1"/>
              <a:t>Mengkomunikasikan</a:t>
            </a:r>
            <a:endParaRPr lang="en-US" sz="3200" dirty="0"/>
          </a:p>
          <a:p>
            <a:pPr marL="588264" indent="-588264">
              <a:buFont typeface="Wingdings" pitchFamily="2" charset="2"/>
              <a:buAutoNum type="arabicPeriod"/>
            </a:pPr>
            <a:r>
              <a:rPr lang="en-US" sz="3200" dirty="0" err="1"/>
              <a:t>Memotivasi</a:t>
            </a:r>
            <a:endParaRPr lang="en-US" sz="3200" dirty="0"/>
          </a:p>
          <a:p>
            <a:pPr marL="588264" indent="-588264">
              <a:buFont typeface="Wingdings" pitchFamily="2" charset="2"/>
              <a:buAutoNum type="arabicPeriod"/>
            </a:pPr>
            <a:r>
              <a:rPr lang="en-US" sz="3200" dirty="0" err="1"/>
              <a:t>Mengawasi</a:t>
            </a:r>
            <a:r>
              <a:rPr lang="en-US" sz="3200" dirty="0"/>
              <a:t> </a:t>
            </a:r>
            <a:r>
              <a:rPr lang="en-US" sz="3200" dirty="0" err="1"/>
              <a:t>pelaksanaan</a:t>
            </a:r>
            <a:endParaRPr lang="en-GB" sz="3200" dirty="0"/>
          </a:p>
        </p:txBody>
      </p:sp>
      <p:sp>
        <p:nvSpPr>
          <p:cNvPr id="39940" name="Text Box 4"/>
          <p:cNvSpPr txBox="1">
            <a:spLocks noChangeArrowheads="1"/>
          </p:cNvSpPr>
          <p:nvPr/>
        </p:nvSpPr>
        <p:spPr bwMode="auto">
          <a:xfrm>
            <a:off x="5462337" y="6012181"/>
            <a:ext cx="2598821" cy="362237"/>
          </a:xfrm>
          <a:prstGeom prst="rect">
            <a:avLst/>
          </a:prstGeom>
          <a:solidFill>
            <a:srgbClr val="F777C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9174" tIns="34587" rIns="69174" bIns="34587">
            <a:spAutoFit/>
          </a:bodyPr>
          <a:lstStyle>
            <a:lvl1pPr defTabSz="560388">
              <a:defRPr sz="2400">
                <a:solidFill>
                  <a:schemeClr val="tx1"/>
                </a:solidFill>
                <a:latin typeface="Times New Roman" pitchFamily="18" charset="0"/>
              </a:defRPr>
            </a:lvl1pPr>
            <a:lvl2pPr marL="279400" defTabSz="560388">
              <a:defRPr sz="2400">
                <a:solidFill>
                  <a:schemeClr val="tx1"/>
                </a:solidFill>
                <a:latin typeface="Times New Roman" pitchFamily="18" charset="0"/>
              </a:defRPr>
            </a:lvl2pPr>
            <a:lvl3pPr marL="560388" defTabSz="560388">
              <a:defRPr sz="2400">
                <a:solidFill>
                  <a:schemeClr val="tx1"/>
                </a:solidFill>
                <a:latin typeface="Times New Roman" pitchFamily="18" charset="0"/>
              </a:defRPr>
            </a:lvl3pPr>
            <a:lvl4pPr marL="839788" defTabSz="560388">
              <a:defRPr sz="2400">
                <a:solidFill>
                  <a:schemeClr val="tx1"/>
                </a:solidFill>
                <a:latin typeface="Times New Roman" pitchFamily="18" charset="0"/>
              </a:defRPr>
            </a:lvl4pPr>
            <a:lvl5pPr marL="1119188" defTabSz="560388">
              <a:defRPr sz="2400">
                <a:solidFill>
                  <a:schemeClr val="tx1"/>
                </a:solidFill>
                <a:latin typeface="Times New Roman" pitchFamily="18" charset="0"/>
              </a:defRPr>
            </a:lvl5pPr>
            <a:lvl6pPr marL="1576388" defTabSz="560388" fontAlgn="base">
              <a:spcBef>
                <a:spcPct val="0"/>
              </a:spcBef>
              <a:spcAft>
                <a:spcPct val="0"/>
              </a:spcAft>
              <a:defRPr sz="2400">
                <a:solidFill>
                  <a:schemeClr val="tx1"/>
                </a:solidFill>
                <a:latin typeface="Times New Roman" pitchFamily="18" charset="0"/>
              </a:defRPr>
            </a:lvl6pPr>
            <a:lvl7pPr marL="2033588" defTabSz="560388" fontAlgn="base">
              <a:spcBef>
                <a:spcPct val="0"/>
              </a:spcBef>
              <a:spcAft>
                <a:spcPct val="0"/>
              </a:spcAft>
              <a:defRPr sz="2400">
                <a:solidFill>
                  <a:schemeClr val="tx1"/>
                </a:solidFill>
                <a:latin typeface="Times New Roman" pitchFamily="18" charset="0"/>
              </a:defRPr>
            </a:lvl7pPr>
            <a:lvl8pPr marL="2490788" defTabSz="560388" fontAlgn="base">
              <a:spcBef>
                <a:spcPct val="0"/>
              </a:spcBef>
              <a:spcAft>
                <a:spcPct val="0"/>
              </a:spcAft>
              <a:defRPr sz="2400">
                <a:solidFill>
                  <a:schemeClr val="tx1"/>
                </a:solidFill>
                <a:latin typeface="Times New Roman" pitchFamily="18" charset="0"/>
              </a:defRPr>
            </a:lvl8pPr>
            <a:lvl9pPr marL="2947988" defTabSz="560388" fontAlgn="base">
              <a:spcBef>
                <a:spcPct val="0"/>
              </a:spcBef>
              <a:spcAft>
                <a:spcPct val="0"/>
              </a:spcAft>
              <a:defRPr sz="2400">
                <a:solidFill>
                  <a:schemeClr val="tx1"/>
                </a:solidFill>
                <a:latin typeface="Times New Roman" pitchFamily="18" charset="0"/>
              </a:defRPr>
            </a:lvl9pPr>
          </a:lstStyle>
          <a:p>
            <a:pPr>
              <a:spcBef>
                <a:spcPct val="50000"/>
              </a:spcBef>
            </a:pPr>
            <a:r>
              <a:rPr lang="en-US" sz="1900"/>
              <a:t>KOMARUDDIN, 2000</a:t>
            </a:r>
            <a:endParaRPr lang="en-GB" sz="1900"/>
          </a:p>
        </p:txBody>
      </p:sp>
      <p:sp>
        <p:nvSpPr>
          <p:cNvPr id="39941" name="AutoShape 5">
            <a:hlinkClick r:id="rId2" action="ppaction://hlinksldjump" highlightClick="1"/>
          </p:cNvPr>
          <p:cNvSpPr>
            <a:spLocks noChangeArrowheads="1"/>
          </p:cNvSpPr>
          <p:nvPr/>
        </p:nvSpPr>
        <p:spPr bwMode="auto">
          <a:xfrm>
            <a:off x="7936832" y="6107431"/>
            <a:ext cx="637674" cy="49149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12947" tIns="56473" rIns="112947" bIns="56473" anchor="ctr"/>
          <a:lstStyle/>
          <a:p>
            <a:endParaRPr lang="id-ID"/>
          </a:p>
        </p:txBody>
      </p:sp>
    </p:spTree>
    <p:extLst>
      <p:ext uri="{BB962C8B-B14F-4D97-AF65-F5344CB8AC3E}">
        <p14:creationId xmlns:p14="http://schemas.microsoft.com/office/powerpoint/2010/main" val="578478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FUNGSI PEMIMPIN</a:t>
            </a:r>
            <a:endParaRPr lang="id-ID" dirty="0"/>
          </a:p>
        </p:txBody>
      </p:sp>
      <p:sp>
        <p:nvSpPr>
          <p:cNvPr id="3" name="Content Placeholder 2"/>
          <p:cNvSpPr>
            <a:spLocks noGrp="1"/>
          </p:cNvSpPr>
          <p:nvPr>
            <p:ph idx="1"/>
          </p:nvPr>
        </p:nvSpPr>
        <p:spPr>
          <a:xfrm>
            <a:off x="457200" y="1196752"/>
            <a:ext cx="8686800" cy="4929411"/>
          </a:xfrm>
        </p:spPr>
        <p:txBody>
          <a:bodyPr>
            <a:normAutofit/>
          </a:bodyPr>
          <a:lstStyle/>
          <a:p>
            <a:pPr>
              <a:buFont typeface="Wingdings" pitchFamily="2" charset="2"/>
              <a:buChar char="q"/>
            </a:pPr>
            <a:r>
              <a:rPr lang="en-US" b="1" dirty="0"/>
              <a:t> FUNGSI PEMECAHAN MASALAH</a:t>
            </a:r>
          </a:p>
          <a:p>
            <a:pPr>
              <a:buFont typeface="Wingdings" pitchFamily="2" charset="2"/>
              <a:buNone/>
            </a:pPr>
            <a:endParaRPr lang="en-US" sz="1000" b="1" dirty="0" smtClean="0"/>
          </a:p>
          <a:p>
            <a:pPr>
              <a:buFont typeface="Wingdings" pitchFamily="2" charset="2"/>
              <a:buChar char="q"/>
            </a:pPr>
            <a:r>
              <a:rPr lang="en-US" b="1" dirty="0"/>
              <a:t>  FUNGSI SOSIAL</a:t>
            </a:r>
          </a:p>
          <a:p>
            <a:pPr>
              <a:buFont typeface="Wingdings" pitchFamily="2" charset="2"/>
              <a:buNone/>
            </a:pPr>
            <a:endParaRPr lang="en-US" sz="1000" b="1" dirty="0" smtClean="0"/>
          </a:p>
          <a:p>
            <a:pPr>
              <a:buFont typeface="Wingdings" pitchFamily="2" charset="2"/>
              <a:buChar char="q"/>
            </a:pPr>
            <a:r>
              <a:rPr lang="en-US" b="1" dirty="0"/>
              <a:t>  MENETAPKAN   VISI   [MAKNA</a:t>
            </a:r>
            <a:r>
              <a:rPr lang="en-US" b="1" dirty="0" smtClean="0"/>
              <a:t>,</a:t>
            </a:r>
            <a:r>
              <a:rPr lang="id-ID" b="1" dirty="0" smtClean="0"/>
              <a:t> </a:t>
            </a:r>
            <a:r>
              <a:rPr lang="en-US" b="1" dirty="0" smtClean="0"/>
              <a:t>   </a:t>
            </a:r>
            <a:r>
              <a:rPr lang="en-US" b="1" dirty="0"/>
              <a:t>MISI,SASARAN ATAU AGENDA</a:t>
            </a:r>
          </a:p>
          <a:p>
            <a:pPr>
              <a:buFont typeface="Wingdings" pitchFamily="2" charset="2"/>
              <a:buNone/>
            </a:pPr>
            <a:r>
              <a:rPr lang="en-US" b="1" dirty="0"/>
              <a:t>     [Kotter,1990]</a:t>
            </a:r>
          </a:p>
          <a:p>
            <a:pPr>
              <a:buFont typeface="Wingdings" pitchFamily="2" charset="2"/>
              <a:buNone/>
            </a:pPr>
            <a:endParaRPr lang="en-US" sz="1000" b="1" dirty="0" smtClean="0"/>
          </a:p>
          <a:p>
            <a:pPr>
              <a:buFont typeface="Wingdings" pitchFamily="2" charset="2"/>
              <a:buChar char="q"/>
            </a:pPr>
            <a:r>
              <a:rPr lang="en-US" b="1" dirty="0"/>
              <a:t>  MENGIMPLEMENTASIKAN VISI</a:t>
            </a:r>
          </a:p>
          <a:p>
            <a:pPr>
              <a:buFont typeface="Wingdings" pitchFamily="2" charset="2"/>
              <a:buNone/>
            </a:pPr>
            <a:r>
              <a:rPr lang="en-US" b="1" dirty="0"/>
              <a:t>     [Locke, et.al, 1991]</a:t>
            </a:r>
            <a:endParaRPr lang="id-ID" dirty="0"/>
          </a:p>
        </p:txBody>
      </p:sp>
    </p:spTree>
    <p:extLst>
      <p:ext uri="{BB962C8B-B14F-4D97-AF65-F5344CB8AC3E}">
        <p14:creationId xmlns:p14="http://schemas.microsoft.com/office/powerpoint/2010/main" val="23285816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39</TotalTime>
  <Words>576</Words>
  <Application>Microsoft Office PowerPoint</Application>
  <PresentationFormat>On-screen Show (4:3)</PresentationFormat>
  <Paragraphs>194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Adjacency</vt:lpstr>
      <vt:lpstr>MATERI KULIAH KE DUA KEPEMIMPINAN </vt:lpstr>
      <vt:lpstr>PENGERTIAN PEMIMPIN DAN KEPEMIMPINAN</vt:lpstr>
      <vt:lpstr>Pengertian Kepemimpinan </vt:lpstr>
      <vt:lpstr>Menurut Prof Dr H Arifin Abdurrahman.  </vt:lpstr>
      <vt:lpstr>KONSEP KEPEMIMPINAN </vt:lpstr>
      <vt:lpstr>PowerPoint Presentation</vt:lpstr>
      <vt:lpstr>UNSUR-UNSUR KEPEMIMPINAN : </vt:lpstr>
      <vt:lpstr>TUGAS-TUGAS PEMIMPIN</vt:lpstr>
      <vt:lpstr>FUNGSI PEMIMPIN</vt:lpstr>
      <vt:lpstr>3 FAKTOR KEPEMIMPINAN </vt:lpstr>
      <vt:lpstr>HUBUNGAN ADMINISTRASI- MANAJEMEN DAN KEPEMIMPINAN </vt:lpstr>
      <vt:lpstr>PERBEDAAN KEPEMIMPINAN SEBAGAI  SENI DAN ILMU</vt:lpstr>
      <vt:lpstr>PERBEDAAN MANAJER - LEADER </vt:lpstr>
      <vt:lpstr>     Delapan Perbedaan Pemimpin dengan Manajer      </vt:lpstr>
      <vt:lpstr>FUNGSI – FUNGSI  PIMPINAN DI DALAM MANAGEMEN </vt:lpstr>
      <vt:lpstr>KEMAMPUAN SESEORANG DALAM FUNGSI  MANAJEMEN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MATERI KULIAH KE DUA KEPEMIMPINAN</dc:title>
  <dc:creator>Hartono</dc:creator>
  <cp:lastModifiedBy>Hartono</cp:lastModifiedBy>
  <cp:revision>4</cp:revision>
  <dcterms:created xsi:type="dcterms:W3CDTF">2020-10-07T03:30:16Z</dcterms:created>
  <dcterms:modified xsi:type="dcterms:W3CDTF">2020-10-07T04:10:13Z</dcterms:modified>
</cp:coreProperties>
</file>