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3" r:id="rId5"/>
    <p:sldId id="259" r:id="rId6"/>
    <p:sldId id="260" r:id="rId7"/>
    <p:sldId id="265" r:id="rId8"/>
    <p:sldId id="261" r:id="rId9"/>
    <p:sldId id="262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A59EA2-0153-4487-997B-E8B49D7959E8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CCE39D-A788-4BE3-B0C0-BACFA69D71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4625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BCCE39D-A788-4BE3-B0C0-BACFA69D71B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66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4610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9886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29388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420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7144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04964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653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60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895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653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DF3948-2D52-4FAC-9045-5CE40A5788E4}" type="datetimeFigureOut">
              <a:rPr lang="en-US" smtClean="0"/>
              <a:t>3/7/2017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BF3271-8367-4766-8D0C-981718C669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450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l"/>
            <a:r>
              <a:rPr lang="en-US" dirty="0" err="1" smtClean="0"/>
              <a:t>Konsep</a:t>
            </a:r>
            <a:r>
              <a:rPr lang="en-US" dirty="0" smtClean="0"/>
              <a:t> Wilayah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87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600" dirty="0" smtClean="0"/>
              <a:t>Wilayah </a:t>
            </a:r>
            <a:r>
              <a:rPr lang="en-US" sz="3600" dirty="0" err="1" smtClean="0"/>
              <a:t>Perencanaan</a:t>
            </a:r>
            <a:r>
              <a:rPr lang="en-US" sz="3600" dirty="0" smtClean="0"/>
              <a:t>/</a:t>
            </a:r>
            <a:r>
              <a:rPr lang="en-US" sz="3600" dirty="0" err="1" smtClean="0"/>
              <a:t>Pengelolaan</a:t>
            </a:r>
            <a:r>
              <a:rPr lang="en-US" sz="3600" dirty="0" smtClean="0"/>
              <a:t> </a:t>
            </a:r>
            <a:r>
              <a:rPr lang="en-US" sz="3600" dirty="0" err="1" smtClean="0"/>
              <a:t>khusus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105400"/>
          </a:xfrm>
        </p:spPr>
        <p:txBody>
          <a:bodyPr>
            <a:normAutofit fontScale="70000" lnSpcReduction="20000"/>
          </a:bodyPr>
          <a:lstStyle/>
          <a:p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, </a:t>
            </a:r>
            <a:r>
              <a:rPr lang="en-US" dirty="0" err="1" smtClean="0"/>
              <a:t>tapi</a:t>
            </a:r>
            <a:r>
              <a:rPr lang="en-US" dirty="0" smtClean="0"/>
              <a:t>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dibatasi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sifat-sifat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wiayah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non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sedemikian</a:t>
            </a:r>
            <a:r>
              <a:rPr lang="en-US" dirty="0" smtClean="0"/>
              <a:t> </a:t>
            </a:r>
            <a:r>
              <a:rPr lang="en-US" dirty="0" err="1" smtClean="0"/>
              <a:t>rupa</a:t>
            </a:r>
            <a:r>
              <a:rPr lang="en-US" dirty="0" smtClean="0"/>
              <a:t>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Misalnya</a:t>
            </a:r>
            <a:r>
              <a:rPr lang="en-US" dirty="0" smtClean="0"/>
              <a:t> DAS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terbentuk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sirkulasi</a:t>
            </a:r>
            <a:r>
              <a:rPr lang="en-US" dirty="0" smtClean="0"/>
              <a:t> air, </a:t>
            </a:r>
            <a:r>
              <a:rPr lang="en-US" dirty="0" err="1" smtClean="0"/>
              <a:t>sehingga</a:t>
            </a:r>
            <a:r>
              <a:rPr lang="en-US" dirty="0" smtClean="0"/>
              <a:t> DAS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(</a:t>
            </a:r>
            <a:r>
              <a:rPr lang="en-US" dirty="0" err="1" smtClean="0"/>
              <a:t>ekosistem</a:t>
            </a:r>
            <a:r>
              <a:rPr lang="en-US" dirty="0" smtClean="0"/>
              <a:t>) </a:t>
            </a:r>
            <a:r>
              <a:rPr lang="en-US" dirty="0" err="1" smtClean="0"/>
              <a:t>perlu</a:t>
            </a:r>
            <a:r>
              <a:rPr lang="en-US" dirty="0" smtClean="0"/>
              <a:t> </a:t>
            </a:r>
            <a:r>
              <a:rPr lang="en-US" dirty="0" err="1" smtClean="0"/>
              <a:t>dikelola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direncanakan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seksama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Reboisasi</a:t>
            </a:r>
            <a:endParaRPr lang="en-US" dirty="0" smtClean="0"/>
          </a:p>
          <a:p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contoh</a:t>
            </a:r>
            <a:r>
              <a:rPr lang="en-US" dirty="0" smtClean="0"/>
              <a:t> </a:t>
            </a:r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/</a:t>
            </a:r>
            <a:r>
              <a:rPr lang="en-US" dirty="0" err="1" smtClean="0"/>
              <a:t>pengelolaan</a:t>
            </a:r>
            <a:r>
              <a:rPr lang="en-US" dirty="0" smtClean="0"/>
              <a:t> yang </a:t>
            </a:r>
            <a:r>
              <a:rPr lang="en-US" dirty="0" err="1" smtClean="0"/>
              <a:t>berbasis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/>
              <a:t> </a:t>
            </a:r>
            <a:r>
              <a:rPr lang="en-US" dirty="0" smtClean="0"/>
              <a:t>unit-unit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. </a:t>
            </a:r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kehomogenan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(</a:t>
            </a:r>
            <a:r>
              <a:rPr lang="en-US" dirty="0" err="1" smtClean="0"/>
              <a:t>kesesuaian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non </a:t>
            </a:r>
            <a:r>
              <a:rPr lang="en-US" dirty="0" err="1" smtClean="0"/>
              <a:t>alamiah</a:t>
            </a:r>
            <a:r>
              <a:rPr lang="en-US" dirty="0" smtClean="0"/>
              <a:t> (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pengetahuan</a:t>
            </a:r>
            <a:r>
              <a:rPr lang="en-US" dirty="0" smtClean="0"/>
              <a:t>, </a:t>
            </a:r>
            <a:r>
              <a:rPr lang="en-US" dirty="0" err="1" smtClean="0"/>
              <a:t>ketrampilan</a:t>
            </a:r>
            <a:r>
              <a:rPr lang="en-US" dirty="0" smtClean="0"/>
              <a:t>,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petani</a:t>
            </a:r>
            <a:r>
              <a:rPr lang="en-US" dirty="0" smtClean="0"/>
              <a:t>,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8777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diharapkan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efisiensi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distribusi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endParaRPr lang="en-US" dirty="0" smtClean="0"/>
          </a:p>
          <a:p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dasarnya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memaksimalkan</a:t>
            </a:r>
            <a:r>
              <a:rPr lang="en-US" dirty="0" smtClean="0"/>
              <a:t> “comparative advantage”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Beberapa</a:t>
            </a:r>
            <a:r>
              <a:rPr lang="en-US" dirty="0" smtClean="0"/>
              <a:t> </a:t>
            </a:r>
            <a:r>
              <a:rPr lang="en-US" dirty="0" err="1" smtClean="0"/>
              <a:t>alasan</a:t>
            </a:r>
            <a:r>
              <a:rPr lang="en-US" dirty="0" smtClean="0"/>
              <a:t> </a:t>
            </a:r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: </a:t>
            </a:r>
            <a:r>
              <a:rPr lang="en-US" dirty="0" err="1" smtClean="0"/>
              <a:t>Budidaya</a:t>
            </a:r>
            <a:r>
              <a:rPr lang="en-US" dirty="0" smtClean="0"/>
              <a:t> </a:t>
            </a:r>
            <a:r>
              <a:rPr lang="en-US" dirty="0" err="1" smtClean="0"/>
              <a:t>bermacam-macam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kecil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,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menurunkan</a:t>
            </a:r>
            <a:r>
              <a:rPr lang="en-US" dirty="0" smtClean="0"/>
              <a:t> </a:t>
            </a:r>
            <a:r>
              <a:rPr lang="en-US" dirty="0" err="1" smtClean="0"/>
              <a:t>biaya</a:t>
            </a:r>
            <a:r>
              <a:rPr lang="en-US" dirty="0" smtClean="0"/>
              <a:t> </a:t>
            </a:r>
            <a:r>
              <a:rPr lang="en-US" dirty="0" err="1" smtClean="0"/>
              <a:t>pendistribuasian</a:t>
            </a:r>
            <a:r>
              <a:rPr lang="en-US" dirty="0" smtClean="0"/>
              <a:t> input </a:t>
            </a:r>
            <a:r>
              <a:rPr lang="en-US" dirty="0" err="1" smtClean="0"/>
              <a:t>dan</a:t>
            </a:r>
            <a:r>
              <a:rPr lang="en-US" dirty="0" smtClean="0"/>
              <a:t> output, </a:t>
            </a:r>
            <a:r>
              <a:rPr lang="en-US" dirty="0" err="1" smtClean="0"/>
              <a:t>memudahkan</a:t>
            </a:r>
            <a:r>
              <a:rPr lang="en-US" dirty="0" smtClean="0"/>
              <a:t> </a:t>
            </a:r>
            <a:r>
              <a:rPr lang="en-US" dirty="0" err="1" smtClean="0"/>
              <a:t>manajemen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3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smtClean="0"/>
              <a:t>Wilayah </a:t>
            </a:r>
            <a:r>
              <a:rPr lang="en-US" sz="3200" dirty="0" err="1" smtClean="0"/>
              <a:t>Administratif-Politis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landasan</a:t>
            </a:r>
            <a:r>
              <a:rPr lang="en-US" dirty="0" smtClean="0"/>
              <a:t> </a:t>
            </a:r>
            <a:r>
              <a:rPr lang="en-US" dirty="0" err="1" smtClean="0"/>
              <a:t>yuridis-politis</a:t>
            </a:r>
            <a:r>
              <a:rPr lang="en-US" dirty="0" smtClean="0"/>
              <a:t> yang paling </a:t>
            </a:r>
            <a:r>
              <a:rPr lang="en-US" dirty="0" err="1" smtClean="0"/>
              <a:t>kuat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Didasarkan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kenyataan</a:t>
            </a:r>
            <a:r>
              <a:rPr lang="en-US" dirty="0" smtClean="0"/>
              <a:t>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yang </a:t>
            </a:r>
            <a:r>
              <a:rPr lang="en-US" dirty="0" err="1" smtClean="0"/>
              <a:t>dipimpin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birokrasi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kelembagaan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yang </a:t>
            </a:r>
            <a:r>
              <a:rPr lang="en-US" dirty="0" err="1" smtClean="0"/>
              <a:t>dipilih</a:t>
            </a:r>
            <a:r>
              <a:rPr lang="en-US" dirty="0" smtClean="0"/>
              <a:t> 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perencanaannya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administrasif</a:t>
            </a:r>
            <a:r>
              <a:rPr lang="en-US" dirty="0" smtClean="0"/>
              <a:t> </a:t>
            </a:r>
            <a:r>
              <a:rPr lang="en-US" dirty="0" err="1" smtClean="0"/>
              <a:t>disebut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otonomi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otoritas</a:t>
            </a:r>
            <a:r>
              <a:rPr lang="en-US" dirty="0" smtClean="0"/>
              <a:t> </a:t>
            </a: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kebijaksanaan</a:t>
            </a:r>
            <a:r>
              <a:rPr lang="en-US" dirty="0" smtClean="0"/>
              <a:t> </a:t>
            </a:r>
            <a:r>
              <a:rPr lang="en-US" dirty="0" err="1" smtClean="0"/>
              <a:t>sendiridalam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berada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/</a:t>
            </a:r>
            <a:r>
              <a:rPr lang="en-US" dirty="0" err="1" smtClean="0"/>
              <a:t>tatanan</a:t>
            </a:r>
            <a:r>
              <a:rPr lang="en-US" dirty="0" smtClean="0"/>
              <a:t> </a:t>
            </a:r>
            <a:r>
              <a:rPr lang="en-US" dirty="0" err="1" smtClean="0"/>
              <a:t>politis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negar</a:t>
            </a:r>
            <a:r>
              <a:rPr lang="en-US" dirty="0" smtClean="0"/>
              <a:t>, </a:t>
            </a:r>
            <a:r>
              <a:rPr lang="en-US" dirty="0" err="1" smtClean="0"/>
              <a:t>provinsi</a:t>
            </a:r>
            <a:r>
              <a:rPr lang="en-US" dirty="0" smtClean="0"/>
              <a:t>, </a:t>
            </a:r>
            <a:r>
              <a:rPr lang="en-US" dirty="0" err="1" smtClean="0"/>
              <a:t>Kabupaten</a:t>
            </a:r>
            <a:r>
              <a:rPr lang="en-US" dirty="0" smtClean="0"/>
              <a:t>, </a:t>
            </a:r>
            <a:r>
              <a:rPr lang="en-US" dirty="0" err="1" smtClean="0"/>
              <a:t>Kecamatan</a:t>
            </a:r>
            <a:r>
              <a:rPr lang="en-US" dirty="0" smtClean="0"/>
              <a:t>, </a:t>
            </a:r>
            <a:r>
              <a:rPr lang="en-US" dirty="0" err="1" smtClean="0"/>
              <a:t>Desa</a:t>
            </a:r>
            <a:r>
              <a:rPr lang="en-US" dirty="0" smtClean="0"/>
              <a:t>/</a:t>
            </a:r>
            <a:r>
              <a:rPr lang="en-US" dirty="0" err="1" smtClean="0"/>
              <a:t>Kelurahan</a:t>
            </a:r>
            <a:endParaRPr lang="en-US" dirty="0" smtClean="0"/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historis</a:t>
            </a:r>
            <a:r>
              <a:rPr lang="en-US" dirty="0" smtClean="0"/>
              <a:t> </a:t>
            </a:r>
            <a:r>
              <a:rPr lang="en-US" dirty="0" err="1" smtClean="0"/>
              <a:t>pembentukan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administratif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</a:t>
            </a:r>
            <a:r>
              <a:rPr lang="en-US" dirty="0" err="1" smtClean="0"/>
              <a:t>seyogyanya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ekologi</a:t>
            </a:r>
            <a:r>
              <a:rPr lang="en-US" dirty="0" smtClean="0"/>
              <a:t> yang </a:t>
            </a:r>
            <a:r>
              <a:rPr lang="en-US" dirty="0" err="1" smtClean="0"/>
              <a:t>efektif</a:t>
            </a:r>
            <a:r>
              <a:rPr lang="en-US" dirty="0" smtClean="0"/>
              <a:t> pula.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5296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homogenitas</a:t>
            </a:r>
            <a:r>
              <a:rPr lang="en-US" dirty="0" smtClean="0"/>
              <a:t>  (</a:t>
            </a:r>
            <a:r>
              <a:rPr lang="en-US" dirty="0" err="1" smtClean="0"/>
              <a:t>kesamaan</a:t>
            </a:r>
            <a:r>
              <a:rPr lang="en-US" dirty="0" smtClean="0"/>
              <a:t>)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memperhatikan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(</a:t>
            </a:r>
            <a:r>
              <a:rPr lang="en-US" dirty="0" err="1" smtClean="0"/>
              <a:t>interaksi</a:t>
            </a:r>
            <a:r>
              <a:rPr lang="en-US" dirty="0" smtClean="0"/>
              <a:t>) </a:t>
            </a:r>
            <a:r>
              <a:rPr lang="en-US" dirty="0" err="1" smtClean="0"/>
              <a:t>antarwilayah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antarkomponen</a:t>
            </a:r>
            <a:r>
              <a:rPr lang="en-US" dirty="0" smtClean="0"/>
              <a:t> di </a:t>
            </a:r>
            <a:r>
              <a:rPr lang="en-US" dirty="0" err="1" smtClean="0"/>
              <a:t>dalamnya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: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, </a:t>
            </a:r>
            <a:r>
              <a:rPr lang="en-US" dirty="0" err="1" smtClean="0"/>
              <a:t>konsumsi</a:t>
            </a:r>
            <a:r>
              <a:rPr lang="en-US" dirty="0" smtClean="0"/>
              <a:t>, </a:t>
            </a:r>
            <a:r>
              <a:rPr lang="en-US" dirty="0" err="1" smtClean="0"/>
              <a:t>pekerjaan</a:t>
            </a:r>
            <a:r>
              <a:rPr lang="en-US" dirty="0" smtClean="0"/>
              <a:t>, </a:t>
            </a:r>
            <a:r>
              <a:rPr lang="en-US" dirty="0" err="1" smtClean="0"/>
              <a:t>topografi</a:t>
            </a:r>
            <a:r>
              <a:rPr lang="en-US" dirty="0" smtClean="0"/>
              <a:t>, </a:t>
            </a:r>
            <a:r>
              <a:rPr lang="en-US" dirty="0" err="1" smtClean="0"/>
              <a:t>iklim</a:t>
            </a:r>
            <a:r>
              <a:rPr lang="en-US" dirty="0" smtClean="0"/>
              <a:t>, </a:t>
            </a:r>
            <a:r>
              <a:rPr lang="en-US" dirty="0" err="1" smtClean="0"/>
              <a:t>perilaku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tingkat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homogenitas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: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artifisial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kemampuan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, </a:t>
            </a:r>
            <a:r>
              <a:rPr lang="en-US" dirty="0" err="1" smtClean="0"/>
              <a:t>iklim</a:t>
            </a:r>
            <a:r>
              <a:rPr lang="en-US" dirty="0" smtClean="0"/>
              <a:t>, </a:t>
            </a:r>
            <a:r>
              <a:rPr lang="en-US" dirty="0" err="1" smtClean="0"/>
              <a:t>dll</a:t>
            </a:r>
            <a:endParaRPr lang="en-US" dirty="0" smtClean="0"/>
          </a:p>
          <a:p>
            <a:r>
              <a:rPr lang="en-US" dirty="0" err="1" smtClean="0"/>
              <a:t>Penyebab</a:t>
            </a:r>
            <a:r>
              <a:rPr lang="en-US" dirty="0" smtClean="0"/>
              <a:t> </a:t>
            </a:r>
            <a:r>
              <a:rPr lang="en-US" dirty="0" err="1" smtClean="0"/>
              <a:t>artifisial</a:t>
            </a:r>
            <a:r>
              <a:rPr lang="en-US" dirty="0" smtClean="0"/>
              <a:t>,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misalnya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, </a:t>
            </a:r>
            <a:r>
              <a:rPr lang="en-US" dirty="0" err="1" smtClean="0"/>
              <a:t>suku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budaya</a:t>
            </a:r>
            <a:r>
              <a:rPr lang="en-US" dirty="0" smtClean="0"/>
              <a:t> </a:t>
            </a:r>
            <a:r>
              <a:rPr lang="en-US" dirty="0" err="1" smtClean="0"/>
              <a:t>dll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Ketika</a:t>
            </a:r>
            <a:r>
              <a:rPr lang="en-US" dirty="0" smtClean="0"/>
              <a:t> </a:t>
            </a:r>
            <a:r>
              <a:rPr lang="en-US" dirty="0" err="1" smtClean="0"/>
              <a:t>dijadikan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pendeskripsian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,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r>
              <a:rPr lang="en-US" dirty="0" smtClean="0"/>
              <a:t>,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stabil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berhimpitan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562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Wilayah Nodal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/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dikotomis</a:t>
            </a:r>
            <a:r>
              <a:rPr lang="en-US" dirty="0" smtClean="0"/>
              <a:t> (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Diasumsikan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“</a:t>
            </a:r>
            <a:r>
              <a:rPr lang="en-US" dirty="0" err="1" smtClean="0"/>
              <a:t>sel</a:t>
            </a:r>
            <a:r>
              <a:rPr lang="en-US" dirty="0" smtClean="0"/>
              <a:t> </a:t>
            </a:r>
            <a:r>
              <a:rPr lang="en-US" dirty="0" err="1" smtClean="0"/>
              <a:t>hidup</a:t>
            </a:r>
            <a:r>
              <a:rPr lang="en-US" dirty="0" smtClean="0"/>
              <a:t>”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plasma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Inti</a:t>
            </a:r>
            <a:r>
              <a:rPr lang="en-US" dirty="0" smtClean="0"/>
              <a:t> (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simpul</a:t>
            </a:r>
            <a:r>
              <a:rPr lang="en-US" dirty="0" smtClean="0"/>
              <a:t>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pemukiman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plasma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belakang</a:t>
            </a:r>
            <a:r>
              <a:rPr lang="en-US" dirty="0" smtClean="0"/>
              <a:t> (periphery/hinterland), yang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nodal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pengendalian</a:t>
            </a:r>
            <a:r>
              <a:rPr lang="en-US" dirty="0" smtClean="0"/>
              <a:t>/</a:t>
            </a:r>
            <a:r>
              <a:rPr lang="en-US" dirty="0" err="1" smtClean="0"/>
              <a:t>pengaruh</a:t>
            </a:r>
            <a:r>
              <a:rPr lang="en-US" dirty="0" smtClean="0"/>
              <a:t> central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(node)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(nucleus)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elemen-elemen</a:t>
            </a:r>
            <a:r>
              <a:rPr lang="en-US" dirty="0" smtClean="0"/>
              <a:t> </a:t>
            </a:r>
            <a:r>
              <a:rPr lang="en-US" dirty="0" err="1" smtClean="0"/>
              <a:t>sekelilingnya</a:t>
            </a:r>
            <a:r>
              <a:rPr lang="en-US" dirty="0" smtClean="0"/>
              <a:t>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soal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smtClean="0"/>
              <a:t>Batas </a:t>
            </a:r>
            <a:r>
              <a:rPr lang="en-US" dirty="0" err="1" smtClean="0"/>
              <a:t>wilayah</a:t>
            </a:r>
            <a:r>
              <a:rPr lang="en-US" dirty="0" smtClean="0"/>
              <a:t> nodal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memotong</a:t>
            </a:r>
            <a:r>
              <a:rPr lang="en-US" dirty="0" smtClean="0"/>
              <a:t> </a:t>
            </a:r>
            <a:r>
              <a:rPr lang="en-US" dirty="0" err="1" smtClean="0"/>
              <a:t>garis</a:t>
            </a:r>
            <a:r>
              <a:rPr lang="en-US" dirty="0" smtClean="0"/>
              <a:t> yang </a:t>
            </a:r>
            <a:r>
              <a:rPr lang="en-US" dirty="0" err="1" smtClean="0"/>
              <a:t>memisahkan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orientasi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berbeda</a:t>
            </a:r>
            <a:r>
              <a:rPr lang="en-US" dirty="0" smtClean="0"/>
              <a:t>. Batas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baur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550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fungsional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inti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hinterland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suatu</a:t>
            </a:r>
            <a:r>
              <a:rPr lang="en-US" sz="2800" dirty="0" smtClean="0"/>
              <a:t> 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nodal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81000" y="2819400"/>
            <a:ext cx="2057400" cy="182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HINTERLAND </a:t>
            </a:r>
          </a:p>
          <a:p>
            <a:pPr algn="ctr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Mentah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6" name="Oval 5"/>
          <p:cNvSpPr/>
          <p:nvPr/>
        </p:nvSpPr>
        <p:spPr>
          <a:xfrm>
            <a:off x="6629400" y="2744429"/>
            <a:ext cx="2057400" cy="182142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INTI </a:t>
            </a:r>
          </a:p>
          <a:p>
            <a:pPr algn="ctr"/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Pengolahan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3124200" y="1718187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Mentah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148781" y="5562600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3124200" y="2477729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3124200" y="3196713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124200" y="4032455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3148781" y="4800600"/>
            <a:ext cx="2804652" cy="533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Sejumlah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 (</a:t>
            </a:r>
            <a:r>
              <a:rPr lang="en-US" dirty="0" err="1"/>
              <a:t>U</a:t>
            </a:r>
            <a:r>
              <a:rPr lang="en-US" dirty="0" err="1" smtClean="0"/>
              <a:t>pah</a:t>
            </a:r>
            <a:r>
              <a:rPr lang="en-US" dirty="0" smtClean="0"/>
              <a:t>)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6050526" y="2042036"/>
            <a:ext cx="959874" cy="7773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1905000" y="2042036"/>
            <a:ext cx="990600" cy="777364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2209800" y="2744429"/>
            <a:ext cx="838200" cy="379771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2453148" y="3463413"/>
            <a:ext cx="594852" cy="2704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 flipH="1" flipV="1">
            <a:off x="2453148" y="4099746"/>
            <a:ext cx="594852" cy="106618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 flipV="1">
            <a:off x="2057400" y="4565855"/>
            <a:ext cx="838202" cy="501446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flipH="1" flipV="1">
            <a:off x="1651819" y="4800600"/>
            <a:ext cx="1053282" cy="1028700"/>
          </a:xfrm>
          <a:prstGeom prst="straightConnector1">
            <a:avLst/>
          </a:prstGeom>
          <a:ln w="38100">
            <a:solidFill>
              <a:schemeClr val="accent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6010583" y="2808031"/>
            <a:ext cx="672280" cy="38868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6029633" y="3452504"/>
            <a:ext cx="599767" cy="37949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flipV="1">
            <a:off x="6008124" y="4099746"/>
            <a:ext cx="617589" cy="157621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flipV="1">
            <a:off x="6050526" y="4565855"/>
            <a:ext cx="632337" cy="50144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flipV="1">
            <a:off x="6145776" y="4640826"/>
            <a:ext cx="959874" cy="1186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3079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berfungsi</a:t>
            </a:r>
            <a:r>
              <a:rPr lang="en-US" dirty="0" smtClean="0"/>
              <a:t>: </a:t>
            </a:r>
          </a:p>
          <a:p>
            <a:pPr marL="796925" indent="-457200">
              <a:buFontTx/>
              <a:buChar char="-"/>
            </a:pP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terkonsentrasinya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 (</a:t>
            </a:r>
            <a:r>
              <a:rPr lang="en-US" dirty="0" err="1" smtClean="0"/>
              <a:t>pemukiman</a:t>
            </a:r>
            <a:r>
              <a:rPr lang="en-US" dirty="0" smtClean="0"/>
              <a:t>)</a:t>
            </a:r>
          </a:p>
          <a:p>
            <a:pPr marL="796925" indent="-457200">
              <a:buFontTx/>
              <a:buChar char="-"/>
            </a:pP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 hinterland</a:t>
            </a:r>
          </a:p>
          <a:p>
            <a:pPr marL="796925" indent="-457200">
              <a:buFontTx/>
              <a:buChar char="-"/>
            </a:pP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komoditas</a:t>
            </a:r>
            <a:r>
              <a:rPr lang="en-US" dirty="0" smtClean="0"/>
              <a:t> </a:t>
            </a:r>
            <a:r>
              <a:rPr lang="en-US" dirty="0" err="1" smtClean="0"/>
              <a:t>pertanian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endParaRPr lang="en-US" dirty="0" smtClean="0"/>
          </a:p>
          <a:p>
            <a:pPr marL="796925" indent="-457200">
              <a:buFontTx/>
              <a:buChar char="-"/>
            </a:pPr>
            <a:r>
              <a:rPr lang="en-US" dirty="0" err="1" smtClean="0"/>
              <a:t>Lokasi</a:t>
            </a:r>
            <a:r>
              <a:rPr lang="en-US" dirty="0" smtClean="0"/>
              <a:t> </a:t>
            </a:r>
            <a:r>
              <a:rPr lang="en-US" dirty="0" err="1" smtClean="0"/>
              <a:t>pemusatan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r>
              <a:rPr lang="en-US" dirty="0" smtClean="0"/>
              <a:t> </a:t>
            </a:r>
            <a:r>
              <a:rPr lang="en-US" dirty="0" err="1" smtClean="0"/>
              <a:t>yakni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 smtClean="0"/>
              <a:t>mengorganisasikan</a:t>
            </a:r>
            <a:r>
              <a:rPr lang="en-US" dirty="0" smtClean="0"/>
              <a:t> </a:t>
            </a:r>
            <a:r>
              <a:rPr lang="en-US" dirty="0" err="1" smtClean="0"/>
              <a:t>faktor-faktor</a:t>
            </a:r>
            <a:r>
              <a:rPr lang="en-US" dirty="0" smtClean="0"/>
              <a:t> </a:t>
            </a:r>
            <a:r>
              <a:rPr lang="en-US" dirty="0" err="1" smtClean="0"/>
              <a:t>produksi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output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smtClean="0"/>
              <a:t>Hinterland </a:t>
            </a:r>
            <a:r>
              <a:rPr lang="en-US" dirty="0" err="1" smtClean="0"/>
              <a:t>berfungsi</a:t>
            </a:r>
            <a:r>
              <a:rPr lang="en-US" dirty="0" smtClean="0"/>
              <a:t>: </a:t>
            </a:r>
          </a:p>
          <a:p>
            <a:pPr marL="738188" indent="-398463">
              <a:buFontTx/>
              <a:buChar char="-"/>
            </a:pPr>
            <a:r>
              <a:rPr lang="en-US" dirty="0" err="1" smtClean="0"/>
              <a:t>Pemasok</a:t>
            </a:r>
            <a:r>
              <a:rPr lang="en-US" dirty="0" smtClean="0"/>
              <a:t> (</a:t>
            </a:r>
            <a:r>
              <a:rPr lang="en-US" dirty="0" err="1" smtClean="0"/>
              <a:t>produsen</a:t>
            </a:r>
            <a:r>
              <a:rPr lang="en-US" dirty="0" smtClean="0"/>
              <a:t>) </a:t>
            </a:r>
            <a:r>
              <a:rPr lang="en-US" dirty="0" err="1" smtClean="0"/>
              <a:t>bahan-bahan</a:t>
            </a:r>
            <a:r>
              <a:rPr lang="en-US" dirty="0" smtClean="0"/>
              <a:t> </a:t>
            </a:r>
            <a:r>
              <a:rPr lang="en-US" dirty="0" err="1" smtClean="0"/>
              <a:t>mentah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bahan</a:t>
            </a:r>
            <a:r>
              <a:rPr lang="en-US" dirty="0" smtClean="0"/>
              <a:t> </a:t>
            </a:r>
            <a:r>
              <a:rPr lang="en-US" dirty="0" err="1" smtClean="0"/>
              <a:t>baku</a:t>
            </a:r>
            <a:endParaRPr lang="en-US" dirty="0" smtClean="0"/>
          </a:p>
          <a:p>
            <a:pPr marL="693738" indent="-354013">
              <a:buFontTx/>
              <a:buChar char="-"/>
            </a:pPr>
            <a:r>
              <a:rPr lang="en-US" dirty="0" err="1" smtClean="0"/>
              <a:t>Pemasok</a:t>
            </a:r>
            <a:r>
              <a:rPr lang="en-US" dirty="0" smtClean="0"/>
              <a:t> </a:t>
            </a:r>
            <a:r>
              <a:rPr lang="en-US" dirty="0" err="1" smtClean="0"/>
              <a:t>tenaga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proses </a:t>
            </a:r>
            <a:r>
              <a:rPr lang="en-US" dirty="0" err="1" smtClean="0"/>
              <a:t>urbanisasi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commuting (</a:t>
            </a:r>
            <a:r>
              <a:rPr lang="en-US" dirty="0" err="1" smtClean="0"/>
              <a:t>menglaju</a:t>
            </a:r>
            <a:r>
              <a:rPr lang="en-US" dirty="0" smtClean="0"/>
              <a:t>)</a:t>
            </a:r>
          </a:p>
          <a:p>
            <a:pPr marL="693738" indent="-354013">
              <a:buFontTx/>
              <a:buChar char="-"/>
            </a:pPr>
            <a:r>
              <a:rPr lang="en-US" dirty="0" smtClean="0"/>
              <a:t>Daerah </a:t>
            </a:r>
            <a:r>
              <a:rPr lang="en-US" dirty="0" err="1" smtClean="0"/>
              <a:t>pemasaran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industri</a:t>
            </a:r>
            <a:r>
              <a:rPr lang="en-US" dirty="0" smtClean="0"/>
              <a:t> </a:t>
            </a:r>
            <a:r>
              <a:rPr lang="en-US" dirty="0" err="1" smtClean="0"/>
              <a:t>manufaktur</a:t>
            </a:r>
            <a:endParaRPr lang="en-US" dirty="0" smtClean="0"/>
          </a:p>
          <a:p>
            <a:pPr marL="693738" indent="-354013">
              <a:buFontTx/>
              <a:buChar char="-"/>
            </a:pPr>
            <a:r>
              <a:rPr lang="en-US" dirty="0" err="1" smtClean="0"/>
              <a:t>Penjaga</a:t>
            </a:r>
            <a:r>
              <a:rPr lang="en-US" dirty="0" smtClean="0"/>
              <a:t> </a:t>
            </a:r>
            <a:r>
              <a:rPr lang="en-US" dirty="0" err="1" smtClean="0"/>
              <a:t>keseimbangan</a:t>
            </a:r>
            <a:r>
              <a:rPr lang="en-US" dirty="0" smtClean="0"/>
              <a:t> </a:t>
            </a:r>
            <a:r>
              <a:rPr lang="en-US" dirty="0" err="1" smtClean="0"/>
              <a:t>ekologis</a:t>
            </a:r>
            <a:endParaRPr lang="en-US" dirty="0" smtClean="0"/>
          </a:p>
          <a:p>
            <a:pPr marL="693738" indent="-354013">
              <a:buFontTx/>
              <a:buChar char="-"/>
            </a:pPr>
            <a:endParaRPr lang="en-US" dirty="0" smtClean="0"/>
          </a:p>
          <a:p>
            <a:pPr>
              <a:buFontTx/>
              <a:buChar char="-"/>
            </a:pPr>
            <a:endParaRPr lang="en-US" dirty="0"/>
          </a:p>
          <a:p>
            <a:pPr marL="796925" indent="-457200">
              <a:buFontTx/>
              <a:buChar char="-"/>
            </a:pPr>
            <a:endParaRPr lang="en-US" dirty="0" smtClean="0"/>
          </a:p>
          <a:p>
            <a:pPr marL="796925" indent="-457200">
              <a:buFontTx/>
              <a:buChar char="-"/>
            </a:pPr>
            <a:endParaRPr lang="en-US" dirty="0"/>
          </a:p>
          <a:p>
            <a:pPr marL="796925" indent="-457200">
              <a:buFontTx/>
              <a:buChar char="-"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52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Terdapat</a:t>
            </a:r>
            <a:r>
              <a:rPr lang="en-US" dirty="0" smtClean="0"/>
              <a:t> </a:t>
            </a:r>
            <a:r>
              <a:rPr lang="en-US" dirty="0" err="1" smtClean="0"/>
              <a:t>interdepensi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inti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plasma</a:t>
            </a:r>
          </a:p>
          <a:p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kota</a:t>
            </a:r>
            <a:r>
              <a:rPr lang="en-US" dirty="0" smtClean="0"/>
              <a:t> </a:t>
            </a:r>
            <a:r>
              <a:rPr lang="en-US" dirty="0" err="1" smtClean="0"/>
              <a:t>ditunjang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hinterland yang </a:t>
            </a:r>
            <a:r>
              <a:rPr lang="en-US" dirty="0" err="1" smtClean="0"/>
              <a:t>baik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mempunyai</a:t>
            </a:r>
            <a:r>
              <a:rPr lang="en-US" dirty="0" smtClean="0"/>
              <a:t> </a:t>
            </a:r>
            <a:r>
              <a:rPr lang="en-US" dirty="0" err="1" smtClean="0"/>
              <a:t>hirarki</a:t>
            </a:r>
            <a:r>
              <a:rPr lang="en-US" dirty="0" smtClean="0"/>
              <a:t> yang </a:t>
            </a:r>
            <a:r>
              <a:rPr lang="en-US" dirty="0" err="1" smtClean="0"/>
              <a:t>spesifik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pelayanannya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Kapasitan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(regional services capacity)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(regional resources) yang </a:t>
            </a:r>
            <a:r>
              <a:rPr lang="en-US" dirty="0" err="1" smtClean="0"/>
              <a:t>mencakup</a:t>
            </a:r>
            <a:r>
              <a:rPr lang="en-US" dirty="0" smtClean="0"/>
              <a:t>: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(natural resources),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r>
              <a:rPr lang="en-US" dirty="0" smtClean="0"/>
              <a:t> (human resources),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( social capital)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(man-mad resources/</a:t>
            </a:r>
            <a:r>
              <a:rPr lang="en-US" dirty="0" err="1" smtClean="0"/>
              <a:t>infrastucture</a:t>
            </a:r>
            <a:r>
              <a:rPr lang="en-US" dirty="0" smtClean="0"/>
              <a:t>).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dicerminkan</a:t>
            </a:r>
            <a:r>
              <a:rPr lang="en-US" dirty="0" smtClean="0"/>
              <a:t> pula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706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990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Sub-sub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</a:t>
            </a:r>
            <a:r>
              <a:rPr lang="en-US" sz="2400" dirty="0" err="1" smtClean="0"/>
              <a:t>inti</a:t>
            </a:r>
            <a:r>
              <a:rPr lang="en-US" sz="2400" dirty="0" smtClean="0"/>
              <a:t> </a:t>
            </a:r>
            <a:r>
              <a:rPr lang="en-US" sz="2400" dirty="0" err="1" smtClean="0"/>
              <a:t>dengan</a:t>
            </a:r>
            <a:r>
              <a:rPr lang="en-US" sz="2400" dirty="0" smtClean="0"/>
              <a:t> </a:t>
            </a:r>
            <a:r>
              <a:rPr lang="en-US" sz="2400" dirty="0" err="1" smtClean="0"/>
              <a:t>berbagai</a:t>
            </a:r>
            <a:r>
              <a:rPr lang="en-US" sz="2400" dirty="0" smtClean="0"/>
              <a:t> </a:t>
            </a:r>
            <a:r>
              <a:rPr lang="en-US" sz="2400" dirty="0" err="1" smtClean="0"/>
              <a:t>tingkat</a:t>
            </a:r>
            <a:r>
              <a:rPr lang="en-US" sz="2400" dirty="0" smtClean="0"/>
              <a:t> </a:t>
            </a:r>
            <a:r>
              <a:rPr lang="en-US" sz="2400" dirty="0" err="1" smtClean="0"/>
              <a:t>hierarki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suatu</a:t>
            </a:r>
            <a:r>
              <a:rPr lang="en-US" sz="2400" dirty="0" smtClean="0"/>
              <a:t> </a:t>
            </a:r>
            <a:r>
              <a:rPr lang="en-US" sz="2400" dirty="0" err="1" smtClean="0"/>
              <a:t>wilayah</a:t>
            </a:r>
            <a:r>
              <a:rPr lang="en-US" sz="2400" dirty="0" smtClean="0"/>
              <a:t> nodal</a:t>
            </a:r>
            <a:endParaRPr lang="en-US" sz="2400" dirty="0"/>
          </a:p>
        </p:txBody>
      </p:sp>
      <p:grpSp>
        <p:nvGrpSpPr>
          <p:cNvPr id="10" name="Group 9"/>
          <p:cNvGrpSpPr/>
          <p:nvPr/>
        </p:nvGrpSpPr>
        <p:grpSpPr>
          <a:xfrm>
            <a:off x="1714500" y="3048000"/>
            <a:ext cx="1943100" cy="1752600"/>
            <a:chOff x="876300" y="3048000"/>
            <a:chExt cx="1943100" cy="1752600"/>
          </a:xfrm>
        </p:grpSpPr>
        <p:sp>
          <p:nvSpPr>
            <p:cNvPr id="4" name="Oval 3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Oval 4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6" name="Oval 5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7" name="Oval 6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Oval 7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9" name="Oval 8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810000" y="1600200"/>
            <a:ext cx="1943100" cy="1752600"/>
            <a:chOff x="876300" y="3048000"/>
            <a:chExt cx="1943100" cy="1752600"/>
          </a:xfrm>
        </p:grpSpPr>
        <p:sp>
          <p:nvSpPr>
            <p:cNvPr id="12" name="Oval 11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Oval 12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5" name="Oval 14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6" name="Oval 15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7" name="Oval 16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096000" y="2875935"/>
            <a:ext cx="1943100" cy="1752600"/>
            <a:chOff x="876300" y="3048000"/>
            <a:chExt cx="1943100" cy="1752600"/>
          </a:xfrm>
        </p:grpSpPr>
        <p:sp>
          <p:nvSpPr>
            <p:cNvPr id="19" name="Oval 18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1" name="Oval 20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2" name="Oval 21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3" name="Oval 22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4" name="Oval 23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3795252" y="4485968"/>
            <a:ext cx="1943100" cy="1752600"/>
            <a:chOff x="876300" y="3048000"/>
            <a:chExt cx="1943100" cy="1752600"/>
          </a:xfrm>
        </p:grpSpPr>
        <p:sp>
          <p:nvSpPr>
            <p:cNvPr id="26" name="Oval 25"/>
            <p:cNvSpPr/>
            <p:nvPr/>
          </p:nvSpPr>
          <p:spPr>
            <a:xfrm>
              <a:off x="876300" y="3048000"/>
              <a:ext cx="1943100" cy="17526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Oval 26"/>
            <p:cNvSpPr/>
            <p:nvPr/>
          </p:nvSpPr>
          <p:spPr>
            <a:xfrm>
              <a:off x="1537827" y="3200400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8" name="Oval 27"/>
            <p:cNvSpPr/>
            <p:nvPr/>
          </p:nvSpPr>
          <p:spPr>
            <a:xfrm>
              <a:off x="1537827" y="4224184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29" name="Oval 28"/>
            <p:cNvSpPr/>
            <p:nvPr/>
          </p:nvSpPr>
          <p:spPr>
            <a:xfrm>
              <a:off x="914400" y="3752235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2152650" y="3641623"/>
              <a:ext cx="628650" cy="5334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3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1676400" y="3810000"/>
              <a:ext cx="318627" cy="34290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2</a:t>
              </a:r>
              <a:endParaRPr lang="en-US" dirty="0">
                <a:solidFill>
                  <a:schemeClr val="tx1"/>
                </a:solidFill>
              </a:endParaRPr>
            </a:p>
          </p:txBody>
        </p:sp>
      </p:grpSp>
      <p:sp>
        <p:nvSpPr>
          <p:cNvPr id="32" name="Oval 31"/>
          <p:cNvSpPr/>
          <p:nvPr/>
        </p:nvSpPr>
        <p:spPr>
          <a:xfrm>
            <a:off x="4503790" y="3688325"/>
            <a:ext cx="592240" cy="548149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1</a:t>
            </a:r>
            <a:endParaRPr lang="en-US" sz="2000" b="1" dirty="0">
              <a:solidFill>
                <a:schemeClr val="tx1"/>
              </a:solidFill>
            </a:endParaRPr>
          </a:p>
        </p:txBody>
      </p:sp>
      <p:sp>
        <p:nvSpPr>
          <p:cNvPr id="33" name="Oval 32"/>
          <p:cNvSpPr/>
          <p:nvPr/>
        </p:nvSpPr>
        <p:spPr>
          <a:xfrm>
            <a:off x="1219200" y="1295400"/>
            <a:ext cx="7315199" cy="5410199"/>
          </a:xfrm>
          <a:prstGeom prst="ellipse">
            <a:avLst/>
          </a:prstGeom>
          <a:noFill/>
          <a:ln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4904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, </a:t>
            </a:r>
            <a:r>
              <a:rPr lang="en-US" dirty="0" err="1" smtClean="0"/>
              <a:t>sumberdaya</a:t>
            </a:r>
            <a:r>
              <a:rPr lang="en-US" dirty="0" smtClean="0"/>
              <a:t> yang paling </a:t>
            </a:r>
            <a:r>
              <a:rPr lang="en-US" dirty="0" err="1" smtClean="0"/>
              <a:t>mudah</a:t>
            </a:r>
            <a:r>
              <a:rPr lang="en-US" dirty="0" smtClean="0"/>
              <a:t> </a:t>
            </a:r>
            <a:r>
              <a:rPr lang="en-US" dirty="0" err="1" smtClean="0"/>
              <a:t>dinilai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penghitungan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buatan</a:t>
            </a:r>
            <a:r>
              <a:rPr lang="en-US" dirty="0" smtClean="0"/>
              <a:t> (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prasarana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).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infrastruktur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, </a:t>
            </a:r>
            <a:r>
              <a:rPr lang="en-US" dirty="0" err="1" smtClean="0"/>
              <a:t>kualitas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endParaRPr lang="en-US" dirty="0" smtClean="0"/>
          </a:p>
          <a:p>
            <a:r>
              <a:rPr lang="en-US" dirty="0" err="1" smtClean="0"/>
              <a:t>Besaran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operasional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: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, </a:t>
            </a:r>
            <a:r>
              <a:rPr lang="en-US" dirty="0" err="1" smtClean="0"/>
              <a:t>perputaran</a:t>
            </a:r>
            <a:r>
              <a:rPr lang="en-US" dirty="0" smtClean="0"/>
              <a:t> </a:t>
            </a:r>
            <a:r>
              <a:rPr lang="en-US" dirty="0" err="1" smtClean="0"/>
              <a:t>uang</a:t>
            </a:r>
            <a:r>
              <a:rPr lang="en-US" dirty="0" smtClean="0"/>
              <a:t>,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PDRB,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lembaga</a:t>
            </a:r>
            <a:r>
              <a:rPr lang="en-US" dirty="0" smtClean="0"/>
              <a:t> formal </a:t>
            </a:r>
            <a:r>
              <a:rPr lang="en-US" dirty="0" err="1" smtClean="0"/>
              <a:t>dan</a:t>
            </a:r>
            <a:r>
              <a:rPr lang="en-US" dirty="0" smtClean="0"/>
              <a:t> non formal.</a:t>
            </a:r>
          </a:p>
          <a:p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saran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 </a:t>
            </a:r>
            <a:r>
              <a:rPr lang="en-US" dirty="0" err="1" smtClean="0"/>
              <a:t>aktivitas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kapasitas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 yang </a:t>
            </a:r>
            <a:r>
              <a:rPr lang="en-US" dirty="0" err="1" smtClean="0"/>
              <a:t>berarti</a:t>
            </a:r>
            <a:r>
              <a:rPr lang="en-US" dirty="0" smtClean="0"/>
              <a:t> </a:t>
            </a:r>
            <a:r>
              <a:rPr lang="en-US" dirty="0" err="1" smtClean="0"/>
              <a:t>menunjukkan</a:t>
            </a:r>
            <a:r>
              <a:rPr lang="en-US" dirty="0" smtClean="0"/>
              <a:t> </a:t>
            </a:r>
            <a:r>
              <a:rPr lang="en-US" dirty="0" err="1" smtClean="0"/>
              <a:t>hierarki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yang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9607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sarana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berkorelasi</a:t>
            </a:r>
            <a:r>
              <a:rPr lang="en-US" dirty="0" smtClean="0"/>
              <a:t> </a:t>
            </a:r>
            <a:r>
              <a:rPr lang="en-US" dirty="0" err="1" smtClean="0"/>
              <a:t>kuat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penduduk</a:t>
            </a:r>
            <a:r>
              <a:rPr lang="en-US" dirty="0" smtClean="0"/>
              <a:t> di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Pusat-pusat</a:t>
            </a:r>
            <a:r>
              <a:rPr lang="en-US" dirty="0" smtClean="0"/>
              <a:t> yang </a:t>
            </a:r>
            <a:r>
              <a:rPr lang="en-US" dirty="0" err="1" smtClean="0"/>
              <a:t>berhierarki</a:t>
            </a:r>
            <a:r>
              <a:rPr lang="en-US" dirty="0" smtClean="0"/>
              <a:t> </a:t>
            </a:r>
            <a:r>
              <a:rPr lang="en-US" dirty="0" err="1" smtClean="0"/>
              <a:t>tinggimelayani</a:t>
            </a:r>
            <a:r>
              <a:rPr lang="en-US" dirty="0" smtClean="0"/>
              <a:t> </a:t>
            </a:r>
            <a:r>
              <a:rPr lang="en-US" dirty="0" err="1" smtClean="0"/>
              <a:t>pusat-pusat</a:t>
            </a:r>
            <a:r>
              <a:rPr lang="en-US" dirty="0" smtClean="0"/>
              <a:t> yang </a:t>
            </a:r>
            <a:r>
              <a:rPr lang="en-US" dirty="0" err="1" smtClean="0"/>
              <a:t>berhierarki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hinterland </a:t>
            </a:r>
            <a:r>
              <a:rPr lang="en-US" dirty="0" err="1" smtClean="0"/>
              <a:t>disekitarnya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yang </a:t>
            </a:r>
            <a:r>
              <a:rPr lang="en-US" dirty="0" err="1" smtClean="0"/>
              <a:t>berhierarki</a:t>
            </a:r>
            <a:r>
              <a:rPr lang="en-US" dirty="0" smtClean="0"/>
              <a:t> </a:t>
            </a:r>
            <a:r>
              <a:rPr lang="en-US" dirty="0" err="1" smtClean="0"/>
              <a:t>rendah</a:t>
            </a:r>
            <a:r>
              <a:rPr lang="en-US" dirty="0" smtClean="0"/>
              <a:t>,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kegiatan</a:t>
            </a:r>
            <a:r>
              <a:rPr lang="en-US" dirty="0" smtClean="0"/>
              <a:t> yang </a:t>
            </a:r>
            <a:r>
              <a:rPr lang="en-US" dirty="0" err="1" smtClean="0"/>
              <a:t>semakin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dilayani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yang </a:t>
            </a:r>
            <a:r>
              <a:rPr lang="en-US" dirty="0" err="1" smtClean="0"/>
              <a:t>berhierarki</a:t>
            </a:r>
            <a:r>
              <a:rPr lang="en-US" dirty="0" smtClean="0"/>
              <a:t> </a:t>
            </a:r>
            <a:r>
              <a:rPr lang="en-US" dirty="0" err="1" smtClean="0"/>
              <a:t>tinggi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nodal </a:t>
            </a:r>
            <a:r>
              <a:rPr lang="en-US" dirty="0" err="1" smtClean="0"/>
              <a:t>sangat</a:t>
            </a:r>
            <a:r>
              <a:rPr lang="en-US" dirty="0" smtClean="0"/>
              <a:t> </a:t>
            </a:r>
            <a:r>
              <a:rPr lang="en-US" dirty="0" err="1" smtClean="0"/>
              <a:t>efisien</a:t>
            </a:r>
            <a:r>
              <a:rPr lang="en-US" dirty="0" smtClean="0"/>
              <a:t> </a:t>
            </a:r>
            <a:r>
              <a:rPr lang="en-US" dirty="0" err="1" smtClean="0"/>
              <a:t>khususnya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mendukung</a:t>
            </a:r>
            <a:r>
              <a:rPr lang="en-US" dirty="0" smtClean="0"/>
              <a:t> </a:t>
            </a:r>
            <a:r>
              <a:rPr lang="en-US" dirty="0" err="1" smtClean="0"/>
              <a:t>pengembangan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transportasi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502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939</Words>
  <Application>Microsoft Office PowerPoint</Application>
  <PresentationFormat>On-screen Show (4:3)</PresentationFormat>
  <Paragraphs>90</Paragraphs>
  <Slides>12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Konsep Wilayah</vt:lpstr>
      <vt:lpstr>Wilayah Homogen</vt:lpstr>
      <vt:lpstr>Wilayah Nodal</vt:lpstr>
      <vt:lpstr>Hubungan fungsional antara inti dan hinterland dalam suatu wilayah nodal</vt:lpstr>
      <vt:lpstr>PowerPoint Presentation</vt:lpstr>
      <vt:lpstr>PowerPoint Presentation</vt:lpstr>
      <vt:lpstr>Sub-sub wilayah inti dengan berbagai tingkat hierarki pada suatu wilayah nodal</vt:lpstr>
      <vt:lpstr>PowerPoint Presentation</vt:lpstr>
      <vt:lpstr>PowerPoint Presentation</vt:lpstr>
      <vt:lpstr>Wilayah Perencanaan/Pengelolaan khusus</vt:lpstr>
      <vt:lpstr>PowerPoint Presentation</vt:lpstr>
      <vt:lpstr>Wilayah Administratif-Politis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Wilayah</dc:title>
  <dc:creator>Widati</dc:creator>
  <cp:lastModifiedBy>Widati</cp:lastModifiedBy>
  <cp:revision>19</cp:revision>
  <dcterms:created xsi:type="dcterms:W3CDTF">2017-03-05T20:49:29Z</dcterms:created>
  <dcterms:modified xsi:type="dcterms:W3CDTF">2017-03-07T01:55:08Z</dcterms:modified>
</cp:coreProperties>
</file>