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 id="2147483720" r:id="rId3"/>
    <p:sldMasterId id="2147483732" r:id="rId4"/>
    <p:sldMasterId id="2147483744" r:id="rId5"/>
    <p:sldMasterId id="2147483756" r:id="rId6"/>
    <p:sldMasterId id="2147483780" r:id="rId7"/>
    <p:sldMasterId id="2147483792" r:id="rId8"/>
  </p:sldMasterIdLst>
  <p:sldIdLst>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6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FA0332D9-3029-49CF-ABDE-C7A612D31B3E}" type="datetimeFigureOut">
              <a:rPr lang="en-US" smtClean="0"/>
              <a:t>4/5/2022</a:t>
            </a:fld>
            <a:endParaRPr lang="en-US"/>
          </a:p>
        </p:txBody>
      </p:sp>
      <p:sp>
        <p:nvSpPr>
          <p:cNvPr id="17" name="Slide Number Placeholder 16"/>
          <p:cNvSpPr>
            <a:spLocks noGrp="1"/>
          </p:cNvSpPr>
          <p:nvPr>
            <p:ph type="sldNum" sz="quarter" idx="11"/>
          </p:nvPr>
        </p:nvSpPr>
        <p:spPr/>
        <p:txBody>
          <a:bodyPr/>
          <a:lstStyle/>
          <a:p>
            <a:fld id="{E5E3F490-4764-4C75-850B-E7D1CB207618}" type="slidenum">
              <a:rPr lang="en-US" smtClean="0"/>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0332D9-3029-49CF-ABDE-C7A612D31B3E}"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3F490-4764-4C75-850B-E7D1CB20761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0332D9-3029-49CF-ABDE-C7A612D31B3E}"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3F490-4764-4C75-850B-E7D1CB207618}" type="slidenum">
              <a:rPr lang="en-US" smtClean="0"/>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A0332D9-3029-49CF-ABDE-C7A612D31B3E}"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3F490-4764-4C75-850B-E7D1CB207618}"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0332D9-3029-49CF-ABDE-C7A612D31B3E}"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3F490-4764-4C75-850B-E7D1CB207618}"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0332D9-3029-49CF-ABDE-C7A612D31B3E}"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3F490-4764-4C75-850B-E7D1CB207618}"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A0332D9-3029-49CF-ABDE-C7A612D31B3E}" type="datetimeFigureOut">
              <a:rPr lang="en-US" smtClean="0"/>
              <a:t>4/5/2022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E3F490-4764-4C75-850B-E7D1CB207618}"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0332D9-3029-49CF-ABDE-C7A612D31B3E}" type="datetimeFigureOut">
              <a:rPr lang="en-US" smtClean="0"/>
              <a:t>4/5/2022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E3F490-4764-4C75-850B-E7D1CB207618}"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0332D9-3029-49CF-ABDE-C7A612D31B3E}" type="datetimeFigureOut">
              <a:rPr lang="en-US" smtClean="0"/>
              <a:t>4/5/2022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E3F490-4764-4C75-850B-E7D1CB207618}"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0332D9-3029-49CF-ABDE-C7A612D31B3E}" type="datetimeFigureOut">
              <a:rPr lang="en-US" smtClean="0"/>
              <a:t>4/5/2022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E3F490-4764-4C75-850B-E7D1CB207618}"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0332D9-3029-49CF-ABDE-C7A612D31B3E}" type="datetimeFigureOut">
              <a:rPr lang="en-US" smtClean="0"/>
              <a:t>4/5/2022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E3F490-4764-4C75-850B-E7D1CB207618}"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FA0332D9-3029-49CF-ABDE-C7A612D31B3E}" type="datetimeFigureOut">
              <a:rPr lang="en-US" smtClean="0"/>
              <a:t>4/5/2022</a:t>
            </a:fld>
            <a:endParaRPr lang="en-US"/>
          </a:p>
        </p:txBody>
      </p:sp>
      <p:sp>
        <p:nvSpPr>
          <p:cNvPr id="12" name="Slide Number Placeholder 11"/>
          <p:cNvSpPr>
            <a:spLocks noGrp="1"/>
          </p:cNvSpPr>
          <p:nvPr>
            <p:ph type="sldNum" sz="quarter" idx="15"/>
          </p:nvPr>
        </p:nvSpPr>
        <p:spPr/>
        <p:txBody>
          <a:bodyPr/>
          <a:lstStyle/>
          <a:p>
            <a:fld id="{E5E3F490-4764-4C75-850B-E7D1CB207618}"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FA0332D9-3029-49CF-ABDE-C7A612D31B3E}" type="datetimeFigureOut">
              <a:rPr lang="en-US" smtClean="0"/>
              <a:t>4/5/2022</a:t>
            </a:fld>
            <a:endParaRPr lang="en-US"/>
          </a:p>
        </p:txBody>
      </p:sp>
      <p:sp>
        <p:nvSpPr>
          <p:cNvPr id="9" name="Slide Number Placeholder 8"/>
          <p:cNvSpPr>
            <a:spLocks noGrp="1"/>
          </p:cNvSpPr>
          <p:nvPr>
            <p:ph type="sldNum" sz="quarter" idx="11"/>
          </p:nvPr>
        </p:nvSpPr>
        <p:spPr/>
        <p:txBody>
          <a:bodyPr/>
          <a:lstStyle/>
          <a:p>
            <a:fld id="{E5E3F490-4764-4C75-850B-E7D1CB207618}"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0332D9-3029-49CF-ABDE-C7A612D31B3E}"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3F490-4764-4C75-850B-E7D1CB207618}"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0332D9-3029-49CF-ABDE-C7A612D31B3E}"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3F490-4764-4C75-850B-E7D1CB207618}"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A0332D9-3029-49CF-ABDE-C7A612D31B3E}"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E5E3F490-4764-4C75-850B-E7D1CB207618}"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0332D9-3029-49CF-ABDE-C7A612D31B3E}"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3F490-4764-4C75-850B-E7D1CB207618}"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A0332D9-3029-49CF-ABDE-C7A612D31B3E}" type="datetimeFigureOut">
              <a:rPr lang="en-US" smtClean="0"/>
              <a:t>4/5/2022</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3F490-4764-4C75-850B-E7D1CB207618}"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A0332D9-3029-49CF-ABDE-C7A612D31B3E}" type="datetimeFigureOut">
              <a:rPr lang="en-US" smtClean="0"/>
              <a:t>4/5/2022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E3F490-4764-4C75-850B-E7D1CB207618}"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A0332D9-3029-49CF-ABDE-C7A612D31B3E}" type="datetimeFigureOut">
              <a:rPr lang="en-US" smtClean="0"/>
              <a:t>4/5/2022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E3F490-4764-4C75-850B-E7D1CB207618}"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0332D9-3029-49CF-ABDE-C7A612D31B3E}" type="datetimeFigureOut">
              <a:rPr lang="en-US" smtClean="0"/>
              <a:t>4/5/2022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E3F490-4764-4C75-850B-E7D1CB207618}"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FA0332D9-3029-49CF-ABDE-C7A612D31B3E}" type="datetimeFigureOut">
              <a:rPr lang="en-US" smtClean="0"/>
              <a:t>4/5/2022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E3F490-4764-4C75-850B-E7D1CB20761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FA0332D9-3029-49CF-ABDE-C7A612D31B3E}" type="datetimeFigureOut">
              <a:rPr lang="en-US" smtClean="0"/>
              <a:t>4/5/2022</a:t>
            </a:fld>
            <a:endParaRPr lang="en-US"/>
          </a:p>
        </p:txBody>
      </p:sp>
      <p:sp>
        <p:nvSpPr>
          <p:cNvPr id="14" name="Slide Number Placeholder 13"/>
          <p:cNvSpPr>
            <a:spLocks noGrp="1"/>
          </p:cNvSpPr>
          <p:nvPr>
            <p:ph type="sldNum" sz="quarter" idx="11"/>
          </p:nvPr>
        </p:nvSpPr>
        <p:spPr/>
        <p:txBody>
          <a:bodyPr/>
          <a:lstStyle/>
          <a:p>
            <a:fld id="{E5E3F490-4764-4C75-850B-E7D1CB207618}"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A0332D9-3029-49CF-ABDE-C7A612D31B3E}" type="datetimeFigureOut">
              <a:rPr lang="en-US" smtClean="0"/>
              <a:t>4/5/2022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E3F490-4764-4C75-850B-E7D1CB207618}"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FA0332D9-3029-49CF-ABDE-C7A612D31B3E}" type="datetimeFigureOut">
              <a:rPr lang="en-US" smtClean="0"/>
              <a:t>4/5/2022</a:t>
            </a:fld>
            <a:endParaRPr lang="en-US"/>
          </a:p>
        </p:txBody>
      </p:sp>
      <p:sp>
        <p:nvSpPr>
          <p:cNvPr id="7" name="Slide Number Placeholder 6"/>
          <p:cNvSpPr>
            <a:spLocks noGrp="1"/>
          </p:cNvSpPr>
          <p:nvPr>
            <p:ph type="sldNum" sz="quarter" idx="12"/>
          </p:nvPr>
        </p:nvSpPr>
        <p:spPr/>
        <p:txBody>
          <a:bodyPr/>
          <a:lstStyle/>
          <a:p>
            <a:fld id="{E5E3F490-4764-4C75-850B-E7D1CB207618}"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0332D9-3029-49CF-ABDE-C7A612D31B3E}"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3F490-4764-4C75-850B-E7D1CB207618}"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0332D9-3029-49CF-ABDE-C7A612D31B3E}"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3F490-4764-4C75-850B-E7D1CB207618}"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A0332D9-3029-49CF-ABDE-C7A612D31B3E}"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3F490-4764-4C75-850B-E7D1CB207618}"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0332D9-3029-49CF-ABDE-C7A612D31B3E}"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3F490-4764-4C75-850B-E7D1CB207618}"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0332D9-3029-49CF-ABDE-C7A612D31B3E}"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3F490-4764-4C75-850B-E7D1CB207618}"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0332D9-3029-49CF-ABDE-C7A612D31B3E}" type="datetimeFigureOut">
              <a:rPr lang="en-US" smtClean="0"/>
              <a:t>4/5/2022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E3F490-4764-4C75-850B-E7D1CB207618}" type="slidenum">
              <a:rPr lang="en-US" smtClean="0"/>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0332D9-3029-49CF-ABDE-C7A612D31B3E}" type="datetimeFigureOut">
              <a:rPr lang="en-US" smtClean="0"/>
              <a:t>4/5/2022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E3F490-4764-4C75-850B-E7D1CB207618}"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A0332D9-3029-49CF-ABDE-C7A612D31B3E}" type="datetimeFigureOut">
              <a:rPr lang="en-US" smtClean="0"/>
              <a:t>4/5/2022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E3F490-4764-4C75-850B-E7D1CB20761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FA0332D9-3029-49CF-ABDE-C7A612D31B3E}" type="datetimeFigureOut">
              <a:rPr lang="en-US" smtClean="0"/>
              <a:t>4/5/2022</a:t>
            </a:fld>
            <a:endParaRPr lang="en-US"/>
          </a:p>
        </p:txBody>
      </p:sp>
      <p:sp>
        <p:nvSpPr>
          <p:cNvPr id="12" name="Slide Number Placeholder 11"/>
          <p:cNvSpPr>
            <a:spLocks noGrp="1"/>
          </p:cNvSpPr>
          <p:nvPr>
            <p:ph type="sldNum" sz="quarter" idx="16"/>
          </p:nvPr>
        </p:nvSpPr>
        <p:spPr/>
        <p:txBody>
          <a:bodyPr/>
          <a:lstStyle/>
          <a:p>
            <a:fld id="{E5E3F490-4764-4C75-850B-E7D1CB207618}" type="slidenum">
              <a:rPr lang="en-US" smtClean="0"/>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0332D9-3029-49CF-ABDE-C7A612D31B3E}" type="datetimeFigureOut">
              <a:rPr lang="en-US" smtClean="0"/>
              <a:t>4/5/2022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E3F490-4764-4C75-850B-E7D1CB207618}"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0332D9-3029-49CF-ABDE-C7A612D31B3E}" type="datetimeFigureOut">
              <a:rPr lang="en-US" smtClean="0"/>
              <a:t>4/5/2022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E3F490-4764-4C75-850B-E7D1CB207618}"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0332D9-3029-49CF-ABDE-C7A612D31B3E}" type="datetimeFigureOut">
              <a:rPr lang="en-US" smtClean="0"/>
              <a:t>4/5/2022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E3F490-4764-4C75-850B-E7D1CB207618}" type="slidenum">
              <a:rPr lang="en-US" smtClean="0"/>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0332D9-3029-49CF-ABDE-C7A612D31B3E}"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3F490-4764-4C75-850B-E7D1CB207618}"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0332D9-3029-49CF-ABDE-C7A612D31B3E}"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3F490-4764-4C75-850B-E7D1CB207618}" type="slidenum">
              <a:rPr lang="en-US" smtClean="0"/>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FA0332D9-3029-49CF-ABDE-C7A612D31B3E}" type="datetimeFigureOut">
              <a:rPr lang="en-US" smtClean="0"/>
              <a:t>4/5/2022</a:t>
            </a:fld>
            <a:endParaRPr lang="en-US"/>
          </a:p>
        </p:txBody>
      </p:sp>
      <p:sp>
        <p:nvSpPr>
          <p:cNvPr id="8" name="Slide Number Placeholder 7"/>
          <p:cNvSpPr>
            <a:spLocks noGrp="1"/>
          </p:cNvSpPr>
          <p:nvPr>
            <p:ph type="sldNum" sz="quarter" idx="11"/>
          </p:nvPr>
        </p:nvSpPr>
        <p:spPr/>
        <p:txBody>
          <a:bodyPr/>
          <a:lstStyle/>
          <a:p>
            <a:fld id="{E5E3F490-4764-4C75-850B-E7D1CB207618}"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FA0332D9-3029-49CF-ABDE-C7A612D31B3E}"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3F490-4764-4C75-850B-E7D1CB207618}" type="slidenum">
              <a:rPr lang="en-US" smtClean="0"/>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0332D9-3029-49CF-ABDE-C7A612D31B3E}"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3F490-4764-4C75-850B-E7D1CB207618}"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FA0332D9-3029-49CF-ABDE-C7A612D31B3E}" type="datetimeFigureOut">
              <a:rPr lang="en-US" smtClean="0"/>
              <a:t>4/5/2022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E3F490-4764-4C75-850B-E7D1CB207618}"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A0332D9-3029-49CF-ABDE-C7A612D31B3E}" type="datetimeFigureOut">
              <a:rPr lang="en-US" smtClean="0"/>
              <a:t>4/5/2022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E3F490-4764-4C75-850B-E7D1CB207618}"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FA0332D9-3029-49CF-ABDE-C7A612D31B3E}" type="datetimeFigureOut">
              <a:rPr lang="en-US" smtClean="0"/>
              <a:t>4/5/2022</a:t>
            </a:fld>
            <a:endParaRPr lang="en-US"/>
          </a:p>
        </p:txBody>
      </p:sp>
      <p:sp>
        <p:nvSpPr>
          <p:cNvPr id="12" name="Slide Number Placeholder 11"/>
          <p:cNvSpPr>
            <a:spLocks noGrp="1"/>
          </p:cNvSpPr>
          <p:nvPr>
            <p:ph type="sldNum" sz="quarter" idx="17"/>
          </p:nvPr>
        </p:nvSpPr>
        <p:spPr/>
        <p:txBody>
          <a:bodyPr/>
          <a:lstStyle/>
          <a:p>
            <a:fld id="{E5E3F490-4764-4C75-850B-E7D1CB207618}" type="slidenum">
              <a:rPr lang="en-US" smtClean="0"/>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A0332D9-3029-49CF-ABDE-C7A612D31B3E}" type="datetimeFigureOut">
              <a:rPr lang="en-US" smtClean="0"/>
              <a:t>4/5/2022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E3F490-4764-4C75-850B-E7D1CB207618}" type="slidenum">
              <a:rPr lang="en-US" smtClean="0"/>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0332D9-3029-49CF-ABDE-C7A612D31B3E}" type="datetimeFigureOut">
              <a:rPr lang="en-US" smtClean="0"/>
              <a:t>4/5/2022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E3F490-4764-4C75-850B-E7D1CB207618}" type="slidenum">
              <a:rPr lang="en-US" smtClean="0"/>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0332D9-3029-49CF-ABDE-C7A612D31B3E}" type="datetimeFigureOut">
              <a:rPr lang="en-US" smtClean="0"/>
              <a:t>4/5/2022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E3F490-4764-4C75-850B-E7D1CB207618}" type="slidenum">
              <a:rPr lang="en-US" smtClean="0"/>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0332D9-3029-49CF-ABDE-C7A612D31B3E}" type="datetimeFigureOut">
              <a:rPr lang="en-US" smtClean="0"/>
              <a:t>4/5/2022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E3F490-4764-4C75-850B-E7D1CB207618}" type="slidenum">
              <a:rPr lang="en-US" smtClean="0"/>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0332D9-3029-49CF-ABDE-C7A612D31B3E}"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3F490-4764-4C75-850B-E7D1CB207618}" type="slidenum">
              <a:rPr lang="en-US" smtClean="0"/>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0332D9-3029-49CF-ABDE-C7A612D31B3E}"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3F490-4764-4C75-850B-E7D1CB207618}" type="slidenum">
              <a:rPr lang="en-US" smtClean="0"/>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FA0332D9-3029-49CF-ABDE-C7A612D31B3E}" type="datetimeFigureOut">
              <a:rPr lang="en-US" smtClean="0"/>
              <a:t>4/5/2022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5E3F490-4764-4C75-850B-E7D1CB207618}" type="slidenum">
              <a:rPr lang="en-US" smtClean="0"/>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A0332D9-3029-49CF-ABDE-C7A612D31B3E}" type="datetimeFigureOut">
              <a:rPr lang="en-US" smtClean="0"/>
              <a:t>4/5/2022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E3F490-4764-4C75-850B-E7D1CB207618}"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A0332D9-3029-49CF-ABDE-C7A612D31B3E}" type="datetimeFigureOut">
              <a:rPr lang="en-US" smtClean="0"/>
              <a:t>4/5/2022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E3F490-4764-4C75-850B-E7D1CB207618}"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A0332D9-3029-49CF-ABDE-C7A612D31B3E}" type="datetimeFigureOut">
              <a:rPr lang="en-US" smtClean="0"/>
              <a:t>4/5/2022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5E3F490-4764-4C75-850B-E7D1CB207618}"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FA0332D9-3029-49CF-ABDE-C7A612D31B3E}" type="datetimeFigureOut">
              <a:rPr lang="en-US" smtClean="0"/>
              <a:t>4/5/2022</a:t>
            </a:fld>
            <a:endParaRPr lang="en-US"/>
          </a:p>
        </p:txBody>
      </p:sp>
      <p:sp>
        <p:nvSpPr>
          <p:cNvPr id="16" name="Slide Number Placeholder 15"/>
          <p:cNvSpPr>
            <a:spLocks noGrp="1"/>
          </p:cNvSpPr>
          <p:nvPr>
            <p:ph type="sldNum" sz="quarter" idx="11"/>
          </p:nvPr>
        </p:nvSpPr>
        <p:spPr/>
        <p:txBody>
          <a:bodyPr/>
          <a:lstStyle/>
          <a:p>
            <a:fld id="{E5E3F490-4764-4C75-850B-E7D1CB207618}"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A0332D9-3029-49CF-ABDE-C7A612D31B3E}" type="datetimeFigureOut">
              <a:rPr lang="en-US" smtClean="0"/>
              <a:t>4/5/2022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5E3F490-4764-4C75-850B-E7D1CB20761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FA0332D9-3029-49CF-ABDE-C7A612D31B3E}" type="datetimeFigureOut">
              <a:rPr lang="en-US" smtClean="0"/>
              <a:t>4/5/2022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5E3F490-4764-4C75-850B-E7D1CB207618}"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A0332D9-3029-49CF-ABDE-C7A612D31B3E}" type="datetimeFigureOut">
              <a:rPr lang="en-US" smtClean="0"/>
              <a:t>4/5/2022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5E3F490-4764-4C75-850B-E7D1CB207618}" type="slidenum">
              <a:rPr lang="en-US" smtClean="0"/>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FA0332D9-3029-49CF-ABDE-C7A612D31B3E}" type="datetimeFigureOut">
              <a:rPr lang="en-US" smtClean="0"/>
              <a:t>4/5/2022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5E3F490-4764-4C75-850B-E7D1CB20761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FA0332D9-3029-49CF-ABDE-C7A612D31B3E}" type="datetimeFigureOut">
              <a:rPr lang="en-US" smtClean="0"/>
              <a:t>4/5/2022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5E3F490-4764-4C75-850B-E7D1CB207618}"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A0332D9-3029-49CF-ABDE-C7A612D31B3E}" type="datetimeFigureOut">
              <a:rPr lang="en-US" smtClean="0"/>
              <a:t>4/5/2022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E3F490-4764-4C75-850B-E7D1CB207618}" type="slidenum">
              <a:rPr lang="en-US" smtClean="0"/>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A0332D9-3029-49CF-ABDE-C7A612D31B3E}" type="datetimeFigureOut">
              <a:rPr lang="en-US" smtClean="0"/>
              <a:t>4/5/2022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E3F490-4764-4C75-850B-E7D1CB207618}" type="slidenum">
              <a:rPr lang="en-US" smtClean="0"/>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A0332D9-3029-49CF-ABDE-C7A612D31B3E}"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3F490-4764-4C75-850B-E7D1CB207618}"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0332D9-3029-49CF-ABDE-C7A612D31B3E}"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3F490-4764-4C75-850B-E7D1CB207618}" type="slidenum">
              <a:rPr lang="en-US" smtClean="0"/>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0332D9-3029-49CF-ABDE-C7A612D31B3E}"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3F490-4764-4C75-850B-E7D1CB207618}"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FA0332D9-3029-49CF-ABDE-C7A612D31B3E}" type="datetimeFigureOut">
              <a:rPr lang="en-US" smtClean="0"/>
              <a:t>4/5/2022</a:t>
            </a:fld>
            <a:endParaRPr lang="en-US"/>
          </a:p>
        </p:txBody>
      </p:sp>
      <p:sp>
        <p:nvSpPr>
          <p:cNvPr id="8" name="Slide Number Placeholder 7"/>
          <p:cNvSpPr>
            <a:spLocks noGrp="1"/>
          </p:cNvSpPr>
          <p:nvPr>
            <p:ph type="sldNum" sz="quarter" idx="11"/>
          </p:nvPr>
        </p:nvSpPr>
        <p:spPr/>
        <p:txBody>
          <a:bodyPr/>
          <a:lstStyle/>
          <a:p>
            <a:fld id="{E5E3F490-4764-4C75-850B-E7D1CB207618}"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A0332D9-3029-49CF-ABDE-C7A612D31B3E}" type="datetimeFigureOut">
              <a:rPr lang="en-US" smtClean="0"/>
              <a:t>4/5/2022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E3F490-4764-4C75-850B-E7D1CB207618}" type="slidenum">
              <a:rPr lang="en-US" smtClean="0"/>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A0332D9-3029-49CF-ABDE-C7A612D31B3E}" type="datetimeFigureOut">
              <a:rPr lang="en-US" smtClean="0"/>
              <a:t>4/5/2022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E3F490-4764-4C75-850B-E7D1CB207618}"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0332D9-3029-49CF-ABDE-C7A612D31B3E}" type="datetimeFigureOut">
              <a:rPr lang="en-US" smtClean="0"/>
              <a:t>4/5/2022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E3F490-4764-4C75-850B-E7D1CB207618}" type="slidenum">
              <a:rPr lang="en-US" smtClean="0"/>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0332D9-3029-49CF-ABDE-C7A612D31B3E}" type="datetimeFigureOut">
              <a:rPr lang="en-US" smtClean="0"/>
              <a:t>4/5/2022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E3F490-4764-4C75-850B-E7D1CB207618}" type="slidenum">
              <a:rPr lang="en-US" smtClean="0"/>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0332D9-3029-49CF-ABDE-C7A612D31B3E}" type="datetimeFigureOut">
              <a:rPr lang="en-US" smtClean="0"/>
              <a:t>4/5/2022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E3F490-4764-4C75-850B-E7D1CB207618}"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0332D9-3029-49CF-ABDE-C7A612D31B3E}" type="datetimeFigureOut">
              <a:rPr lang="en-US" smtClean="0"/>
              <a:t>4/5/2022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E3F490-4764-4C75-850B-E7D1CB207618}" type="slidenum">
              <a:rPr lang="en-US" smtClean="0"/>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0332D9-3029-49CF-ABDE-C7A612D31B3E}"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3F490-4764-4C75-850B-E7D1CB207618}" type="slidenum">
              <a:rPr lang="en-US" smtClean="0"/>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0332D9-3029-49CF-ABDE-C7A612D31B3E}"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3F490-4764-4C75-850B-E7D1CB207618}" type="slidenum">
              <a:rPr lang="en-US" smtClean="0"/>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FA0332D9-3029-49CF-ABDE-C7A612D31B3E}" type="datetimeFigureOut">
              <a:rPr lang="en-US" smtClean="0"/>
              <a:t>4/5/2022</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E5E3F490-4764-4C75-850B-E7D1CB20761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FA0332D9-3029-49CF-ABDE-C7A612D31B3E}" type="datetimeFigureOut">
              <a:rPr lang="en-US" smtClean="0"/>
              <a:t>4/5/2022</a:t>
            </a:fld>
            <a:endParaRPr lang="en-US"/>
          </a:p>
        </p:txBody>
      </p:sp>
      <p:sp>
        <p:nvSpPr>
          <p:cNvPr id="9" name="Slide Number Placeholder 8"/>
          <p:cNvSpPr>
            <a:spLocks noGrp="1"/>
          </p:cNvSpPr>
          <p:nvPr>
            <p:ph type="sldNum" sz="quarter" idx="15"/>
          </p:nvPr>
        </p:nvSpPr>
        <p:spPr/>
        <p:txBody>
          <a:bodyPr rtlCol="0"/>
          <a:lstStyle/>
          <a:p>
            <a:fld id="{E5E3F490-4764-4C75-850B-E7D1CB207618}"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FA0332D9-3029-49CF-ABDE-C7A612D31B3E}" type="datetimeFigureOut">
              <a:rPr lang="en-US" smtClean="0"/>
              <a:t>4/5/2022</a:t>
            </a:fld>
            <a:endParaRPr lang="en-US"/>
          </a:p>
        </p:txBody>
      </p:sp>
      <p:sp>
        <p:nvSpPr>
          <p:cNvPr id="19" name="Slide Number Placeholder 18"/>
          <p:cNvSpPr>
            <a:spLocks noGrp="1"/>
          </p:cNvSpPr>
          <p:nvPr>
            <p:ph type="sldNum" sz="quarter" idx="16"/>
          </p:nvPr>
        </p:nvSpPr>
        <p:spPr/>
        <p:txBody>
          <a:bodyPr/>
          <a:lstStyle/>
          <a:p>
            <a:fld id="{E5E3F490-4764-4C75-850B-E7D1CB207618}" type="slidenum">
              <a:rPr lang="en-US" smtClean="0"/>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FA0332D9-3029-49CF-ABDE-C7A612D31B3E}" type="datetimeFigureOut">
              <a:rPr lang="en-US" smtClean="0"/>
              <a:t>4/5/2022</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E5E3F490-4764-4C75-850B-E7D1CB20761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A0332D9-3029-49CF-ABDE-C7A612D31B3E}" type="datetimeFigureOut">
              <a:rPr lang="en-US" smtClean="0"/>
              <a:t>4/5/2022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E3F490-4764-4C75-850B-E7D1CB207618}"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FA0332D9-3029-49CF-ABDE-C7A612D31B3E}" type="datetimeFigureOut">
              <a:rPr lang="en-US" smtClean="0"/>
              <a:t>4/5/2022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E3F490-4764-4C75-850B-E7D1CB207618}"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FA0332D9-3029-49CF-ABDE-C7A612D31B3E}" type="datetimeFigureOut">
              <a:rPr lang="en-US" smtClean="0"/>
              <a:t>4/5/2022</a:t>
            </a:fld>
            <a:endParaRPr lang="en-US"/>
          </a:p>
        </p:txBody>
      </p:sp>
      <p:sp>
        <p:nvSpPr>
          <p:cNvPr id="7" name="Slide Number Placeholder 6"/>
          <p:cNvSpPr>
            <a:spLocks noGrp="1"/>
          </p:cNvSpPr>
          <p:nvPr>
            <p:ph type="sldNum" sz="quarter" idx="11"/>
          </p:nvPr>
        </p:nvSpPr>
        <p:spPr/>
        <p:txBody>
          <a:bodyPr rtlCol="0"/>
          <a:lstStyle/>
          <a:p>
            <a:fld id="{E5E3F490-4764-4C75-850B-E7D1CB207618}"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0332D9-3029-49CF-ABDE-C7A612D31B3E}" type="datetimeFigureOut">
              <a:rPr lang="en-US" smtClean="0"/>
              <a:t>4/5/2022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E3F490-4764-4C75-850B-E7D1CB207618}" type="slidenum">
              <a:rPr lang="en-US" smtClean="0"/>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FA0332D9-3029-49CF-ABDE-C7A612D31B3E}" type="datetimeFigureOut">
              <a:rPr lang="en-US" smtClean="0"/>
              <a:t>4/5/2022</a:t>
            </a:fld>
            <a:endParaRPr lang="en-US"/>
          </a:p>
        </p:txBody>
      </p:sp>
      <p:sp>
        <p:nvSpPr>
          <p:cNvPr id="22" name="Slide Number Placeholder 21"/>
          <p:cNvSpPr>
            <a:spLocks noGrp="1"/>
          </p:cNvSpPr>
          <p:nvPr>
            <p:ph type="sldNum" sz="quarter" idx="15"/>
          </p:nvPr>
        </p:nvSpPr>
        <p:spPr/>
        <p:txBody>
          <a:bodyPr rtlCol="0"/>
          <a:lstStyle/>
          <a:p>
            <a:fld id="{E5E3F490-4764-4C75-850B-E7D1CB207618}"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FA0332D9-3029-49CF-ABDE-C7A612D31B3E}" type="datetimeFigureOut">
              <a:rPr lang="en-US" smtClean="0"/>
              <a:t>4/5/2022</a:t>
            </a:fld>
            <a:endParaRPr lang="en-US"/>
          </a:p>
        </p:txBody>
      </p:sp>
      <p:sp>
        <p:nvSpPr>
          <p:cNvPr id="18" name="Slide Number Placeholder 17"/>
          <p:cNvSpPr>
            <a:spLocks noGrp="1"/>
          </p:cNvSpPr>
          <p:nvPr>
            <p:ph type="sldNum" sz="quarter" idx="11"/>
          </p:nvPr>
        </p:nvSpPr>
        <p:spPr/>
        <p:txBody>
          <a:bodyPr rtlCol="0"/>
          <a:lstStyle/>
          <a:p>
            <a:fld id="{E5E3F490-4764-4C75-850B-E7D1CB207618}"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0332D9-3029-49CF-ABDE-C7A612D31B3E}"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3F490-4764-4C75-850B-E7D1CB207618}" type="slidenum">
              <a:rPr lang="en-US" smtClean="0"/>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0332D9-3029-49CF-ABDE-C7A612D31B3E}"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3F490-4764-4C75-850B-E7D1CB20761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FA0332D9-3029-49CF-ABDE-C7A612D31B3E}" type="datetimeFigureOut">
              <a:rPr lang="en-US" smtClean="0"/>
              <a:t>4/5/2022</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E5E3F490-4764-4C75-850B-E7D1CB207618}" type="slidenum">
              <a:rPr lang="en-US" smtClean="0"/>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FA0332D9-3029-49CF-ABDE-C7A612D31B3E}" type="datetimeFigureOut">
              <a:rPr lang="en-US" smtClean="0"/>
              <a:t>4/5/2022</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E5E3F490-4764-4C75-850B-E7D1CB207618}" type="slidenum">
              <a:rPr lang="en-US" smtClean="0"/>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E5E3F490-4764-4C75-850B-E7D1CB207618}"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FA0332D9-3029-49CF-ABDE-C7A612D31B3E}" type="datetimeFigureOut">
              <a:rPr lang="en-US" smtClean="0"/>
              <a:t>4/5/2022</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FA0332D9-3029-49CF-ABDE-C7A612D31B3E}" type="datetimeFigureOut">
              <a:rPr lang="en-US" smtClean="0"/>
              <a:t>4/5/2022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E5E3F490-4764-4C75-850B-E7D1CB207618}"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FA0332D9-3029-49CF-ABDE-C7A612D31B3E}" type="datetimeFigureOut">
              <a:rPr lang="en-US" smtClean="0"/>
              <a:t>4/5/2022</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E5E3F490-4764-4C75-850B-E7D1CB207618}"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FA0332D9-3029-49CF-ABDE-C7A612D31B3E}" type="datetimeFigureOut">
              <a:rPr lang="en-US" smtClean="0"/>
              <a:t>4/5/2022</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E5E3F490-4764-4C75-850B-E7D1CB207618}"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A0332D9-3029-49CF-ABDE-C7A612D31B3E}" type="datetimeFigureOut">
              <a:rPr lang="en-US" smtClean="0"/>
              <a:t>4/5/2022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5E3F490-4764-4C75-850B-E7D1CB20761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FA0332D9-3029-49CF-ABDE-C7A612D31B3E}" type="datetimeFigureOut">
              <a:rPr lang="en-US" smtClean="0"/>
              <a:t>4/5/2022</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E5E3F490-4764-4C75-850B-E7D1CB20761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A0332D9-3029-49CF-ABDE-C7A612D31B3E}" type="datetimeFigureOut">
              <a:rPr lang="en-US" smtClean="0"/>
              <a:t>4/5/2022</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5E3F490-4764-4C75-850B-E7D1CB20761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052" y="2971800"/>
            <a:ext cx="4085897" cy="1102267"/>
          </a:xfrm>
          <a:solidFill>
            <a:schemeClr val="accent4">
              <a:lumMod val="60000"/>
              <a:lumOff val="40000"/>
            </a:schemeClr>
          </a:solidFill>
        </p:spPr>
        <p:txBody>
          <a:bodyPr>
            <a:noAutofit/>
          </a:bodyPr>
          <a:lstStyle/>
          <a:p>
            <a:r>
              <a:rPr lang="en-US" sz="3200" dirty="0" err="1" smtClean="0">
                <a:solidFill>
                  <a:schemeClr val="tx1"/>
                </a:solidFill>
                <a:latin typeface="Bookman Old Style" panose="02050604050505020204" pitchFamily="18" charset="0"/>
              </a:rPr>
              <a:t>Ekonomi</a:t>
            </a:r>
            <a:r>
              <a:rPr lang="en-US" sz="3200" dirty="0" smtClean="0">
                <a:solidFill>
                  <a:schemeClr val="tx1"/>
                </a:solidFill>
                <a:latin typeface="Bookman Old Style" panose="02050604050505020204" pitchFamily="18" charset="0"/>
              </a:rPr>
              <a:t> </a:t>
            </a:r>
            <a:r>
              <a:rPr lang="en-US" sz="3200" dirty="0" err="1" smtClean="0">
                <a:solidFill>
                  <a:schemeClr val="tx1"/>
                </a:solidFill>
                <a:latin typeface="Bookman Old Style" panose="02050604050505020204" pitchFamily="18" charset="0"/>
              </a:rPr>
              <a:t>kelembagaan</a:t>
            </a:r>
            <a:endParaRPr lang="en-US" sz="3200" dirty="0">
              <a:solidFill>
                <a:schemeClr val="tx1"/>
              </a:solidFill>
              <a:latin typeface="Bookman Old Style" panose="02050604050505020204" pitchFamily="18" charset="0"/>
            </a:endParaRPr>
          </a:p>
        </p:txBody>
      </p:sp>
      <p:sp>
        <p:nvSpPr>
          <p:cNvPr id="3" name="Subtitle 2"/>
          <p:cNvSpPr>
            <a:spLocks noGrp="1"/>
          </p:cNvSpPr>
          <p:nvPr>
            <p:ph type="subTitle" idx="1"/>
          </p:nvPr>
        </p:nvSpPr>
        <p:spPr>
          <a:solidFill>
            <a:schemeClr val="bg1"/>
          </a:solidFill>
        </p:spPr>
        <p:txBody>
          <a:bodyPr/>
          <a:lstStyle/>
          <a:p>
            <a:endParaRPr lang="en-US" dirty="0"/>
          </a:p>
        </p:txBody>
      </p:sp>
    </p:spTree>
    <p:extLst>
      <p:ext uri="{BB962C8B-B14F-4D97-AF65-F5344CB8AC3E}">
        <p14:creationId xmlns:p14="http://schemas.microsoft.com/office/powerpoint/2010/main" val="1344803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Lanjutannya</a:t>
            </a:r>
            <a:endParaRPr lang="en-US" dirty="0"/>
          </a:p>
        </p:txBody>
      </p:sp>
      <p:sp>
        <p:nvSpPr>
          <p:cNvPr id="3" name="Content Placeholder 2"/>
          <p:cNvSpPr>
            <a:spLocks noGrp="1"/>
          </p:cNvSpPr>
          <p:nvPr>
            <p:ph idx="1"/>
          </p:nvPr>
        </p:nvSpPr>
        <p:spPr/>
        <p:txBody>
          <a:bodyPr>
            <a:normAutofit lnSpcReduction="10000"/>
          </a:bodyPr>
          <a:lstStyle/>
          <a:p>
            <a:pPr marL="0" marR="0" algn="just">
              <a:spcBef>
                <a:spcPts val="0"/>
              </a:spcBef>
              <a:spcAft>
                <a:spcPts val="1500"/>
              </a:spcAft>
            </a:pPr>
            <a:r>
              <a:rPr lang="en-US" dirty="0">
                <a:solidFill>
                  <a:srgbClr val="000000"/>
                </a:solidFill>
                <a:ea typeface="Times New Roman"/>
              </a:rPr>
              <a:t>Ada </a:t>
            </a:r>
            <a:r>
              <a:rPr lang="en-US" dirty="0" err="1">
                <a:solidFill>
                  <a:srgbClr val="000000"/>
                </a:solidFill>
                <a:ea typeface="Times New Roman"/>
              </a:rPr>
              <a:t>fakta</a:t>
            </a:r>
            <a:r>
              <a:rPr lang="en-US" dirty="0">
                <a:solidFill>
                  <a:srgbClr val="000000"/>
                </a:solidFill>
                <a:ea typeface="Times New Roman"/>
              </a:rPr>
              <a:t> lain yang </a:t>
            </a:r>
            <a:r>
              <a:rPr lang="en-US" dirty="0" err="1">
                <a:solidFill>
                  <a:srgbClr val="000000"/>
                </a:solidFill>
                <a:ea typeface="Times New Roman"/>
              </a:rPr>
              <a:t>menarik</a:t>
            </a:r>
            <a:r>
              <a:rPr lang="en-US" dirty="0">
                <a:solidFill>
                  <a:srgbClr val="000000"/>
                </a:solidFill>
                <a:ea typeface="Times New Roman"/>
              </a:rPr>
              <a:t>, </a:t>
            </a:r>
            <a:r>
              <a:rPr lang="en-US" dirty="0" err="1">
                <a:solidFill>
                  <a:srgbClr val="000000"/>
                </a:solidFill>
                <a:ea typeface="Times New Roman"/>
              </a:rPr>
              <a:t>umumnya</a:t>
            </a:r>
            <a:r>
              <a:rPr lang="en-US" dirty="0">
                <a:solidFill>
                  <a:srgbClr val="000000"/>
                </a:solidFill>
                <a:ea typeface="Times New Roman"/>
              </a:rPr>
              <a:t> </a:t>
            </a:r>
            <a:r>
              <a:rPr lang="en-US" dirty="0" err="1">
                <a:solidFill>
                  <a:srgbClr val="000000"/>
                </a:solidFill>
                <a:ea typeface="Times New Roman"/>
              </a:rPr>
              <a:t>negara</a:t>
            </a:r>
            <a:r>
              <a:rPr lang="en-US" dirty="0">
                <a:solidFill>
                  <a:srgbClr val="000000"/>
                </a:solidFill>
                <a:ea typeface="Times New Roman"/>
              </a:rPr>
              <a:t> </a:t>
            </a:r>
            <a:r>
              <a:rPr lang="en-US" dirty="0" err="1">
                <a:solidFill>
                  <a:srgbClr val="000000"/>
                </a:solidFill>
                <a:ea typeface="Times New Roman"/>
              </a:rPr>
              <a:t>dengan</a:t>
            </a:r>
            <a:r>
              <a:rPr lang="en-US" dirty="0">
                <a:solidFill>
                  <a:srgbClr val="000000"/>
                </a:solidFill>
                <a:ea typeface="Times New Roman"/>
              </a:rPr>
              <a:t> </a:t>
            </a:r>
            <a:r>
              <a:rPr lang="en-US" dirty="0" err="1">
                <a:solidFill>
                  <a:srgbClr val="000000"/>
                </a:solidFill>
                <a:ea typeface="Times New Roman"/>
              </a:rPr>
              <a:t>kelimpahan</a:t>
            </a:r>
            <a:r>
              <a:rPr lang="en-US" dirty="0">
                <a:solidFill>
                  <a:srgbClr val="000000"/>
                </a:solidFill>
                <a:ea typeface="Times New Roman"/>
              </a:rPr>
              <a:t> </a:t>
            </a:r>
            <a:r>
              <a:rPr lang="en-US" dirty="0" err="1">
                <a:solidFill>
                  <a:srgbClr val="000000"/>
                </a:solidFill>
                <a:ea typeface="Times New Roman"/>
              </a:rPr>
              <a:t>sumberday</a:t>
            </a:r>
            <a:r>
              <a:rPr lang="en-US" dirty="0">
                <a:solidFill>
                  <a:srgbClr val="000000"/>
                </a:solidFill>
                <a:ea typeface="Times New Roman"/>
              </a:rPr>
              <a:t> </a:t>
            </a:r>
            <a:r>
              <a:rPr lang="en-US" dirty="0" err="1">
                <a:solidFill>
                  <a:srgbClr val="000000"/>
                </a:solidFill>
                <a:ea typeface="Times New Roman"/>
              </a:rPr>
              <a:t>alam</a:t>
            </a:r>
            <a:r>
              <a:rPr lang="en-US" dirty="0">
                <a:solidFill>
                  <a:srgbClr val="000000"/>
                </a:solidFill>
                <a:ea typeface="Times New Roman"/>
              </a:rPr>
              <a:t> </a:t>
            </a:r>
            <a:r>
              <a:rPr lang="en-US" dirty="0" err="1">
                <a:solidFill>
                  <a:srgbClr val="000000"/>
                </a:solidFill>
                <a:ea typeface="Times New Roman"/>
              </a:rPr>
              <a:t>besar</a:t>
            </a:r>
            <a:r>
              <a:rPr lang="en-US" dirty="0">
                <a:solidFill>
                  <a:srgbClr val="000000"/>
                </a:solidFill>
                <a:ea typeface="Times New Roman"/>
              </a:rPr>
              <a:t> </a:t>
            </a:r>
            <a:r>
              <a:rPr lang="en-US" dirty="0" err="1">
                <a:solidFill>
                  <a:srgbClr val="000000"/>
                </a:solidFill>
                <a:ea typeface="Times New Roman"/>
              </a:rPr>
              <a:t>secara</a:t>
            </a:r>
            <a:r>
              <a:rPr lang="en-US" dirty="0">
                <a:solidFill>
                  <a:srgbClr val="000000"/>
                </a:solidFill>
                <a:ea typeface="Times New Roman"/>
              </a:rPr>
              <a:t> </a:t>
            </a:r>
            <a:r>
              <a:rPr lang="en-US" dirty="0" err="1">
                <a:solidFill>
                  <a:srgbClr val="000000"/>
                </a:solidFill>
                <a:ea typeface="Times New Roman"/>
              </a:rPr>
              <a:t>ekonomi</a:t>
            </a:r>
            <a:r>
              <a:rPr lang="en-US" dirty="0">
                <a:solidFill>
                  <a:srgbClr val="000000"/>
                </a:solidFill>
                <a:ea typeface="Times New Roman"/>
              </a:rPr>
              <a:t> </a:t>
            </a:r>
            <a:r>
              <a:rPr lang="en-US" dirty="0" err="1">
                <a:solidFill>
                  <a:srgbClr val="000000"/>
                </a:solidFill>
                <a:ea typeface="Times New Roman"/>
              </a:rPr>
              <a:t>merupakan</a:t>
            </a:r>
            <a:r>
              <a:rPr lang="en-US" dirty="0">
                <a:solidFill>
                  <a:srgbClr val="000000"/>
                </a:solidFill>
                <a:ea typeface="Times New Roman"/>
              </a:rPr>
              <a:t> </a:t>
            </a:r>
            <a:r>
              <a:rPr lang="en-US" dirty="0" err="1">
                <a:solidFill>
                  <a:srgbClr val="000000"/>
                </a:solidFill>
                <a:ea typeface="Times New Roman"/>
              </a:rPr>
              <a:t>negara</a:t>
            </a:r>
            <a:r>
              <a:rPr lang="en-US" dirty="0">
                <a:solidFill>
                  <a:srgbClr val="000000"/>
                </a:solidFill>
                <a:ea typeface="Times New Roman"/>
              </a:rPr>
              <a:t> </a:t>
            </a:r>
            <a:r>
              <a:rPr lang="en-US" dirty="0" err="1">
                <a:solidFill>
                  <a:srgbClr val="000000"/>
                </a:solidFill>
                <a:ea typeface="Times New Roman"/>
              </a:rPr>
              <a:t>miskin</a:t>
            </a:r>
            <a:r>
              <a:rPr lang="en-US" dirty="0">
                <a:solidFill>
                  <a:srgbClr val="000000"/>
                </a:solidFill>
                <a:ea typeface="Times New Roman"/>
              </a:rPr>
              <a:t> </a:t>
            </a:r>
            <a:r>
              <a:rPr lang="en-US" dirty="0" err="1">
                <a:solidFill>
                  <a:srgbClr val="000000"/>
                </a:solidFill>
                <a:ea typeface="Times New Roman"/>
              </a:rPr>
              <a:t>dutch</a:t>
            </a:r>
            <a:r>
              <a:rPr lang="en-US" dirty="0">
                <a:solidFill>
                  <a:srgbClr val="000000"/>
                </a:solidFill>
                <a:ea typeface="Times New Roman"/>
              </a:rPr>
              <a:t> </a:t>
            </a:r>
            <a:r>
              <a:rPr lang="en-US" dirty="0" err="1">
                <a:solidFill>
                  <a:srgbClr val="000000"/>
                </a:solidFill>
                <a:ea typeface="Times New Roman"/>
              </a:rPr>
              <a:t>deases</a:t>
            </a:r>
            <a:r>
              <a:rPr lang="en-US" dirty="0">
                <a:solidFill>
                  <a:srgbClr val="000000"/>
                </a:solidFill>
                <a:ea typeface="Times New Roman"/>
              </a:rPr>
              <a:t>. </a:t>
            </a:r>
            <a:r>
              <a:rPr lang="en-US" dirty="0" err="1">
                <a:solidFill>
                  <a:srgbClr val="000000"/>
                </a:solidFill>
                <a:ea typeface="Times New Roman"/>
              </a:rPr>
              <a:t>Disebut</a:t>
            </a:r>
            <a:r>
              <a:rPr lang="en-US" dirty="0">
                <a:solidFill>
                  <a:srgbClr val="000000"/>
                </a:solidFill>
                <a:ea typeface="Times New Roman"/>
              </a:rPr>
              <a:t> </a:t>
            </a:r>
            <a:r>
              <a:rPr lang="en-US" dirty="0" err="1">
                <a:solidFill>
                  <a:srgbClr val="000000"/>
                </a:solidFill>
                <a:ea typeface="Times New Roman"/>
              </a:rPr>
              <a:t>dutch</a:t>
            </a:r>
            <a:r>
              <a:rPr lang="en-US" dirty="0">
                <a:solidFill>
                  <a:srgbClr val="000000"/>
                </a:solidFill>
                <a:ea typeface="Times New Roman"/>
              </a:rPr>
              <a:t> </a:t>
            </a:r>
            <a:r>
              <a:rPr lang="en-US" dirty="0" err="1">
                <a:solidFill>
                  <a:srgbClr val="000000"/>
                </a:solidFill>
                <a:ea typeface="Times New Roman"/>
              </a:rPr>
              <a:t>deases</a:t>
            </a:r>
            <a:r>
              <a:rPr lang="en-US" dirty="0">
                <a:solidFill>
                  <a:srgbClr val="000000"/>
                </a:solidFill>
                <a:ea typeface="Times New Roman"/>
              </a:rPr>
              <a:t> </a:t>
            </a:r>
            <a:r>
              <a:rPr lang="en-US" dirty="0" err="1">
                <a:solidFill>
                  <a:srgbClr val="000000"/>
                </a:solidFill>
                <a:ea typeface="Times New Roman"/>
              </a:rPr>
              <a:t>karena</a:t>
            </a:r>
            <a:r>
              <a:rPr lang="en-US" dirty="0">
                <a:solidFill>
                  <a:srgbClr val="000000"/>
                </a:solidFill>
                <a:ea typeface="Times New Roman"/>
              </a:rPr>
              <a:t> </a:t>
            </a:r>
            <a:r>
              <a:rPr lang="en-US" dirty="0" err="1">
                <a:solidFill>
                  <a:srgbClr val="000000"/>
                </a:solidFill>
                <a:ea typeface="Times New Roman"/>
              </a:rPr>
              <a:t>apada</a:t>
            </a:r>
            <a:r>
              <a:rPr lang="en-US" dirty="0">
                <a:solidFill>
                  <a:srgbClr val="000000"/>
                </a:solidFill>
                <a:ea typeface="Times New Roman"/>
              </a:rPr>
              <a:t> era </a:t>
            </a:r>
            <a:r>
              <a:rPr lang="en-US" dirty="0" err="1">
                <a:solidFill>
                  <a:srgbClr val="000000"/>
                </a:solidFill>
                <a:ea typeface="Times New Roman"/>
              </a:rPr>
              <a:t>tahun</a:t>
            </a:r>
            <a:r>
              <a:rPr lang="en-US" dirty="0">
                <a:solidFill>
                  <a:srgbClr val="000000"/>
                </a:solidFill>
                <a:ea typeface="Times New Roman"/>
              </a:rPr>
              <a:t> 1970an </a:t>
            </a:r>
            <a:r>
              <a:rPr lang="en-US" dirty="0" err="1">
                <a:solidFill>
                  <a:srgbClr val="000000"/>
                </a:solidFill>
                <a:ea typeface="Times New Roman"/>
              </a:rPr>
              <a:t>Belanda</a:t>
            </a:r>
            <a:r>
              <a:rPr lang="en-US" dirty="0">
                <a:solidFill>
                  <a:srgbClr val="000000"/>
                </a:solidFill>
                <a:ea typeface="Times New Roman"/>
              </a:rPr>
              <a:t> yang kaya </a:t>
            </a:r>
            <a:r>
              <a:rPr lang="en-US" dirty="0" err="1">
                <a:solidFill>
                  <a:srgbClr val="000000"/>
                </a:solidFill>
                <a:ea typeface="Times New Roman"/>
              </a:rPr>
              <a:t>dengan</a:t>
            </a:r>
            <a:r>
              <a:rPr lang="en-US" dirty="0">
                <a:solidFill>
                  <a:srgbClr val="000000"/>
                </a:solidFill>
                <a:ea typeface="Times New Roman"/>
              </a:rPr>
              <a:t> </a:t>
            </a:r>
            <a:r>
              <a:rPr lang="en-US" dirty="0" err="1">
                <a:solidFill>
                  <a:srgbClr val="000000"/>
                </a:solidFill>
                <a:ea typeface="Times New Roman"/>
              </a:rPr>
              <a:t>sumbnerdaya</a:t>
            </a:r>
            <a:r>
              <a:rPr lang="en-US" dirty="0">
                <a:solidFill>
                  <a:srgbClr val="000000"/>
                </a:solidFill>
                <a:ea typeface="Times New Roman"/>
              </a:rPr>
              <a:t> </a:t>
            </a:r>
            <a:r>
              <a:rPr lang="en-US" dirty="0" err="1">
                <a:solidFill>
                  <a:srgbClr val="000000"/>
                </a:solidFill>
                <a:ea typeface="Times New Roman"/>
              </a:rPr>
              <a:t>alam</a:t>
            </a:r>
            <a:r>
              <a:rPr lang="en-US" dirty="0">
                <a:solidFill>
                  <a:srgbClr val="000000"/>
                </a:solidFill>
                <a:ea typeface="Times New Roman"/>
              </a:rPr>
              <a:t> </a:t>
            </a:r>
            <a:r>
              <a:rPr lang="en-US" dirty="0" err="1">
                <a:solidFill>
                  <a:srgbClr val="000000"/>
                </a:solidFill>
                <a:ea typeface="Times New Roman"/>
              </a:rPr>
              <a:t>minyak</a:t>
            </a:r>
            <a:r>
              <a:rPr lang="en-US" dirty="0">
                <a:solidFill>
                  <a:srgbClr val="000000"/>
                </a:solidFill>
                <a:ea typeface="Times New Roman"/>
              </a:rPr>
              <a:t> </a:t>
            </a:r>
            <a:r>
              <a:rPr lang="en-US" dirty="0" err="1">
                <a:solidFill>
                  <a:srgbClr val="000000"/>
                </a:solidFill>
                <a:ea typeface="Times New Roman"/>
              </a:rPr>
              <a:t>dan</a:t>
            </a:r>
            <a:r>
              <a:rPr lang="en-US" dirty="0">
                <a:solidFill>
                  <a:srgbClr val="000000"/>
                </a:solidFill>
                <a:ea typeface="Times New Roman"/>
              </a:rPr>
              <a:t> gas </a:t>
            </a:r>
            <a:r>
              <a:rPr lang="en-US" dirty="0" err="1">
                <a:solidFill>
                  <a:srgbClr val="000000"/>
                </a:solidFill>
                <a:ea typeface="Times New Roman"/>
              </a:rPr>
              <a:t>justu</a:t>
            </a:r>
            <a:r>
              <a:rPr lang="en-US" dirty="0">
                <a:solidFill>
                  <a:srgbClr val="000000"/>
                </a:solidFill>
                <a:ea typeface="Times New Roman"/>
              </a:rPr>
              <a:t> </a:t>
            </a:r>
            <a:r>
              <a:rPr lang="en-US" dirty="0" err="1">
                <a:solidFill>
                  <a:srgbClr val="000000"/>
                </a:solidFill>
                <a:ea typeface="Times New Roman"/>
              </a:rPr>
              <a:t>tidak</a:t>
            </a:r>
            <a:r>
              <a:rPr lang="en-US" dirty="0">
                <a:solidFill>
                  <a:srgbClr val="000000"/>
                </a:solidFill>
                <a:ea typeface="Times New Roman"/>
              </a:rPr>
              <a:t> </a:t>
            </a:r>
            <a:r>
              <a:rPr lang="en-US" dirty="0" err="1">
                <a:solidFill>
                  <a:srgbClr val="000000"/>
                </a:solidFill>
                <a:ea typeface="Times New Roman"/>
              </a:rPr>
              <a:t>mampu</a:t>
            </a:r>
            <a:r>
              <a:rPr lang="en-US" dirty="0">
                <a:solidFill>
                  <a:srgbClr val="000000"/>
                </a:solidFill>
                <a:ea typeface="Times New Roman"/>
              </a:rPr>
              <a:t> </a:t>
            </a:r>
            <a:r>
              <a:rPr lang="en-US" dirty="0" err="1">
                <a:solidFill>
                  <a:srgbClr val="000000"/>
                </a:solidFill>
                <a:ea typeface="Times New Roman"/>
              </a:rPr>
              <a:t>mengakumulasi</a:t>
            </a:r>
            <a:r>
              <a:rPr lang="en-US" dirty="0">
                <a:solidFill>
                  <a:srgbClr val="000000"/>
                </a:solidFill>
                <a:ea typeface="Times New Roman"/>
              </a:rPr>
              <a:t> </a:t>
            </a:r>
            <a:r>
              <a:rPr lang="en-US" dirty="0" err="1">
                <a:solidFill>
                  <a:srgbClr val="000000"/>
                </a:solidFill>
                <a:ea typeface="Times New Roman"/>
              </a:rPr>
              <a:t>kekayaan</a:t>
            </a:r>
            <a:r>
              <a:rPr lang="en-US" dirty="0">
                <a:solidFill>
                  <a:srgbClr val="000000"/>
                </a:solidFill>
                <a:ea typeface="Times New Roman"/>
              </a:rPr>
              <a:t> </a:t>
            </a:r>
            <a:r>
              <a:rPr lang="en-US" dirty="0" err="1">
                <a:solidFill>
                  <a:srgbClr val="000000"/>
                </a:solidFill>
                <a:ea typeface="Times New Roman"/>
              </a:rPr>
              <a:t>akibat</a:t>
            </a:r>
            <a:r>
              <a:rPr lang="en-US" dirty="0">
                <a:solidFill>
                  <a:srgbClr val="000000"/>
                </a:solidFill>
                <a:ea typeface="Times New Roman"/>
              </a:rPr>
              <a:t> </a:t>
            </a:r>
            <a:r>
              <a:rPr lang="en-US" dirty="0" err="1">
                <a:solidFill>
                  <a:srgbClr val="000000"/>
                </a:solidFill>
                <a:ea typeface="Times New Roman"/>
              </a:rPr>
              <a:t>melemahnya</a:t>
            </a:r>
            <a:r>
              <a:rPr lang="en-US" dirty="0">
                <a:solidFill>
                  <a:srgbClr val="000000"/>
                </a:solidFill>
                <a:ea typeface="Times New Roman"/>
              </a:rPr>
              <a:t> </a:t>
            </a:r>
            <a:r>
              <a:rPr lang="en-US" dirty="0" err="1">
                <a:solidFill>
                  <a:srgbClr val="000000"/>
                </a:solidFill>
                <a:ea typeface="Times New Roman"/>
              </a:rPr>
              <a:t>ekspor</a:t>
            </a:r>
            <a:r>
              <a:rPr lang="en-US" dirty="0">
                <a:solidFill>
                  <a:srgbClr val="000000"/>
                </a:solidFill>
                <a:ea typeface="Times New Roman"/>
              </a:rPr>
              <a:t> </a:t>
            </a:r>
            <a:r>
              <a:rPr lang="en-US" dirty="0" err="1">
                <a:solidFill>
                  <a:srgbClr val="000000"/>
                </a:solidFill>
                <a:ea typeface="Times New Roman"/>
              </a:rPr>
              <a:t>industri</a:t>
            </a:r>
            <a:r>
              <a:rPr lang="en-US" dirty="0">
                <a:solidFill>
                  <a:srgbClr val="000000"/>
                </a:solidFill>
                <a:ea typeface="Times New Roman"/>
              </a:rPr>
              <a:t> </a:t>
            </a:r>
            <a:r>
              <a:rPr lang="en-US" dirty="0" err="1">
                <a:solidFill>
                  <a:srgbClr val="000000"/>
                </a:solidFill>
                <a:ea typeface="Times New Roman"/>
              </a:rPr>
              <a:t>manufaktur</a:t>
            </a:r>
            <a:r>
              <a:rPr lang="en-US" dirty="0">
                <a:solidFill>
                  <a:srgbClr val="000000"/>
                </a:solidFill>
                <a:ea typeface="Times New Roman"/>
              </a:rPr>
              <a:t>. o </a:t>
            </a:r>
            <a:r>
              <a:rPr lang="en-US" dirty="0" err="1">
                <a:solidFill>
                  <a:srgbClr val="000000"/>
                </a:solidFill>
                <a:ea typeface="Times New Roman"/>
              </a:rPr>
              <a:t>Sebaliknya</a:t>
            </a:r>
            <a:r>
              <a:rPr lang="en-US" dirty="0">
                <a:solidFill>
                  <a:srgbClr val="000000"/>
                </a:solidFill>
                <a:ea typeface="Times New Roman"/>
              </a:rPr>
              <a:t>, </a:t>
            </a:r>
            <a:r>
              <a:rPr lang="en-US" dirty="0" err="1">
                <a:solidFill>
                  <a:srgbClr val="000000"/>
                </a:solidFill>
                <a:ea typeface="Times New Roman"/>
              </a:rPr>
              <a:t>negara</a:t>
            </a:r>
            <a:r>
              <a:rPr lang="en-US" dirty="0">
                <a:solidFill>
                  <a:srgbClr val="000000"/>
                </a:solidFill>
                <a:ea typeface="Times New Roman"/>
              </a:rPr>
              <a:t> </a:t>
            </a:r>
            <a:r>
              <a:rPr lang="en-US" dirty="0" err="1">
                <a:solidFill>
                  <a:srgbClr val="000000"/>
                </a:solidFill>
                <a:ea typeface="Times New Roman"/>
              </a:rPr>
              <a:t>miskin</a:t>
            </a:r>
            <a:r>
              <a:rPr lang="en-US" dirty="0">
                <a:solidFill>
                  <a:srgbClr val="000000"/>
                </a:solidFill>
                <a:ea typeface="Times New Roman"/>
              </a:rPr>
              <a:t> </a:t>
            </a:r>
            <a:r>
              <a:rPr lang="en-US" dirty="0" err="1">
                <a:solidFill>
                  <a:srgbClr val="000000"/>
                </a:solidFill>
                <a:ea typeface="Times New Roman"/>
              </a:rPr>
              <a:t>sumberdaya</a:t>
            </a:r>
            <a:r>
              <a:rPr lang="en-US" dirty="0">
                <a:solidFill>
                  <a:srgbClr val="000000"/>
                </a:solidFill>
                <a:ea typeface="Times New Roman"/>
              </a:rPr>
              <a:t> </a:t>
            </a:r>
            <a:r>
              <a:rPr lang="en-US" dirty="0" err="1">
                <a:solidFill>
                  <a:srgbClr val="000000"/>
                </a:solidFill>
                <a:ea typeface="Times New Roman"/>
              </a:rPr>
              <a:t>alam</a:t>
            </a:r>
            <a:r>
              <a:rPr lang="en-US" dirty="0">
                <a:solidFill>
                  <a:srgbClr val="000000"/>
                </a:solidFill>
                <a:ea typeface="Times New Roman"/>
              </a:rPr>
              <a:t> </a:t>
            </a:r>
            <a:r>
              <a:rPr lang="en-US" dirty="0" err="1">
                <a:solidFill>
                  <a:srgbClr val="000000"/>
                </a:solidFill>
                <a:ea typeface="Times New Roman"/>
              </a:rPr>
              <a:t>justru</a:t>
            </a:r>
            <a:r>
              <a:rPr lang="en-US" dirty="0">
                <a:solidFill>
                  <a:srgbClr val="000000"/>
                </a:solidFill>
                <a:ea typeface="Times New Roman"/>
              </a:rPr>
              <a:t> kaya. </a:t>
            </a:r>
            <a:r>
              <a:rPr lang="en-US" dirty="0" err="1">
                <a:solidFill>
                  <a:srgbClr val="000000"/>
                </a:solidFill>
                <a:ea typeface="Times New Roman"/>
              </a:rPr>
              <a:t>Singapur</a:t>
            </a:r>
            <a:r>
              <a:rPr lang="en-US" dirty="0">
                <a:solidFill>
                  <a:srgbClr val="000000"/>
                </a:solidFill>
                <a:ea typeface="Times New Roman"/>
              </a:rPr>
              <a:t> </a:t>
            </a:r>
            <a:r>
              <a:rPr lang="en-US" dirty="0" err="1">
                <a:solidFill>
                  <a:srgbClr val="000000"/>
                </a:solidFill>
                <a:ea typeface="Times New Roman"/>
              </a:rPr>
              <a:t>merupakan</a:t>
            </a:r>
            <a:r>
              <a:rPr lang="en-US" dirty="0">
                <a:solidFill>
                  <a:srgbClr val="000000"/>
                </a:solidFill>
                <a:ea typeface="Times New Roman"/>
              </a:rPr>
              <a:t> </a:t>
            </a:r>
            <a:r>
              <a:rPr lang="en-US" dirty="0" err="1">
                <a:solidFill>
                  <a:srgbClr val="000000"/>
                </a:solidFill>
                <a:ea typeface="Times New Roman"/>
              </a:rPr>
              <a:t>negara</a:t>
            </a:r>
            <a:r>
              <a:rPr lang="en-US" dirty="0">
                <a:solidFill>
                  <a:srgbClr val="000000"/>
                </a:solidFill>
                <a:ea typeface="Times New Roman"/>
              </a:rPr>
              <a:t> kaya yang </a:t>
            </a:r>
            <a:r>
              <a:rPr lang="en-US" dirty="0" err="1">
                <a:solidFill>
                  <a:srgbClr val="000000"/>
                </a:solidFill>
                <a:ea typeface="Times New Roman"/>
              </a:rPr>
              <a:t>miskin</a:t>
            </a:r>
            <a:r>
              <a:rPr lang="en-US" dirty="0">
                <a:solidFill>
                  <a:srgbClr val="000000"/>
                </a:solidFill>
                <a:ea typeface="Times New Roman"/>
              </a:rPr>
              <a:t> </a:t>
            </a:r>
            <a:r>
              <a:rPr lang="en-US" dirty="0" err="1">
                <a:solidFill>
                  <a:srgbClr val="000000"/>
                </a:solidFill>
                <a:ea typeface="Times New Roman"/>
              </a:rPr>
              <a:t>sumberdaya</a:t>
            </a:r>
            <a:r>
              <a:rPr lang="en-US" dirty="0">
                <a:solidFill>
                  <a:srgbClr val="000000"/>
                </a:solidFill>
                <a:ea typeface="Times New Roman"/>
              </a:rPr>
              <a:t> </a:t>
            </a:r>
            <a:r>
              <a:rPr lang="en-US" dirty="0" err="1">
                <a:solidFill>
                  <a:srgbClr val="000000"/>
                </a:solidFill>
                <a:ea typeface="Times New Roman"/>
              </a:rPr>
              <a:t>alam</a:t>
            </a:r>
            <a:r>
              <a:rPr lang="en-US" dirty="0">
                <a:solidFill>
                  <a:srgbClr val="000000"/>
                </a:solidFill>
                <a:ea typeface="Times New Roman"/>
              </a:rPr>
              <a:t>. </a:t>
            </a:r>
            <a:r>
              <a:rPr lang="en-US" dirty="0" err="1">
                <a:solidFill>
                  <a:srgbClr val="000000"/>
                </a:solidFill>
                <a:ea typeface="Times New Roman"/>
              </a:rPr>
              <a:t>Demikian</a:t>
            </a:r>
            <a:r>
              <a:rPr lang="en-US" dirty="0">
                <a:solidFill>
                  <a:srgbClr val="000000"/>
                </a:solidFill>
                <a:ea typeface="Times New Roman"/>
              </a:rPr>
              <a:t> </a:t>
            </a:r>
            <a:r>
              <a:rPr lang="en-US" dirty="0" err="1">
                <a:solidFill>
                  <a:srgbClr val="000000"/>
                </a:solidFill>
                <a:ea typeface="Times New Roman"/>
              </a:rPr>
              <a:t>juga</a:t>
            </a:r>
            <a:r>
              <a:rPr lang="en-US" dirty="0">
                <a:solidFill>
                  <a:srgbClr val="000000"/>
                </a:solidFill>
                <a:ea typeface="Times New Roman"/>
              </a:rPr>
              <a:t>, </a:t>
            </a:r>
            <a:r>
              <a:rPr lang="en-US" dirty="0" err="1">
                <a:solidFill>
                  <a:srgbClr val="000000"/>
                </a:solidFill>
                <a:ea typeface="Times New Roman"/>
              </a:rPr>
              <a:t>Jepang</a:t>
            </a:r>
            <a:r>
              <a:rPr lang="en-US" dirty="0">
                <a:solidFill>
                  <a:srgbClr val="000000"/>
                </a:solidFill>
                <a:ea typeface="Times New Roman"/>
              </a:rPr>
              <a:t> </a:t>
            </a:r>
            <a:r>
              <a:rPr lang="en-US" dirty="0" err="1">
                <a:solidFill>
                  <a:srgbClr val="000000"/>
                </a:solidFill>
                <a:ea typeface="Times New Roman"/>
              </a:rPr>
              <a:t>dan</a:t>
            </a:r>
            <a:r>
              <a:rPr lang="en-US" dirty="0">
                <a:solidFill>
                  <a:srgbClr val="000000"/>
                </a:solidFill>
                <a:ea typeface="Times New Roman"/>
              </a:rPr>
              <a:t> Korea Selatan. o Hal </a:t>
            </a:r>
            <a:r>
              <a:rPr lang="en-US" dirty="0" err="1">
                <a:solidFill>
                  <a:srgbClr val="000000"/>
                </a:solidFill>
                <a:ea typeface="Times New Roman"/>
              </a:rPr>
              <a:t>ini</a:t>
            </a:r>
            <a:r>
              <a:rPr lang="en-US" dirty="0">
                <a:solidFill>
                  <a:srgbClr val="000000"/>
                </a:solidFill>
                <a:ea typeface="Times New Roman"/>
              </a:rPr>
              <a:t> </a:t>
            </a:r>
            <a:r>
              <a:rPr lang="en-US" dirty="0" err="1">
                <a:solidFill>
                  <a:srgbClr val="000000"/>
                </a:solidFill>
                <a:ea typeface="Times New Roman"/>
              </a:rPr>
              <a:t>dikarenakan</a:t>
            </a:r>
            <a:r>
              <a:rPr lang="en-US" dirty="0">
                <a:solidFill>
                  <a:srgbClr val="000000"/>
                </a:solidFill>
                <a:ea typeface="Times New Roman"/>
              </a:rPr>
              <a:t> </a:t>
            </a:r>
            <a:r>
              <a:rPr lang="en-US" dirty="0" err="1">
                <a:solidFill>
                  <a:srgbClr val="000000"/>
                </a:solidFill>
                <a:ea typeface="Times New Roman"/>
              </a:rPr>
              <a:t>negara-negara</a:t>
            </a:r>
            <a:r>
              <a:rPr lang="en-US" dirty="0">
                <a:solidFill>
                  <a:srgbClr val="000000"/>
                </a:solidFill>
                <a:ea typeface="Times New Roman"/>
              </a:rPr>
              <a:t> </a:t>
            </a:r>
            <a:r>
              <a:rPr lang="en-US" dirty="0" err="1">
                <a:solidFill>
                  <a:srgbClr val="000000"/>
                </a:solidFill>
                <a:ea typeface="Times New Roman"/>
              </a:rPr>
              <a:t>tersebut</a:t>
            </a:r>
            <a:r>
              <a:rPr lang="en-US" dirty="0">
                <a:solidFill>
                  <a:srgbClr val="000000"/>
                </a:solidFill>
                <a:ea typeface="Times New Roman"/>
              </a:rPr>
              <a:t> </a:t>
            </a:r>
            <a:r>
              <a:rPr lang="en-US" dirty="0" err="1">
                <a:solidFill>
                  <a:srgbClr val="000000"/>
                </a:solidFill>
                <a:ea typeface="Times New Roman"/>
              </a:rPr>
              <a:t>dapat</a:t>
            </a:r>
            <a:r>
              <a:rPr lang="en-US" dirty="0">
                <a:solidFill>
                  <a:srgbClr val="000000"/>
                </a:solidFill>
                <a:ea typeface="Times New Roman"/>
              </a:rPr>
              <a:t> </a:t>
            </a:r>
            <a:r>
              <a:rPr lang="en-US" dirty="0" err="1">
                <a:solidFill>
                  <a:srgbClr val="000000"/>
                </a:solidFill>
                <a:ea typeface="Times New Roman"/>
              </a:rPr>
              <a:t>membuat</a:t>
            </a:r>
            <a:r>
              <a:rPr lang="en-US" dirty="0">
                <a:solidFill>
                  <a:srgbClr val="000000"/>
                </a:solidFill>
                <a:ea typeface="Times New Roman"/>
              </a:rPr>
              <a:t> </a:t>
            </a:r>
            <a:r>
              <a:rPr lang="en-US" dirty="0" err="1">
                <a:solidFill>
                  <a:srgbClr val="000000"/>
                </a:solidFill>
                <a:ea typeface="Times New Roman"/>
              </a:rPr>
              <a:t>kebijakan</a:t>
            </a:r>
            <a:r>
              <a:rPr lang="en-US" dirty="0">
                <a:solidFill>
                  <a:srgbClr val="000000"/>
                </a:solidFill>
                <a:ea typeface="Times New Roman"/>
              </a:rPr>
              <a:t> yang </a:t>
            </a:r>
            <a:r>
              <a:rPr lang="en-US" dirty="0" err="1">
                <a:solidFill>
                  <a:srgbClr val="000000"/>
                </a:solidFill>
                <a:ea typeface="Times New Roman"/>
              </a:rPr>
              <a:t>tepat</a:t>
            </a:r>
            <a:r>
              <a:rPr lang="en-US" dirty="0">
                <a:solidFill>
                  <a:srgbClr val="000000"/>
                </a:solidFill>
                <a:ea typeface="Times New Roman"/>
              </a:rPr>
              <a:t> yang </a:t>
            </a:r>
            <a:r>
              <a:rPr lang="en-US" dirty="0" err="1">
                <a:solidFill>
                  <a:srgbClr val="000000"/>
                </a:solidFill>
                <a:ea typeface="Times New Roman"/>
              </a:rPr>
              <a:t>dilandasi</a:t>
            </a:r>
            <a:r>
              <a:rPr lang="en-US" dirty="0">
                <a:solidFill>
                  <a:srgbClr val="000000"/>
                </a:solidFill>
                <a:ea typeface="Times New Roman"/>
              </a:rPr>
              <a:t> </a:t>
            </a:r>
            <a:r>
              <a:rPr lang="en-US" dirty="0" err="1">
                <a:solidFill>
                  <a:srgbClr val="000000"/>
                </a:solidFill>
                <a:ea typeface="Times New Roman"/>
              </a:rPr>
              <a:t>dengan</a:t>
            </a:r>
            <a:r>
              <a:rPr lang="en-US" dirty="0">
                <a:solidFill>
                  <a:srgbClr val="000000"/>
                </a:solidFill>
                <a:ea typeface="Times New Roman"/>
              </a:rPr>
              <a:t> </a:t>
            </a:r>
            <a:r>
              <a:rPr lang="en-US" dirty="0" err="1">
                <a:solidFill>
                  <a:srgbClr val="000000"/>
                </a:solidFill>
                <a:ea typeface="Times New Roman"/>
              </a:rPr>
              <a:t>infrastruktur</a:t>
            </a:r>
            <a:r>
              <a:rPr lang="en-US" dirty="0">
                <a:solidFill>
                  <a:srgbClr val="000000"/>
                </a:solidFill>
                <a:ea typeface="Times New Roman"/>
              </a:rPr>
              <a:t> </a:t>
            </a:r>
            <a:r>
              <a:rPr lang="en-US" dirty="0" err="1">
                <a:solidFill>
                  <a:srgbClr val="000000"/>
                </a:solidFill>
                <a:ea typeface="Times New Roman"/>
              </a:rPr>
              <a:t>kelembagaan</a:t>
            </a:r>
            <a:r>
              <a:rPr lang="en-US" dirty="0">
                <a:solidFill>
                  <a:srgbClr val="000000"/>
                </a:solidFill>
                <a:ea typeface="Times New Roman"/>
              </a:rPr>
              <a:t> yang </a:t>
            </a:r>
            <a:r>
              <a:rPr lang="en-US" dirty="0" err="1">
                <a:solidFill>
                  <a:srgbClr val="000000"/>
                </a:solidFill>
                <a:ea typeface="Times New Roman"/>
              </a:rPr>
              <a:t>kuat</a:t>
            </a:r>
            <a:r>
              <a:rPr lang="en-US" dirty="0">
                <a:solidFill>
                  <a:srgbClr val="000000"/>
                </a:solidFill>
                <a:ea typeface="Times New Roman"/>
              </a:rPr>
              <a:t>.</a:t>
            </a:r>
            <a:endParaRPr lang="en-US" sz="3600" dirty="0">
              <a:latin typeface="Times New Roman"/>
              <a:ea typeface="Times New Roman"/>
            </a:endParaRPr>
          </a:p>
          <a:p>
            <a:endParaRPr lang="en-US" dirty="0"/>
          </a:p>
        </p:txBody>
      </p:sp>
    </p:spTree>
    <p:extLst>
      <p:ext uri="{BB962C8B-B14F-4D97-AF65-F5344CB8AC3E}">
        <p14:creationId xmlns:p14="http://schemas.microsoft.com/office/powerpoint/2010/main" val="1767946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ea typeface="Calibri"/>
              </a:rPr>
              <a:t>STRATEGI PEMBANGUNAN (4) </a:t>
            </a:r>
            <a:endParaRPr lang="en-US" dirty="0"/>
          </a:p>
        </p:txBody>
      </p:sp>
      <p:sp>
        <p:nvSpPr>
          <p:cNvPr id="3" name="Content Placeholder 2"/>
          <p:cNvSpPr>
            <a:spLocks noGrp="1"/>
          </p:cNvSpPr>
          <p:nvPr>
            <p:ph idx="1"/>
          </p:nvPr>
        </p:nvSpPr>
        <p:spPr/>
        <p:txBody>
          <a:bodyPr/>
          <a:lstStyle/>
          <a:p>
            <a:r>
              <a:rPr lang="en-US" dirty="0"/>
              <a:t>Negara </a:t>
            </a:r>
            <a:r>
              <a:rPr lang="en-US" dirty="0" err="1"/>
              <a:t>berkembang</a:t>
            </a:r>
            <a:r>
              <a:rPr lang="en-US" dirty="0"/>
              <a:t> yang </a:t>
            </a:r>
            <a:r>
              <a:rPr lang="en-US" dirty="0" err="1"/>
              <a:t>saat</a:t>
            </a:r>
            <a:r>
              <a:rPr lang="en-US" dirty="0"/>
              <a:t> </a:t>
            </a:r>
            <a:r>
              <a:rPr lang="en-US" dirty="0" err="1"/>
              <a:t>ini</a:t>
            </a:r>
            <a:r>
              <a:rPr lang="en-US" dirty="0"/>
              <a:t> </a:t>
            </a:r>
            <a:r>
              <a:rPr lang="en-US" dirty="0" err="1"/>
              <a:t>berhasil</a:t>
            </a:r>
            <a:r>
              <a:rPr lang="en-US" dirty="0"/>
              <a:t> </a:t>
            </a:r>
            <a:r>
              <a:rPr lang="en-US" dirty="0" err="1"/>
              <a:t>memasuki</a:t>
            </a:r>
            <a:r>
              <a:rPr lang="en-US" dirty="0"/>
              <a:t> </a:t>
            </a:r>
            <a:r>
              <a:rPr lang="en-US" dirty="0" err="1"/>
              <a:t>negara</a:t>
            </a:r>
            <a:r>
              <a:rPr lang="en-US" dirty="0"/>
              <a:t> </a:t>
            </a:r>
            <a:r>
              <a:rPr lang="en-US" dirty="0" err="1"/>
              <a:t>industri</a:t>
            </a:r>
            <a:r>
              <a:rPr lang="en-US" dirty="0"/>
              <a:t> </a:t>
            </a:r>
            <a:r>
              <a:rPr lang="en-US" dirty="0" err="1"/>
              <a:t>seperti</a:t>
            </a:r>
            <a:r>
              <a:rPr lang="en-US" dirty="0"/>
              <a:t> Korea Selatan, </a:t>
            </a:r>
            <a:r>
              <a:rPr lang="en-US" dirty="0" err="1"/>
              <a:t>Singapur</a:t>
            </a:r>
            <a:r>
              <a:rPr lang="en-US" dirty="0"/>
              <a:t>, </a:t>
            </a:r>
            <a:r>
              <a:rPr lang="en-US" dirty="0" err="1"/>
              <a:t>Hongkong</a:t>
            </a:r>
            <a:r>
              <a:rPr lang="en-US" dirty="0"/>
              <a:t>, Malaysia </a:t>
            </a:r>
            <a:r>
              <a:rPr lang="en-US" dirty="0" err="1"/>
              <a:t>dll</a:t>
            </a:r>
            <a:r>
              <a:rPr lang="en-US" dirty="0"/>
              <a:t> </a:t>
            </a:r>
            <a:r>
              <a:rPr lang="en-US" dirty="0" err="1"/>
              <a:t>dikarenakan</a:t>
            </a:r>
            <a:r>
              <a:rPr lang="en-US" dirty="0"/>
              <a:t> </a:t>
            </a:r>
            <a:r>
              <a:rPr lang="en-US" dirty="0" err="1"/>
              <a:t>telah</a:t>
            </a:r>
            <a:r>
              <a:rPr lang="en-US" dirty="0"/>
              <a:t> </a:t>
            </a:r>
            <a:r>
              <a:rPr lang="en-US" dirty="0" err="1"/>
              <a:t>meletakan</a:t>
            </a:r>
            <a:r>
              <a:rPr lang="en-US" dirty="0"/>
              <a:t> </a:t>
            </a:r>
            <a:r>
              <a:rPr lang="en-US" dirty="0" err="1"/>
              <a:t>kelembagaan</a:t>
            </a:r>
            <a:r>
              <a:rPr lang="en-US" dirty="0"/>
              <a:t> </a:t>
            </a:r>
            <a:r>
              <a:rPr lang="en-US" dirty="0" err="1"/>
              <a:t>dasar</a:t>
            </a:r>
            <a:r>
              <a:rPr lang="en-US" dirty="0"/>
              <a:t> </a:t>
            </a:r>
            <a:r>
              <a:rPr lang="en-US" dirty="0" err="1"/>
              <a:t>sebagai</a:t>
            </a:r>
            <a:r>
              <a:rPr lang="en-US" dirty="0"/>
              <a:t> </a:t>
            </a:r>
            <a:r>
              <a:rPr lang="en-US" dirty="0" err="1"/>
              <a:t>pijakan</a:t>
            </a:r>
            <a:r>
              <a:rPr lang="en-US" dirty="0"/>
              <a:t> </a:t>
            </a:r>
            <a:r>
              <a:rPr lang="en-US" dirty="0" err="1"/>
              <a:t>pembangunan</a:t>
            </a:r>
            <a:r>
              <a:rPr lang="en-US" dirty="0"/>
              <a:t> </a:t>
            </a:r>
            <a:r>
              <a:rPr lang="en-US" dirty="0" err="1"/>
              <a:t>secara</a:t>
            </a:r>
            <a:r>
              <a:rPr lang="en-US" dirty="0"/>
              <a:t> </a:t>
            </a:r>
            <a:r>
              <a:rPr lang="en-US" dirty="0" err="1"/>
              <a:t>kuat</a:t>
            </a:r>
            <a:r>
              <a:rPr lang="en-US" dirty="0"/>
              <a:t> </a:t>
            </a:r>
            <a:r>
              <a:rPr lang="en-US" dirty="0" err="1"/>
              <a:t>dan</a:t>
            </a:r>
            <a:r>
              <a:rPr lang="en-US" dirty="0"/>
              <a:t> </a:t>
            </a:r>
            <a:r>
              <a:rPr lang="en-US" dirty="0" err="1"/>
              <a:t>jelas</a:t>
            </a:r>
            <a:r>
              <a:rPr lang="en-US" dirty="0"/>
              <a:t>. </a:t>
            </a:r>
            <a:r>
              <a:rPr lang="en-US" dirty="0" err="1"/>
              <a:t>Mereka</a:t>
            </a:r>
            <a:r>
              <a:rPr lang="en-US" dirty="0"/>
              <a:t> </a:t>
            </a:r>
            <a:r>
              <a:rPr lang="en-US" dirty="0" err="1"/>
              <a:t>melakukan</a:t>
            </a:r>
            <a:r>
              <a:rPr lang="en-US" dirty="0"/>
              <a:t> </a:t>
            </a:r>
            <a:r>
              <a:rPr lang="en-US" dirty="0" err="1"/>
              <a:t>proteksi</a:t>
            </a:r>
            <a:r>
              <a:rPr lang="en-US" dirty="0"/>
              <a:t> </a:t>
            </a:r>
            <a:r>
              <a:rPr lang="en-US" dirty="0" err="1"/>
              <a:t>sekaligus</a:t>
            </a:r>
            <a:r>
              <a:rPr lang="en-US" dirty="0"/>
              <a:t> </a:t>
            </a:r>
            <a:r>
              <a:rPr lang="en-US" dirty="0" err="1"/>
              <a:t>juga</a:t>
            </a:r>
            <a:r>
              <a:rPr lang="en-US" dirty="0"/>
              <a:t> </a:t>
            </a:r>
            <a:r>
              <a:rPr lang="en-US" dirty="0" err="1"/>
              <a:t>insentif</a:t>
            </a:r>
            <a:r>
              <a:rPr lang="en-US" dirty="0"/>
              <a:t> </a:t>
            </a:r>
            <a:r>
              <a:rPr lang="en-US" dirty="0" err="1"/>
              <a:t>terhadap</a:t>
            </a:r>
            <a:r>
              <a:rPr lang="en-US" dirty="0"/>
              <a:t> </a:t>
            </a:r>
            <a:r>
              <a:rPr lang="en-US" dirty="0" err="1"/>
              <a:t>para</a:t>
            </a:r>
            <a:r>
              <a:rPr lang="en-US" dirty="0"/>
              <a:t> </a:t>
            </a:r>
            <a:r>
              <a:rPr lang="en-US" dirty="0" err="1"/>
              <a:t>pelaku</a:t>
            </a:r>
            <a:r>
              <a:rPr lang="en-US" dirty="0"/>
              <a:t> </a:t>
            </a:r>
            <a:r>
              <a:rPr lang="en-US" dirty="0" err="1"/>
              <a:t>ekonomi</a:t>
            </a:r>
            <a:r>
              <a:rPr lang="en-US" dirty="0"/>
              <a:t> agar </a:t>
            </a:r>
            <a:r>
              <a:rPr lang="en-US" dirty="0" err="1"/>
              <a:t>lebih</a:t>
            </a:r>
            <a:r>
              <a:rPr lang="en-US" dirty="0"/>
              <a:t> </a:t>
            </a:r>
            <a:r>
              <a:rPr lang="en-US" dirty="0" err="1"/>
              <a:t>kreatif</a:t>
            </a:r>
            <a:r>
              <a:rPr lang="en-US" dirty="0"/>
              <a:t>, </a:t>
            </a:r>
            <a:r>
              <a:rPr lang="en-US" dirty="0" err="1"/>
              <a:t>dan</a:t>
            </a:r>
            <a:r>
              <a:rPr lang="en-US" dirty="0"/>
              <a:t> </a:t>
            </a:r>
            <a:r>
              <a:rPr lang="en-US" dirty="0" err="1"/>
              <a:t>inovatif</a:t>
            </a:r>
            <a:r>
              <a:rPr lang="en-US" dirty="0"/>
              <a:t>. o </a:t>
            </a:r>
            <a:r>
              <a:rPr lang="en-US" dirty="0" err="1"/>
              <a:t>Sementara</a:t>
            </a:r>
            <a:r>
              <a:rPr lang="en-US" dirty="0"/>
              <a:t> </a:t>
            </a:r>
            <a:r>
              <a:rPr lang="en-US" dirty="0" err="1"/>
              <a:t>negara</a:t>
            </a:r>
            <a:r>
              <a:rPr lang="en-US" dirty="0"/>
              <a:t> </a:t>
            </a:r>
            <a:r>
              <a:rPr lang="en-US" dirty="0" err="1"/>
              <a:t>maju</a:t>
            </a:r>
            <a:r>
              <a:rPr lang="en-US" dirty="0"/>
              <a:t>, </a:t>
            </a:r>
            <a:r>
              <a:rPr lang="en-US" dirty="0" err="1"/>
              <a:t>kebijakanya</a:t>
            </a:r>
            <a:r>
              <a:rPr lang="en-US" dirty="0"/>
              <a:t> </a:t>
            </a:r>
            <a:r>
              <a:rPr lang="en-US" dirty="0" err="1"/>
              <a:t>lebih</a:t>
            </a:r>
            <a:r>
              <a:rPr lang="en-US" dirty="0"/>
              <a:t> </a:t>
            </a:r>
            <a:r>
              <a:rPr lang="en-US" dirty="0" err="1"/>
              <a:t>tertumpu</a:t>
            </a:r>
            <a:r>
              <a:rPr lang="en-US" dirty="0"/>
              <a:t> </a:t>
            </a:r>
            <a:r>
              <a:rPr lang="en-US" dirty="0" err="1"/>
              <a:t>pada</a:t>
            </a:r>
            <a:r>
              <a:rPr lang="en-US" dirty="0"/>
              <a:t> </a:t>
            </a:r>
            <a:r>
              <a:rPr lang="en-US" dirty="0" err="1"/>
              <a:t>pengembangan</a:t>
            </a:r>
            <a:r>
              <a:rPr lang="en-US" dirty="0"/>
              <a:t> </a:t>
            </a:r>
            <a:r>
              <a:rPr lang="en-US" dirty="0" err="1"/>
              <a:t>infrastruktur</a:t>
            </a:r>
            <a:r>
              <a:rPr lang="en-US" dirty="0"/>
              <a:t> yang </a:t>
            </a:r>
            <a:r>
              <a:rPr lang="en-US" dirty="0" err="1"/>
              <a:t>kuat</a:t>
            </a:r>
            <a:r>
              <a:rPr lang="en-US" dirty="0"/>
              <a:t> yang </a:t>
            </a:r>
            <a:r>
              <a:rPr lang="en-US" dirty="0" err="1"/>
              <a:t>sepesifik</a:t>
            </a:r>
            <a:r>
              <a:rPr lang="en-US" dirty="0"/>
              <a:t> </a:t>
            </a:r>
            <a:r>
              <a:rPr lang="en-US" dirty="0" err="1"/>
              <a:t>sesuai</a:t>
            </a:r>
            <a:r>
              <a:rPr lang="en-US" dirty="0"/>
              <a:t> </a:t>
            </a:r>
            <a:r>
              <a:rPr lang="en-US" dirty="0" err="1"/>
              <a:t>dengan</a:t>
            </a:r>
            <a:r>
              <a:rPr lang="en-US" dirty="0"/>
              <a:t> </a:t>
            </a:r>
            <a:r>
              <a:rPr lang="en-US" dirty="0" err="1"/>
              <a:t>kondisi</a:t>
            </a:r>
            <a:r>
              <a:rPr lang="en-US" dirty="0"/>
              <a:t> </a:t>
            </a:r>
            <a:r>
              <a:rPr lang="en-US" dirty="0" err="1"/>
              <a:t>negaranya</a:t>
            </a:r>
            <a:r>
              <a:rPr lang="en-US" dirty="0"/>
              <a:t>; </a:t>
            </a:r>
            <a:r>
              <a:rPr lang="en-US" dirty="0" err="1"/>
              <a:t>dan</a:t>
            </a:r>
            <a:r>
              <a:rPr lang="en-US" dirty="0"/>
              <a:t> </a:t>
            </a:r>
            <a:r>
              <a:rPr lang="en-US" dirty="0" err="1"/>
              <a:t>peningkatan</a:t>
            </a:r>
            <a:r>
              <a:rPr lang="en-US" dirty="0"/>
              <a:t> </a:t>
            </a:r>
            <a:r>
              <a:rPr lang="en-US" dirty="0" err="1"/>
              <a:t>kualitas</a:t>
            </a:r>
            <a:r>
              <a:rPr lang="en-US" dirty="0"/>
              <a:t> SDM </a:t>
            </a:r>
            <a:r>
              <a:rPr lang="en-US" dirty="0" err="1"/>
              <a:t>melalui</a:t>
            </a:r>
            <a:r>
              <a:rPr lang="en-US" dirty="0"/>
              <a:t> </a:t>
            </a:r>
            <a:r>
              <a:rPr lang="en-US" dirty="0" err="1"/>
              <a:t>berbagai</a:t>
            </a:r>
            <a:r>
              <a:rPr lang="en-US" dirty="0"/>
              <a:t> </a:t>
            </a:r>
            <a:r>
              <a:rPr lang="en-US" dirty="0" err="1"/>
              <a:t>pendidikan</a:t>
            </a:r>
            <a:r>
              <a:rPr lang="en-US" dirty="0"/>
              <a:t>, </a:t>
            </a:r>
            <a:r>
              <a:rPr lang="en-US" dirty="0" err="1"/>
              <a:t>pelatihan</a:t>
            </a:r>
            <a:r>
              <a:rPr lang="en-US" dirty="0"/>
              <a:t>, </a:t>
            </a:r>
            <a:r>
              <a:rPr lang="en-US" dirty="0" err="1"/>
              <a:t>riset</a:t>
            </a:r>
            <a:r>
              <a:rPr lang="en-US" dirty="0"/>
              <a:t> yang </a:t>
            </a:r>
            <a:r>
              <a:rPr lang="en-US" dirty="0" err="1"/>
              <a:t>berkualitas</a:t>
            </a:r>
            <a:r>
              <a:rPr lang="en-US" dirty="0"/>
              <a:t> </a:t>
            </a:r>
            <a:endParaRPr lang="en-US" dirty="0"/>
          </a:p>
        </p:txBody>
      </p:sp>
    </p:spTree>
    <p:extLst>
      <p:ext uri="{BB962C8B-B14F-4D97-AF65-F5344CB8AC3E}">
        <p14:creationId xmlns:p14="http://schemas.microsoft.com/office/powerpoint/2010/main" val="3691939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Lanjutannya</a:t>
            </a:r>
            <a:endParaRPr lang="en-US" dirty="0"/>
          </a:p>
        </p:txBody>
      </p:sp>
      <p:sp>
        <p:nvSpPr>
          <p:cNvPr id="3" name="Content Placeholder 2"/>
          <p:cNvSpPr>
            <a:spLocks noGrp="1"/>
          </p:cNvSpPr>
          <p:nvPr>
            <p:ph idx="1"/>
          </p:nvPr>
        </p:nvSpPr>
        <p:spPr/>
        <p:txBody>
          <a:bodyPr>
            <a:normAutofit/>
          </a:bodyPr>
          <a:lstStyle/>
          <a:p>
            <a:r>
              <a:rPr lang="en-US" dirty="0" err="1"/>
              <a:t>Baik</a:t>
            </a:r>
            <a:r>
              <a:rPr lang="en-US" dirty="0"/>
              <a:t> yang </a:t>
            </a:r>
            <a:r>
              <a:rPr lang="en-US" dirty="0" err="1"/>
              <a:t>dilakukan</a:t>
            </a:r>
            <a:r>
              <a:rPr lang="en-US" dirty="0"/>
              <a:t> </a:t>
            </a:r>
            <a:r>
              <a:rPr lang="en-US" dirty="0" err="1"/>
              <a:t>oleh</a:t>
            </a:r>
            <a:r>
              <a:rPr lang="en-US" dirty="0"/>
              <a:t> </a:t>
            </a:r>
            <a:r>
              <a:rPr lang="en-US" dirty="0" err="1"/>
              <a:t>negara</a:t>
            </a:r>
            <a:r>
              <a:rPr lang="en-US" dirty="0"/>
              <a:t> </a:t>
            </a:r>
            <a:r>
              <a:rPr lang="en-US" dirty="0" err="1"/>
              <a:t>berkembang</a:t>
            </a:r>
            <a:r>
              <a:rPr lang="en-US" dirty="0"/>
              <a:t> </a:t>
            </a:r>
            <a:r>
              <a:rPr lang="en-US" dirty="0" err="1"/>
              <a:t>seperti</a:t>
            </a:r>
            <a:r>
              <a:rPr lang="en-US" dirty="0"/>
              <a:t> di </a:t>
            </a:r>
            <a:r>
              <a:rPr lang="en-US" dirty="0" err="1"/>
              <a:t>atas</a:t>
            </a:r>
            <a:r>
              <a:rPr lang="en-US" dirty="0"/>
              <a:t> </a:t>
            </a:r>
            <a:r>
              <a:rPr lang="en-US" dirty="0" err="1"/>
              <a:t>maupun</a:t>
            </a:r>
            <a:r>
              <a:rPr lang="en-US" dirty="0"/>
              <a:t> </a:t>
            </a:r>
            <a:r>
              <a:rPr lang="en-US" dirty="0" err="1"/>
              <a:t>oleh</a:t>
            </a:r>
            <a:r>
              <a:rPr lang="en-US" dirty="0"/>
              <a:t> </a:t>
            </a:r>
            <a:r>
              <a:rPr lang="en-US" dirty="0" err="1"/>
              <a:t>negara</a:t>
            </a:r>
            <a:r>
              <a:rPr lang="en-US" dirty="0"/>
              <a:t> </a:t>
            </a:r>
            <a:r>
              <a:rPr lang="en-US" dirty="0" err="1"/>
              <a:t>maju</a:t>
            </a:r>
            <a:r>
              <a:rPr lang="en-US" dirty="0"/>
              <a:t> </a:t>
            </a:r>
            <a:r>
              <a:rPr lang="en-US" dirty="0" err="1"/>
              <a:t>pada</a:t>
            </a:r>
            <a:r>
              <a:rPr lang="en-US" dirty="0"/>
              <a:t> </a:t>
            </a:r>
            <a:r>
              <a:rPr lang="en-US" dirty="0" err="1"/>
              <a:t>akhirnya</a:t>
            </a:r>
            <a:r>
              <a:rPr lang="en-US" dirty="0"/>
              <a:t> </a:t>
            </a:r>
            <a:r>
              <a:rPr lang="en-US" dirty="0" err="1"/>
              <a:t>mereka</a:t>
            </a:r>
            <a:r>
              <a:rPr lang="en-US" dirty="0"/>
              <a:t> </a:t>
            </a:r>
            <a:r>
              <a:rPr lang="en-US" dirty="0" err="1"/>
              <a:t>memliki</a:t>
            </a:r>
            <a:r>
              <a:rPr lang="en-US" dirty="0"/>
              <a:t> </a:t>
            </a:r>
            <a:r>
              <a:rPr lang="en-US" dirty="0" err="1"/>
              <a:t>keunggulan</a:t>
            </a:r>
            <a:r>
              <a:rPr lang="en-US" dirty="0"/>
              <a:t> </a:t>
            </a:r>
            <a:r>
              <a:rPr lang="en-US" dirty="0" err="1"/>
              <a:t>komparatif</a:t>
            </a:r>
            <a:r>
              <a:rPr lang="en-US" dirty="0"/>
              <a:t> </a:t>
            </a:r>
            <a:r>
              <a:rPr lang="en-US" dirty="0" err="1"/>
              <a:t>dibanding</a:t>
            </a:r>
            <a:r>
              <a:rPr lang="en-US" dirty="0"/>
              <a:t> </a:t>
            </a:r>
            <a:r>
              <a:rPr lang="en-US" dirty="0" err="1"/>
              <a:t>negara-negara</a:t>
            </a:r>
            <a:r>
              <a:rPr lang="en-US" dirty="0"/>
              <a:t> lain. </a:t>
            </a:r>
            <a:endParaRPr lang="en-US" dirty="0" smtClean="0"/>
          </a:p>
          <a:p>
            <a:r>
              <a:rPr lang="en-US" dirty="0" smtClean="0"/>
              <a:t>Indonesian </a:t>
            </a:r>
            <a:r>
              <a:rPr lang="en-US" dirty="0" err="1"/>
              <a:t>mememiliki</a:t>
            </a:r>
            <a:r>
              <a:rPr lang="en-US" dirty="0"/>
              <a:t> </a:t>
            </a:r>
            <a:r>
              <a:rPr lang="en-US" dirty="0" err="1"/>
              <a:t>landasan</a:t>
            </a:r>
            <a:r>
              <a:rPr lang="en-US" dirty="0"/>
              <a:t> </a:t>
            </a:r>
            <a:r>
              <a:rPr lang="en-US" dirty="0" err="1"/>
              <a:t>kelembagaan</a:t>
            </a:r>
            <a:r>
              <a:rPr lang="en-US" dirty="0"/>
              <a:t> yang </a:t>
            </a:r>
            <a:r>
              <a:rPr lang="en-US" dirty="0" err="1"/>
              <a:t>lemah</a:t>
            </a:r>
            <a:r>
              <a:rPr lang="en-US" dirty="0"/>
              <a:t>, </a:t>
            </a:r>
            <a:r>
              <a:rPr lang="en-US" dirty="0" err="1"/>
              <a:t>tidak</a:t>
            </a:r>
            <a:r>
              <a:rPr lang="en-US" dirty="0"/>
              <a:t> </a:t>
            </a:r>
            <a:r>
              <a:rPr lang="en-US" dirty="0" err="1"/>
              <a:t>memiliki</a:t>
            </a:r>
            <a:r>
              <a:rPr lang="en-US" dirty="0"/>
              <a:t> </a:t>
            </a:r>
            <a:r>
              <a:rPr lang="en-US" dirty="0" err="1"/>
              <a:t>visi</a:t>
            </a:r>
            <a:r>
              <a:rPr lang="en-US" dirty="0"/>
              <a:t> yang </a:t>
            </a:r>
            <a:r>
              <a:rPr lang="en-US" dirty="0" err="1"/>
              <a:t>kuat</a:t>
            </a:r>
            <a:r>
              <a:rPr lang="en-US" dirty="0"/>
              <a:t>, modal </a:t>
            </a:r>
            <a:r>
              <a:rPr lang="en-US" dirty="0" err="1"/>
              <a:t>sosial</a:t>
            </a:r>
            <a:r>
              <a:rPr lang="en-US" dirty="0"/>
              <a:t> </a:t>
            </a:r>
            <a:r>
              <a:rPr lang="en-US" dirty="0" err="1"/>
              <a:t>seperti</a:t>
            </a:r>
            <a:r>
              <a:rPr lang="en-US" dirty="0"/>
              <a:t> </a:t>
            </a:r>
            <a:r>
              <a:rPr lang="en-US" dirty="0" err="1"/>
              <a:t>nilai-nilai</a:t>
            </a:r>
            <a:r>
              <a:rPr lang="en-US" dirty="0"/>
              <a:t> </a:t>
            </a:r>
            <a:r>
              <a:rPr lang="en-US" dirty="0" err="1"/>
              <a:t>kedisiplinan</a:t>
            </a:r>
            <a:r>
              <a:rPr lang="en-US" dirty="0"/>
              <a:t>, </a:t>
            </a:r>
            <a:r>
              <a:rPr lang="en-US" dirty="0" err="1"/>
              <a:t>kejujuran</a:t>
            </a:r>
            <a:r>
              <a:rPr lang="en-US" dirty="0"/>
              <a:t>, </a:t>
            </a:r>
            <a:r>
              <a:rPr lang="en-US" dirty="0" err="1"/>
              <a:t>apresiasi</a:t>
            </a:r>
            <a:r>
              <a:rPr lang="en-US" dirty="0"/>
              <a:t> </a:t>
            </a:r>
            <a:r>
              <a:rPr lang="en-US" dirty="0" err="1"/>
              <a:t>terhadap</a:t>
            </a:r>
            <a:r>
              <a:rPr lang="en-US" dirty="0"/>
              <a:t> </a:t>
            </a:r>
            <a:r>
              <a:rPr lang="en-US" dirty="0" err="1"/>
              <a:t>waktu</a:t>
            </a:r>
            <a:r>
              <a:rPr lang="en-US" dirty="0"/>
              <a:t> yang </a:t>
            </a:r>
            <a:r>
              <a:rPr lang="en-US" dirty="0" err="1"/>
              <a:t>juga</a:t>
            </a:r>
            <a:r>
              <a:rPr lang="en-US" dirty="0"/>
              <a:t> </a:t>
            </a:r>
            <a:r>
              <a:rPr lang="en-US" dirty="0" err="1"/>
              <a:t>lemah</a:t>
            </a:r>
            <a:r>
              <a:rPr lang="en-US" dirty="0"/>
              <a:t> </a:t>
            </a:r>
            <a:r>
              <a:rPr lang="en-US" dirty="0" err="1"/>
              <a:t>sehingga</a:t>
            </a:r>
            <a:r>
              <a:rPr lang="en-US" dirty="0"/>
              <a:t> </a:t>
            </a:r>
            <a:r>
              <a:rPr lang="en-US" dirty="0" err="1"/>
              <a:t>masih</a:t>
            </a:r>
            <a:r>
              <a:rPr lang="en-US" dirty="0"/>
              <a:t> </a:t>
            </a:r>
            <a:r>
              <a:rPr lang="en-US" dirty="0" err="1"/>
              <a:t>berkutat</a:t>
            </a:r>
            <a:r>
              <a:rPr lang="en-US" dirty="0"/>
              <a:t> </a:t>
            </a:r>
            <a:r>
              <a:rPr lang="en-US" dirty="0" err="1"/>
              <a:t>dengan</a:t>
            </a:r>
            <a:r>
              <a:rPr lang="en-US" dirty="0"/>
              <a:t> </a:t>
            </a:r>
            <a:r>
              <a:rPr lang="en-US" dirty="0" err="1"/>
              <a:t>persoalan</a:t>
            </a:r>
            <a:r>
              <a:rPr lang="en-US" dirty="0"/>
              <a:t> </a:t>
            </a:r>
            <a:r>
              <a:rPr lang="en-US" dirty="0" err="1"/>
              <a:t>elementer</a:t>
            </a:r>
            <a:r>
              <a:rPr lang="en-US" dirty="0"/>
              <a:t> </a:t>
            </a:r>
            <a:r>
              <a:rPr lang="en-US" dirty="0" err="1"/>
              <a:t>pembangunan</a:t>
            </a:r>
            <a:r>
              <a:rPr lang="en-US" dirty="0" smtClean="0"/>
              <a:t>.</a:t>
            </a:r>
          </a:p>
          <a:p>
            <a:r>
              <a:rPr lang="en-US" dirty="0" err="1" smtClean="0"/>
              <a:t>Diperlukan</a:t>
            </a:r>
            <a:r>
              <a:rPr lang="en-US" dirty="0" smtClean="0"/>
              <a:t> </a:t>
            </a:r>
            <a:r>
              <a:rPr lang="en-US" dirty="0" err="1"/>
              <a:t>reorientasi</a:t>
            </a:r>
            <a:r>
              <a:rPr lang="en-US" dirty="0"/>
              <a:t> </a:t>
            </a:r>
            <a:r>
              <a:rPr lang="en-US" dirty="0" err="1"/>
              <a:t>kebijakan</a:t>
            </a:r>
            <a:r>
              <a:rPr lang="en-US" dirty="0"/>
              <a:t> </a:t>
            </a:r>
            <a:r>
              <a:rPr lang="en-US" dirty="0" err="1"/>
              <a:t>pembangunan</a:t>
            </a:r>
            <a:r>
              <a:rPr lang="en-US" dirty="0"/>
              <a:t> </a:t>
            </a:r>
            <a:r>
              <a:rPr lang="en-US" dirty="0" err="1"/>
              <a:t>dengan</a:t>
            </a:r>
            <a:r>
              <a:rPr lang="en-US" dirty="0"/>
              <a:t> </a:t>
            </a:r>
            <a:r>
              <a:rPr lang="en-US" dirty="0" err="1"/>
              <a:t>pembenahan</a:t>
            </a:r>
            <a:r>
              <a:rPr lang="en-US" dirty="0"/>
              <a:t> </a:t>
            </a:r>
            <a:r>
              <a:rPr lang="en-US" dirty="0" err="1"/>
              <a:t>infrastruktur</a:t>
            </a:r>
            <a:r>
              <a:rPr lang="en-US" dirty="0"/>
              <a:t> </a:t>
            </a:r>
            <a:r>
              <a:rPr lang="en-US" dirty="0" err="1"/>
              <a:t>kelembagaan</a:t>
            </a:r>
            <a:r>
              <a:rPr lang="en-US" dirty="0"/>
              <a:t> yang </a:t>
            </a:r>
            <a:r>
              <a:rPr lang="en-US" dirty="0" err="1"/>
              <a:t>kuat</a:t>
            </a:r>
            <a:r>
              <a:rPr lang="en-US" dirty="0"/>
              <a:t>.</a:t>
            </a:r>
          </a:p>
          <a:p>
            <a:endParaRPr lang="en-US" dirty="0"/>
          </a:p>
        </p:txBody>
      </p:sp>
    </p:spTree>
    <p:extLst>
      <p:ext uri="{BB962C8B-B14F-4D97-AF65-F5344CB8AC3E}">
        <p14:creationId xmlns:p14="http://schemas.microsoft.com/office/powerpoint/2010/main" val="3942028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1">
                    <a:lumMod val="75000"/>
                  </a:schemeClr>
                </a:solidFill>
              </a:rPr>
              <a:t>KERANGKA PENILAIAN KINERJA PEMERINTAH </a:t>
            </a:r>
            <a:endParaRPr lang="en-US" b="1" dirty="0">
              <a:solidFill>
                <a:schemeClr val="accent1">
                  <a:lumMod val="75000"/>
                </a:schemeClr>
              </a:solidFill>
            </a:endParaRPr>
          </a:p>
        </p:txBody>
      </p:sp>
      <p:sp>
        <p:nvSpPr>
          <p:cNvPr id="3" name="Content Placeholder 2"/>
          <p:cNvSpPr>
            <a:spLocks noGrp="1"/>
          </p:cNvSpPr>
          <p:nvPr>
            <p:ph sz="quarter" idx="1"/>
          </p:nvPr>
        </p:nvSpPr>
        <p:spPr/>
        <p:txBody>
          <a:bodyPr>
            <a:normAutofit fontScale="92500"/>
          </a:bodyPr>
          <a:lstStyle/>
          <a:p>
            <a:pPr marL="0" marR="0" algn="just">
              <a:spcBef>
                <a:spcPts val="0"/>
              </a:spcBef>
              <a:spcAft>
                <a:spcPts val="1500"/>
              </a:spcAft>
            </a:pPr>
            <a:r>
              <a:rPr lang="en-US" dirty="0" err="1">
                <a:solidFill>
                  <a:srgbClr val="000000"/>
                </a:solidFill>
                <a:latin typeface="Arial"/>
                <a:ea typeface="Times New Roman"/>
              </a:rPr>
              <a:t>Dapat</a:t>
            </a:r>
            <a:r>
              <a:rPr lang="en-US" dirty="0">
                <a:solidFill>
                  <a:srgbClr val="000000"/>
                </a:solidFill>
                <a:latin typeface="Arial"/>
                <a:ea typeface="Times New Roman"/>
              </a:rPr>
              <a:t> </a:t>
            </a:r>
            <a:r>
              <a:rPr lang="en-US" dirty="0" err="1">
                <a:solidFill>
                  <a:srgbClr val="000000"/>
                </a:solidFill>
                <a:latin typeface="Arial"/>
                <a:ea typeface="Times New Roman"/>
              </a:rPr>
              <a:t>diukur</a:t>
            </a:r>
            <a:r>
              <a:rPr lang="en-US" dirty="0">
                <a:solidFill>
                  <a:srgbClr val="000000"/>
                </a:solidFill>
                <a:latin typeface="Arial"/>
                <a:ea typeface="Times New Roman"/>
              </a:rPr>
              <a:t> </a:t>
            </a:r>
            <a:r>
              <a:rPr lang="en-US" dirty="0" err="1">
                <a:solidFill>
                  <a:srgbClr val="000000"/>
                </a:solidFill>
                <a:latin typeface="Arial"/>
                <a:ea typeface="Times New Roman"/>
              </a:rPr>
              <a:t>dengan</a:t>
            </a:r>
            <a:r>
              <a:rPr lang="en-US" dirty="0">
                <a:solidFill>
                  <a:srgbClr val="000000"/>
                </a:solidFill>
                <a:latin typeface="Arial"/>
                <a:ea typeface="Times New Roman"/>
              </a:rPr>
              <a:t> </a:t>
            </a:r>
            <a:r>
              <a:rPr lang="en-US" dirty="0" err="1">
                <a:solidFill>
                  <a:srgbClr val="000000"/>
                </a:solidFill>
                <a:latin typeface="Arial"/>
                <a:ea typeface="Times New Roman"/>
              </a:rPr>
              <a:t>dua</a:t>
            </a:r>
            <a:r>
              <a:rPr lang="en-US" dirty="0">
                <a:solidFill>
                  <a:srgbClr val="000000"/>
                </a:solidFill>
                <a:latin typeface="Arial"/>
                <a:ea typeface="Times New Roman"/>
              </a:rPr>
              <a:t> </a:t>
            </a:r>
            <a:r>
              <a:rPr lang="en-US" dirty="0" err="1">
                <a:solidFill>
                  <a:srgbClr val="000000"/>
                </a:solidFill>
                <a:latin typeface="Arial"/>
                <a:ea typeface="Times New Roman"/>
              </a:rPr>
              <a:t>indikator</a:t>
            </a:r>
            <a:r>
              <a:rPr lang="en-US" dirty="0">
                <a:solidFill>
                  <a:srgbClr val="000000"/>
                </a:solidFill>
                <a:latin typeface="Arial"/>
                <a:ea typeface="Times New Roman"/>
              </a:rPr>
              <a:t> </a:t>
            </a:r>
            <a:r>
              <a:rPr lang="en-US" dirty="0" err="1">
                <a:solidFill>
                  <a:srgbClr val="000000"/>
                </a:solidFill>
                <a:latin typeface="Arial"/>
                <a:ea typeface="Times New Roman"/>
              </a:rPr>
              <a:t>utama</a:t>
            </a:r>
            <a:r>
              <a:rPr lang="en-US" dirty="0">
                <a:solidFill>
                  <a:srgbClr val="000000"/>
                </a:solidFill>
                <a:latin typeface="Arial"/>
                <a:ea typeface="Times New Roman"/>
              </a:rPr>
              <a:t>: </a:t>
            </a:r>
            <a:r>
              <a:rPr lang="en-US" dirty="0" err="1">
                <a:solidFill>
                  <a:srgbClr val="000000"/>
                </a:solidFill>
                <a:latin typeface="Arial"/>
                <a:ea typeface="Times New Roman"/>
              </a:rPr>
              <a:t>oefisiensi</a:t>
            </a:r>
            <a:r>
              <a:rPr lang="en-US" dirty="0">
                <a:solidFill>
                  <a:srgbClr val="000000"/>
                </a:solidFill>
                <a:latin typeface="Arial"/>
                <a:ea typeface="Times New Roman"/>
              </a:rPr>
              <a:t> : </a:t>
            </a:r>
            <a:r>
              <a:rPr lang="en-US" dirty="0" err="1">
                <a:solidFill>
                  <a:srgbClr val="000000"/>
                </a:solidFill>
                <a:latin typeface="Arial"/>
                <a:ea typeface="Times New Roman"/>
              </a:rPr>
              <a:t>hubungan</a:t>
            </a:r>
            <a:r>
              <a:rPr lang="en-US" dirty="0">
                <a:solidFill>
                  <a:srgbClr val="000000"/>
                </a:solidFill>
                <a:latin typeface="Arial"/>
                <a:ea typeface="Times New Roman"/>
              </a:rPr>
              <a:t> </a:t>
            </a:r>
            <a:r>
              <a:rPr lang="en-US" dirty="0" err="1">
                <a:solidFill>
                  <a:srgbClr val="000000"/>
                </a:solidFill>
                <a:latin typeface="Arial"/>
                <a:ea typeface="Times New Roman"/>
              </a:rPr>
              <a:t>anatar</a:t>
            </a:r>
            <a:r>
              <a:rPr lang="en-US" dirty="0">
                <a:solidFill>
                  <a:srgbClr val="000000"/>
                </a:solidFill>
                <a:latin typeface="Arial"/>
                <a:ea typeface="Times New Roman"/>
              </a:rPr>
              <a:t> input </a:t>
            </a:r>
            <a:r>
              <a:rPr lang="en-US" dirty="0" err="1">
                <a:solidFill>
                  <a:srgbClr val="000000"/>
                </a:solidFill>
                <a:latin typeface="Arial"/>
                <a:ea typeface="Times New Roman"/>
              </a:rPr>
              <a:t>dan</a:t>
            </a:r>
            <a:r>
              <a:rPr lang="en-US" dirty="0">
                <a:solidFill>
                  <a:srgbClr val="000000"/>
                </a:solidFill>
                <a:latin typeface="Arial"/>
                <a:ea typeface="Times New Roman"/>
              </a:rPr>
              <a:t> output </a:t>
            </a:r>
            <a:r>
              <a:rPr lang="en-US" dirty="0" err="1">
                <a:solidFill>
                  <a:srgbClr val="000000"/>
                </a:solidFill>
                <a:latin typeface="Arial"/>
                <a:ea typeface="Times New Roman"/>
              </a:rPr>
              <a:t>atau</a:t>
            </a:r>
            <a:r>
              <a:rPr lang="en-US" dirty="0">
                <a:solidFill>
                  <a:srgbClr val="000000"/>
                </a:solidFill>
                <a:latin typeface="Arial"/>
                <a:ea typeface="Times New Roman"/>
              </a:rPr>
              <a:t> </a:t>
            </a:r>
            <a:r>
              <a:rPr lang="en-US" dirty="0" err="1">
                <a:solidFill>
                  <a:srgbClr val="000000"/>
                </a:solidFill>
                <a:latin typeface="Arial"/>
                <a:ea typeface="Times New Roman"/>
              </a:rPr>
              <a:t>pemanfaatan</a:t>
            </a:r>
            <a:r>
              <a:rPr lang="en-US" dirty="0">
                <a:solidFill>
                  <a:srgbClr val="000000"/>
                </a:solidFill>
                <a:latin typeface="Arial"/>
                <a:ea typeface="Times New Roman"/>
              </a:rPr>
              <a:t> </a:t>
            </a:r>
            <a:r>
              <a:rPr lang="en-US" dirty="0" err="1">
                <a:solidFill>
                  <a:srgbClr val="000000"/>
                </a:solidFill>
                <a:latin typeface="Arial"/>
                <a:ea typeface="Times New Roman"/>
              </a:rPr>
              <a:t>sumberdaya</a:t>
            </a:r>
            <a:r>
              <a:rPr lang="en-US" dirty="0">
                <a:solidFill>
                  <a:srgbClr val="000000"/>
                </a:solidFill>
                <a:latin typeface="Arial"/>
                <a:ea typeface="Times New Roman"/>
              </a:rPr>
              <a:t> </a:t>
            </a:r>
            <a:r>
              <a:rPr lang="en-US" dirty="0" err="1">
                <a:solidFill>
                  <a:srgbClr val="000000"/>
                </a:solidFill>
                <a:latin typeface="Arial"/>
                <a:ea typeface="Times New Roman"/>
              </a:rPr>
              <a:t>dengan</a:t>
            </a:r>
            <a:r>
              <a:rPr lang="en-US" dirty="0">
                <a:solidFill>
                  <a:srgbClr val="000000"/>
                </a:solidFill>
                <a:latin typeface="Arial"/>
                <a:ea typeface="Times New Roman"/>
              </a:rPr>
              <a:t> </a:t>
            </a:r>
            <a:r>
              <a:rPr lang="en-US" dirty="0" err="1">
                <a:solidFill>
                  <a:srgbClr val="000000"/>
                </a:solidFill>
                <a:latin typeface="Arial"/>
                <a:ea typeface="Times New Roman"/>
              </a:rPr>
              <a:t>hasil</a:t>
            </a:r>
            <a:r>
              <a:rPr lang="en-US" dirty="0">
                <a:solidFill>
                  <a:srgbClr val="000000"/>
                </a:solidFill>
                <a:latin typeface="Arial"/>
                <a:ea typeface="Times New Roman"/>
              </a:rPr>
              <a:t> yang </a:t>
            </a:r>
            <a:r>
              <a:rPr lang="en-US" dirty="0" err="1">
                <a:solidFill>
                  <a:srgbClr val="000000"/>
                </a:solidFill>
                <a:latin typeface="Arial"/>
                <a:ea typeface="Times New Roman"/>
              </a:rPr>
              <a:t>diharapkan</a:t>
            </a:r>
            <a:r>
              <a:rPr lang="en-US" dirty="0">
                <a:solidFill>
                  <a:srgbClr val="000000"/>
                </a:solidFill>
                <a:latin typeface="Arial"/>
                <a:ea typeface="Times New Roman"/>
              </a:rPr>
              <a:t> </a:t>
            </a:r>
            <a:r>
              <a:rPr lang="en-US" dirty="0" err="1">
                <a:solidFill>
                  <a:srgbClr val="000000"/>
                </a:solidFill>
                <a:latin typeface="Arial"/>
                <a:ea typeface="Times New Roman"/>
              </a:rPr>
              <a:t>oefektifitas</a:t>
            </a:r>
            <a:r>
              <a:rPr lang="en-US" dirty="0">
                <a:solidFill>
                  <a:srgbClr val="000000"/>
                </a:solidFill>
                <a:latin typeface="Arial"/>
                <a:ea typeface="Times New Roman"/>
              </a:rPr>
              <a:t> : </a:t>
            </a:r>
            <a:r>
              <a:rPr lang="en-US" dirty="0" err="1">
                <a:solidFill>
                  <a:srgbClr val="000000"/>
                </a:solidFill>
                <a:latin typeface="Arial"/>
                <a:ea typeface="Times New Roman"/>
              </a:rPr>
              <a:t>diukur</a:t>
            </a:r>
            <a:r>
              <a:rPr lang="en-US" dirty="0">
                <a:solidFill>
                  <a:srgbClr val="000000"/>
                </a:solidFill>
                <a:latin typeface="Arial"/>
                <a:ea typeface="Times New Roman"/>
              </a:rPr>
              <a:t> </a:t>
            </a:r>
            <a:r>
              <a:rPr lang="en-US" dirty="0" err="1">
                <a:solidFill>
                  <a:srgbClr val="000000"/>
                </a:solidFill>
                <a:latin typeface="Arial"/>
                <a:ea typeface="Times New Roman"/>
              </a:rPr>
              <a:t>dengan</a:t>
            </a:r>
            <a:r>
              <a:rPr lang="en-US" dirty="0">
                <a:solidFill>
                  <a:srgbClr val="000000"/>
                </a:solidFill>
                <a:latin typeface="Arial"/>
                <a:ea typeface="Times New Roman"/>
              </a:rPr>
              <a:t> </a:t>
            </a:r>
            <a:r>
              <a:rPr lang="en-US" dirty="0" err="1">
                <a:solidFill>
                  <a:srgbClr val="000000"/>
                </a:solidFill>
                <a:latin typeface="Arial"/>
                <a:ea typeface="Times New Roman"/>
              </a:rPr>
              <a:t>paramter</a:t>
            </a:r>
            <a:r>
              <a:rPr lang="en-US" dirty="0">
                <a:solidFill>
                  <a:srgbClr val="000000"/>
                </a:solidFill>
                <a:latin typeface="Arial"/>
                <a:ea typeface="Times New Roman"/>
              </a:rPr>
              <a:t> </a:t>
            </a:r>
            <a:r>
              <a:rPr lang="en-US" dirty="0" err="1">
                <a:solidFill>
                  <a:srgbClr val="000000"/>
                </a:solidFill>
                <a:latin typeface="Arial"/>
                <a:ea typeface="Times New Roman"/>
              </a:rPr>
              <a:t>oaksesibilitas</a:t>
            </a:r>
            <a:r>
              <a:rPr lang="en-US" dirty="0">
                <a:solidFill>
                  <a:srgbClr val="000000"/>
                </a:solidFill>
                <a:latin typeface="Arial"/>
                <a:ea typeface="Times New Roman"/>
              </a:rPr>
              <a:t> </a:t>
            </a:r>
            <a:r>
              <a:rPr lang="en-US" dirty="0" err="1">
                <a:solidFill>
                  <a:srgbClr val="000000"/>
                </a:solidFill>
                <a:latin typeface="Arial"/>
                <a:ea typeface="Times New Roman"/>
              </a:rPr>
              <a:t>keterjangkauan</a:t>
            </a:r>
            <a:r>
              <a:rPr lang="en-US" dirty="0">
                <a:solidFill>
                  <a:srgbClr val="000000"/>
                </a:solidFill>
                <a:latin typeface="Arial"/>
                <a:ea typeface="Times New Roman"/>
              </a:rPr>
              <a:t> </a:t>
            </a:r>
            <a:r>
              <a:rPr lang="en-US" dirty="0" err="1">
                <a:solidFill>
                  <a:srgbClr val="000000"/>
                </a:solidFill>
                <a:latin typeface="Arial"/>
                <a:ea typeface="Times New Roman"/>
              </a:rPr>
              <a:t>secara</a:t>
            </a:r>
            <a:r>
              <a:rPr lang="en-US" dirty="0">
                <a:solidFill>
                  <a:srgbClr val="000000"/>
                </a:solidFill>
                <a:latin typeface="Arial"/>
                <a:ea typeface="Times New Roman"/>
              </a:rPr>
              <a:t> </a:t>
            </a:r>
            <a:r>
              <a:rPr lang="en-US" dirty="0" err="1">
                <a:solidFill>
                  <a:srgbClr val="000000"/>
                </a:solidFill>
                <a:latin typeface="Arial"/>
                <a:ea typeface="Times New Roman"/>
              </a:rPr>
              <a:t>fisik</a:t>
            </a:r>
            <a:r>
              <a:rPr lang="en-US" dirty="0">
                <a:solidFill>
                  <a:srgbClr val="000000"/>
                </a:solidFill>
                <a:latin typeface="Arial"/>
                <a:ea typeface="Times New Roman"/>
              </a:rPr>
              <a:t>, </a:t>
            </a:r>
            <a:r>
              <a:rPr lang="en-US" dirty="0" err="1">
                <a:solidFill>
                  <a:srgbClr val="000000"/>
                </a:solidFill>
                <a:latin typeface="Arial"/>
                <a:ea typeface="Times New Roman"/>
              </a:rPr>
              <a:t>keterwakilan</a:t>
            </a:r>
            <a:r>
              <a:rPr lang="en-US" dirty="0">
                <a:solidFill>
                  <a:srgbClr val="000000"/>
                </a:solidFill>
                <a:latin typeface="Arial"/>
                <a:ea typeface="Times New Roman"/>
              </a:rPr>
              <a:t> </a:t>
            </a:r>
            <a:r>
              <a:rPr lang="en-US" dirty="0" err="1">
                <a:solidFill>
                  <a:srgbClr val="000000"/>
                </a:solidFill>
                <a:latin typeface="Arial"/>
                <a:ea typeface="Times New Roman"/>
              </a:rPr>
              <a:t>kelompk</a:t>
            </a:r>
            <a:r>
              <a:rPr lang="en-US" dirty="0">
                <a:solidFill>
                  <a:srgbClr val="000000"/>
                </a:solidFill>
                <a:latin typeface="Arial"/>
                <a:ea typeface="Times New Roman"/>
              </a:rPr>
              <a:t> </a:t>
            </a:r>
            <a:r>
              <a:rPr lang="en-US" dirty="0" err="1">
                <a:solidFill>
                  <a:srgbClr val="000000"/>
                </a:solidFill>
                <a:latin typeface="Arial"/>
                <a:ea typeface="Times New Roman"/>
              </a:rPr>
              <a:t>prioritas</a:t>
            </a:r>
            <a:r>
              <a:rPr lang="en-US" dirty="0">
                <a:solidFill>
                  <a:srgbClr val="000000"/>
                </a:solidFill>
                <a:latin typeface="Arial"/>
                <a:ea typeface="Times New Roman"/>
              </a:rPr>
              <a:t>, </a:t>
            </a:r>
            <a:r>
              <a:rPr lang="en-US" dirty="0" err="1">
                <a:solidFill>
                  <a:srgbClr val="000000"/>
                </a:solidFill>
                <a:latin typeface="Arial"/>
                <a:ea typeface="Times New Roman"/>
              </a:rPr>
              <a:t>kesanggupan</a:t>
            </a:r>
            <a:r>
              <a:rPr lang="en-US" dirty="0">
                <a:solidFill>
                  <a:srgbClr val="000000"/>
                </a:solidFill>
                <a:latin typeface="Arial"/>
                <a:ea typeface="Times New Roman"/>
              </a:rPr>
              <a:t>, </a:t>
            </a:r>
            <a:r>
              <a:rPr lang="en-US" dirty="0" err="1">
                <a:solidFill>
                  <a:srgbClr val="000000"/>
                </a:solidFill>
                <a:latin typeface="Arial"/>
                <a:ea typeface="Times New Roman"/>
              </a:rPr>
              <a:t>okesesuian</a:t>
            </a:r>
            <a:r>
              <a:rPr lang="en-US" dirty="0">
                <a:solidFill>
                  <a:srgbClr val="000000"/>
                </a:solidFill>
                <a:latin typeface="Arial"/>
                <a:ea typeface="Times New Roman"/>
              </a:rPr>
              <a:t> </a:t>
            </a:r>
            <a:r>
              <a:rPr lang="en-US" dirty="0" err="1">
                <a:solidFill>
                  <a:srgbClr val="000000"/>
                </a:solidFill>
                <a:latin typeface="Arial"/>
                <a:ea typeface="Times New Roman"/>
              </a:rPr>
              <a:t>kecocokan</a:t>
            </a:r>
            <a:r>
              <a:rPr lang="en-US" dirty="0">
                <a:solidFill>
                  <a:srgbClr val="000000"/>
                </a:solidFill>
                <a:latin typeface="Arial"/>
                <a:ea typeface="Times New Roman"/>
              </a:rPr>
              <a:t> </a:t>
            </a:r>
            <a:r>
              <a:rPr lang="en-US" dirty="0" err="1">
                <a:solidFill>
                  <a:srgbClr val="000000"/>
                </a:solidFill>
                <a:latin typeface="Arial"/>
                <a:ea typeface="Times New Roman"/>
              </a:rPr>
              <a:t>pelayanan</a:t>
            </a:r>
            <a:r>
              <a:rPr lang="en-US" dirty="0">
                <a:solidFill>
                  <a:srgbClr val="000000"/>
                </a:solidFill>
                <a:latin typeface="Arial"/>
                <a:ea typeface="Times New Roman"/>
              </a:rPr>
              <a:t> </a:t>
            </a:r>
            <a:r>
              <a:rPr lang="en-US" dirty="0" err="1">
                <a:solidFill>
                  <a:srgbClr val="000000"/>
                </a:solidFill>
                <a:latin typeface="Arial"/>
                <a:ea typeface="Times New Roman"/>
              </a:rPr>
              <a:t>dengan</a:t>
            </a:r>
            <a:r>
              <a:rPr lang="en-US" dirty="0">
                <a:solidFill>
                  <a:srgbClr val="000000"/>
                </a:solidFill>
                <a:latin typeface="Arial"/>
                <a:ea typeface="Times New Roman"/>
              </a:rPr>
              <a:t> </a:t>
            </a:r>
            <a:r>
              <a:rPr lang="en-US" dirty="0" err="1">
                <a:solidFill>
                  <a:srgbClr val="000000"/>
                </a:solidFill>
                <a:latin typeface="Arial"/>
                <a:ea typeface="Times New Roman"/>
              </a:rPr>
              <a:t>kebutuhan</a:t>
            </a:r>
            <a:r>
              <a:rPr lang="en-US" dirty="0">
                <a:solidFill>
                  <a:srgbClr val="000000"/>
                </a:solidFill>
                <a:latin typeface="Arial"/>
                <a:ea typeface="Times New Roman"/>
              </a:rPr>
              <a:t> </a:t>
            </a:r>
            <a:r>
              <a:rPr lang="en-US" dirty="0" err="1">
                <a:solidFill>
                  <a:srgbClr val="000000"/>
                </a:solidFill>
                <a:latin typeface="Arial"/>
                <a:ea typeface="Times New Roman"/>
              </a:rPr>
              <a:t>masyarakat</a:t>
            </a:r>
            <a:r>
              <a:rPr lang="en-US" dirty="0">
                <a:solidFill>
                  <a:srgbClr val="000000"/>
                </a:solidFill>
                <a:latin typeface="Arial"/>
                <a:ea typeface="Times New Roman"/>
              </a:rPr>
              <a:t> </a:t>
            </a:r>
            <a:r>
              <a:rPr lang="en-US" dirty="0" err="1">
                <a:solidFill>
                  <a:srgbClr val="000000"/>
                </a:solidFill>
                <a:latin typeface="Arial"/>
                <a:ea typeface="Times New Roman"/>
              </a:rPr>
              <a:t>opencapaian</a:t>
            </a:r>
            <a:r>
              <a:rPr lang="en-US" dirty="0">
                <a:solidFill>
                  <a:srgbClr val="000000"/>
                </a:solidFill>
                <a:latin typeface="Arial"/>
                <a:ea typeface="Times New Roman"/>
              </a:rPr>
              <a:t> </a:t>
            </a:r>
            <a:r>
              <a:rPr lang="en-US" dirty="0" err="1">
                <a:solidFill>
                  <a:srgbClr val="000000"/>
                </a:solidFill>
                <a:latin typeface="Arial"/>
                <a:ea typeface="Times New Roman"/>
              </a:rPr>
              <a:t>omutu</a:t>
            </a:r>
            <a:r>
              <a:rPr lang="en-US" dirty="0">
                <a:solidFill>
                  <a:srgbClr val="000000"/>
                </a:solidFill>
                <a:latin typeface="Arial"/>
                <a:ea typeface="Times New Roman"/>
              </a:rPr>
              <a:t> (</a:t>
            </a:r>
            <a:r>
              <a:rPr lang="en-US" dirty="0" err="1">
                <a:solidFill>
                  <a:srgbClr val="000000"/>
                </a:solidFill>
                <a:latin typeface="Arial"/>
                <a:ea typeface="Times New Roman"/>
              </a:rPr>
              <a:t>kualitas</a:t>
            </a:r>
            <a:r>
              <a:rPr lang="en-US" dirty="0">
                <a:solidFill>
                  <a:srgbClr val="000000"/>
                </a:solidFill>
                <a:latin typeface="Arial"/>
                <a:ea typeface="Times New Roman"/>
              </a:rPr>
              <a:t>) : </a:t>
            </a:r>
            <a:r>
              <a:rPr lang="en-US" dirty="0" err="1">
                <a:solidFill>
                  <a:srgbClr val="000000"/>
                </a:solidFill>
                <a:latin typeface="Arial"/>
                <a:ea typeface="Times New Roman"/>
              </a:rPr>
              <a:t>kualitas</a:t>
            </a:r>
            <a:r>
              <a:rPr lang="en-US" dirty="0">
                <a:solidFill>
                  <a:srgbClr val="000000"/>
                </a:solidFill>
                <a:latin typeface="Arial"/>
                <a:ea typeface="Times New Roman"/>
              </a:rPr>
              <a:t> </a:t>
            </a:r>
            <a:r>
              <a:rPr lang="en-US" dirty="0" err="1">
                <a:solidFill>
                  <a:srgbClr val="000000"/>
                </a:solidFill>
                <a:latin typeface="Arial"/>
                <a:ea typeface="Times New Roman"/>
              </a:rPr>
              <a:t>pelayanan</a:t>
            </a:r>
            <a:r>
              <a:rPr lang="en-US" dirty="0">
                <a:solidFill>
                  <a:srgbClr val="000000"/>
                </a:solidFill>
                <a:latin typeface="Arial"/>
                <a:ea typeface="Times New Roman"/>
              </a:rPr>
              <a:t> </a:t>
            </a:r>
            <a:r>
              <a:rPr lang="en-US" dirty="0" err="1">
                <a:solidFill>
                  <a:srgbClr val="000000"/>
                </a:solidFill>
                <a:latin typeface="Arial"/>
                <a:ea typeface="Times New Roman"/>
              </a:rPr>
              <a:t>opelayanan</a:t>
            </a:r>
            <a:r>
              <a:rPr lang="en-US" dirty="0">
                <a:solidFill>
                  <a:srgbClr val="000000"/>
                </a:solidFill>
                <a:latin typeface="Arial"/>
                <a:ea typeface="Times New Roman"/>
              </a:rPr>
              <a:t> </a:t>
            </a:r>
            <a:r>
              <a:rPr lang="en-US" dirty="0" err="1">
                <a:solidFill>
                  <a:srgbClr val="000000"/>
                </a:solidFill>
                <a:latin typeface="Arial"/>
                <a:ea typeface="Times New Roman"/>
              </a:rPr>
              <a:t>pemerintah</a:t>
            </a:r>
            <a:r>
              <a:rPr lang="en-US" dirty="0">
                <a:solidFill>
                  <a:srgbClr val="000000"/>
                </a:solidFill>
                <a:latin typeface="Arial"/>
                <a:ea typeface="Times New Roman"/>
              </a:rPr>
              <a:t> </a:t>
            </a:r>
            <a:r>
              <a:rPr lang="en-US" dirty="0" err="1">
                <a:solidFill>
                  <a:srgbClr val="000000"/>
                </a:solidFill>
                <a:latin typeface="Arial"/>
                <a:ea typeface="Times New Roman"/>
              </a:rPr>
              <a:t>dapat</a:t>
            </a:r>
            <a:r>
              <a:rPr lang="en-US" dirty="0">
                <a:solidFill>
                  <a:srgbClr val="000000"/>
                </a:solidFill>
                <a:latin typeface="Arial"/>
                <a:ea typeface="Times New Roman"/>
              </a:rPr>
              <a:t> </a:t>
            </a:r>
            <a:r>
              <a:rPr lang="en-US" dirty="0" err="1">
                <a:solidFill>
                  <a:srgbClr val="000000"/>
                </a:solidFill>
                <a:latin typeface="Arial"/>
                <a:ea typeface="Times New Roman"/>
              </a:rPr>
              <a:t>dikur</a:t>
            </a:r>
            <a:r>
              <a:rPr lang="en-US" dirty="0">
                <a:solidFill>
                  <a:srgbClr val="000000"/>
                </a:solidFill>
                <a:latin typeface="Arial"/>
                <a:ea typeface="Times New Roman"/>
              </a:rPr>
              <a:t> </a:t>
            </a:r>
            <a:r>
              <a:rPr lang="en-US" dirty="0" err="1">
                <a:solidFill>
                  <a:srgbClr val="000000"/>
                </a:solidFill>
                <a:latin typeface="Arial"/>
                <a:ea typeface="Times New Roman"/>
              </a:rPr>
              <a:t>melalui</a:t>
            </a:r>
            <a:r>
              <a:rPr lang="en-US" dirty="0">
                <a:solidFill>
                  <a:srgbClr val="000000"/>
                </a:solidFill>
                <a:latin typeface="Arial"/>
                <a:ea typeface="Times New Roman"/>
              </a:rPr>
              <a:t> </a:t>
            </a:r>
            <a:r>
              <a:rPr lang="en-US" dirty="0" err="1">
                <a:solidFill>
                  <a:srgbClr val="000000"/>
                </a:solidFill>
                <a:latin typeface="Arial"/>
                <a:ea typeface="Times New Roman"/>
              </a:rPr>
              <a:t>biaya</a:t>
            </a:r>
            <a:r>
              <a:rPr lang="en-US" dirty="0">
                <a:solidFill>
                  <a:srgbClr val="000000"/>
                </a:solidFill>
                <a:latin typeface="Arial"/>
                <a:ea typeface="Times New Roman"/>
              </a:rPr>
              <a:t> </a:t>
            </a:r>
            <a:r>
              <a:rPr lang="en-US" dirty="0" err="1">
                <a:solidFill>
                  <a:srgbClr val="000000"/>
                </a:solidFill>
                <a:latin typeface="Arial"/>
                <a:ea typeface="Times New Roman"/>
              </a:rPr>
              <a:t>transaksi</a:t>
            </a:r>
            <a:r>
              <a:rPr lang="en-US" dirty="0">
                <a:solidFill>
                  <a:srgbClr val="000000"/>
                </a:solidFill>
                <a:latin typeface="Arial"/>
                <a:ea typeface="Times New Roman"/>
              </a:rPr>
              <a:t> yang </a:t>
            </a:r>
            <a:r>
              <a:rPr lang="en-US" dirty="0" err="1">
                <a:solidFill>
                  <a:srgbClr val="000000"/>
                </a:solidFill>
                <a:latin typeface="Arial"/>
                <a:ea typeface="Times New Roman"/>
              </a:rPr>
              <a:t>bersumber</a:t>
            </a:r>
            <a:r>
              <a:rPr lang="en-US" dirty="0">
                <a:solidFill>
                  <a:srgbClr val="000000"/>
                </a:solidFill>
                <a:latin typeface="Arial"/>
                <a:ea typeface="Times New Roman"/>
              </a:rPr>
              <a:t> </a:t>
            </a:r>
            <a:r>
              <a:rPr lang="en-US" dirty="0" err="1">
                <a:solidFill>
                  <a:srgbClr val="000000"/>
                </a:solidFill>
                <a:latin typeface="Arial"/>
                <a:ea typeface="Times New Roman"/>
              </a:rPr>
              <a:t>pada</a:t>
            </a:r>
            <a:r>
              <a:rPr lang="en-US" dirty="0">
                <a:solidFill>
                  <a:srgbClr val="000000"/>
                </a:solidFill>
                <a:latin typeface="Arial"/>
                <a:ea typeface="Times New Roman"/>
              </a:rPr>
              <a:t> </a:t>
            </a:r>
            <a:r>
              <a:rPr lang="en-US" dirty="0" err="1">
                <a:solidFill>
                  <a:srgbClr val="000000"/>
                </a:solidFill>
                <a:latin typeface="Arial"/>
                <a:ea typeface="Times New Roman"/>
              </a:rPr>
              <a:t>rasionalitas</a:t>
            </a:r>
            <a:r>
              <a:rPr lang="en-US" dirty="0">
                <a:solidFill>
                  <a:srgbClr val="000000"/>
                </a:solidFill>
                <a:latin typeface="Arial"/>
                <a:ea typeface="Times New Roman"/>
              </a:rPr>
              <a:t> </a:t>
            </a:r>
            <a:r>
              <a:rPr lang="en-US" dirty="0" err="1">
                <a:solidFill>
                  <a:srgbClr val="000000"/>
                </a:solidFill>
                <a:latin typeface="Arial"/>
                <a:ea typeface="Times New Roman"/>
              </a:rPr>
              <a:t>terbatas</a:t>
            </a:r>
            <a:r>
              <a:rPr lang="en-US" dirty="0">
                <a:solidFill>
                  <a:srgbClr val="000000"/>
                </a:solidFill>
                <a:latin typeface="Arial"/>
                <a:ea typeface="Times New Roman"/>
              </a:rPr>
              <a:t>, </a:t>
            </a:r>
            <a:r>
              <a:rPr lang="en-US" dirty="0" err="1">
                <a:solidFill>
                  <a:srgbClr val="000000"/>
                </a:solidFill>
                <a:latin typeface="Arial"/>
                <a:ea typeface="Times New Roman"/>
              </a:rPr>
              <a:t>oportunisme</a:t>
            </a:r>
            <a:r>
              <a:rPr lang="en-US" dirty="0">
                <a:solidFill>
                  <a:srgbClr val="000000"/>
                </a:solidFill>
                <a:latin typeface="Arial"/>
                <a:ea typeface="Times New Roman"/>
              </a:rPr>
              <a:t>, </a:t>
            </a:r>
            <a:r>
              <a:rPr lang="en-US" dirty="0" err="1">
                <a:solidFill>
                  <a:srgbClr val="000000"/>
                </a:solidFill>
                <a:latin typeface="Arial"/>
                <a:ea typeface="Times New Roman"/>
              </a:rPr>
              <a:t>dan</a:t>
            </a:r>
            <a:r>
              <a:rPr lang="en-US" dirty="0">
                <a:solidFill>
                  <a:srgbClr val="000000"/>
                </a:solidFill>
                <a:latin typeface="Arial"/>
                <a:ea typeface="Times New Roman"/>
              </a:rPr>
              <a:t> </a:t>
            </a:r>
            <a:r>
              <a:rPr lang="en-US" dirty="0" err="1">
                <a:solidFill>
                  <a:srgbClr val="000000"/>
                </a:solidFill>
                <a:latin typeface="Arial"/>
                <a:ea typeface="Times New Roman"/>
              </a:rPr>
              <a:t>spesifitas</a:t>
            </a:r>
            <a:r>
              <a:rPr lang="en-US" dirty="0">
                <a:solidFill>
                  <a:srgbClr val="000000"/>
                </a:solidFill>
                <a:latin typeface="Arial"/>
                <a:ea typeface="Times New Roman"/>
              </a:rPr>
              <a:t> </a:t>
            </a:r>
            <a:r>
              <a:rPr lang="en-US" dirty="0" err="1">
                <a:solidFill>
                  <a:srgbClr val="000000"/>
                </a:solidFill>
                <a:latin typeface="Arial"/>
                <a:ea typeface="Times New Roman"/>
              </a:rPr>
              <a:t>aset</a:t>
            </a:r>
            <a:r>
              <a:rPr lang="en-US" dirty="0">
                <a:solidFill>
                  <a:srgbClr val="000000"/>
                </a:solidFill>
                <a:latin typeface="Arial"/>
                <a:ea typeface="Times New Roman"/>
              </a:rPr>
              <a:t>. </a:t>
            </a:r>
            <a:r>
              <a:rPr lang="en-US" dirty="0" err="1">
                <a:solidFill>
                  <a:srgbClr val="000000"/>
                </a:solidFill>
                <a:latin typeface="Arial"/>
                <a:ea typeface="Times New Roman"/>
              </a:rPr>
              <a:t>okeberhasilan</a:t>
            </a:r>
            <a:r>
              <a:rPr lang="en-US" dirty="0">
                <a:solidFill>
                  <a:srgbClr val="000000"/>
                </a:solidFill>
                <a:latin typeface="Arial"/>
                <a:ea typeface="Times New Roman"/>
              </a:rPr>
              <a:t> </a:t>
            </a:r>
            <a:r>
              <a:rPr lang="en-US" dirty="0" err="1">
                <a:solidFill>
                  <a:srgbClr val="000000"/>
                </a:solidFill>
                <a:latin typeface="Arial"/>
                <a:ea typeface="Times New Roman"/>
              </a:rPr>
              <a:t>strategi</a:t>
            </a:r>
            <a:r>
              <a:rPr lang="en-US" dirty="0">
                <a:solidFill>
                  <a:srgbClr val="000000"/>
                </a:solidFill>
                <a:latin typeface="Arial"/>
                <a:ea typeface="Times New Roman"/>
              </a:rPr>
              <a:t> </a:t>
            </a:r>
            <a:r>
              <a:rPr lang="en-US" dirty="0" err="1">
                <a:solidFill>
                  <a:srgbClr val="000000"/>
                </a:solidFill>
                <a:latin typeface="Arial"/>
                <a:ea typeface="Times New Roman"/>
              </a:rPr>
              <a:t>pembangunan</a:t>
            </a:r>
            <a:r>
              <a:rPr lang="en-US" dirty="0">
                <a:solidFill>
                  <a:srgbClr val="000000"/>
                </a:solidFill>
                <a:latin typeface="Arial"/>
                <a:ea typeface="Times New Roman"/>
              </a:rPr>
              <a:t> </a:t>
            </a:r>
            <a:r>
              <a:rPr lang="en-US" dirty="0" err="1">
                <a:solidFill>
                  <a:srgbClr val="000000"/>
                </a:solidFill>
                <a:latin typeface="Arial"/>
                <a:ea typeface="Times New Roman"/>
              </a:rPr>
              <a:t>ekonomi</a:t>
            </a:r>
            <a:r>
              <a:rPr lang="en-US" dirty="0">
                <a:solidFill>
                  <a:srgbClr val="000000"/>
                </a:solidFill>
                <a:latin typeface="Arial"/>
                <a:ea typeface="Times New Roman"/>
              </a:rPr>
              <a:t> </a:t>
            </a:r>
            <a:r>
              <a:rPr lang="en-US" dirty="0" err="1">
                <a:solidFill>
                  <a:srgbClr val="000000"/>
                </a:solidFill>
                <a:latin typeface="Arial"/>
                <a:ea typeface="Times New Roman"/>
              </a:rPr>
              <a:t>ditentukan</a:t>
            </a:r>
            <a:r>
              <a:rPr lang="en-US" dirty="0">
                <a:solidFill>
                  <a:srgbClr val="000000"/>
                </a:solidFill>
                <a:latin typeface="Arial"/>
                <a:ea typeface="Times New Roman"/>
              </a:rPr>
              <a:t> </a:t>
            </a:r>
            <a:r>
              <a:rPr lang="en-US" dirty="0" err="1">
                <a:solidFill>
                  <a:srgbClr val="000000"/>
                </a:solidFill>
                <a:latin typeface="Arial"/>
                <a:ea typeface="Times New Roman"/>
              </a:rPr>
              <a:t>oleh</a:t>
            </a:r>
            <a:r>
              <a:rPr lang="en-US" dirty="0">
                <a:solidFill>
                  <a:srgbClr val="000000"/>
                </a:solidFill>
                <a:latin typeface="Arial"/>
                <a:ea typeface="Times New Roman"/>
              </a:rPr>
              <a:t> </a:t>
            </a:r>
            <a:r>
              <a:rPr lang="en-US" dirty="0" err="1">
                <a:solidFill>
                  <a:srgbClr val="000000"/>
                </a:solidFill>
                <a:latin typeface="Arial"/>
                <a:ea typeface="Times New Roman"/>
              </a:rPr>
              <a:t>kualitas</a:t>
            </a:r>
            <a:r>
              <a:rPr lang="en-US" dirty="0">
                <a:solidFill>
                  <a:srgbClr val="000000"/>
                </a:solidFill>
                <a:latin typeface="Arial"/>
                <a:ea typeface="Times New Roman"/>
              </a:rPr>
              <a:t> </a:t>
            </a:r>
            <a:r>
              <a:rPr lang="en-US" dirty="0" err="1">
                <a:solidFill>
                  <a:srgbClr val="000000"/>
                </a:solidFill>
                <a:latin typeface="Arial"/>
                <a:ea typeface="Times New Roman"/>
              </a:rPr>
              <a:t>disain</a:t>
            </a:r>
            <a:r>
              <a:rPr lang="en-US" dirty="0">
                <a:solidFill>
                  <a:srgbClr val="000000"/>
                </a:solidFill>
                <a:latin typeface="Arial"/>
                <a:ea typeface="Times New Roman"/>
              </a:rPr>
              <a:t> </a:t>
            </a:r>
            <a:r>
              <a:rPr lang="en-US" dirty="0" err="1">
                <a:solidFill>
                  <a:srgbClr val="000000"/>
                </a:solidFill>
                <a:latin typeface="Arial"/>
                <a:ea typeface="Times New Roman"/>
              </a:rPr>
              <a:t>kelembagaan</a:t>
            </a:r>
            <a:r>
              <a:rPr lang="en-US" dirty="0">
                <a:solidFill>
                  <a:srgbClr val="000000"/>
                </a:solidFill>
                <a:latin typeface="Arial"/>
                <a:ea typeface="Times New Roman"/>
              </a:rPr>
              <a:t> </a:t>
            </a:r>
            <a:r>
              <a:rPr lang="en-US" dirty="0" err="1">
                <a:solidFill>
                  <a:srgbClr val="000000"/>
                </a:solidFill>
                <a:latin typeface="Arial"/>
                <a:ea typeface="Times New Roman"/>
              </a:rPr>
              <a:t>baik</a:t>
            </a:r>
            <a:r>
              <a:rPr lang="en-US" dirty="0">
                <a:solidFill>
                  <a:srgbClr val="000000"/>
                </a:solidFill>
                <a:latin typeface="Arial"/>
                <a:ea typeface="Times New Roman"/>
              </a:rPr>
              <a:t> </a:t>
            </a:r>
            <a:r>
              <a:rPr lang="en-US" dirty="0" err="1">
                <a:solidFill>
                  <a:srgbClr val="000000"/>
                </a:solidFill>
                <a:latin typeface="Arial"/>
                <a:ea typeface="Times New Roman"/>
              </a:rPr>
              <a:t>untuk</a:t>
            </a:r>
            <a:r>
              <a:rPr lang="en-US" dirty="0">
                <a:solidFill>
                  <a:srgbClr val="000000"/>
                </a:solidFill>
                <a:latin typeface="Arial"/>
                <a:ea typeface="Times New Roman"/>
              </a:rPr>
              <a:t> </a:t>
            </a:r>
            <a:r>
              <a:rPr lang="en-US" dirty="0" err="1">
                <a:solidFill>
                  <a:srgbClr val="000000"/>
                </a:solidFill>
                <a:latin typeface="Arial"/>
                <a:ea typeface="Times New Roman"/>
              </a:rPr>
              <a:t>mikro</a:t>
            </a:r>
            <a:r>
              <a:rPr lang="en-US" dirty="0">
                <a:solidFill>
                  <a:srgbClr val="000000"/>
                </a:solidFill>
                <a:latin typeface="Arial"/>
                <a:ea typeface="Times New Roman"/>
              </a:rPr>
              <a:t> </a:t>
            </a:r>
            <a:r>
              <a:rPr lang="en-US" dirty="0" err="1">
                <a:solidFill>
                  <a:srgbClr val="000000"/>
                </a:solidFill>
                <a:latin typeface="Arial"/>
                <a:ea typeface="Times New Roman"/>
              </a:rPr>
              <a:t>maupun</a:t>
            </a:r>
            <a:r>
              <a:rPr lang="en-US" dirty="0">
                <a:solidFill>
                  <a:srgbClr val="000000"/>
                </a:solidFill>
                <a:latin typeface="Arial"/>
                <a:ea typeface="Times New Roman"/>
              </a:rPr>
              <a:t> </a:t>
            </a:r>
            <a:r>
              <a:rPr lang="en-US" dirty="0" err="1">
                <a:solidFill>
                  <a:srgbClr val="000000"/>
                </a:solidFill>
                <a:latin typeface="Arial"/>
                <a:ea typeface="Times New Roman"/>
              </a:rPr>
              <a:t>untuk</a:t>
            </a:r>
            <a:r>
              <a:rPr lang="en-US" dirty="0">
                <a:solidFill>
                  <a:srgbClr val="000000"/>
                </a:solidFill>
                <a:latin typeface="Arial"/>
                <a:ea typeface="Times New Roman"/>
              </a:rPr>
              <a:t> </a:t>
            </a:r>
            <a:r>
              <a:rPr lang="en-US" dirty="0" err="1">
                <a:solidFill>
                  <a:srgbClr val="000000"/>
                </a:solidFill>
                <a:latin typeface="Arial"/>
                <a:ea typeface="Times New Roman"/>
              </a:rPr>
              <a:t>makronya</a:t>
            </a:r>
            <a:r>
              <a:rPr lang="en-US" dirty="0">
                <a:solidFill>
                  <a:srgbClr val="000000"/>
                </a:solidFill>
                <a:latin typeface="Arial"/>
                <a:ea typeface="Times New Roman"/>
              </a:rPr>
              <a:t>.</a:t>
            </a:r>
            <a:endParaRPr lang="en-US" sz="3600" dirty="0">
              <a:latin typeface="Times New Roman"/>
              <a:ea typeface="Times New Roman"/>
            </a:endParaRPr>
          </a:p>
          <a:p>
            <a:endParaRPr lang="en-US" dirty="0"/>
          </a:p>
        </p:txBody>
      </p:sp>
    </p:spTree>
    <p:extLst>
      <p:ext uri="{BB962C8B-B14F-4D97-AF65-F5344CB8AC3E}">
        <p14:creationId xmlns:p14="http://schemas.microsoft.com/office/powerpoint/2010/main" val="1496855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43000" y="609600"/>
            <a:ext cx="4085897" cy="706821"/>
          </a:xfrm>
          <a:solidFill>
            <a:schemeClr val="bg1"/>
          </a:solidFill>
        </p:spPr>
        <p:txBody>
          <a:bodyPr>
            <a:normAutofit fontScale="90000"/>
          </a:bodyPr>
          <a:lstStyle/>
          <a:p>
            <a:r>
              <a:rPr lang="en-US" sz="2200" dirty="0">
                <a:solidFill>
                  <a:schemeClr val="tx1"/>
                </a:solidFill>
              </a:rPr>
              <a:t>INDIKATOR KINERJA SISTEM </a:t>
            </a:r>
            <a:r>
              <a:rPr lang="en-US" sz="2800" dirty="0">
                <a:solidFill>
                  <a:schemeClr val="tx1"/>
                </a:solidFill>
              </a:rPr>
              <a:t>EKONOMI KAPITALIS </a:t>
            </a:r>
            <a:endParaRPr lang="en-US" sz="2800" dirty="0">
              <a:solidFill>
                <a:schemeClr val="tx1"/>
              </a:solidFill>
            </a:endParaRPr>
          </a:p>
        </p:txBody>
      </p:sp>
      <p:sp>
        <p:nvSpPr>
          <p:cNvPr id="8" name="Subtitle 7"/>
          <p:cNvSpPr>
            <a:spLocks noGrp="1"/>
          </p:cNvSpPr>
          <p:nvPr>
            <p:ph type="subTitle" idx="1"/>
          </p:nvPr>
        </p:nvSpPr>
        <p:spPr>
          <a:xfrm>
            <a:off x="762000" y="1447800"/>
            <a:ext cx="7772400" cy="5105400"/>
          </a:xfrm>
          <a:solidFill>
            <a:srgbClr val="92D050"/>
          </a:solidFill>
        </p:spPr>
        <p:txBody>
          <a:bodyPr>
            <a:normAutofit/>
          </a:bodyPr>
          <a:lstStyle/>
          <a:p>
            <a:endParaRPr lang="en-US" sz="2400" dirty="0" smtClean="0">
              <a:solidFill>
                <a:schemeClr val="tx1"/>
              </a:solidFill>
            </a:endParaRPr>
          </a:p>
          <a:p>
            <a:r>
              <a:rPr lang="en-US" sz="2400" dirty="0" err="1" smtClean="0">
                <a:solidFill>
                  <a:schemeClr val="tx1"/>
                </a:solidFill>
              </a:rPr>
              <a:t>Sistem</a:t>
            </a:r>
            <a:r>
              <a:rPr lang="en-US" sz="2400" dirty="0" smtClean="0">
                <a:solidFill>
                  <a:schemeClr val="tx1"/>
                </a:solidFill>
              </a:rPr>
              <a:t> </a:t>
            </a:r>
            <a:r>
              <a:rPr lang="en-US" sz="2400" dirty="0">
                <a:solidFill>
                  <a:schemeClr val="tx1"/>
                </a:solidFill>
              </a:rPr>
              <a:t>ekonomi kapitalis menggunakan pertumbuhan ekonomi sebagai indikator kinerja ekonomi Dalam sekala makro, pertumbuhan ekonomi ditentukan oleh tabungan, investasi dan populasi. Negara yang memiliki banyak tabungan bisa investasi, dan dengan investasi negara bisa menyediakan lapangan pekerjaan bagi penduduk. Investasi dikombinasikan dengan tenaga kerja menghasilkan output Investasi melibatkan modal, lahan dan sumberdaya alam Negara yang tidak punya tabungan bisa investasi dengan dua cara: mengundang investor asing (PMA) atau meminjam uang (debt) Pendek kata, dalam sistem ekonomi kapitalis investasi harus terus dilakukan agar ekonomi bisa terus tumbuh</a:t>
            </a:r>
          </a:p>
          <a:p>
            <a:endParaRPr lang="en-US" sz="2400" dirty="0"/>
          </a:p>
        </p:txBody>
      </p:sp>
    </p:spTree>
    <p:extLst>
      <p:ext uri="{BB962C8B-B14F-4D97-AF65-F5344CB8AC3E}">
        <p14:creationId xmlns:p14="http://schemas.microsoft.com/office/powerpoint/2010/main" val="1001982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391400" cy="1143000"/>
          </a:xfrm>
          <a:solidFill>
            <a:schemeClr val="bg1"/>
          </a:solidFill>
        </p:spPr>
        <p:txBody>
          <a:bodyPr/>
          <a:lstStyle/>
          <a:p>
            <a:r>
              <a:rPr lang="en-US" sz="2800" dirty="0">
                <a:solidFill>
                  <a:srgbClr val="000000"/>
                </a:solidFill>
                <a:latin typeface="Arial"/>
                <a:ea typeface="Calibri"/>
              </a:rPr>
              <a:t>INDIKATOR KINERJA EKONOMI MENURUT EKONOMI KELEMBAGAAN </a:t>
            </a:r>
            <a:endParaRPr lang="en-US" sz="2800" dirty="0"/>
          </a:p>
        </p:txBody>
      </p:sp>
      <p:sp>
        <p:nvSpPr>
          <p:cNvPr id="3" name="Subtitle 2"/>
          <p:cNvSpPr>
            <a:spLocks noGrp="1"/>
          </p:cNvSpPr>
          <p:nvPr>
            <p:ph type="body" idx="1"/>
          </p:nvPr>
        </p:nvSpPr>
        <p:spPr>
          <a:xfrm>
            <a:off x="228601" y="1295400"/>
            <a:ext cx="8001000" cy="5257800"/>
          </a:xfrm>
          <a:solidFill>
            <a:schemeClr val="bg2">
              <a:lumMod val="75000"/>
            </a:schemeClr>
          </a:solidFill>
        </p:spPr>
        <p:txBody>
          <a:bodyPr>
            <a:normAutofit fontScale="85000" lnSpcReduction="20000"/>
          </a:bodyPr>
          <a:lstStyle/>
          <a:p>
            <a:pPr algn="just">
              <a:spcBef>
                <a:spcPts val="0"/>
              </a:spcBef>
              <a:spcAft>
                <a:spcPts val="1500"/>
              </a:spcAft>
            </a:pPr>
            <a:endParaRPr lang="en-US" dirty="0" smtClean="0">
              <a:solidFill>
                <a:srgbClr val="000000"/>
              </a:solidFill>
              <a:latin typeface="Arial"/>
              <a:ea typeface="Times New Roman"/>
            </a:endParaRPr>
          </a:p>
          <a:p>
            <a:pPr algn="just">
              <a:spcBef>
                <a:spcPts val="0"/>
              </a:spcBef>
              <a:spcAft>
                <a:spcPts val="1500"/>
              </a:spcAft>
            </a:pPr>
            <a:r>
              <a:rPr lang="en-US" dirty="0" smtClean="0">
                <a:solidFill>
                  <a:srgbClr val="000000"/>
                </a:solidFill>
                <a:latin typeface="Arial"/>
                <a:ea typeface="Times New Roman"/>
              </a:rPr>
              <a:t>(</a:t>
            </a:r>
            <a:r>
              <a:rPr lang="en-US" dirty="0">
                <a:solidFill>
                  <a:srgbClr val="000000"/>
                </a:solidFill>
                <a:latin typeface="Arial"/>
                <a:ea typeface="Times New Roman"/>
              </a:rPr>
              <a:t>1) </a:t>
            </a:r>
            <a:r>
              <a:rPr lang="en-US" sz="2600" dirty="0" err="1">
                <a:solidFill>
                  <a:srgbClr val="000000"/>
                </a:solidFill>
                <a:latin typeface="Arial"/>
                <a:ea typeface="Times New Roman"/>
              </a:rPr>
              <a:t>Dalam</a:t>
            </a:r>
            <a:r>
              <a:rPr lang="en-US" sz="2600" dirty="0">
                <a:solidFill>
                  <a:srgbClr val="000000"/>
                </a:solidFill>
                <a:latin typeface="Arial"/>
                <a:ea typeface="Times New Roman"/>
              </a:rPr>
              <a:t> </a:t>
            </a:r>
            <a:r>
              <a:rPr lang="en-US" sz="2600" dirty="0" err="1">
                <a:solidFill>
                  <a:srgbClr val="000000"/>
                </a:solidFill>
                <a:latin typeface="Arial"/>
                <a:ea typeface="Times New Roman"/>
              </a:rPr>
              <a:t>ekonomi</a:t>
            </a:r>
            <a:r>
              <a:rPr lang="en-US" sz="2600" dirty="0">
                <a:solidFill>
                  <a:srgbClr val="000000"/>
                </a:solidFill>
                <a:latin typeface="Arial"/>
                <a:ea typeface="Times New Roman"/>
              </a:rPr>
              <a:t> </a:t>
            </a:r>
            <a:r>
              <a:rPr lang="en-US" sz="2600" dirty="0" err="1">
                <a:solidFill>
                  <a:srgbClr val="000000"/>
                </a:solidFill>
                <a:latin typeface="Arial"/>
                <a:ea typeface="Times New Roman"/>
              </a:rPr>
              <a:t>kelembagaan</a:t>
            </a:r>
            <a:r>
              <a:rPr lang="en-US" sz="2600" dirty="0">
                <a:solidFill>
                  <a:srgbClr val="000000"/>
                </a:solidFill>
                <a:latin typeface="Arial"/>
                <a:ea typeface="Times New Roman"/>
              </a:rPr>
              <a:t>, </a:t>
            </a:r>
            <a:r>
              <a:rPr lang="en-US" sz="2600" dirty="0" err="1">
                <a:solidFill>
                  <a:srgbClr val="000000"/>
                </a:solidFill>
                <a:latin typeface="Arial"/>
                <a:ea typeface="Times New Roman"/>
              </a:rPr>
              <a:t>pertumbuhan</a:t>
            </a:r>
            <a:r>
              <a:rPr lang="en-US" sz="2600" dirty="0">
                <a:solidFill>
                  <a:srgbClr val="000000"/>
                </a:solidFill>
                <a:latin typeface="Arial"/>
                <a:ea typeface="Times New Roman"/>
              </a:rPr>
              <a:t>/</a:t>
            </a:r>
            <a:r>
              <a:rPr lang="en-US" sz="2600" dirty="0" err="1">
                <a:solidFill>
                  <a:srgbClr val="000000"/>
                </a:solidFill>
                <a:latin typeface="Arial"/>
                <a:ea typeface="Times New Roman"/>
              </a:rPr>
              <a:t>efisiensi</a:t>
            </a:r>
            <a:r>
              <a:rPr lang="en-US" sz="2600" dirty="0">
                <a:solidFill>
                  <a:srgbClr val="000000"/>
                </a:solidFill>
                <a:latin typeface="Arial"/>
                <a:ea typeface="Times New Roman"/>
              </a:rPr>
              <a:t> </a:t>
            </a:r>
            <a:r>
              <a:rPr lang="en-US" sz="2600" dirty="0" err="1">
                <a:solidFill>
                  <a:srgbClr val="000000"/>
                </a:solidFill>
                <a:latin typeface="Arial"/>
                <a:ea typeface="Times New Roman"/>
              </a:rPr>
              <a:t>ekonomi</a:t>
            </a:r>
            <a:r>
              <a:rPr lang="en-US" sz="2600" dirty="0">
                <a:solidFill>
                  <a:srgbClr val="000000"/>
                </a:solidFill>
                <a:latin typeface="Arial"/>
                <a:ea typeface="Times New Roman"/>
              </a:rPr>
              <a:t> </a:t>
            </a:r>
            <a:r>
              <a:rPr lang="en-US" sz="2600" dirty="0" err="1">
                <a:solidFill>
                  <a:srgbClr val="000000"/>
                </a:solidFill>
                <a:latin typeface="Arial"/>
                <a:ea typeface="Times New Roman"/>
              </a:rPr>
              <a:t>bisa</a:t>
            </a:r>
            <a:r>
              <a:rPr lang="en-US" sz="2600" dirty="0">
                <a:solidFill>
                  <a:srgbClr val="000000"/>
                </a:solidFill>
                <a:latin typeface="Arial"/>
                <a:ea typeface="Times New Roman"/>
              </a:rPr>
              <a:t> </a:t>
            </a:r>
            <a:r>
              <a:rPr lang="en-US" sz="2600" dirty="0" err="1">
                <a:solidFill>
                  <a:srgbClr val="000000"/>
                </a:solidFill>
                <a:latin typeface="Arial"/>
                <a:ea typeface="Times New Roman"/>
              </a:rPr>
              <a:t>dicapai</a:t>
            </a:r>
            <a:r>
              <a:rPr lang="en-US" sz="2600" dirty="0">
                <a:solidFill>
                  <a:srgbClr val="000000"/>
                </a:solidFill>
                <a:latin typeface="Arial"/>
                <a:ea typeface="Times New Roman"/>
              </a:rPr>
              <a:t> </a:t>
            </a:r>
            <a:r>
              <a:rPr lang="en-US" sz="2600" dirty="0" err="1">
                <a:solidFill>
                  <a:srgbClr val="000000"/>
                </a:solidFill>
                <a:latin typeface="Arial"/>
                <a:ea typeface="Times New Roman"/>
              </a:rPr>
              <a:t>tanpa</a:t>
            </a:r>
            <a:r>
              <a:rPr lang="en-US" sz="2600" dirty="0">
                <a:solidFill>
                  <a:srgbClr val="000000"/>
                </a:solidFill>
                <a:latin typeface="Arial"/>
                <a:ea typeface="Times New Roman"/>
              </a:rPr>
              <a:t> </a:t>
            </a:r>
            <a:r>
              <a:rPr lang="en-US" sz="2600" dirty="0" err="1">
                <a:solidFill>
                  <a:srgbClr val="000000"/>
                </a:solidFill>
                <a:latin typeface="Arial"/>
                <a:ea typeface="Times New Roman"/>
              </a:rPr>
              <a:t>investasi</a:t>
            </a:r>
            <a:r>
              <a:rPr lang="en-US" sz="2600" dirty="0">
                <a:solidFill>
                  <a:srgbClr val="000000"/>
                </a:solidFill>
                <a:latin typeface="Arial"/>
                <a:ea typeface="Times New Roman"/>
              </a:rPr>
              <a:t>, </a:t>
            </a:r>
            <a:r>
              <a:rPr lang="en-US" sz="2600" dirty="0" err="1">
                <a:solidFill>
                  <a:srgbClr val="000000"/>
                </a:solidFill>
                <a:latin typeface="Arial"/>
                <a:ea typeface="Times New Roman"/>
              </a:rPr>
              <a:t>yaitu</a:t>
            </a:r>
            <a:r>
              <a:rPr lang="en-US" sz="2600" dirty="0">
                <a:solidFill>
                  <a:srgbClr val="000000"/>
                </a:solidFill>
                <a:latin typeface="Arial"/>
                <a:ea typeface="Times New Roman"/>
              </a:rPr>
              <a:t>: </a:t>
            </a:r>
            <a:r>
              <a:rPr lang="en-US" sz="2600" dirty="0" err="1">
                <a:solidFill>
                  <a:srgbClr val="000000"/>
                </a:solidFill>
                <a:latin typeface="Arial"/>
                <a:ea typeface="Times New Roman"/>
              </a:rPr>
              <a:t>melalui</a:t>
            </a:r>
            <a:r>
              <a:rPr lang="en-US" sz="2600" dirty="0">
                <a:solidFill>
                  <a:srgbClr val="000000"/>
                </a:solidFill>
                <a:latin typeface="Arial"/>
                <a:ea typeface="Times New Roman"/>
              </a:rPr>
              <a:t> </a:t>
            </a:r>
            <a:r>
              <a:rPr lang="en-US" sz="2600" dirty="0" err="1">
                <a:solidFill>
                  <a:srgbClr val="000000"/>
                </a:solidFill>
                <a:latin typeface="Arial"/>
                <a:ea typeface="Times New Roman"/>
              </a:rPr>
              <a:t>peningkatan</a:t>
            </a:r>
            <a:r>
              <a:rPr lang="en-US" sz="2600" dirty="0">
                <a:solidFill>
                  <a:srgbClr val="000000"/>
                </a:solidFill>
                <a:latin typeface="Arial"/>
                <a:ea typeface="Times New Roman"/>
              </a:rPr>
              <a:t> </a:t>
            </a:r>
            <a:r>
              <a:rPr lang="en-US" sz="2600" dirty="0" err="1">
                <a:solidFill>
                  <a:srgbClr val="000000"/>
                </a:solidFill>
                <a:latin typeface="Arial"/>
                <a:ea typeface="Times New Roman"/>
              </a:rPr>
              <a:t>produktifitas</a:t>
            </a:r>
            <a:r>
              <a:rPr lang="en-US" sz="2600" dirty="0">
                <a:solidFill>
                  <a:srgbClr val="000000"/>
                </a:solidFill>
                <a:latin typeface="Arial"/>
                <a:ea typeface="Times New Roman"/>
              </a:rPr>
              <a:t> </a:t>
            </a:r>
            <a:r>
              <a:rPr lang="en-US" sz="2600" dirty="0" err="1">
                <a:solidFill>
                  <a:srgbClr val="000000"/>
                </a:solidFill>
                <a:latin typeface="Arial"/>
                <a:ea typeface="Times New Roman"/>
              </a:rPr>
              <a:t>tenaga</a:t>
            </a:r>
            <a:r>
              <a:rPr lang="en-US" sz="2600" dirty="0">
                <a:solidFill>
                  <a:srgbClr val="000000"/>
                </a:solidFill>
                <a:latin typeface="Arial"/>
                <a:ea typeface="Times New Roman"/>
              </a:rPr>
              <a:t> </a:t>
            </a:r>
            <a:r>
              <a:rPr lang="en-US" sz="2600" dirty="0" err="1">
                <a:solidFill>
                  <a:srgbClr val="000000"/>
                </a:solidFill>
                <a:latin typeface="Arial"/>
                <a:ea typeface="Times New Roman"/>
              </a:rPr>
              <a:t>kerja</a:t>
            </a:r>
            <a:r>
              <a:rPr lang="en-US" sz="2600" dirty="0">
                <a:solidFill>
                  <a:srgbClr val="000000"/>
                </a:solidFill>
                <a:latin typeface="Arial"/>
                <a:ea typeface="Times New Roman"/>
              </a:rPr>
              <a:t> </a:t>
            </a:r>
            <a:r>
              <a:rPr lang="en-US" sz="2600" dirty="0" err="1">
                <a:solidFill>
                  <a:srgbClr val="000000"/>
                </a:solidFill>
                <a:latin typeface="Arial"/>
                <a:ea typeface="Times New Roman"/>
              </a:rPr>
              <a:t>dengan</a:t>
            </a:r>
            <a:r>
              <a:rPr lang="en-US" sz="2600" dirty="0">
                <a:solidFill>
                  <a:srgbClr val="000000"/>
                </a:solidFill>
                <a:latin typeface="Arial"/>
                <a:ea typeface="Times New Roman"/>
              </a:rPr>
              <a:t> </a:t>
            </a:r>
            <a:r>
              <a:rPr lang="en-US" sz="2600" dirty="0" err="1">
                <a:solidFill>
                  <a:srgbClr val="000000"/>
                </a:solidFill>
                <a:latin typeface="Arial"/>
                <a:ea typeface="Times New Roman"/>
              </a:rPr>
              <a:t>cara</a:t>
            </a:r>
            <a:r>
              <a:rPr lang="en-US" sz="2600" dirty="0">
                <a:solidFill>
                  <a:srgbClr val="000000"/>
                </a:solidFill>
                <a:latin typeface="Arial"/>
                <a:ea typeface="Times New Roman"/>
              </a:rPr>
              <a:t> </a:t>
            </a:r>
            <a:r>
              <a:rPr lang="en-US" sz="2600" dirty="0" err="1">
                <a:solidFill>
                  <a:srgbClr val="000000"/>
                </a:solidFill>
                <a:latin typeface="Arial"/>
                <a:ea typeface="Times New Roman"/>
              </a:rPr>
              <a:t>melakukan</a:t>
            </a:r>
            <a:r>
              <a:rPr lang="en-US" sz="2600" dirty="0">
                <a:solidFill>
                  <a:srgbClr val="000000"/>
                </a:solidFill>
                <a:latin typeface="Arial"/>
                <a:ea typeface="Times New Roman"/>
              </a:rPr>
              <a:t> </a:t>
            </a:r>
            <a:r>
              <a:rPr lang="en-US" sz="2600" dirty="0" err="1">
                <a:solidFill>
                  <a:srgbClr val="000000"/>
                </a:solidFill>
                <a:latin typeface="Arial"/>
                <a:ea typeface="Times New Roman"/>
              </a:rPr>
              <a:t>spesialisasi</a:t>
            </a:r>
            <a:r>
              <a:rPr lang="en-US" sz="2600" dirty="0">
                <a:solidFill>
                  <a:srgbClr val="000000"/>
                </a:solidFill>
                <a:latin typeface="Arial"/>
                <a:ea typeface="Times New Roman"/>
              </a:rPr>
              <a:t> </a:t>
            </a:r>
            <a:r>
              <a:rPr lang="en-US" sz="2600" dirty="0" err="1">
                <a:solidFill>
                  <a:srgbClr val="000000"/>
                </a:solidFill>
                <a:latin typeface="Arial"/>
                <a:ea typeface="Times New Roman"/>
              </a:rPr>
              <a:t>dan</a:t>
            </a:r>
            <a:r>
              <a:rPr lang="en-US" sz="2600" dirty="0">
                <a:solidFill>
                  <a:srgbClr val="000000"/>
                </a:solidFill>
                <a:latin typeface="Arial"/>
                <a:ea typeface="Times New Roman"/>
              </a:rPr>
              <a:t> </a:t>
            </a:r>
            <a:r>
              <a:rPr lang="en-US" sz="2600" dirty="0" err="1">
                <a:solidFill>
                  <a:srgbClr val="000000"/>
                </a:solidFill>
                <a:latin typeface="Arial"/>
                <a:ea typeface="Times New Roman"/>
              </a:rPr>
              <a:t>pembagian</a:t>
            </a:r>
            <a:r>
              <a:rPr lang="en-US" sz="2600" dirty="0">
                <a:solidFill>
                  <a:srgbClr val="000000"/>
                </a:solidFill>
                <a:latin typeface="Arial"/>
                <a:ea typeface="Times New Roman"/>
              </a:rPr>
              <a:t> </a:t>
            </a:r>
            <a:r>
              <a:rPr lang="en-US" sz="2600" dirty="0" err="1">
                <a:solidFill>
                  <a:srgbClr val="000000"/>
                </a:solidFill>
                <a:latin typeface="Arial"/>
                <a:ea typeface="Times New Roman"/>
              </a:rPr>
              <a:t>kerja</a:t>
            </a:r>
            <a:r>
              <a:rPr lang="en-US" sz="2600" dirty="0">
                <a:solidFill>
                  <a:srgbClr val="000000"/>
                </a:solidFill>
                <a:latin typeface="Arial"/>
                <a:ea typeface="Times New Roman"/>
              </a:rPr>
              <a:t> </a:t>
            </a:r>
            <a:r>
              <a:rPr lang="en-US" sz="2600" dirty="0" err="1">
                <a:solidFill>
                  <a:srgbClr val="000000"/>
                </a:solidFill>
                <a:latin typeface="Arial"/>
                <a:ea typeface="Times New Roman"/>
              </a:rPr>
              <a:t>Untuk</a:t>
            </a:r>
            <a:r>
              <a:rPr lang="en-US" sz="2600" dirty="0">
                <a:solidFill>
                  <a:srgbClr val="000000"/>
                </a:solidFill>
                <a:latin typeface="Arial"/>
                <a:ea typeface="Times New Roman"/>
              </a:rPr>
              <a:t> </a:t>
            </a:r>
            <a:r>
              <a:rPr lang="en-US" sz="2600" dirty="0" err="1">
                <a:solidFill>
                  <a:srgbClr val="000000"/>
                </a:solidFill>
                <a:latin typeface="Arial"/>
                <a:ea typeface="Times New Roman"/>
              </a:rPr>
              <a:t>dapat</a:t>
            </a:r>
            <a:r>
              <a:rPr lang="en-US" sz="2600" dirty="0">
                <a:solidFill>
                  <a:srgbClr val="000000"/>
                </a:solidFill>
                <a:latin typeface="Arial"/>
                <a:ea typeface="Times New Roman"/>
              </a:rPr>
              <a:t> </a:t>
            </a:r>
            <a:r>
              <a:rPr lang="en-US" sz="2600" dirty="0" err="1">
                <a:solidFill>
                  <a:srgbClr val="000000"/>
                </a:solidFill>
                <a:latin typeface="Arial"/>
                <a:ea typeface="Times New Roman"/>
              </a:rPr>
              <a:t>melakukan</a:t>
            </a:r>
            <a:r>
              <a:rPr lang="en-US" sz="2600" dirty="0">
                <a:solidFill>
                  <a:srgbClr val="000000"/>
                </a:solidFill>
                <a:latin typeface="Arial"/>
                <a:ea typeface="Times New Roman"/>
              </a:rPr>
              <a:t> </a:t>
            </a:r>
            <a:r>
              <a:rPr lang="en-US" sz="2600" dirty="0" err="1">
                <a:solidFill>
                  <a:srgbClr val="000000"/>
                </a:solidFill>
                <a:latin typeface="Arial"/>
                <a:ea typeface="Times New Roman"/>
              </a:rPr>
              <a:t>spesialisasi</a:t>
            </a:r>
            <a:r>
              <a:rPr lang="en-US" sz="2600" dirty="0">
                <a:solidFill>
                  <a:srgbClr val="000000"/>
                </a:solidFill>
                <a:latin typeface="Arial"/>
                <a:ea typeface="Times New Roman"/>
              </a:rPr>
              <a:t> </a:t>
            </a:r>
            <a:r>
              <a:rPr lang="en-US" sz="2600" dirty="0" err="1">
                <a:solidFill>
                  <a:srgbClr val="000000"/>
                </a:solidFill>
                <a:latin typeface="Arial"/>
                <a:ea typeface="Times New Roman"/>
              </a:rPr>
              <a:t>harus</a:t>
            </a:r>
            <a:r>
              <a:rPr lang="en-US" sz="2600" dirty="0">
                <a:solidFill>
                  <a:srgbClr val="000000"/>
                </a:solidFill>
                <a:latin typeface="Arial"/>
                <a:ea typeface="Times New Roman"/>
              </a:rPr>
              <a:t> </a:t>
            </a:r>
            <a:r>
              <a:rPr lang="en-US" sz="2600" dirty="0" err="1">
                <a:solidFill>
                  <a:srgbClr val="000000"/>
                </a:solidFill>
                <a:latin typeface="Arial"/>
                <a:ea typeface="Times New Roman"/>
              </a:rPr>
              <a:t>ada</a:t>
            </a:r>
            <a:r>
              <a:rPr lang="en-US" sz="2600" dirty="0">
                <a:solidFill>
                  <a:srgbClr val="000000"/>
                </a:solidFill>
                <a:latin typeface="Arial"/>
                <a:ea typeface="Times New Roman"/>
              </a:rPr>
              <a:t> </a:t>
            </a:r>
            <a:r>
              <a:rPr lang="en-US" sz="2600" dirty="0" err="1">
                <a:solidFill>
                  <a:srgbClr val="000000"/>
                </a:solidFill>
                <a:latin typeface="Arial"/>
                <a:ea typeface="Times New Roman"/>
              </a:rPr>
              <a:t>kelembagaan</a:t>
            </a:r>
            <a:r>
              <a:rPr lang="en-US" sz="2600" dirty="0">
                <a:solidFill>
                  <a:srgbClr val="000000"/>
                </a:solidFill>
                <a:latin typeface="Arial"/>
                <a:ea typeface="Times New Roman"/>
              </a:rPr>
              <a:t> yang </a:t>
            </a:r>
            <a:r>
              <a:rPr lang="en-US" sz="2600" dirty="0" err="1">
                <a:solidFill>
                  <a:srgbClr val="000000"/>
                </a:solidFill>
                <a:latin typeface="Arial"/>
                <a:ea typeface="Times New Roman"/>
              </a:rPr>
              <a:t>efisien</a:t>
            </a:r>
            <a:r>
              <a:rPr lang="en-US" sz="2600" dirty="0">
                <a:solidFill>
                  <a:srgbClr val="000000"/>
                </a:solidFill>
                <a:latin typeface="Arial"/>
                <a:ea typeface="Times New Roman"/>
              </a:rPr>
              <a:t>, </a:t>
            </a:r>
            <a:r>
              <a:rPr lang="en-US" sz="2600" dirty="0" err="1">
                <a:solidFill>
                  <a:srgbClr val="000000"/>
                </a:solidFill>
                <a:latin typeface="Arial"/>
                <a:ea typeface="Times New Roman"/>
              </a:rPr>
              <a:t>yaitu</a:t>
            </a:r>
            <a:r>
              <a:rPr lang="en-US" sz="2600" dirty="0">
                <a:solidFill>
                  <a:srgbClr val="000000"/>
                </a:solidFill>
                <a:latin typeface="Arial"/>
                <a:ea typeface="Times New Roman"/>
              </a:rPr>
              <a:t> </a:t>
            </a:r>
            <a:r>
              <a:rPr lang="en-US" sz="2600" dirty="0" err="1">
                <a:solidFill>
                  <a:srgbClr val="000000"/>
                </a:solidFill>
                <a:latin typeface="Arial"/>
                <a:ea typeface="Times New Roman"/>
              </a:rPr>
              <a:t>kelembagaan</a:t>
            </a:r>
            <a:r>
              <a:rPr lang="en-US" sz="2600" dirty="0">
                <a:solidFill>
                  <a:srgbClr val="000000"/>
                </a:solidFill>
                <a:latin typeface="Arial"/>
                <a:ea typeface="Times New Roman"/>
              </a:rPr>
              <a:t> </a:t>
            </a:r>
            <a:r>
              <a:rPr lang="en-US" sz="2600" dirty="0" err="1">
                <a:solidFill>
                  <a:srgbClr val="000000"/>
                </a:solidFill>
                <a:latin typeface="Arial"/>
                <a:ea typeface="Times New Roman"/>
              </a:rPr>
              <a:t>dengan</a:t>
            </a:r>
            <a:r>
              <a:rPr lang="en-US" sz="2600" dirty="0">
                <a:solidFill>
                  <a:srgbClr val="000000"/>
                </a:solidFill>
                <a:latin typeface="Arial"/>
                <a:ea typeface="Times New Roman"/>
              </a:rPr>
              <a:t> </a:t>
            </a:r>
            <a:r>
              <a:rPr lang="en-US" sz="2600" dirty="0" err="1">
                <a:solidFill>
                  <a:srgbClr val="000000"/>
                </a:solidFill>
                <a:latin typeface="Arial"/>
                <a:ea typeface="Times New Roman"/>
              </a:rPr>
              <a:t>biaya</a:t>
            </a:r>
            <a:r>
              <a:rPr lang="en-US" sz="2600" dirty="0">
                <a:solidFill>
                  <a:srgbClr val="000000"/>
                </a:solidFill>
                <a:latin typeface="Arial"/>
                <a:ea typeface="Times New Roman"/>
              </a:rPr>
              <a:t> </a:t>
            </a:r>
            <a:r>
              <a:rPr lang="en-US" sz="2600" dirty="0" err="1">
                <a:solidFill>
                  <a:srgbClr val="000000"/>
                </a:solidFill>
                <a:latin typeface="Arial"/>
                <a:ea typeface="Times New Roman"/>
              </a:rPr>
              <a:t>transaksi</a:t>
            </a:r>
            <a:r>
              <a:rPr lang="en-US" sz="2600" dirty="0">
                <a:solidFill>
                  <a:srgbClr val="000000"/>
                </a:solidFill>
                <a:latin typeface="Arial"/>
                <a:ea typeface="Times New Roman"/>
              </a:rPr>
              <a:t> </a:t>
            </a:r>
            <a:r>
              <a:rPr lang="en-US" sz="2600" dirty="0" err="1">
                <a:solidFill>
                  <a:srgbClr val="000000"/>
                </a:solidFill>
                <a:latin typeface="Arial"/>
                <a:ea typeface="Times New Roman"/>
              </a:rPr>
              <a:t>rendah</a:t>
            </a:r>
            <a:r>
              <a:rPr lang="en-US" sz="2600" dirty="0">
                <a:solidFill>
                  <a:srgbClr val="000000"/>
                </a:solidFill>
                <a:latin typeface="Arial"/>
                <a:ea typeface="Times New Roman"/>
              </a:rPr>
              <a:t> Ada </a:t>
            </a:r>
            <a:r>
              <a:rPr lang="en-US" sz="2600" dirty="0" err="1">
                <a:solidFill>
                  <a:srgbClr val="000000"/>
                </a:solidFill>
                <a:latin typeface="Arial"/>
                <a:ea typeface="Times New Roman"/>
              </a:rPr>
              <a:t>kelembagaan</a:t>
            </a:r>
            <a:r>
              <a:rPr lang="en-US" sz="2600" dirty="0">
                <a:solidFill>
                  <a:srgbClr val="000000"/>
                </a:solidFill>
                <a:latin typeface="Arial"/>
                <a:ea typeface="Times New Roman"/>
              </a:rPr>
              <a:t> yang </a:t>
            </a:r>
            <a:r>
              <a:rPr lang="en-US" sz="2600" dirty="0" err="1">
                <a:solidFill>
                  <a:srgbClr val="000000"/>
                </a:solidFill>
                <a:latin typeface="Arial"/>
                <a:ea typeface="Times New Roman"/>
              </a:rPr>
              <a:t>jelas</a:t>
            </a:r>
            <a:r>
              <a:rPr lang="en-US" sz="2600" dirty="0">
                <a:solidFill>
                  <a:srgbClr val="000000"/>
                </a:solidFill>
                <a:latin typeface="Arial"/>
                <a:ea typeface="Times New Roman"/>
              </a:rPr>
              <a:t> yang </a:t>
            </a:r>
            <a:r>
              <a:rPr lang="en-US" sz="2600" dirty="0" err="1">
                <a:solidFill>
                  <a:srgbClr val="000000"/>
                </a:solidFill>
                <a:latin typeface="Arial"/>
                <a:ea typeface="Times New Roman"/>
              </a:rPr>
              <a:t>dapat</a:t>
            </a:r>
            <a:r>
              <a:rPr lang="en-US" sz="2600" dirty="0">
                <a:solidFill>
                  <a:srgbClr val="000000"/>
                </a:solidFill>
                <a:latin typeface="Arial"/>
                <a:ea typeface="Times New Roman"/>
              </a:rPr>
              <a:t> </a:t>
            </a:r>
            <a:r>
              <a:rPr lang="en-US" sz="2600" dirty="0" err="1">
                <a:solidFill>
                  <a:srgbClr val="000000"/>
                </a:solidFill>
                <a:latin typeface="Arial"/>
                <a:ea typeface="Times New Roman"/>
              </a:rPr>
              <a:t>menjamin</a:t>
            </a:r>
            <a:r>
              <a:rPr lang="en-US" sz="2600" dirty="0">
                <a:solidFill>
                  <a:srgbClr val="000000"/>
                </a:solidFill>
                <a:latin typeface="Arial"/>
                <a:ea typeface="Times New Roman"/>
              </a:rPr>
              <a:t> </a:t>
            </a:r>
            <a:r>
              <a:rPr lang="en-US" sz="2600" dirty="0" err="1">
                <a:solidFill>
                  <a:srgbClr val="000000"/>
                </a:solidFill>
                <a:latin typeface="Arial"/>
                <a:ea typeface="Times New Roman"/>
              </a:rPr>
              <a:t>kepastian</a:t>
            </a:r>
            <a:r>
              <a:rPr lang="en-US" sz="2600" dirty="0">
                <a:solidFill>
                  <a:srgbClr val="000000"/>
                </a:solidFill>
                <a:latin typeface="Arial"/>
                <a:ea typeface="Times New Roman"/>
              </a:rPr>
              <a:t> </a:t>
            </a:r>
            <a:r>
              <a:rPr lang="en-US" sz="2600" dirty="0" err="1">
                <a:solidFill>
                  <a:srgbClr val="000000"/>
                </a:solidFill>
                <a:latin typeface="Arial"/>
                <a:ea typeface="Times New Roman"/>
              </a:rPr>
              <a:t>transaksi</a:t>
            </a:r>
            <a:r>
              <a:rPr lang="en-US" sz="2600" dirty="0">
                <a:solidFill>
                  <a:srgbClr val="000000"/>
                </a:solidFill>
                <a:latin typeface="Arial"/>
                <a:ea typeface="Times New Roman"/>
              </a:rPr>
              <a:t> Ada </a:t>
            </a:r>
            <a:r>
              <a:rPr lang="en-US" sz="2600" dirty="0" err="1">
                <a:solidFill>
                  <a:srgbClr val="000000"/>
                </a:solidFill>
                <a:latin typeface="Arial"/>
                <a:ea typeface="Times New Roman"/>
              </a:rPr>
              <a:t>mekanisme</a:t>
            </a:r>
            <a:r>
              <a:rPr lang="en-US" sz="2600" dirty="0">
                <a:solidFill>
                  <a:srgbClr val="000000"/>
                </a:solidFill>
                <a:latin typeface="Arial"/>
                <a:ea typeface="Times New Roman"/>
              </a:rPr>
              <a:t> </a:t>
            </a:r>
            <a:r>
              <a:rPr lang="en-US" sz="2600" dirty="0" err="1">
                <a:solidFill>
                  <a:srgbClr val="000000"/>
                </a:solidFill>
                <a:latin typeface="Arial"/>
                <a:ea typeface="Times New Roman"/>
              </a:rPr>
              <a:t>penegakan</a:t>
            </a:r>
            <a:r>
              <a:rPr lang="en-US" sz="2600" dirty="0">
                <a:solidFill>
                  <a:srgbClr val="000000"/>
                </a:solidFill>
                <a:latin typeface="Arial"/>
                <a:ea typeface="Times New Roman"/>
              </a:rPr>
              <a:t> </a:t>
            </a:r>
            <a:r>
              <a:rPr lang="en-US" sz="2600" dirty="0" err="1">
                <a:solidFill>
                  <a:srgbClr val="000000"/>
                </a:solidFill>
                <a:latin typeface="Arial"/>
                <a:ea typeface="Times New Roman"/>
              </a:rPr>
              <a:t>hukum</a:t>
            </a:r>
            <a:r>
              <a:rPr lang="en-US" sz="2600" dirty="0">
                <a:solidFill>
                  <a:srgbClr val="000000"/>
                </a:solidFill>
                <a:latin typeface="Arial"/>
                <a:ea typeface="Times New Roman"/>
              </a:rPr>
              <a:t> </a:t>
            </a:r>
            <a:r>
              <a:rPr lang="en-US" sz="2600" dirty="0" err="1">
                <a:solidFill>
                  <a:srgbClr val="000000"/>
                </a:solidFill>
                <a:latin typeface="Arial"/>
                <a:ea typeface="Times New Roman"/>
              </a:rPr>
              <a:t>Biaya</a:t>
            </a:r>
            <a:r>
              <a:rPr lang="en-US" sz="2600" dirty="0">
                <a:solidFill>
                  <a:srgbClr val="000000"/>
                </a:solidFill>
                <a:latin typeface="Arial"/>
                <a:ea typeface="Times New Roman"/>
              </a:rPr>
              <a:t> </a:t>
            </a:r>
            <a:r>
              <a:rPr lang="en-US" sz="2600" dirty="0" err="1">
                <a:solidFill>
                  <a:srgbClr val="000000"/>
                </a:solidFill>
                <a:latin typeface="Arial"/>
                <a:ea typeface="Times New Roman"/>
              </a:rPr>
              <a:t>transaksi</a:t>
            </a:r>
            <a:r>
              <a:rPr lang="en-US" sz="2600" dirty="0">
                <a:solidFill>
                  <a:srgbClr val="000000"/>
                </a:solidFill>
                <a:latin typeface="Arial"/>
                <a:ea typeface="Times New Roman"/>
              </a:rPr>
              <a:t> yang </a:t>
            </a:r>
            <a:r>
              <a:rPr lang="en-US" sz="2600" dirty="0" err="1">
                <a:solidFill>
                  <a:srgbClr val="000000"/>
                </a:solidFill>
                <a:latin typeface="Arial"/>
                <a:ea typeface="Times New Roman"/>
              </a:rPr>
              <a:t>rendah</a:t>
            </a:r>
            <a:r>
              <a:rPr lang="en-US" sz="2600" dirty="0">
                <a:solidFill>
                  <a:srgbClr val="000000"/>
                </a:solidFill>
                <a:latin typeface="Arial"/>
                <a:ea typeface="Times New Roman"/>
              </a:rPr>
              <a:t> </a:t>
            </a:r>
            <a:r>
              <a:rPr lang="en-US" sz="2600" dirty="0" err="1">
                <a:solidFill>
                  <a:srgbClr val="000000"/>
                </a:solidFill>
                <a:latin typeface="Arial"/>
                <a:ea typeface="Times New Roman"/>
              </a:rPr>
              <a:t>dapat</a:t>
            </a:r>
            <a:r>
              <a:rPr lang="en-US" sz="2600" dirty="0">
                <a:solidFill>
                  <a:srgbClr val="000000"/>
                </a:solidFill>
                <a:latin typeface="Arial"/>
                <a:ea typeface="Times New Roman"/>
              </a:rPr>
              <a:t> </a:t>
            </a:r>
            <a:r>
              <a:rPr lang="en-US" sz="2600" dirty="0" err="1">
                <a:solidFill>
                  <a:srgbClr val="000000"/>
                </a:solidFill>
                <a:latin typeface="Arial"/>
                <a:ea typeface="Times New Roman"/>
              </a:rPr>
              <a:t>menyebabkan</a:t>
            </a:r>
            <a:r>
              <a:rPr lang="en-US" sz="2600" dirty="0">
                <a:solidFill>
                  <a:srgbClr val="000000"/>
                </a:solidFill>
                <a:latin typeface="Arial"/>
                <a:ea typeface="Times New Roman"/>
              </a:rPr>
              <a:t> </a:t>
            </a:r>
            <a:r>
              <a:rPr lang="en-US" sz="2600" dirty="0" err="1">
                <a:solidFill>
                  <a:srgbClr val="000000"/>
                </a:solidFill>
                <a:latin typeface="Arial"/>
                <a:ea typeface="Times New Roman"/>
              </a:rPr>
              <a:t>pasar</a:t>
            </a:r>
            <a:r>
              <a:rPr lang="en-US" sz="2600" dirty="0">
                <a:solidFill>
                  <a:srgbClr val="000000"/>
                </a:solidFill>
                <a:latin typeface="Arial"/>
                <a:ea typeface="Times New Roman"/>
              </a:rPr>
              <a:t> </a:t>
            </a:r>
            <a:r>
              <a:rPr lang="en-US" sz="2600" dirty="0" err="1">
                <a:solidFill>
                  <a:srgbClr val="000000"/>
                </a:solidFill>
                <a:latin typeface="Arial"/>
                <a:ea typeface="Times New Roman"/>
              </a:rPr>
              <a:t>berjalan</a:t>
            </a:r>
            <a:r>
              <a:rPr lang="en-US" sz="2600" dirty="0">
                <a:solidFill>
                  <a:srgbClr val="000000"/>
                </a:solidFill>
                <a:latin typeface="Arial"/>
                <a:ea typeface="Times New Roman"/>
              </a:rPr>
              <a:t> </a:t>
            </a:r>
            <a:r>
              <a:rPr lang="en-US" sz="2600" dirty="0" err="1">
                <a:solidFill>
                  <a:srgbClr val="000000"/>
                </a:solidFill>
                <a:latin typeface="Arial"/>
                <a:ea typeface="Times New Roman"/>
              </a:rPr>
              <a:t>secara</a:t>
            </a:r>
            <a:r>
              <a:rPr lang="en-US" sz="2600" dirty="0">
                <a:solidFill>
                  <a:srgbClr val="000000"/>
                </a:solidFill>
                <a:latin typeface="Arial"/>
                <a:ea typeface="Times New Roman"/>
              </a:rPr>
              <a:t> </a:t>
            </a:r>
            <a:r>
              <a:rPr lang="en-US" sz="2600" dirty="0" err="1">
                <a:solidFill>
                  <a:srgbClr val="000000"/>
                </a:solidFill>
                <a:latin typeface="Arial"/>
                <a:ea typeface="Times New Roman"/>
              </a:rPr>
              <a:t>benar</a:t>
            </a:r>
            <a:r>
              <a:rPr lang="en-US" sz="2600" dirty="0">
                <a:solidFill>
                  <a:srgbClr val="000000"/>
                </a:solidFill>
                <a:latin typeface="Arial"/>
                <a:ea typeface="Times New Roman"/>
              </a:rPr>
              <a:t> </a:t>
            </a:r>
            <a:r>
              <a:rPr lang="en-US" sz="2600" dirty="0" err="1">
                <a:solidFill>
                  <a:srgbClr val="000000"/>
                </a:solidFill>
                <a:latin typeface="Arial"/>
                <a:ea typeface="Times New Roman"/>
              </a:rPr>
              <a:t>Produktifitas</a:t>
            </a:r>
            <a:r>
              <a:rPr lang="en-US" sz="2600" dirty="0">
                <a:solidFill>
                  <a:srgbClr val="000000"/>
                </a:solidFill>
                <a:latin typeface="Arial"/>
                <a:ea typeface="Times New Roman"/>
              </a:rPr>
              <a:t> </a:t>
            </a:r>
            <a:r>
              <a:rPr lang="en-US" sz="2600" dirty="0" err="1">
                <a:solidFill>
                  <a:srgbClr val="000000"/>
                </a:solidFill>
                <a:latin typeface="Arial"/>
                <a:ea typeface="Times New Roman"/>
              </a:rPr>
              <a:t>dapat</a:t>
            </a:r>
            <a:r>
              <a:rPr lang="en-US" sz="2600" dirty="0">
                <a:solidFill>
                  <a:srgbClr val="000000"/>
                </a:solidFill>
                <a:latin typeface="Arial"/>
                <a:ea typeface="Times New Roman"/>
              </a:rPr>
              <a:t> pula </a:t>
            </a:r>
            <a:r>
              <a:rPr lang="en-US" sz="2600" dirty="0" err="1">
                <a:solidFill>
                  <a:srgbClr val="000000"/>
                </a:solidFill>
                <a:latin typeface="Arial"/>
                <a:ea typeface="Times New Roman"/>
              </a:rPr>
              <a:t>dipengaruhi</a:t>
            </a:r>
            <a:r>
              <a:rPr lang="en-US" sz="2600" dirty="0">
                <a:solidFill>
                  <a:srgbClr val="000000"/>
                </a:solidFill>
                <a:latin typeface="Arial"/>
                <a:ea typeface="Times New Roman"/>
              </a:rPr>
              <a:t> </a:t>
            </a:r>
            <a:r>
              <a:rPr lang="en-US" sz="2600" dirty="0" err="1">
                <a:solidFill>
                  <a:srgbClr val="000000"/>
                </a:solidFill>
                <a:latin typeface="Arial"/>
                <a:ea typeface="Times New Roman"/>
              </a:rPr>
              <a:t>oleh</a:t>
            </a:r>
            <a:r>
              <a:rPr lang="en-US" sz="2600" dirty="0">
                <a:solidFill>
                  <a:srgbClr val="000000"/>
                </a:solidFill>
                <a:latin typeface="Arial"/>
                <a:ea typeface="Times New Roman"/>
              </a:rPr>
              <a:t> </a:t>
            </a:r>
            <a:r>
              <a:rPr lang="en-US" sz="2600" dirty="0" err="1">
                <a:solidFill>
                  <a:srgbClr val="000000"/>
                </a:solidFill>
                <a:latin typeface="Arial"/>
                <a:ea typeface="Times New Roman"/>
              </a:rPr>
              <a:t>kelembagaan</a:t>
            </a:r>
            <a:r>
              <a:rPr lang="en-US" sz="2600" dirty="0">
                <a:solidFill>
                  <a:srgbClr val="000000"/>
                </a:solidFill>
                <a:latin typeface="Arial"/>
                <a:ea typeface="Times New Roman"/>
              </a:rPr>
              <a:t> informal </a:t>
            </a:r>
            <a:r>
              <a:rPr lang="en-US" sz="2600" dirty="0" err="1">
                <a:solidFill>
                  <a:srgbClr val="000000"/>
                </a:solidFill>
                <a:latin typeface="Arial"/>
                <a:ea typeface="Times New Roman"/>
              </a:rPr>
              <a:t>sperti</a:t>
            </a:r>
            <a:r>
              <a:rPr lang="en-US" sz="2600" dirty="0">
                <a:solidFill>
                  <a:srgbClr val="000000"/>
                </a:solidFill>
                <a:latin typeface="Arial"/>
                <a:ea typeface="Times New Roman"/>
              </a:rPr>
              <a:t> agama, code of conduct, </a:t>
            </a:r>
            <a:r>
              <a:rPr lang="en-US" sz="2600" dirty="0" err="1">
                <a:solidFill>
                  <a:srgbClr val="000000"/>
                </a:solidFill>
                <a:latin typeface="Arial"/>
                <a:ea typeface="Times New Roman"/>
              </a:rPr>
              <a:t>budaya</a:t>
            </a:r>
            <a:r>
              <a:rPr lang="en-US" sz="2600" dirty="0">
                <a:solidFill>
                  <a:srgbClr val="000000"/>
                </a:solidFill>
                <a:latin typeface="Arial"/>
                <a:ea typeface="Times New Roman"/>
              </a:rPr>
              <a:t>, </a:t>
            </a:r>
            <a:r>
              <a:rPr lang="en-US" sz="2600" dirty="0" err="1">
                <a:solidFill>
                  <a:srgbClr val="000000"/>
                </a:solidFill>
                <a:latin typeface="Arial"/>
                <a:ea typeface="Times New Roman"/>
              </a:rPr>
              <a:t>dan</a:t>
            </a:r>
            <a:r>
              <a:rPr lang="en-US" sz="2600" dirty="0">
                <a:solidFill>
                  <a:srgbClr val="000000"/>
                </a:solidFill>
                <a:latin typeface="Arial"/>
                <a:ea typeface="Times New Roman"/>
              </a:rPr>
              <a:t> </a:t>
            </a:r>
            <a:r>
              <a:rPr lang="en-US" sz="2600" dirty="0" err="1">
                <a:solidFill>
                  <a:srgbClr val="000000"/>
                </a:solidFill>
                <a:latin typeface="Arial"/>
                <a:ea typeface="Times New Roman"/>
              </a:rPr>
              <a:t>keyakinan</a:t>
            </a:r>
            <a:r>
              <a:rPr lang="en-US" sz="2600" dirty="0">
                <a:solidFill>
                  <a:srgbClr val="000000"/>
                </a:solidFill>
                <a:latin typeface="Arial"/>
                <a:ea typeface="Times New Roman"/>
              </a:rPr>
              <a:t>. </a:t>
            </a:r>
            <a:r>
              <a:rPr lang="en-US" sz="2600" dirty="0" err="1">
                <a:solidFill>
                  <a:srgbClr val="000000"/>
                </a:solidFill>
                <a:latin typeface="Arial"/>
                <a:ea typeface="Times New Roman"/>
              </a:rPr>
              <a:t>Kelembagaan</a:t>
            </a:r>
            <a:r>
              <a:rPr lang="en-US" sz="2600" dirty="0">
                <a:solidFill>
                  <a:srgbClr val="000000"/>
                </a:solidFill>
                <a:latin typeface="Arial"/>
                <a:ea typeface="Times New Roman"/>
              </a:rPr>
              <a:t> informal </a:t>
            </a:r>
            <a:r>
              <a:rPr lang="en-US" sz="2600" dirty="0" err="1">
                <a:solidFill>
                  <a:srgbClr val="000000"/>
                </a:solidFill>
                <a:latin typeface="Arial"/>
                <a:ea typeface="Times New Roman"/>
              </a:rPr>
              <a:t>seperti</a:t>
            </a:r>
            <a:r>
              <a:rPr lang="en-US" sz="2600" dirty="0">
                <a:solidFill>
                  <a:srgbClr val="000000"/>
                </a:solidFill>
                <a:latin typeface="Arial"/>
                <a:ea typeface="Times New Roman"/>
              </a:rPr>
              <a:t> </a:t>
            </a:r>
            <a:r>
              <a:rPr lang="en-US" sz="2600" dirty="0" err="1">
                <a:solidFill>
                  <a:srgbClr val="000000"/>
                </a:solidFill>
                <a:latin typeface="Arial"/>
                <a:ea typeface="Times New Roman"/>
              </a:rPr>
              <a:t>budaya</a:t>
            </a:r>
            <a:r>
              <a:rPr lang="en-US" sz="2600" dirty="0">
                <a:solidFill>
                  <a:srgbClr val="000000"/>
                </a:solidFill>
                <a:latin typeface="Arial"/>
                <a:ea typeface="Times New Roman"/>
              </a:rPr>
              <a:t> </a:t>
            </a:r>
            <a:r>
              <a:rPr lang="en-US" sz="2600" dirty="0" err="1">
                <a:solidFill>
                  <a:srgbClr val="000000"/>
                </a:solidFill>
                <a:latin typeface="Arial"/>
                <a:ea typeface="Times New Roman"/>
              </a:rPr>
              <a:t>menghargai</a:t>
            </a:r>
            <a:r>
              <a:rPr lang="en-US" sz="2600" dirty="0">
                <a:solidFill>
                  <a:srgbClr val="000000"/>
                </a:solidFill>
                <a:latin typeface="Arial"/>
                <a:ea typeface="Times New Roman"/>
              </a:rPr>
              <a:t> </a:t>
            </a:r>
            <a:r>
              <a:rPr lang="en-US" sz="2600" dirty="0" err="1">
                <a:solidFill>
                  <a:srgbClr val="000000"/>
                </a:solidFill>
                <a:latin typeface="Arial"/>
                <a:ea typeface="Times New Roman"/>
              </a:rPr>
              <a:t>waktu</a:t>
            </a:r>
            <a:r>
              <a:rPr lang="en-US" sz="2600" dirty="0">
                <a:solidFill>
                  <a:srgbClr val="000000"/>
                </a:solidFill>
                <a:latin typeface="Arial"/>
                <a:ea typeface="Times New Roman"/>
              </a:rPr>
              <a:t>, </a:t>
            </a:r>
            <a:r>
              <a:rPr lang="en-US" sz="2600" dirty="0" err="1">
                <a:solidFill>
                  <a:srgbClr val="000000"/>
                </a:solidFill>
                <a:latin typeface="Arial"/>
                <a:ea typeface="Times New Roman"/>
              </a:rPr>
              <a:t>kerja</a:t>
            </a:r>
            <a:r>
              <a:rPr lang="en-US" sz="2600" dirty="0">
                <a:solidFill>
                  <a:srgbClr val="000000"/>
                </a:solidFill>
                <a:latin typeface="Arial"/>
                <a:ea typeface="Times New Roman"/>
              </a:rPr>
              <a:t> </a:t>
            </a:r>
            <a:r>
              <a:rPr lang="en-US" sz="2600" dirty="0" err="1">
                <a:solidFill>
                  <a:srgbClr val="000000"/>
                </a:solidFill>
                <a:latin typeface="Arial"/>
                <a:ea typeface="Times New Roman"/>
              </a:rPr>
              <a:t>keras</a:t>
            </a:r>
            <a:r>
              <a:rPr lang="en-US" sz="2600" dirty="0">
                <a:solidFill>
                  <a:srgbClr val="000000"/>
                </a:solidFill>
                <a:latin typeface="Arial"/>
                <a:ea typeface="Times New Roman"/>
              </a:rPr>
              <a:t>, </a:t>
            </a:r>
            <a:r>
              <a:rPr lang="en-US" sz="2600" dirty="0" err="1">
                <a:solidFill>
                  <a:srgbClr val="000000"/>
                </a:solidFill>
                <a:latin typeface="Arial"/>
                <a:ea typeface="Times New Roman"/>
              </a:rPr>
              <a:t>tekun</a:t>
            </a:r>
            <a:r>
              <a:rPr lang="en-US" sz="2600" dirty="0">
                <a:solidFill>
                  <a:srgbClr val="000000"/>
                </a:solidFill>
                <a:latin typeface="Arial"/>
                <a:ea typeface="Times New Roman"/>
              </a:rPr>
              <a:t>, juju </a:t>
            </a:r>
            <a:r>
              <a:rPr lang="en-US" sz="2600" dirty="0" err="1">
                <a:solidFill>
                  <a:srgbClr val="000000"/>
                </a:solidFill>
                <a:latin typeface="Arial"/>
                <a:ea typeface="Times New Roman"/>
              </a:rPr>
              <a:t>dapat</a:t>
            </a:r>
            <a:r>
              <a:rPr lang="en-US" sz="2600" dirty="0">
                <a:solidFill>
                  <a:srgbClr val="000000"/>
                </a:solidFill>
                <a:latin typeface="Arial"/>
                <a:ea typeface="Times New Roman"/>
              </a:rPr>
              <a:t> </a:t>
            </a:r>
            <a:r>
              <a:rPr lang="en-US" sz="2600" dirty="0" err="1">
                <a:solidFill>
                  <a:srgbClr val="000000"/>
                </a:solidFill>
                <a:latin typeface="Arial"/>
                <a:ea typeface="Times New Roman"/>
              </a:rPr>
              <a:t>meningkatkan</a:t>
            </a:r>
            <a:r>
              <a:rPr lang="en-US" sz="2600" dirty="0">
                <a:solidFill>
                  <a:srgbClr val="000000"/>
                </a:solidFill>
                <a:latin typeface="Arial"/>
                <a:ea typeface="Times New Roman"/>
              </a:rPr>
              <a:t> </a:t>
            </a:r>
            <a:r>
              <a:rPr lang="en-US" sz="2600" dirty="0" err="1">
                <a:solidFill>
                  <a:srgbClr val="000000"/>
                </a:solidFill>
                <a:latin typeface="Arial"/>
                <a:ea typeface="Times New Roman"/>
              </a:rPr>
              <a:t>produktivitas</a:t>
            </a:r>
            <a:r>
              <a:rPr lang="en-US" sz="2600" dirty="0">
                <a:solidFill>
                  <a:srgbClr val="000000"/>
                </a:solidFill>
                <a:latin typeface="Arial"/>
                <a:ea typeface="Times New Roman"/>
              </a:rPr>
              <a:t> China </a:t>
            </a:r>
            <a:r>
              <a:rPr lang="en-US" sz="2600" dirty="0" err="1">
                <a:solidFill>
                  <a:srgbClr val="000000"/>
                </a:solidFill>
                <a:latin typeface="Arial"/>
                <a:ea typeface="Times New Roman"/>
              </a:rPr>
              <a:t>memiliki</a:t>
            </a:r>
            <a:r>
              <a:rPr lang="en-US" sz="2600" dirty="0">
                <a:solidFill>
                  <a:srgbClr val="000000"/>
                </a:solidFill>
                <a:latin typeface="Arial"/>
                <a:ea typeface="Times New Roman"/>
              </a:rPr>
              <a:t> </a:t>
            </a:r>
            <a:r>
              <a:rPr lang="en-US" sz="2600" dirty="0" err="1">
                <a:solidFill>
                  <a:srgbClr val="000000"/>
                </a:solidFill>
                <a:latin typeface="Arial"/>
                <a:ea typeface="Times New Roman"/>
              </a:rPr>
              <a:t>budaya</a:t>
            </a:r>
            <a:r>
              <a:rPr lang="en-US" sz="2600" dirty="0">
                <a:solidFill>
                  <a:srgbClr val="000000"/>
                </a:solidFill>
                <a:latin typeface="Arial"/>
                <a:ea typeface="Times New Roman"/>
              </a:rPr>
              <a:t> </a:t>
            </a:r>
            <a:r>
              <a:rPr lang="en-US" sz="2600" dirty="0" err="1">
                <a:solidFill>
                  <a:srgbClr val="000000"/>
                </a:solidFill>
                <a:latin typeface="Arial"/>
                <a:ea typeface="Times New Roman"/>
              </a:rPr>
              <a:t>kerja</a:t>
            </a:r>
            <a:r>
              <a:rPr lang="en-US" sz="2600" dirty="0">
                <a:solidFill>
                  <a:srgbClr val="000000"/>
                </a:solidFill>
                <a:latin typeface="Arial"/>
                <a:ea typeface="Times New Roman"/>
              </a:rPr>
              <a:t> </a:t>
            </a:r>
            <a:r>
              <a:rPr lang="en-US" sz="2600" dirty="0" err="1">
                <a:solidFill>
                  <a:srgbClr val="000000"/>
                </a:solidFill>
                <a:latin typeface="Arial"/>
                <a:ea typeface="Times New Roman"/>
              </a:rPr>
              <a:t>bagus</a:t>
            </a:r>
            <a:r>
              <a:rPr lang="en-US" sz="2600" dirty="0">
                <a:solidFill>
                  <a:srgbClr val="000000"/>
                </a:solidFill>
                <a:latin typeface="Arial"/>
                <a:ea typeface="Times New Roman"/>
              </a:rPr>
              <a:t> </a:t>
            </a:r>
            <a:r>
              <a:rPr lang="en-US" sz="2600" dirty="0" err="1">
                <a:solidFill>
                  <a:srgbClr val="000000"/>
                </a:solidFill>
                <a:latin typeface="Arial"/>
                <a:ea typeface="Times New Roman"/>
              </a:rPr>
              <a:t>karena</a:t>
            </a:r>
            <a:r>
              <a:rPr lang="en-US" sz="2600" dirty="0">
                <a:solidFill>
                  <a:srgbClr val="000000"/>
                </a:solidFill>
                <a:latin typeface="Arial"/>
                <a:ea typeface="Times New Roman"/>
              </a:rPr>
              <a:t> </a:t>
            </a:r>
            <a:r>
              <a:rPr lang="en-US" sz="2600" dirty="0" err="1">
                <a:solidFill>
                  <a:srgbClr val="000000"/>
                </a:solidFill>
                <a:latin typeface="Arial"/>
                <a:ea typeface="Times New Roman"/>
              </a:rPr>
              <a:t>dipengaruhi</a:t>
            </a:r>
            <a:r>
              <a:rPr lang="en-US" sz="2600" dirty="0">
                <a:solidFill>
                  <a:srgbClr val="000000"/>
                </a:solidFill>
                <a:latin typeface="Arial"/>
                <a:ea typeface="Times New Roman"/>
              </a:rPr>
              <a:t> </a:t>
            </a:r>
            <a:r>
              <a:rPr lang="en-US" sz="2600" dirty="0" err="1">
                <a:solidFill>
                  <a:srgbClr val="000000"/>
                </a:solidFill>
                <a:latin typeface="Arial"/>
                <a:ea typeface="Times New Roman"/>
              </a:rPr>
              <a:t>oleh</a:t>
            </a:r>
            <a:r>
              <a:rPr lang="en-US" sz="2600" dirty="0">
                <a:solidFill>
                  <a:srgbClr val="000000"/>
                </a:solidFill>
                <a:latin typeface="Arial"/>
                <a:ea typeface="Times New Roman"/>
              </a:rPr>
              <a:t> </a:t>
            </a:r>
            <a:r>
              <a:rPr lang="en-US" sz="2600" dirty="0" err="1">
                <a:solidFill>
                  <a:srgbClr val="000000"/>
                </a:solidFill>
                <a:latin typeface="Arial"/>
                <a:ea typeface="Times New Roman"/>
              </a:rPr>
              <a:t>konfusianisme</a:t>
            </a:r>
            <a:r>
              <a:rPr lang="en-US" sz="2600" dirty="0">
                <a:solidFill>
                  <a:srgbClr val="000000"/>
                </a:solidFill>
                <a:latin typeface="Arial"/>
                <a:ea typeface="Times New Roman"/>
              </a:rPr>
              <a:t> yang </a:t>
            </a:r>
            <a:r>
              <a:rPr lang="en-US" sz="2600" dirty="0" err="1">
                <a:solidFill>
                  <a:srgbClr val="000000"/>
                </a:solidFill>
                <a:latin typeface="Arial"/>
                <a:ea typeface="Times New Roman"/>
              </a:rPr>
              <a:t>mempunyai</a:t>
            </a:r>
            <a:r>
              <a:rPr lang="en-US" sz="2600" dirty="0">
                <a:solidFill>
                  <a:srgbClr val="000000"/>
                </a:solidFill>
                <a:latin typeface="Arial"/>
                <a:ea typeface="Times New Roman"/>
              </a:rPr>
              <a:t> </a:t>
            </a:r>
            <a:r>
              <a:rPr lang="en-US" sz="2600" dirty="0" err="1">
                <a:solidFill>
                  <a:srgbClr val="000000"/>
                </a:solidFill>
                <a:latin typeface="Arial"/>
                <a:ea typeface="Times New Roman"/>
              </a:rPr>
              <a:t>komitmen</a:t>
            </a:r>
            <a:r>
              <a:rPr lang="en-US" sz="2600" dirty="0">
                <a:solidFill>
                  <a:srgbClr val="000000"/>
                </a:solidFill>
                <a:latin typeface="Arial"/>
                <a:ea typeface="Times New Roman"/>
              </a:rPr>
              <a:t> </a:t>
            </a:r>
            <a:r>
              <a:rPr lang="en-US" sz="2600" dirty="0" err="1">
                <a:solidFill>
                  <a:srgbClr val="000000"/>
                </a:solidFill>
                <a:latin typeface="Arial"/>
                <a:ea typeface="Times New Roman"/>
              </a:rPr>
              <a:t>terhadap</a:t>
            </a:r>
            <a:r>
              <a:rPr lang="en-US" sz="2600" dirty="0">
                <a:solidFill>
                  <a:srgbClr val="000000"/>
                </a:solidFill>
                <a:latin typeface="Arial"/>
                <a:ea typeface="Times New Roman"/>
              </a:rPr>
              <a:t> </a:t>
            </a:r>
            <a:r>
              <a:rPr lang="en-US" sz="2600" dirty="0" err="1">
                <a:solidFill>
                  <a:srgbClr val="000000"/>
                </a:solidFill>
                <a:latin typeface="Arial"/>
                <a:ea typeface="Times New Roman"/>
              </a:rPr>
              <a:t>pendidikan</a:t>
            </a:r>
            <a:r>
              <a:rPr lang="en-US" sz="2600" dirty="0">
                <a:solidFill>
                  <a:srgbClr val="000000"/>
                </a:solidFill>
                <a:latin typeface="Arial"/>
                <a:ea typeface="Times New Roman"/>
              </a:rPr>
              <a:t> </a:t>
            </a:r>
            <a:r>
              <a:rPr lang="en-US" sz="2600" dirty="0" err="1">
                <a:solidFill>
                  <a:srgbClr val="000000"/>
                </a:solidFill>
                <a:latin typeface="Arial"/>
                <a:ea typeface="Times New Roman"/>
              </a:rPr>
              <a:t>dan</a:t>
            </a:r>
            <a:r>
              <a:rPr lang="en-US" sz="2600" dirty="0">
                <a:solidFill>
                  <a:srgbClr val="000000"/>
                </a:solidFill>
                <a:latin typeface="Arial"/>
                <a:ea typeface="Times New Roman"/>
              </a:rPr>
              <a:t> </a:t>
            </a:r>
            <a:r>
              <a:rPr lang="en-US" sz="2600" dirty="0" err="1">
                <a:solidFill>
                  <a:srgbClr val="000000"/>
                </a:solidFill>
                <a:latin typeface="Arial"/>
                <a:ea typeface="Times New Roman"/>
              </a:rPr>
              <a:t>waktu</a:t>
            </a:r>
            <a:endParaRPr lang="en-US" sz="2600" dirty="0">
              <a:latin typeface="Times New Roman"/>
              <a:ea typeface="Times New Roman"/>
            </a:endParaRPr>
          </a:p>
          <a:p>
            <a:endParaRPr lang="en-US" dirty="0"/>
          </a:p>
        </p:txBody>
      </p:sp>
    </p:spTree>
    <p:extLst>
      <p:ext uri="{BB962C8B-B14F-4D97-AF65-F5344CB8AC3E}">
        <p14:creationId xmlns:p14="http://schemas.microsoft.com/office/powerpoint/2010/main" val="1699009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7" name="Content Placeholder 6"/>
          <p:cNvSpPr>
            <a:spLocks noGrp="1"/>
          </p:cNvSpPr>
          <p:nvPr>
            <p:ph idx="1"/>
          </p:nvPr>
        </p:nvSpPr>
        <p:spPr>
          <a:xfrm>
            <a:off x="3429000" y="381000"/>
            <a:ext cx="5410200" cy="6248400"/>
          </a:xfrm>
        </p:spPr>
        <p:txBody>
          <a:bodyPr>
            <a:normAutofit fontScale="47500" lnSpcReduction="20000"/>
          </a:bodyPr>
          <a:lstStyle/>
          <a:p>
            <a:r>
              <a:rPr lang="en-US" sz="4200" dirty="0"/>
              <a:t>(</a:t>
            </a:r>
            <a:r>
              <a:rPr lang="en-US" sz="4200" b="1" dirty="0">
                <a:solidFill>
                  <a:schemeClr val="tx1"/>
                </a:solidFill>
              </a:rPr>
              <a:t>2) </a:t>
            </a:r>
            <a:r>
              <a:rPr lang="en-US" sz="4200" b="1" dirty="0" err="1">
                <a:solidFill>
                  <a:schemeClr val="tx1"/>
                </a:solidFill>
              </a:rPr>
              <a:t>Dalam</a:t>
            </a:r>
            <a:r>
              <a:rPr lang="en-US" sz="4200" b="1" dirty="0">
                <a:solidFill>
                  <a:schemeClr val="tx1"/>
                </a:solidFill>
              </a:rPr>
              <a:t> </a:t>
            </a:r>
            <a:r>
              <a:rPr lang="en-US" sz="4200" b="1" dirty="0" err="1">
                <a:solidFill>
                  <a:schemeClr val="tx1"/>
                </a:solidFill>
              </a:rPr>
              <a:t>jangka</a:t>
            </a:r>
            <a:r>
              <a:rPr lang="en-US" sz="4200" b="1" dirty="0">
                <a:solidFill>
                  <a:schemeClr val="tx1"/>
                </a:solidFill>
              </a:rPr>
              <a:t> </a:t>
            </a:r>
            <a:r>
              <a:rPr lang="en-US" sz="4200" b="1" dirty="0" err="1">
                <a:solidFill>
                  <a:schemeClr val="tx1"/>
                </a:solidFill>
              </a:rPr>
              <a:t>panjang</a:t>
            </a:r>
            <a:r>
              <a:rPr lang="en-US" sz="4200" b="1" dirty="0">
                <a:solidFill>
                  <a:schemeClr val="tx1"/>
                </a:solidFill>
              </a:rPr>
              <a:t>, </a:t>
            </a:r>
            <a:r>
              <a:rPr lang="en-US" sz="4200" b="1" dirty="0" err="1">
                <a:solidFill>
                  <a:schemeClr val="tx1"/>
                </a:solidFill>
              </a:rPr>
              <a:t>budaya</a:t>
            </a:r>
            <a:r>
              <a:rPr lang="en-US" sz="4200" b="1" dirty="0">
                <a:solidFill>
                  <a:schemeClr val="tx1"/>
                </a:solidFill>
              </a:rPr>
              <a:t> yang </a:t>
            </a:r>
            <a:r>
              <a:rPr lang="en-US" sz="4200" b="1" dirty="0" err="1">
                <a:solidFill>
                  <a:schemeClr val="tx1"/>
                </a:solidFill>
              </a:rPr>
              <a:t>baik</a:t>
            </a:r>
            <a:r>
              <a:rPr lang="en-US" sz="4200" b="1" dirty="0">
                <a:solidFill>
                  <a:schemeClr val="tx1"/>
                </a:solidFill>
              </a:rPr>
              <a:t> </a:t>
            </a:r>
            <a:r>
              <a:rPr lang="en-US" sz="4200" b="1" dirty="0" err="1">
                <a:solidFill>
                  <a:schemeClr val="tx1"/>
                </a:solidFill>
              </a:rPr>
              <a:t>dapat</a:t>
            </a:r>
            <a:r>
              <a:rPr lang="en-US" sz="4200" b="1" dirty="0">
                <a:solidFill>
                  <a:schemeClr val="tx1"/>
                </a:solidFill>
              </a:rPr>
              <a:t> </a:t>
            </a:r>
            <a:r>
              <a:rPr lang="en-US" sz="4200" b="1" dirty="0" err="1">
                <a:solidFill>
                  <a:schemeClr val="tx1"/>
                </a:solidFill>
              </a:rPr>
              <a:t>dibentuk</a:t>
            </a:r>
            <a:r>
              <a:rPr lang="en-US" sz="4200" b="1" dirty="0">
                <a:solidFill>
                  <a:schemeClr val="tx1"/>
                </a:solidFill>
              </a:rPr>
              <a:t> </a:t>
            </a:r>
            <a:r>
              <a:rPr lang="en-US" sz="4200" b="1" dirty="0" err="1">
                <a:solidFill>
                  <a:schemeClr val="tx1"/>
                </a:solidFill>
              </a:rPr>
              <a:t>melalui</a:t>
            </a:r>
            <a:r>
              <a:rPr lang="en-US" sz="4200" b="1" dirty="0">
                <a:solidFill>
                  <a:schemeClr val="tx1"/>
                </a:solidFill>
              </a:rPr>
              <a:t> </a:t>
            </a:r>
            <a:r>
              <a:rPr lang="en-US" sz="4200" b="1" dirty="0" err="1">
                <a:solidFill>
                  <a:schemeClr val="tx1"/>
                </a:solidFill>
              </a:rPr>
              <a:t>kelembagaan</a:t>
            </a:r>
            <a:r>
              <a:rPr lang="en-US" sz="4200" b="1" dirty="0">
                <a:solidFill>
                  <a:schemeClr val="tx1"/>
                </a:solidFill>
              </a:rPr>
              <a:t> formal </a:t>
            </a:r>
            <a:r>
              <a:rPr lang="en-US" sz="4200" b="1" dirty="0" err="1">
                <a:solidFill>
                  <a:schemeClr val="tx1"/>
                </a:solidFill>
              </a:rPr>
              <a:t>Produktifitas</a:t>
            </a:r>
            <a:r>
              <a:rPr lang="en-US" sz="4200" b="1" dirty="0">
                <a:solidFill>
                  <a:schemeClr val="tx1"/>
                </a:solidFill>
              </a:rPr>
              <a:t> </a:t>
            </a:r>
            <a:r>
              <a:rPr lang="en-US" sz="4200" b="1" dirty="0" err="1">
                <a:solidFill>
                  <a:schemeClr val="tx1"/>
                </a:solidFill>
              </a:rPr>
              <a:t>dapat</a:t>
            </a:r>
            <a:r>
              <a:rPr lang="en-US" sz="4200" b="1" dirty="0">
                <a:solidFill>
                  <a:schemeClr val="tx1"/>
                </a:solidFill>
              </a:rPr>
              <a:t> pula </a:t>
            </a:r>
            <a:r>
              <a:rPr lang="en-US" sz="4200" b="1" dirty="0" err="1">
                <a:solidFill>
                  <a:schemeClr val="tx1"/>
                </a:solidFill>
              </a:rPr>
              <a:t>ditingkatkan</a:t>
            </a:r>
            <a:r>
              <a:rPr lang="en-US" sz="4200" b="1" dirty="0">
                <a:solidFill>
                  <a:schemeClr val="tx1"/>
                </a:solidFill>
              </a:rPr>
              <a:t> </a:t>
            </a:r>
            <a:r>
              <a:rPr lang="en-US" sz="4200" b="1" dirty="0" err="1">
                <a:solidFill>
                  <a:schemeClr val="tx1"/>
                </a:solidFill>
              </a:rPr>
              <a:t>melalui</a:t>
            </a:r>
            <a:r>
              <a:rPr lang="en-US" sz="4200" b="1" dirty="0">
                <a:solidFill>
                  <a:schemeClr val="tx1"/>
                </a:solidFill>
              </a:rPr>
              <a:t> </a:t>
            </a:r>
            <a:r>
              <a:rPr lang="en-US" sz="4200" b="1" dirty="0" err="1">
                <a:solidFill>
                  <a:schemeClr val="tx1"/>
                </a:solidFill>
              </a:rPr>
              <a:t>inovasi</a:t>
            </a:r>
            <a:r>
              <a:rPr lang="en-US" sz="4200" b="1" dirty="0">
                <a:solidFill>
                  <a:schemeClr val="tx1"/>
                </a:solidFill>
              </a:rPr>
              <a:t> </a:t>
            </a:r>
            <a:r>
              <a:rPr lang="en-US" sz="4200" b="1" dirty="0" err="1">
                <a:solidFill>
                  <a:schemeClr val="tx1"/>
                </a:solidFill>
              </a:rPr>
              <a:t>teknologi</a:t>
            </a:r>
            <a:r>
              <a:rPr lang="en-US" sz="4200" b="1" dirty="0">
                <a:solidFill>
                  <a:schemeClr val="tx1"/>
                </a:solidFill>
              </a:rPr>
              <a:t> </a:t>
            </a:r>
            <a:r>
              <a:rPr lang="en-US" sz="4200" b="1" dirty="0" err="1">
                <a:solidFill>
                  <a:schemeClr val="tx1"/>
                </a:solidFill>
              </a:rPr>
              <a:t>pendekatan</a:t>
            </a:r>
            <a:r>
              <a:rPr lang="en-US" sz="4200" b="1" dirty="0">
                <a:solidFill>
                  <a:schemeClr val="tx1"/>
                </a:solidFill>
              </a:rPr>
              <a:t> </a:t>
            </a:r>
            <a:r>
              <a:rPr lang="en-US" sz="4200" b="1" dirty="0" err="1">
                <a:solidFill>
                  <a:schemeClr val="tx1"/>
                </a:solidFill>
              </a:rPr>
              <a:t>dinamis</a:t>
            </a:r>
            <a:r>
              <a:rPr lang="en-US" sz="4200" b="1" dirty="0">
                <a:solidFill>
                  <a:schemeClr val="tx1"/>
                </a:solidFill>
              </a:rPr>
              <a:t> </a:t>
            </a:r>
            <a:r>
              <a:rPr lang="en-US" sz="4200" b="1" dirty="0" err="1">
                <a:solidFill>
                  <a:schemeClr val="tx1"/>
                </a:solidFill>
              </a:rPr>
              <a:t>teori</a:t>
            </a:r>
            <a:r>
              <a:rPr lang="en-US" sz="4200" b="1" dirty="0">
                <a:solidFill>
                  <a:schemeClr val="tx1"/>
                </a:solidFill>
              </a:rPr>
              <a:t> </a:t>
            </a:r>
            <a:r>
              <a:rPr lang="en-US" sz="4200" b="1" dirty="0" err="1">
                <a:solidFill>
                  <a:schemeClr val="tx1"/>
                </a:solidFill>
              </a:rPr>
              <a:t>pertumbuhan</a:t>
            </a:r>
            <a:r>
              <a:rPr lang="en-US" sz="4200" b="1" dirty="0">
                <a:solidFill>
                  <a:schemeClr val="tx1"/>
                </a:solidFill>
              </a:rPr>
              <a:t> </a:t>
            </a:r>
            <a:r>
              <a:rPr lang="en-US" sz="4200" b="1" dirty="0" err="1">
                <a:solidFill>
                  <a:schemeClr val="tx1"/>
                </a:solidFill>
              </a:rPr>
              <a:t>baru</a:t>
            </a:r>
            <a:r>
              <a:rPr lang="en-US" sz="4200" b="1" dirty="0">
                <a:solidFill>
                  <a:schemeClr val="tx1"/>
                </a:solidFill>
              </a:rPr>
              <a:t> </a:t>
            </a:r>
            <a:r>
              <a:rPr lang="en-US" sz="4200" b="1" dirty="0" err="1">
                <a:solidFill>
                  <a:schemeClr val="tx1"/>
                </a:solidFill>
              </a:rPr>
              <a:t>Dengan</a:t>
            </a:r>
            <a:r>
              <a:rPr lang="en-US" sz="4200" b="1" dirty="0">
                <a:solidFill>
                  <a:schemeClr val="tx1"/>
                </a:solidFill>
              </a:rPr>
              <a:t> </a:t>
            </a:r>
            <a:r>
              <a:rPr lang="en-US" sz="4200" b="1" dirty="0" err="1">
                <a:solidFill>
                  <a:schemeClr val="tx1"/>
                </a:solidFill>
              </a:rPr>
              <a:t>pendekatan</a:t>
            </a:r>
            <a:r>
              <a:rPr lang="en-US" sz="4200" b="1" dirty="0">
                <a:solidFill>
                  <a:schemeClr val="tx1"/>
                </a:solidFill>
              </a:rPr>
              <a:t> </a:t>
            </a:r>
            <a:r>
              <a:rPr lang="en-US" sz="4200" b="1" dirty="0" err="1">
                <a:solidFill>
                  <a:schemeClr val="tx1"/>
                </a:solidFill>
              </a:rPr>
              <a:t>ini</a:t>
            </a:r>
            <a:r>
              <a:rPr lang="en-US" sz="4200" b="1" dirty="0">
                <a:solidFill>
                  <a:schemeClr val="tx1"/>
                </a:solidFill>
              </a:rPr>
              <a:t>, </a:t>
            </a:r>
            <a:r>
              <a:rPr lang="en-US" sz="4200" b="1" dirty="0" err="1">
                <a:solidFill>
                  <a:schemeClr val="tx1"/>
                </a:solidFill>
              </a:rPr>
              <a:t>faktor</a:t>
            </a:r>
            <a:r>
              <a:rPr lang="en-US" sz="4200" b="1" dirty="0">
                <a:solidFill>
                  <a:schemeClr val="tx1"/>
                </a:solidFill>
              </a:rPr>
              <a:t> </a:t>
            </a:r>
            <a:r>
              <a:rPr lang="en-US" sz="4200" b="1" dirty="0" err="1">
                <a:solidFill>
                  <a:schemeClr val="tx1"/>
                </a:solidFill>
              </a:rPr>
              <a:t>produksi</a:t>
            </a:r>
            <a:r>
              <a:rPr lang="en-US" sz="4200" b="1" dirty="0">
                <a:solidFill>
                  <a:schemeClr val="tx1"/>
                </a:solidFill>
              </a:rPr>
              <a:t> </a:t>
            </a:r>
            <a:r>
              <a:rPr lang="en-US" sz="4200" b="1" dirty="0" err="1">
                <a:solidFill>
                  <a:schemeClr val="tx1"/>
                </a:solidFill>
              </a:rPr>
              <a:t>bertambah</a:t>
            </a:r>
            <a:r>
              <a:rPr lang="en-US" sz="4200" b="1" dirty="0">
                <a:solidFill>
                  <a:schemeClr val="tx1"/>
                </a:solidFill>
              </a:rPr>
              <a:t> </a:t>
            </a:r>
            <a:r>
              <a:rPr lang="en-US" sz="4200" b="1" dirty="0" err="1">
                <a:solidFill>
                  <a:schemeClr val="tx1"/>
                </a:solidFill>
              </a:rPr>
              <a:t>selain</a:t>
            </a:r>
            <a:r>
              <a:rPr lang="en-US" sz="4200" b="1" dirty="0">
                <a:solidFill>
                  <a:schemeClr val="tx1"/>
                </a:solidFill>
              </a:rPr>
              <a:t> modal, </a:t>
            </a:r>
            <a:r>
              <a:rPr lang="en-US" sz="4200" b="1" dirty="0" err="1">
                <a:solidFill>
                  <a:schemeClr val="tx1"/>
                </a:solidFill>
              </a:rPr>
              <a:t>tanah</a:t>
            </a:r>
            <a:r>
              <a:rPr lang="en-US" sz="4200" b="1" dirty="0">
                <a:solidFill>
                  <a:schemeClr val="tx1"/>
                </a:solidFill>
              </a:rPr>
              <a:t>, </a:t>
            </a:r>
            <a:r>
              <a:rPr lang="en-US" sz="4200" b="1" dirty="0" err="1">
                <a:solidFill>
                  <a:schemeClr val="tx1"/>
                </a:solidFill>
              </a:rPr>
              <a:t>tenaga</a:t>
            </a:r>
            <a:r>
              <a:rPr lang="en-US" sz="4200" b="1" dirty="0">
                <a:solidFill>
                  <a:schemeClr val="tx1"/>
                </a:solidFill>
              </a:rPr>
              <a:t> </a:t>
            </a:r>
            <a:r>
              <a:rPr lang="en-US" sz="4200" b="1" dirty="0" err="1">
                <a:solidFill>
                  <a:schemeClr val="tx1"/>
                </a:solidFill>
              </a:rPr>
              <a:t>kerja</a:t>
            </a:r>
            <a:r>
              <a:rPr lang="en-US" sz="4200" b="1" dirty="0">
                <a:solidFill>
                  <a:schemeClr val="tx1"/>
                </a:solidFill>
              </a:rPr>
              <a:t> </a:t>
            </a:r>
            <a:r>
              <a:rPr lang="en-US" sz="4200" b="1" dirty="0" err="1">
                <a:solidFill>
                  <a:schemeClr val="tx1"/>
                </a:solidFill>
              </a:rPr>
              <a:t>juga</a:t>
            </a:r>
            <a:r>
              <a:rPr lang="en-US" sz="4200" b="1" dirty="0">
                <a:solidFill>
                  <a:schemeClr val="tx1"/>
                </a:solidFill>
              </a:rPr>
              <a:t> </a:t>
            </a:r>
            <a:r>
              <a:rPr lang="en-US" sz="4200" b="1" dirty="0" err="1">
                <a:solidFill>
                  <a:schemeClr val="tx1"/>
                </a:solidFill>
              </a:rPr>
              <a:t>teknologi</a:t>
            </a:r>
            <a:r>
              <a:rPr lang="en-US" sz="4200" b="1" dirty="0">
                <a:solidFill>
                  <a:schemeClr val="tx1"/>
                </a:solidFill>
              </a:rPr>
              <a:t> </a:t>
            </a:r>
            <a:endParaRPr lang="en-US" sz="4200" b="1" dirty="0" smtClean="0">
              <a:solidFill>
                <a:schemeClr val="tx1"/>
              </a:solidFill>
            </a:endParaRPr>
          </a:p>
          <a:p>
            <a:pPr marL="114300" indent="0">
              <a:buNone/>
            </a:pPr>
            <a:endParaRPr lang="en-US" sz="4200" b="1" dirty="0" smtClean="0">
              <a:solidFill>
                <a:schemeClr val="tx1"/>
              </a:solidFill>
            </a:endParaRPr>
          </a:p>
          <a:p>
            <a:r>
              <a:rPr lang="en-US" sz="4200" b="1" dirty="0" err="1" smtClean="0">
                <a:solidFill>
                  <a:schemeClr val="tx1"/>
                </a:solidFill>
              </a:rPr>
              <a:t>Peningkatan</a:t>
            </a:r>
            <a:r>
              <a:rPr lang="en-US" sz="4200" b="1" dirty="0" smtClean="0">
                <a:solidFill>
                  <a:schemeClr val="tx1"/>
                </a:solidFill>
              </a:rPr>
              <a:t> </a:t>
            </a:r>
            <a:r>
              <a:rPr lang="en-US" sz="4200" b="1" dirty="0" err="1">
                <a:solidFill>
                  <a:schemeClr val="tx1"/>
                </a:solidFill>
              </a:rPr>
              <a:t>teknologi</a:t>
            </a:r>
            <a:r>
              <a:rPr lang="en-US" sz="4200" b="1" dirty="0">
                <a:solidFill>
                  <a:schemeClr val="tx1"/>
                </a:solidFill>
              </a:rPr>
              <a:t> </a:t>
            </a:r>
            <a:r>
              <a:rPr lang="en-US" sz="4200" b="1" dirty="0" err="1">
                <a:solidFill>
                  <a:schemeClr val="tx1"/>
                </a:solidFill>
              </a:rPr>
              <a:t>dapat</a:t>
            </a:r>
            <a:r>
              <a:rPr lang="en-US" sz="4200" b="1" dirty="0">
                <a:solidFill>
                  <a:schemeClr val="tx1"/>
                </a:solidFill>
              </a:rPr>
              <a:t> </a:t>
            </a:r>
            <a:r>
              <a:rPr lang="en-US" sz="4200" b="1" dirty="0" err="1">
                <a:solidFill>
                  <a:schemeClr val="tx1"/>
                </a:solidFill>
              </a:rPr>
              <a:t>dilakukan</a:t>
            </a:r>
            <a:r>
              <a:rPr lang="en-US" sz="4200" b="1" dirty="0">
                <a:solidFill>
                  <a:schemeClr val="tx1"/>
                </a:solidFill>
              </a:rPr>
              <a:t> </a:t>
            </a:r>
            <a:r>
              <a:rPr lang="en-US" sz="4200" b="1" dirty="0" err="1">
                <a:solidFill>
                  <a:schemeClr val="tx1"/>
                </a:solidFill>
              </a:rPr>
              <a:t>dengan</a:t>
            </a:r>
            <a:r>
              <a:rPr lang="en-US" sz="4200" b="1" dirty="0">
                <a:solidFill>
                  <a:schemeClr val="tx1"/>
                </a:solidFill>
              </a:rPr>
              <a:t> </a:t>
            </a:r>
            <a:r>
              <a:rPr lang="en-US" sz="4200" b="1" dirty="0" err="1">
                <a:solidFill>
                  <a:schemeClr val="tx1"/>
                </a:solidFill>
              </a:rPr>
              <a:t>cara</a:t>
            </a:r>
            <a:r>
              <a:rPr lang="en-US" sz="4200" b="1" dirty="0">
                <a:solidFill>
                  <a:schemeClr val="tx1"/>
                </a:solidFill>
              </a:rPr>
              <a:t>: 1) </a:t>
            </a:r>
            <a:r>
              <a:rPr lang="en-US" sz="4200" b="1" dirty="0" err="1">
                <a:solidFill>
                  <a:schemeClr val="tx1"/>
                </a:solidFill>
              </a:rPr>
              <a:t>Pertama</a:t>
            </a:r>
            <a:r>
              <a:rPr lang="en-US" sz="4200" b="1" dirty="0">
                <a:solidFill>
                  <a:schemeClr val="tx1"/>
                </a:solidFill>
              </a:rPr>
              <a:t>, </a:t>
            </a:r>
            <a:r>
              <a:rPr lang="en-US" sz="4200" b="1" dirty="0" err="1">
                <a:solidFill>
                  <a:schemeClr val="tx1"/>
                </a:solidFill>
              </a:rPr>
              <a:t>negara</a:t>
            </a:r>
            <a:r>
              <a:rPr lang="en-US" sz="4200" b="1" dirty="0">
                <a:solidFill>
                  <a:schemeClr val="tx1"/>
                </a:solidFill>
              </a:rPr>
              <a:t> </a:t>
            </a:r>
            <a:r>
              <a:rPr lang="en-US" sz="4200" b="1" dirty="0" err="1">
                <a:solidFill>
                  <a:schemeClr val="tx1"/>
                </a:solidFill>
              </a:rPr>
              <a:t>harus</a:t>
            </a:r>
            <a:r>
              <a:rPr lang="en-US" sz="4200" b="1" dirty="0">
                <a:solidFill>
                  <a:schemeClr val="tx1"/>
                </a:solidFill>
              </a:rPr>
              <a:t> </a:t>
            </a:r>
            <a:r>
              <a:rPr lang="en-US" sz="4200" b="1" dirty="0" err="1">
                <a:solidFill>
                  <a:schemeClr val="tx1"/>
                </a:solidFill>
              </a:rPr>
              <a:t>mampu</a:t>
            </a:r>
            <a:r>
              <a:rPr lang="en-US" sz="4200" b="1" dirty="0">
                <a:solidFill>
                  <a:schemeClr val="tx1"/>
                </a:solidFill>
              </a:rPr>
              <a:t> </a:t>
            </a:r>
            <a:r>
              <a:rPr lang="en-US" sz="4200" b="1" dirty="0" err="1">
                <a:solidFill>
                  <a:schemeClr val="tx1"/>
                </a:solidFill>
              </a:rPr>
              <a:t>meningkatkan</a:t>
            </a:r>
            <a:r>
              <a:rPr lang="en-US" sz="4200" b="1" dirty="0">
                <a:solidFill>
                  <a:schemeClr val="tx1"/>
                </a:solidFill>
              </a:rPr>
              <a:t> </a:t>
            </a:r>
            <a:r>
              <a:rPr lang="en-US" sz="4200" b="1" dirty="0" err="1">
                <a:solidFill>
                  <a:schemeClr val="tx1"/>
                </a:solidFill>
              </a:rPr>
              <a:t>kreatifitas</a:t>
            </a:r>
            <a:r>
              <a:rPr lang="en-US" sz="4200" b="1" dirty="0">
                <a:solidFill>
                  <a:schemeClr val="tx1"/>
                </a:solidFill>
              </a:rPr>
              <a:t> </a:t>
            </a:r>
            <a:r>
              <a:rPr lang="en-US" sz="4200" b="1" dirty="0" err="1">
                <a:solidFill>
                  <a:schemeClr val="tx1"/>
                </a:solidFill>
              </a:rPr>
              <a:t>manusia</a:t>
            </a:r>
            <a:r>
              <a:rPr lang="en-US" sz="4200" b="1" dirty="0">
                <a:solidFill>
                  <a:schemeClr val="tx1"/>
                </a:solidFill>
              </a:rPr>
              <a:t>. </a:t>
            </a:r>
            <a:r>
              <a:rPr lang="en-US" sz="4200" b="1" dirty="0" err="1">
                <a:solidFill>
                  <a:schemeClr val="tx1"/>
                </a:solidFill>
              </a:rPr>
              <a:t>Manusia</a:t>
            </a:r>
            <a:r>
              <a:rPr lang="en-US" sz="4200" b="1" dirty="0">
                <a:solidFill>
                  <a:schemeClr val="tx1"/>
                </a:solidFill>
              </a:rPr>
              <a:t> </a:t>
            </a:r>
            <a:r>
              <a:rPr lang="en-US" sz="4200" b="1" dirty="0" err="1">
                <a:solidFill>
                  <a:schemeClr val="tx1"/>
                </a:solidFill>
              </a:rPr>
              <a:t>harus</a:t>
            </a:r>
            <a:r>
              <a:rPr lang="en-US" sz="4200" b="1" dirty="0">
                <a:solidFill>
                  <a:schemeClr val="tx1"/>
                </a:solidFill>
              </a:rPr>
              <a:t> </a:t>
            </a:r>
            <a:r>
              <a:rPr lang="en-US" sz="4200" b="1" dirty="0" err="1">
                <a:solidFill>
                  <a:schemeClr val="tx1"/>
                </a:solidFill>
              </a:rPr>
              <a:t>mendapatkan</a:t>
            </a:r>
            <a:r>
              <a:rPr lang="en-US" sz="4200" b="1" dirty="0">
                <a:solidFill>
                  <a:schemeClr val="tx1"/>
                </a:solidFill>
              </a:rPr>
              <a:t> </a:t>
            </a:r>
            <a:r>
              <a:rPr lang="en-US" sz="4200" b="1" dirty="0" err="1">
                <a:solidFill>
                  <a:schemeClr val="tx1"/>
                </a:solidFill>
              </a:rPr>
              <a:t>ruang</a:t>
            </a:r>
            <a:r>
              <a:rPr lang="en-US" sz="4200" b="1" dirty="0">
                <a:solidFill>
                  <a:schemeClr val="tx1"/>
                </a:solidFill>
              </a:rPr>
              <a:t> </a:t>
            </a:r>
            <a:r>
              <a:rPr lang="en-US" sz="4200" b="1" dirty="0" err="1">
                <a:solidFill>
                  <a:schemeClr val="tx1"/>
                </a:solidFill>
              </a:rPr>
              <a:t>gerak</a:t>
            </a:r>
            <a:r>
              <a:rPr lang="en-US" sz="4200" b="1" dirty="0">
                <a:solidFill>
                  <a:schemeClr val="tx1"/>
                </a:solidFill>
              </a:rPr>
              <a:t> yang </a:t>
            </a:r>
            <a:r>
              <a:rPr lang="en-US" sz="4200" b="1" dirty="0" err="1">
                <a:solidFill>
                  <a:schemeClr val="tx1"/>
                </a:solidFill>
              </a:rPr>
              <a:t>leluasa</a:t>
            </a:r>
            <a:r>
              <a:rPr lang="en-US" sz="4200" b="1" dirty="0">
                <a:solidFill>
                  <a:schemeClr val="tx1"/>
                </a:solidFill>
              </a:rPr>
              <a:t> </a:t>
            </a:r>
            <a:r>
              <a:rPr lang="en-US" sz="4200" b="1" dirty="0" err="1">
                <a:solidFill>
                  <a:schemeClr val="tx1"/>
                </a:solidFill>
              </a:rPr>
              <a:t>untuk</a:t>
            </a:r>
            <a:r>
              <a:rPr lang="en-US" sz="4200" b="1" dirty="0">
                <a:solidFill>
                  <a:schemeClr val="tx1"/>
                </a:solidFill>
              </a:rPr>
              <a:t> </a:t>
            </a:r>
            <a:r>
              <a:rPr lang="en-US" sz="4200" b="1" dirty="0" err="1">
                <a:solidFill>
                  <a:schemeClr val="tx1"/>
                </a:solidFill>
              </a:rPr>
              <a:t>berfiir</a:t>
            </a:r>
            <a:r>
              <a:rPr lang="en-US" sz="4200" b="1" dirty="0">
                <a:solidFill>
                  <a:schemeClr val="tx1"/>
                </a:solidFill>
              </a:rPr>
              <a:t> </a:t>
            </a:r>
            <a:r>
              <a:rPr lang="en-US" sz="4200" b="1" dirty="0" err="1">
                <a:solidFill>
                  <a:schemeClr val="tx1"/>
                </a:solidFill>
              </a:rPr>
              <a:t>kreatif</a:t>
            </a:r>
            <a:r>
              <a:rPr lang="en-US" sz="4200" b="1" dirty="0">
                <a:solidFill>
                  <a:schemeClr val="tx1"/>
                </a:solidFill>
              </a:rPr>
              <a:t>, </a:t>
            </a:r>
            <a:r>
              <a:rPr lang="en-US" sz="4200" b="1" dirty="0" err="1">
                <a:solidFill>
                  <a:schemeClr val="tx1"/>
                </a:solidFill>
              </a:rPr>
              <a:t>inovatif</a:t>
            </a:r>
            <a:r>
              <a:rPr lang="en-US" sz="4200" b="1" dirty="0">
                <a:solidFill>
                  <a:schemeClr val="tx1"/>
                </a:solidFill>
              </a:rPr>
              <a:t> </a:t>
            </a:r>
            <a:r>
              <a:rPr lang="en-US" sz="4200" b="1" dirty="0" err="1">
                <a:solidFill>
                  <a:schemeClr val="tx1"/>
                </a:solidFill>
              </a:rPr>
              <a:t>dan</a:t>
            </a:r>
            <a:r>
              <a:rPr lang="en-US" sz="4200" b="1" dirty="0">
                <a:solidFill>
                  <a:schemeClr val="tx1"/>
                </a:solidFill>
              </a:rPr>
              <a:t> </a:t>
            </a:r>
            <a:r>
              <a:rPr lang="en-US" sz="4200" b="1" dirty="0" err="1">
                <a:solidFill>
                  <a:schemeClr val="tx1"/>
                </a:solidFill>
              </a:rPr>
              <a:t>melakukan</a:t>
            </a:r>
            <a:r>
              <a:rPr lang="en-US" sz="4200" b="1" dirty="0">
                <a:solidFill>
                  <a:schemeClr val="tx1"/>
                </a:solidFill>
              </a:rPr>
              <a:t> </a:t>
            </a:r>
            <a:r>
              <a:rPr lang="en-US" sz="4200" b="1" dirty="0" err="1">
                <a:solidFill>
                  <a:schemeClr val="tx1"/>
                </a:solidFill>
              </a:rPr>
              <a:t>eksperimen</a:t>
            </a:r>
            <a:r>
              <a:rPr lang="en-US" sz="4200" b="1" dirty="0">
                <a:solidFill>
                  <a:schemeClr val="tx1"/>
                </a:solidFill>
              </a:rPr>
              <a:t> 2) </a:t>
            </a:r>
            <a:r>
              <a:rPr lang="en-US" sz="4200" b="1" dirty="0" err="1">
                <a:solidFill>
                  <a:schemeClr val="tx1"/>
                </a:solidFill>
              </a:rPr>
              <a:t>Kedua</a:t>
            </a:r>
            <a:r>
              <a:rPr lang="en-US" sz="4200" b="1" dirty="0">
                <a:solidFill>
                  <a:schemeClr val="tx1"/>
                </a:solidFill>
              </a:rPr>
              <a:t>, </a:t>
            </a:r>
            <a:r>
              <a:rPr lang="en-US" sz="4200" b="1" dirty="0" err="1">
                <a:solidFill>
                  <a:schemeClr val="tx1"/>
                </a:solidFill>
              </a:rPr>
              <a:t>mengupayakan</a:t>
            </a:r>
            <a:r>
              <a:rPr lang="en-US" sz="4200" b="1" dirty="0">
                <a:solidFill>
                  <a:schemeClr val="tx1"/>
                </a:solidFill>
              </a:rPr>
              <a:t> agar </a:t>
            </a:r>
            <a:r>
              <a:rPr lang="en-US" sz="4200" b="1" dirty="0" err="1">
                <a:solidFill>
                  <a:schemeClr val="tx1"/>
                </a:solidFill>
              </a:rPr>
              <a:t>pasar</a:t>
            </a:r>
            <a:r>
              <a:rPr lang="en-US" sz="4200" b="1" dirty="0">
                <a:solidFill>
                  <a:schemeClr val="tx1"/>
                </a:solidFill>
              </a:rPr>
              <a:t> modal </a:t>
            </a:r>
            <a:r>
              <a:rPr lang="en-US" sz="4200" b="1" dirty="0" err="1">
                <a:solidFill>
                  <a:schemeClr val="tx1"/>
                </a:solidFill>
              </a:rPr>
              <a:t>berfungsi</a:t>
            </a:r>
            <a:r>
              <a:rPr lang="en-US" sz="4200" b="1" dirty="0">
                <a:solidFill>
                  <a:schemeClr val="tx1"/>
                </a:solidFill>
              </a:rPr>
              <a:t> </a:t>
            </a:r>
            <a:r>
              <a:rPr lang="en-US" sz="4200" b="1" dirty="0" err="1">
                <a:solidFill>
                  <a:schemeClr val="tx1"/>
                </a:solidFill>
              </a:rPr>
              <a:t>dengan</a:t>
            </a:r>
            <a:r>
              <a:rPr lang="en-US" sz="4200" b="1" dirty="0">
                <a:solidFill>
                  <a:schemeClr val="tx1"/>
                </a:solidFill>
              </a:rPr>
              <a:t> </a:t>
            </a:r>
            <a:r>
              <a:rPr lang="en-US" sz="4200" b="1" dirty="0" err="1">
                <a:solidFill>
                  <a:schemeClr val="tx1"/>
                </a:solidFill>
              </a:rPr>
              <a:t>baik</a:t>
            </a:r>
            <a:r>
              <a:rPr lang="en-US" sz="4200" b="1" dirty="0">
                <a:solidFill>
                  <a:schemeClr val="tx1"/>
                </a:solidFill>
              </a:rPr>
              <a:t>, </a:t>
            </a:r>
            <a:r>
              <a:rPr lang="en-US" sz="4200" b="1" dirty="0" err="1">
                <a:solidFill>
                  <a:schemeClr val="tx1"/>
                </a:solidFill>
              </a:rPr>
              <a:t>artinya</a:t>
            </a:r>
            <a:r>
              <a:rPr lang="en-US" sz="4200" b="1" dirty="0">
                <a:solidFill>
                  <a:schemeClr val="tx1"/>
                </a:solidFill>
              </a:rPr>
              <a:t> </a:t>
            </a:r>
            <a:r>
              <a:rPr lang="en-US" sz="4200" b="1" dirty="0" err="1">
                <a:solidFill>
                  <a:schemeClr val="tx1"/>
                </a:solidFill>
              </a:rPr>
              <a:t>harus</a:t>
            </a:r>
            <a:r>
              <a:rPr lang="en-US" sz="4200" b="1" dirty="0">
                <a:solidFill>
                  <a:schemeClr val="tx1"/>
                </a:solidFill>
              </a:rPr>
              <a:t> </a:t>
            </a:r>
            <a:r>
              <a:rPr lang="en-US" sz="4200" b="1" dirty="0" err="1">
                <a:solidFill>
                  <a:schemeClr val="tx1"/>
                </a:solidFill>
              </a:rPr>
              <a:t>ada</a:t>
            </a:r>
            <a:r>
              <a:rPr lang="en-US" sz="4200" b="1" dirty="0">
                <a:solidFill>
                  <a:schemeClr val="tx1"/>
                </a:solidFill>
              </a:rPr>
              <a:t> </a:t>
            </a:r>
            <a:r>
              <a:rPr lang="en-US" sz="4200" b="1" dirty="0" err="1">
                <a:solidFill>
                  <a:schemeClr val="tx1"/>
                </a:solidFill>
              </a:rPr>
              <a:t>anggarann</a:t>
            </a:r>
            <a:r>
              <a:rPr lang="en-US" sz="4200" b="1" dirty="0">
                <a:solidFill>
                  <a:schemeClr val="tx1"/>
                </a:solidFill>
              </a:rPr>
              <a:t>/modal </a:t>
            </a:r>
            <a:r>
              <a:rPr lang="en-US" sz="4200" b="1" dirty="0" err="1">
                <a:solidFill>
                  <a:schemeClr val="tx1"/>
                </a:solidFill>
              </a:rPr>
              <a:t>untuk</a:t>
            </a:r>
            <a:r>
              <a:rPr lang="en-US" sz="4200" b="1" dirty="0">
                <a:solidFill>
                  <a:schemeClr val="tx1"/>
                </a:solidFill>
              </a:rPr>
              <a:t> </a:t>
            </a:r>
            <a:r>
              <a:rPr lang="en-US" sz="4200" b="1" dirty="0" err="1">
                <a:solidFill>
                  <a:schemeClr val="tx1"/>
                </a:solidFill>
              </a:rPr>
              <a:t>mengkonversi</a:t>
            </a:r>
            <a:r>
              <a:rPr lang="en-US" sz="4200" b="1" dirty="0">
                <a:solidFill>
                  <a:schemeClr val="tx1"/>
                </a:solidFill>
              </a:rPr>
              <a:t> ide </a:t>
            </a:r>
            <a:r>
              <a:rPr lang="en-US" sz="4200" b="1" dirty="0" err="1">
                <a:solidFill>
                  <a:schemeClr val="tx1"/>
                </a:solidFill>
              </a:rPr>
              <a:t>menjadi</a:t>
            </a:r>
            <a:r>
              <a:rPr lang="en-US" sz="4200" b="1" dirty="0">
                <a:solidFill>
                  <a:schemeClr val="tx1"/>
                </a:solidFill>
              </a:rPr>
              <a:t> </a:t>
            </a:r>
            <a:r>
              <a:rPr lang="en-US" sz="4200" b="1" dirty="0" err="1">
                <a:solidFill>
                  <a:schemeClr val="tx1"/>
                </a:solidFill>
              </a:rPr>
              <a:t>temuan</a:t>
            </a:r>
            <a:r>
              <a:rPr lang="en-US" sz="4200" b="1" dirty="0">
                <a:solidFill>
                  <a:schemeClr val="tx1"/>
                </a:solidFill>
              </a:rPr>
              <a:t> </a:t>
            </a:r>
            <a:r>
              <a:rPr lang="en-US" sz="4200" b="1" dirty="0" err="1">
                <a:solidFill>
                  <a:schemeClr val="tx1"/>
                </a:solidFill>
              </a:rPr>
              <a:t>baru</a:t>
            </a:r>
            <a:r>
              <a:rPr lang="en-US" sz="4200" b="1" dirty="0">
                <a:solidFill>
                  <a:schemeClr val="tx1"/>
                </a:solidFill>
              </a:rPr>
              <a:t> 3) </a:t>
            </a:r>
            <a:r>
              <a:rPr lang="en-US" sz="4200" b="1" dirty="0" err="1">
                <a:solidFill>
                  <a:schemeClr val="tx1"/>
                </a:solidFill>
              </a:rPr>
              <a:t>Ketiga</a:t>
            </a:r>
            <a:r>
              <a:rPr lang="en-US" sz="4200" b="1" dirty="0">
                <a:solidFill>
                  <a:schemeClr val="tx1"/>
                </a:solidFill>
              </a:rPr>
              <a:t>, </a:t>
            </a:r>
            <a:r>
              <a:rPr lang="en-US" sz="4200" b="1" dirty="0" err="1">
                <a:solidFill>
                  <a:schemeClr val="tx1"/>
                </a:solidFill>
              </a:rPr>
              <a:t>menciptakan</a:t>
            </a:r>
            <a:r>
              <a:rPr lang="en-US" sz="4200" b="1" dirty="0">
                <a:solidFill>
                  <a:schemeClr val="tx1"/>
                </a:solidFill>
              </a:rPr>
              <a:t> </a:t>
            </a:r>
            <a:r>
              <a:rPr lang="en-US" sz="4200" b="1" dirty="0" err="1">
                <a:solidFill>
                  <a:schemeClr val="tx1"/>
                </a:solidFill>
              </a:rPr>
              <a:t>kondisi</a:t>
            </a:r>
            <a:r>
              <a:rPr lang="en-US" sz="4200" b="1" dirty="0">
                <a:solidFill>
                  <a:schemeClr val="tx1"/>
                </a:solidFill>
              </a:rPr>
              <a:t> yang </a:t>
            </a:r>
            <a:r>
              <a:rPr lang="en-US" sz="4200" b="1" dirty="0" err="1">
                <a:solidFill>
                  <a:schemeClr val="tx1"/>
                </a:solidFill>
              </a:rPr>
              <a:t>kompetitif</a:t>
            </a:r>
            <a:r>
              <a:rPr lang="en-US" sz="4200" b="1" dirty="0">
                <a:solidFill>
                  <a:schemeClr val="tx1"/>
                </a:solidFill>
              </a:rPr>
              <a:t> </a:t>
            </a:r>
            <a:r>
              <a:rPr lang="en-US" sz="4200" b="1" dirty="0" err="1">
                <a:solidFill>
                  <a:schemeClr val="tx1"/>
                </a:solidFill>
              </a:rPr>
              <a:t>sehingga</a:t>
            </a:r>
            <a:r>
              <a:rPr lang="en-US" sz="4200" b="1" dirty="0">
                <a:solidFill>
                  <a:schemeClr val="tx1"/>
                </a:solidFill>
              </a:rPr>
              <a:t> </a:t>
            </a:r>
            <a:r>
              <a:rPr lang="en-US" sz="4200" b="1" dirty="0" err="1">
                <a:solidFill>
                  <a:schemeClr val="tx1"/>
                </a:solidFill>
              </a:rPr>
              <a:t>perusahaan</a:t>
            </a:r>
            <a:r>
              <a:rPr lang="en-US" sz="4200" b="1" dirty="0">
                <a:solidFill>
                  <a:schemeClr val="tx1"/>
                </a:solidFill>
              </a:rPr>
              <a:t> </a:t>
            </a:r>
            <a:r>
              <a:rPr lang="en-US" sz="4200" b="1" dirty="0" err="1">
                <a:solidFill>
                  <a:schemeClr val="tx1"/>
                </a:solidFill>
              </a:rPr>
              <a:t>terpicu</a:t>
            </a:r>
            <a:r>
              <a:rPr lang="en-US" sz="4200" b="1" dirty="0">
                <a:solidFill>
                  <a:schemeClr val="tx1"/>
                </a:solidFill>
              </a:rPr>
              <a:t> </a:t>
            </a:r>
            <a:r>
              <a:rPr lang="en-US" sz="4200" b="1" dirty="0" err="1">
                <a:solidFill>
                  <a:schemeClr val="tx1"/>
                </a:solidFill>
              </a:rPr>
              <a:t>untuk</a:t>
            </a:r>
            <a:r>
              <a:rPr lang="en-US" sz="4200" b="1" dirty="0">
                <a:solidFill>
                  <a:schemeClr val="tx1"/>
                </a:solidFill>
              </a:rPr>
              <a:t> </a:t>
            </a:r>
            <a:r>
              <a:rPr lang="en-US" sz="4200" b="1" dirty="0" err="1">
                <a:solidFill>
                  <a:schemeClr val="tx1"/>
                </a:solidFill>
              </a:rPr>
              <a:t>bekerja</a:t>
            </a:r>
            <a:r>
              <a:rPr lang="en-US" sz="4200" b="1" dirty="0">
                <a:solidFill>
                  <a:schemeClr val="tx1"/>
                </a:solidFill>
              </a:rPr>
              <a:t> </a:t>
            </a:r>
            <a:r>
              <a:rPr lang="en-US" sz="4200" b="1" dirty="0" err="1">
                <a:solidFill>
                  <a:schemeClr val="tx1"/>
                </a:solidFill>
              </a:rPr>
              <a:t>secara</a:t>
            </a:r>
            <a:r>
              <a:rPr lang="en-US" sz="4200" b="1" dirty="0">
                <a:solidFill>
                  <a:schemeClr val="tx1"/>
                </a:solidFill>
              </a:rPr>
              <a:t> </a:t>
            </a:r>
            <a:r>
              <a:rPr lang="en-US" sz="4200" b="1" dirty="0" err="1">
                <a:solidFill>
                  <a:schemeClr val="tx1"/>
                </a:solidFill>
              </a:rPr>
              <a:t>efisien</a:t>
            </a:r>
            <a:endParaRPr lang="en-US" sz="4200" b="1" dirty="0">
              <a:solidFill>
                <a:schemeClr val="tx1"/>
              </a:solidFill>
            </a:endParaRPr>
          </a:p>
          <a:p>
            <a:endParaRPr lang="en-US" dirty="0"/>
          </a:p>
        </p:txBody>
      </p:sp>
      <p:sp>
        <p:nvSpPr>
          <p:cNvPr id="6" name="Title 5"/>
          <p:cNvSpPr>
            <a:spLocks noGrp="1"/>
          </p:cNvSpPr>
          <p:nvPr>
            <p:ph type="title"/>
          </p:nvPr>
        </p:nvSpPr>
        <p:spPr>
          <a:xfrm>
            <a:off x="381000" y="2133600"/>
            <a:ext cx="3124200" cy="2240132"/>
          </a:xfrm>
        </p:spPr>
        <p:txBody>
          <a:bodyPr>
            <a:noAutofit/>
          </a:bodyPr>
          <a:lstStyle/>
          <a:p>
            <a:pPr algn="ctr"/>
            <a:r>
              <a:rPr lang="en-US" sz="2400" b="1" dirty="0" smtClean="0">
                <a:solidFill>
                  <a:srgbClr val="FF0000"/>
                </a:solidFill>
              </a:rPr>
              <a:t>INDIKATOR </a:t>
            </a:r>
            <a:r>
              <a:rPr lang="en-US" sz="2400" b="1" dirty="0">
                <a:solidFill>
                  <a:srgbClr val="FF0000"/>
                </a:solidFill>
              </a:rPr>
              <a:t>KINERJA EKONOMI MENURUT EKONOMI KELEMBAGAAN </a:t>
            </a:r>
            <a:endParaRPr lang="en-US" sz="2400" b="1" dirty="0">
              <a:solidFill>
                <a:srgbClr val="FF0000"/>
              </a:solidFill>
            </a:endParaRPr>
          </a:p>
        </p:txBody>
      </p:sp>
    </p:spTree>
    <p:extLst>
      <p:ext uri="{BB962C8B-B14F-4D97-AF65-F5344CB8AC3E}">
        <p14:creationId xmlns:p14="http://schemas.microsoft.com/office/powerpoint/2010/main" val="645586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a:solidFill>
                  <a:srgbClr val="00B050"/>
                </a:solidFill>
                <a:latin typeface="Arial"/>
                <a:ea typeface="Calibri"/>
              </a:rPr>
              <a:t>ORGANISASI EKONOMI </a:t>
            </a:r>
            <a:r>
              <a:rPr lang="en-US" b="1" dirty="0" smtClean="0">
                <a:solidFill>
                  <a:srgbClr val="00B050"/>
                </a:solidFill>
                <a:latin typeface="Arial"/>
                <a:ea typeface="Calibri"/>
              </a:rPr>
              <a:t>(1)</a:t>
            </a:r>
            <a:endParaRPr lang="en-US" b="1" dirty="0">
              <a:solidFill>
                <a:srgbClr val="00B050"/>
              </a:solidFill>
            </a:endParaRPr>
          </a:p>
        </p:txBody>
      </p:sp>
      <p:sp>
        <p:nvSpPr>
          <p:cNvPr id="5" name="Content Placeholder 4"/>
          <p:cNvSpPr>
            <a:spLocks noGrp="1"/>
          </p:cNvSpPr>
          <p:nvPr>
            <p:ph idx="1"/>
          </p:nvPr>
        </p:nvSpPr>
        <p:spPr>
          <a:xfrm>
            <a:off x="762000" y="685800"/>
            <a:ext cx="7543800" cy="4572000"/>
          </a:xfrm>
        </p:spPr>
        <p:txBody>
          <a:bodyPr>
            <a:normAutofit fontScale="92500" lnSpcReduction="20000"/>
          </a:bodyPr>
          <a:lstStyle/>
          <a:p>
            <a:pPr marL="0" marR="0" algn="just">
              <a:spcBef>
                <a:spcPts val="0"/>
              </a:spcBef>
              <a:spcAft>
                <a:spcPts val="1500"/>
              </a:spcAft>
            </a:pPr>
            <a:r>
              <a:rPr lang="en-US" dirty="0">
                <a:solidFill>
                  <a:srgbClr val="000000"/>
                </a:solidFill>
                <a:latin typeface="Arial"/>
                <a:ea typeface="Times New Roman"/>
              </a:rPr>
              <a:t>(1) </a:t>
            </a:r>
            <a:r>
              <a:rPr lang="en-US" dirty="0" err="1">
                <a:solidFill>
                  <a:srgbClr val="000000"/>
                </a:solidFill>
                <a:latin typeface="Arial"/>
                <a:ea typeface="Times New Roman"/>
              </a:rPr>
              <a:t>Secara</a:t>
            </a:r>
            <a:r>
              <a:rPr lang="en-US" dirty="0">
                <a:solidFill>
                  <a:srgbClr val="000000"/>
                </a:solidFill>
                <a:latin typeface="Arial"/>
                <a:ea typeface="Times New Roman"/>
              </a:rPr>
              <a:t> </a:t>
            </a:r>
            <a:r>
              <a:rPr lang="en-US" dirty="0" err="1">
                <a:solidFill>
                  <a:srgbClr val="000000"/>
                </a:solidFill>
                <a:latin typeface="Arial"/>
                <a:ea typeface="Times New Roman"/>
              </a:rPr>
              <a:t>umum</a:t>
            </a:r>
            <a:r>
              <a:rPr lang="en-US" dirty="0">
                <a:solidFill>
                  <a:srgbClr val="000000"/>
                </a:solidFill>
                <a:latin typeface="Arial"/>
                <a:ea typeface="Times New Roman"/>
              </a:rPr>
              <a:t>, </a:t>
            </a:r>
            <a:r>
              <a:rPr lang="en-US" dirty="0" err="1">
                <a:solidFill>
                  <a:srgbClr val="000000"/>
                </a:solidFill>
                <a:latin typeface="Arial"/>
                <a:ea typeface="Times New Roman"/>
              </a:rPr>
              <a:t>organisasi</a:t>
            </a:r>
            <a:r>
              <a:rPr lang="en-US" dirty="0">
                <a:solidFill>
                  <a:srgbClr val="000000"/>
                </a:solidFill>
                <a:latin typeface="Arial"/>
                <a:ea typeface="Times New Roman"/>
              </a:rPr>
              <a:t> </a:t>
            </a:r>
            <a:r>
              <a:rPr lang="en-US" dirty="0" err="1">
                <a:solidFill>
                  <a:srgbClr val="000000"/>
                </a:solidFill>
                <a:latin typeface="Arial"/>
                <a:ea typeface="Times New Roman"/>
              </a:rPr>
              <a:t>ekonomi</a:t>
            </a:r>
            <a:r>
              <a:rPr lang="en-US" dirty="0">
                <a:solidFill>
                  <a:srgbClr val="000000"/>
                </a:solidFill>
                <a:latin typeface="Arial"/>
                <a:ea typeface="Times New Roman"/>
              </a:rPr>
              <a:t> </a:t>
            </a:r>
            <a:r>
              <a:rPr lang="en-US" dirty="0" err="1">
                <a:solidFill>
                  <a:srgbClr val="000000"/>
                </a:solidFill>
                <a:latin typeface="Arial"/>
                <a:ea typeface="Times New Roman"/>
              </a:rPr>
              <a:t>dibagi</a:t>
            </a:r>
            <a:r>
              <a:rPr lang="en-US" dirty="0">
                <a:solidFill>
                  <a:srgbClr val="000000"/>
                </a:solidFill>
                <a:latin typeface="Arial"/>
                <a:ea typeface="Times New Roman"/>
              </a:rPr>
              <a:t> </a:t>
            </a:r>
            <a:r>
              <a:rPr lang="en-US" dirty="0" err="1">
                <a:solidFill>
                  <a:srgbClr val="000000"/>
                </a:solidFill>
                <a:latin typeface="Arial"/>
                <a:ea typeface="Times New Roman"/>
              </a:rPr>
              <a:t>dua</a:t>
            </a:r>
            <a:r>
              <a:rPr lang="en-US" dirty="0">
                <a:solidFill>
                  <a:srgbClr val="000000"/>
                </a:solidFill>
                <a:latin typeface="Arial"/>
                <a:ea typeface="Times New Roman"/>
              </a:rPr>
              <a:t> </a:t>
            </a:r>
            <a:r>
              <a:rPr lang="en-US" dirty="0" err="1">
                <a:solidFill>
                  <a:srgbClr val="000000"/>
                </a:solidFill>
                <a:latin typeface="Arial"/>
                <a:ea typeface="Times New Roman"/>
              </a:rPr>
              <a:t>ketegori</a:t>
            </a:r>
            <a:r>
              <a:rPr lang="en-US" dirty="0">
                <a:solidFill>
                  <a:srgbClr val="000000"/>
                </a:solidFill>
                <a:latin typeface="Arial"/>
                <a:ea typeface="Times New Roman"/>
              </a:rPr>
              <a:t>: o Non-</a:t>
            </a:r>
            <a:r>
              <a:rPr lang="en-US" dirty="0" err="1">
                <a:solidFill>
                  <a:srgbClr val="000000"/>
                </a:solidFill>
                <a:latin typeface="Arial"/>
                <a:ea typeface="Times New Roman"/>
              </a:rPr>
              <a:t>kontraktual</a:t>
            </a:r>
            <a:r>
              <a:rPr lang="en-US" dirty="0">
                <a:solidFill>
                  <a:srgbClr val="000000"/>
                </a:solidFill>
                <a:latin typeface="Arial"/>
                <a:ea typeface="Times New Roman"/>
              </a:rPr>
              <a:t> </a:t>
            </a:r>
            <a:r>
              <a:rPr lang="en-US" dirty="0" err="1">
                <a:solidFill>
                  <a:srgbClr val="000000"/>
                </a:solidFill>
                <a:latin typeface="Arial"/>
                <a:ea typeface="Times New Roman"/>
              </a:rPr>
              <a:t>kapitalis</a:t>
            </a:r>
            <a:r>
              <a:rPr lang="en-US" dirty="0">
                <a:solidFill>
                  <a:srgbClr val="000000"/>
                </a:solidFill>
                <a:latin typeface="Arial"/>
                <a:ea typeface="Times New Roman"/>
              </a:rPr>
              <a:t>/</a:t>
            </a:r>
            <a:r>
              <a:rPr lang="en-US" dirty="0" err="1">
                <a:solidFill>
                  <a:srgbClr val="000000"/>
                </a:solidFill>
                <a:latin typeface="Arial"/>
                <a:ea typeface="Times New Roman"/>
              </a:rPr>
              <a:t>neoklasik</a:t>
            </a:r>
            <a:r>
              <a:rPr lang="en-US" dirty="0">
                <a:solidFill>
                  <a:srgbClr val="000000"/>
                </a:solidFill>
                <a:latin typeface="Arial"/>
                <a:ea typeface="Times New Roman"/>
              </a:rPr>
              <a:t>, </a:t>
            </a:r>
            <a:r>
              <a:rPr lang="en-US" dirty="0" err="1">
                <a:solidFill>
                  <a:srgbClr val="000000"/>
                </a:solidFill>
                <a:latin typeface="Arial"/>
                <a:ea typeface="Times New Roman"/>
              </a:rPr>
              <a:t>melihat</a:t>
            </a:r>
            <a:r>
              <a:rPr lang="en-US" dirty="0">
                <a:solidFill>
                  <a:srgbClr val="000000"/>
                </a:solidFill>
                <a:latin typeface="Arial"/>
                <a:ea typeface="Times New Roman"/>
              </a:rPr>
              <a:t> </a:t>
            </a:r>
            <a:r>
              <a:rPr lang="en-US" dirty="0" err="1">
                <a:solidFill>
                  <a:srgbClr val="000000"/>
                </a:solidFill>
                <a:latin typeface="Arial"/>
                <a:ea typeface="Times New Roman"/>
              </a:rPr>
              <a:t>organisasi</a:t>
            </a:r>
            <a:r>
              <a:rPr lang="en-US" dirty="0">
                <a:solidFill>
                  <a:srgbClr val="000000"/>
                </a:solidFill>
                <a:latin typeface="Arial"/>
                <a:ea typeface="Times New Roman"/>
              </a:rPr>
              <a:t> </a:t>
            </a:r>
            <a:r>
              <a:rPr lang="en-US" dirty="0" err="1">
                <a:solidFill>
                  <a:srgbClr val="000000"/>
                </a:solidFill>
                <a:latin typeface="Arial"/>
                <a:ea typeface="Times New Roman"/>
              </a:rPr>
              <a:t>ekonomi</a:t>
            </a:r>
            <a:r>
              <a:rPr lang="en-US" dirty="0">
                <a:solidFill>
                  <a:srgbClr val="000000"/>
                </a:solidFill>
                <a:latin typeface="Arial"/>
                <a:ea typeface="Times New Roman"/>
              </a:rPr>
              <a:t> </a:t>
            </a:r>
            <a:r>
              <a:rPr lang="en-US" dirty="0" err="1">
                <a:solidFill>
                  <a:srgbClr val="000000"/>
                </a:solidFill>
                <a:latin typeface="Arial"/>
                <a:ea typeface="Times New Roman"/>
              </a:rPr>
              <a:t>sebagai</a:t>
            </a:r>
            <a:r>
              <a:rPr lang="en-US" dirty="0">
                <a:solidFill>
                  <a:srgbClr val="000000"/>
                </a:solidFill>
                <a:latin typeface="Arial"/>
                <a:ea typeface="Times New Roman"/>
              </a:rPr>
              <a:t> </a:t>
            </a:r>
            <a:r>
              <a:rPr lang="en-US" dirty="0" err="1">
                <a:solidFill>
                  <a:srgbClr val="000000"/>
                </a:solidFill>
                <a:latin typeface="Arial"/>
                <a:ea typeface="Times New Roman"/>
              </a:rPr>
              <a:t>faktor</a:t>
            </a:r>
            <a:r>
              <a:rPr lang="en-US" dirty="0">
                <a:solidFill>
                  <a:srgbClr val="000000"/>
                </a:solidFill>
                <a:latin typeface="Arial"/>
                <a:ea typeface="Times New Roman"/>
              </a:rPr>
              <a:t> </a:t>
            </a:r>
            <a:r>
              <a:rPr lang="en-US" dirty="0" err="1">
                <a:solidFill>
                  <a:srgbClr val="000000"/>
                </a:solidFill>
                <a:latin typeface="Arial"/>
                <a:ea typeface="Times New Roman"/>
              </a:rPr>
              <a:t>produksi</a:t>
            </a:r>
            <a:r>
              <a:rPr lang="en-US" dirty="0">
                <a:solidFill>
                  <a:srgbClr val="000000"/>
                </a:solidFill>
                <a:latin typeface="Arial"/>
                <a:ea typeface="Times New Roman"/>
              </a:rPr>
              <a:t> o </a:t>
            </a:r>
            <a:r>
              <a:rPr lang="en-US" dirty="0" err="1">
                <a:solidFill>
                  <a:srgbClr val="000000"/>
                </a:solidFill>
                <a:latin typeface="Arial"/>
                <a:ea typeface="Times New Roman"/>
              </a:rPr>
              <a:t>Kontraktual</a:t>
            </a:r>
            <a:r>
              <a:rPr lang="en-US" dirty="0">
                <a:solidFill>
                  <a:srgbClr val="000000"/>
                </a:solidFill>
                <a:latin typeface="Arial"/>
                <a:ea typeface="Times New Roman"/>
              </a:rPr>
              <a:t> (</a:t>
            </a:r>
            <a:r>
              <a:rPr lang="en-US" dirty="0" err="1">
                <a:solidFill>
                  <a:srgbClr val="000000"/>
                </a:solidFill>
                <a:latin typeface="Arial"/>
                <a:ea typeface="Times New Roman"/>
              </a:rPr>
              <a:t>aliran</a:t>
            </a:r>
            <a:r>
              <a:rPr lang="en-US" dirty="0">
                <a:solidFill>
                  <a:srgbClr val="000000"/>
                </a:solidFill>
                <a:latin typeface="Arial"/>
                <a:ea typeface="Times New Roman"/>
              </a:rPr>
              <a:t> </a:t>
            </a:r>
            <a:r>
              <a:rPr lang="en-US" dirty="0" err="1">
                <a:solidFill>
                  <a:srgbClr val="000000"/>
                </a:solidFill>
                <a:latin typeface="Arial"/>
                <a:ea typeface="Times New Roman"/>
              </a:rPr>
              <a:t>ekonomi</a:t>
            </a:r>
            <a:r>
              <a:rPr lang="en-US" dirty="0">
                <a:solidFill>
                  <a:srgbClr val="000000"/>
                </a:solidFill>
                <a:latin typeface="Arial"/>
                <a:ea typeface="Times New Roman"/>
              </a:rPr>
              <a:t> </a:t>
            </a:r>
            <a:r>
              <a:rPr lang="en-US" dirty="0" err="1">
                <a:solidFill>
                  <a:srgbClr val="000000"/>
                </a:solidFill>
                <a:latin typeface="Arial"/>
                <a:ea typeface="Times New Roman"/>
              </a:rPr>
              <a:t>kelembagaan</a:t>
            </a:r>
            <a:r>
              <a:rPr lang="en-US" dirty="0">
                <a:solidFill>
                  <a:srgbClr val="000000"/>
                </a:solidFill>
                <a:latin typeface="Arial"/>
                <a:ea typeface="Times New Roman"/>
              </a:rPr>
              <a:t>) a) </a:t>
            </a:r>
            <a:r>
              <a:rPr lang="en-US" dirty="0" err="1">
                <a:solidFill>
                  <a:srgbClr val="000000"/>
                </a:solidFill>
                <a:latin typeface="Arial"/>
                <a:ea typeface="Times New Roman"/>
              </a:rPr>
              <a:t>Pilihan</a:t>
            </a:r>
            <a:r>
              <a:rPr lang="en-US" dirty="0">
                <a:solidFill>
                  <a:srgbClr val="000000"/>
                </a:solidFill>
                <a:latin typeface="Arial"/>
                <a:ea typeface="Times New Roman"/>
              </a:rPr>
              <a:t> </a:t>
            </a:r>
            <a:r>
              <a:rPr lang="en-US" dirty="0" err="1">
                <a:solidFill>
                  <a:srgbClr val="000000"/>
                </a:solidFill>
                <a:latin typeface="Arial"/>
                <a:ea typeface="Times New Roman"/>
              </a:rPr>
              <a:t>publik</a:t>
            </a:r>
            <a:r>
              <a:rPr lang="en-US" dirty="0">
                <a:solidFill>
                  <a:srgbClr val="000000"/>
                </a:solidFill>
                <a:latin typeface="Arial"/>
                <a:ea typeface="Times New Roman"/>
              </a:rPr>
              <a:t> b) </a:t>
            </a:r>
            <a:r>
              <a:rPr lang="en-US" dirty="0" err="1">
                <a:solidFill>
                  <a:srgbClr val="000000"/>
                </a:solidFill>
                <a:latin typeface="Arial"/>
                <a:ea typeface="Times New Roman"/>
              </a:rPr>
              <a:t>Hak</a:t>
            </a:r>
            <a:r>
              <a:rPr lang="en-US" dirty="0">
                <a:solidFill>
                  <a:srgbClr val="000000"/>
                </a:solidFill>
                <a:latin typeface="Arial"/>
                <a:ea typeface="Times New Roman"/>
              </a:rPr>
              <a:t> </a:t>
            </a:r>
            <a:r>
              <a:rPr lang="en-US" dirty="0" err="1">
                <a:solidFill>
                  <a:srgbClr val="000000"/>
                </a:solidFill>
                <a:latin typeface="Arial"/>
                <a:ea typeface="Times New Roman"/>
              </a:rPr>
              <a:t>kepemilikan</a:t>
            </a:r>
            <a:r>
              <a:rPr lang="en-US" dirty="0">
                <a:solidFill>
                  <a:srgbClr val="000000"/>
                </a:solidFill>
                <a:latin typeface="Arial"/>
                <a:ea typeface="Times New Roman"/>
              </a:rPr>
              <a:t> c) </a:t>
            </a:r>
            <a:r>
              <a:rPr lang="en-US" dirty="0" err="1">
                <a:solidFill>
                  <a:srgbClr val="000000"/>
                </a:solidFill>
                <a:latin typeface="Arial"/>
                <a:ea typeface="Times New Roman"/>
              </a:rPr>
              <a:t>Teori</a:t>
            </a:r>
            <a:r>
              <a:rPr lang="en-US" dirty="0">
                <a:solidFill>
                  <a:srgbClr val="000000"/>
                </a:solidFill>
                <a:latin typeface="Arial"/>
                <a:ea typeface="Times New Roman"/>
              </a:rPr>
              <a:t> </a:t>
            </a:r>
            <a:r>
              <a:rPr lang="en-US" dirty="0" err="1">
                <a:solidFill>
                  <a:srgbClr val="000000"/>
                </a:solidFill>
                <a:latin typeface="Arial"/>
                <a:ea typeface="Times New Roman"/>
              </a:rPr>
              <a:t>agensi</a:t>
            </a:r>
            <a:r>
              <a:rPr lang="en-US" dirty="0">
                <a:solidFill>
                  <a:srgbClr val="000000"/>
                </a:solidFill>
                <a:latin typeface="Arial"/>
                <a:ea typeface="Times New Roman"/>
              </a:rPr>
              <a:t> d) </a:t>
            </a:r>
            <a:r>
              <a:rPr lang="en-US" dirty="0" err="1">
                <a:solidFill>
                  <a:srgbClr val="000000"/>
                </a:solidFill>
                <a:latin typeface="Arial"/>
                <a:ea typeface="Times New Roman"/>
              </a:rPr>
              <a:t>Biaya</a:t>
            </a:r>
            <a:r>
              <a:rPr lang="en-US" dirty="0">
                <a:solidFill>
                  <a:srgbClr val="000000"/>
                </a:solidFill>
                <a:latin typeface="Arial"/>
                <a:ea typeface="Times New Roman"/>
              </a:rPr>
              <a:t> </a:t>
            </a:r>
            <a:r>
              <a:rPr lang="en-US" dirty="0" err="1">
                <a:solidFill>
                  <a:srgbClr val="000000"/>
                </a:solidFill>
                <a:latin typeface="Arial"/>
                <a:ea typeface="Times New Roman"/>
              </a:rPr>
              <a:t>transaksi</a:t>
            </a:r>
            <a:r>
              <a:rPr lang="en-US" dirty="0">
                <a:solidFill>
                  <a:srgbClr val="000000"/>
                </a:solidFill>
                <a:latin typeface="Arial"/>
                <a:ea typeface="Times New Roman"/>
              </a:rPr>
              <a:t> o </a:t>
            </a:r>
            <a:r>
              <a:rPr lang="en-US" dirty="0" err="1">
                <a:solidFill>
                  <a:srgbClr val="000000"/>
                </a:solidFill>
                <a:latin typeface="Arial"/>
                <a:ea typeface="Times New Roman"/>
              </a:rPr>
              <a:t>Empat</a:t>
            </a:r>
            <a:r>
              <a:rPr lang="en-US" dirty="0">
                <a:solidFill>
                  <a:srgbClr val="000000"/>
                </a:solidFill>
                <a:latin typeface="Arial"/>
                <a:ea typeface="Times New Roman"/>
              </a:rPr>
              <a:t> model </a:t>
            </a:r>
            <a:r>
              <a:rPr lang="en-US" dirty="0" err="1">
                <a:solidFill>
                  <a:srgbClr val="000000"/>
                </a:solidFill>
                <a:latin typeface="Arial"/>
                <a:ea typeface="Times New Roman"/>
              </a:rPr>
              <a:t>oraganisasi</a:t>
            </a:r>
            <a:r>
              <a:rPr lang="en-US" dirty="0">
                <a:solidFill>
                  <a:srgbClr val="000000"/>
                </a:solidFill>
                <a:latin typeface="Arial"/>
                <a:ea typeface="Times New Roman"/>
              </a:rPr>
              <a:t> </a:t>
            </a:r>
            <a:r>
              <a:rPr lang="en-US" dirty="0" err="1">
                <a:solidFill>
                  <a:srgbClr val="000000"/>
                </a:solidFill>
                <a:latin typeface="Arial"/>
                <a:ea typeface="Times New Roman"/>
              </a:rPr>
              <a:t>ekonomi</a:t>
            </a:r>
            <a:r>
              <a:rPr lang="en-US" dirty="0">
                <a:solidFill>
                  <a:srgbClr val="000000"/>
                </a:solidFill>
                <a:latin typeface="Arial"/>
                <a:ea typeface="Times New Roman"/>
              </a:rPr>
              <a:t> </a:t>
            </a:r>
            <a:r>
              <a:rPr lang="en-US" dirty="0" err="1">
                <a:solidFill>
                  <a:srgbClr val="000000"/>
                </a:solidFill>
                <a:latin typeface="Arial"/>
                <a:ea typeface="Times New Roman"/>
              </a:rPr>
              <a:t>pada</a:t>
            </a:r>
            <a:r>
              <a:rPr lang="en-US" dirty="0">
                <a:solidFill>
                  <a:srgbClr val="000000"/>
                </a:solidFill>
                <a:latin typeface="Arial"/>
                <a:ea typeface="Times New Roman"/>
              </a:rPr>
              <a:t> </a:t>
            </a:r>
            <a:r>
              <a:rPr lang="en-US" dirty="0" err="1">
                <a:solidFill>
                  <a:srgbClr val="000000"/>
                </a:solidFill>
                <a:latin typeface="Arial"/>
                <a:ea typeface="Times New Roman"/>
              </a:rPr>
              <a:t>aras</a:t>
            </a:r>
            <a:r>
              <a:rPr lang="en-US" dirty="0">
                <a:solidFill>
                  <a:srgbClr val="000000"/>
                </a:solidFill>
                <a:latin typeface="Arial"/>
                <a:ea typeface="Times New Roman"/>
              </a:rPr>
              <a:t> </a:t>
            </a:r>
            <a:r>
              <a:rPr lang="en-US" dirty="0" err="1">
                <a:solidFill>
                  <a:srgbClr val="000000"/>
                </a:solidFill>
                <a:latin typeface="Arial"/>
                <a:ea typeface="Times New Roman"/>
              </a:rPr>
              <a:t>konkrit</a:t>
            </a:r>
            <a:r>
              <a:rPr lang="en-US" dirty="0">
                <a:solidFill>
                  <a:srgbClr val="000000"/>
                </a:solidFill>
                <a:latin typeface="Arial"/>
                <a:ea typeface="Times New Roman"/>
              </a:rPr>
              <a:t> (</a:t>
            </a:r>
            <a:r>
              <a:rPr lang="en-US" dirty="0" err="1">
                <a:solidFill>
                  <a:srgbClr val="000000"/>
                </a:solidFill>
                <a:latin typeface="Arial"/>
                <a:ea typeface="Times New Roman"/>
              </a:rPr>
              <a:t>Hage</a:t>
            </a:r>
            <a:r>
              <a:rPr lang="en-US" dirty="0">
                <a:solidFill>
                  <a:srgbClr val="000000"/>
                </a:solidFill>
                <a:latin typeface="Arial"/>
                <a:ea typeface="Times New Roman"/>
              </a:rPr>
              <a:t> </a:t>
            </a:r>
            <a:r>
              <a:rPr lang="en-US" dirty="0" err="1">
                <a:solidFill>
                  <a:srgbClr val="000000"/>
                </a:solidFill>
                <a:latin typeface="Arial"/>
                <a:ea typeface="Times New Roman"/>
              </a:rPr>
              <a:t>dan</a:t>
            </a:r>
            <a:r>
              <a:rPr lang="en-US" dirty="0">
                <a:solidFill>
                  <a:srgbClr val="000000"/>
                </a:solidFill>
                <a:latin typeface="Arial"/>
                <a:ea typeface="Times New Roman"/>
              </a:rPr>
              <a:t> </a:t>
            </a:r>
            <a:r>
              <a:rPr lang="en-US" dirty="0" err="1">
                <a:solidFill>
                  <a:srgbClr val="000000"/>
                </a:solidFill>
                <a:latin typeface="Arial"/>
                <a:ea typeface="Times New Roman"/>
              </a:rPr>
              <a:t>Finsterbuch</a:t>
            </a:r>
            <a:r>
              <a:rPr lang="en-US" dirty="0">
                <a:solidFill>
                  <a:srgbClr val="000000"/>
                </a:solidFill>
                <a:latin typeface="Arial"/>
                <a:ea typeface="Times New Roman"/>
              </a:rPr>
              <a:t> 1987) : a. Model </a:t>
            </a:r>
            <a:r>
              <a:rPr lang="en-US" dirty="0" err="1">
                <a:solidFill>
                  <a:srgbClr val="000000"/>
                </a:solidFill>
                <a:latin typeface="Arial"/>
                <a:ea typeface="Times New Roman"/>
              </a:rPr>
              <a:t>birokrasi-mekanik</a:t>
            </a:r>
            <a:r>
              <a:rPr lang="en-US" dirty="0">
                <a:solidFill>
                  <a:srgbClr val="000000"/>
                </a:solidFill>
                <a:latin typeface="Arial"/>
                <a:ea typeface="Times New Roman"/>
              </a:rPr>
              <a:t> </a:t>
            </a:r>
            <a:r>
              <a:rPr lang="en-US" dirty="0" err="1">
                <a:solidFill>
                  <a:srgbClr val="000000"/>
                </a:solidFill>
                <a:latin typeface="Arial"/>
                <a:ea typeface="Times New Roman"/>
              </a:rPr>
              <a:t>dengan</a:t>
            </a:r>
            <a:r>
              <a:rPr lang="en-US" dirty="0">
                <a:solidFill>
                  <a:srgbClr val="000000"/>
                </a:solidFill>
                <a:latin typeface="Arial"/>
                <a:ea typeface="Times New Roman"/>
              </a:rPr>
              <a:t> </a:t>
            </a:r>
            <a:r>
              <a:rPr lang="en-US" dirty="0" err="1">
                <a:solidFill>
                  <a:srgbClr val="000000"/>
                </a:solidFill>
                <a:latin typeface="Arial"/>
                <a:ea typeface="Times New Roman"/>
              </a:rPr>
              <a:t>karakteristik</a:t>
            </a:r>
            <a:r>
              <a:rPr lang="en-US" dirty="0">
                <a:solidFill>
                  <a:srgbClr val="000000"/>
                </a:solidFill>
                <a:latin typeface="Arial"/>
                <a:ea typeface="Times New Roman"/>
              </a:rPr>
              <a:t> : </a:t>
            </a:r>
            <a:r>
              <a:rPr lang="en-US" dirty="0" err="1">
                <a:solidFill>
                  <a:srgbClr val="000000"/>
                </a:solidFill>
                <a:latin typeface="Arial"/>
                <a:ea typeface="Times New Roman"/>
              </a:rPr>
              <a:t>teknologi</a:t>
            </a:r>
            <a:r>
              <a:rPr lang="en-US" dirty="0">
                <a:solidFill>
                  <a:srgbClr val="000000"/>
                </a:solidFill>
                <a:latin typeface="Arial"/>
                <a:ea typeface="Times New Roman"/>
              </a:rPr>
              <a:t> </a:t>
            </a:r>
            <a:r>
              <a:rPr lang="en-US" dirty="0" err="1">
                <a:solidFill>
                  <a:srgbClr val="000000"/>
                </a:solidFill>
                <a:latin typeface="Arial"/>
                <a:ea typeface="Times New Roman"/>
              </a:rPr>
              <a:t>sederhana</a:t>
            </a:r>
            <a:r>
              <a:rPr lang="en-US" dirty="0">
                <a:solidFill>
                  <a:srgbClr val="000000"/>
                </a:solidFill>
                <a:latin typeface="Arial"/>
                <a:ea typeface="Times New Roman"/>
              </a:rPr>
              <a:t>, </a:t>
            </a:r>
            <a:r>
              <a:rPr lang="en-US" dirty="0" err="1">
                <a:solidFill>
                  <a:srgbClr val="000000"/>
                </a:solidFill>
                <a:latin typeface="Arial"/>
                <a:ea typeface="Times New Roman"/>
              </a:rPr>
              <a:t>pasar</a:t>
            </a:r>
            <a:r>
              <a:rPr lang="en-US" dirty="0">
                <a:solidFill>
                  <a:srgbClr val="000000"/>
                </a:solidFill>
                <a:latin typeface="Arial"/>
                <a:ea typeface="Times New Roman"/>
              </a:rPr>
              <a:t> </a:t>
            </a:r>
            <a:r>
              <a:rPr lang="en-US" dirty="0" err="1">
                <a:solidFill>
                  <a:srgbClr val="000000"/>
                </a:solidFill>
                <a:latin typeface="Arial"/>
                <a:ea typeface="Times New Roman"/>
              </a:rPr>
              <a:t>besar</a:t>
            </a:r>
            <a:r>
              <a:rPr lang="en-US" dirty="0">
                <a:solidFill>
                  <a:srgbClr val="000000"/>
                </a:solidFill>
                <a:latin typeface="Arial"/>
                <a:ea typeface="Times New Roman"/>
              </a:rPr>
              <a:t>, </a:t>
            </a:r>
            <a:r>
              <a:rPr lang="en-US" dirty="0" err="1">
                <a:solidFill>
                  <a:srgbClr val="000000"/>
                </a:solidFill>
                <a:latin typeface="Arial"/>
                <a:ea typeface="Times New Roman"/>
              </a:rPr>
              <a:t>produktifitas</a:t>
            </a:r>
            <a:r>
              <a:rPr lang="en-US" dirty="0">
                <a:solidFill>
                  <a:srgbClr val="000000"/>
                </a:solidFill>
                <a:latin typeface="Arial"/>
                <a:ea typeface="Times New Roman"/>
              </a:rPr>
              <a:t>, </a:t>
            </a:r>
            <a:r>
              <a:rPr lang="en-US" dirty="0" err="1">
                <a:solidFill>
                  <a:srgbClr val="000000"/>
                </a:solidFill>
                <a:latin typeface="Arial"/>
                <a:ea typeface="Times New Roman"/>
              </a:rPr>
              <a:t>efisiensi</a:t>
            </a:r>
            <a:r>
              <a:rPr lang="en-US" dirty="0">
                <a:solidFill>
                  <a:srgbClr val="000000"/>
                </a:solidFill>
                <a:latin typeface="Arial"/>
                <a:ea typeface="Times New Roman"/>
              </a:rPr>
              <a:t>, </a:t>
            </a:r>
            <a:r>
              <a:rPr lang="en-US" dirty="0" err="1">
                <a:solidFill>
                  <a:srgbClr val="000000"/>
                </a:solidFill>
                <a:latin typeface="Arial"/>
                <a:ea typeface="Times New Roman"/>
              </a:rPr>
              <a:t>masal</a:t>
            </a:r>
            <a:r>
              <a:rPr lang="en-US" dirty="0">
                <a:solidFill>
                  <a:srgbClr val="000000"/>
                </a:solidFill>
                <a:latin typeface="Arial"/>
                <a:ea typeface="Times New Roman"/>
              </a:rPr>
              <a:t>, </a:t>
            </a:r>
            <a:r>
              <a:rPr lang="en-US" dirty="0" err="1">
                <a:solidFill>
                  <a:srgbClr val="000000"/>
                </a:solidFill>
                <a:latin typeface="Arial"/>
                <a:ea typeface="Times New Roman"/>
              </a:rPr>
              <a:t>rutin</a:t>
            </a:r>
            <a:r>
              <a:rPr lang="en-US" dirty="0">
                <a:solidFill>
                  <a:srgbClr val="000000"/>
                </a:solidFill>
                <a:latin typeface="Arial"/>
                <a:ea typeface="Times New Roman"/>
              </a:rPr>
              <a:t>, </a:t>
            </a:r>
            <a:r>
              <a:rPr lang="en-US" dirty="0" err="1">
                <a:solidFill>
                  <a:srgbClr val="000000"/>
                </a:solidFill>
                <a:latin typeface="Arial"/>
                <a:ea typeface="Times New Roman"/>
              </a:rPr>
              <a:t>hirarkis</a:t>
            </a:r>
            <a:r>
              <a:rPr lang="en-US" dirty="0">
                <a:solidFill>
                  <a:srgbClr val="000000"/>
                </a:solidFill>
                <a:latin typeface="Arial"/>
                <a:ea typeface="Times New Roman"/>
              </a:rPr>
              <a:t>, </a:t>
            </a:r>
            <a:r>
              <a:rPr lang="en-US" dirty="0" err="1">
                <a:solidFill>
                  <a:srgbClr val="000000"/>
                </a:solidFill>
                <a:latin typeface="Arial"/>
                <a:ea typeface="Times New Roman"/>
              </a:rPr>
              <a:t>sentralistis</a:t>
            </a:r>
            <a:r>
              <a:rPr lang="en-US" dirty="0">
                <a:solidFill>
                  <a:srgbClr val="000000"/>
                </a:solidFill>
                <a:latin typeface="Arial"/>
                <a:ea typeface="Times New Roman"/>
              </a:rPr>
              <a:t> b. </a:t>
            </a:r>
            <a:r>
              <a:rPr lang="en-US" dirty="0" err="1">
                <a:solidFill>
                  <a:srgbClr val="000000"/>
                </a:solidFill>
                <a:latin typeface="Arial"/>
                <a:ea typeface="Times New Roman"/>
              </a:rPr>
              <a:t>Profesional</a:t>
            </a:r>
            <a:r>
              <a:rPr lang="en-US" dirty="0">
                <a:solidFill>
                  <a:srgbClr val="000000"/>
                </a:solidFill>
                <a:latin typeface="Arial"/>
                <a:ea typeface="Times New Roman"/>
              </a:rPr>
              <a:t> </a:t>
            </a:r>
            <a:r>
              <a:rPr lang="en-US" dirty="0" err="1">
                <a:solidFill>
                  <a:srgbClr val="000000"/>
                </a:solidFill>
                <a:latin typeface="Arial"/>
                <a:ea typeface="Times New Roman"/>
              </a:rPr>
              <a:t>organik</a:t>
            </a:r>
            <a:r>
              <a:rPr lang="en-US" dirty="0">
                <a:solidFill>
                  <a:srgbClr val="000000"/>
                </a:solidFill>
                <a:latin typeface="Arial"/>
                <a:ea typeface="Times New Roman"/>
              </a:rPr>
              <a:t>, </a:t>
            </a:r>
            <a:r>
              <a:rPr lang="en-US" dirty="0" err="1">
                <a:solidFill>
                  <a:srgbClr val="000000"/>
                </a:solidFill>
                <a:latin typeface="Arial"/>
                <a:ea typeface="Times New Roman"/>
              </a:rPr>
              <a:t>dengan</a:t>
            </a:r>
            <a:r>
              <a:rPr lang="en-US" dirty="0">
                <a:solidFill>
                  <a:srgbClr val="000000"/>
                </a:solidFill>
                <a:latin typeface="Arial"/>
                <a:ea typeface="Times New Roman"/>
              </a:rPr>
              <a:t> </a:t>
            </a:r>
            <a:r>
              <a:rPr lang="en-US" dirty="0" err="1">
                <a:solidFill>
                  <a:srgbClr val="000000"/>
                </a:solidFill>
                <a:latin typeface="Arial"/>
                <a:ea typeface="Times New Roman"/>
              </a:rPr>
              <a:t>karakteristik</a:t>
            </a:r>
            <a:r>
              <a:rPr lang="en-US" dirty="0">
                <a:solidFill>
                  <a:srgbClr val="000000"/>
                </a:solidFill>
                <a:latin typeface="Arial"/>
                <a:ea typeface="Times New Roman"/>
              </a:rPr>
              <a:t> </a:t>
            </a:r>
            <a:r>
              <a:rPr lang="en-US" dirty="0" err="1">
                <a:solidFill>
                  <a:srgbClr val="000000"/>
                </a:solidFill>
                <a:latin typeface="Arial"/>
                <a:ea typeface="Times New Roman"/>
              </a:rPr>
              <a:t>tekologi</a:t>
            </a:r>
            <a:r>
              <a:rPr lang="en-US" dirty="0">
                <a:solidFill>
                  <a:srgbClr val="000000"/>
                </a:solidFill>
                <a:latin typeface="Arial"/>
                <a:ea typeface="Times New Roman"/>
              </a:rPr>
              <a:t> </a:t>
            </a:r>
            <a:r>
              <a:rPr lang="en-US" dirty="0" err="1">
                <a:solidFill>
                  <a:srgbClr val="000000"/>
                </a:solidFill>
                <a:latin typeface="Arial"/>
                <a:ea typeface="Times New Roman"/>
              </a:rPr>
              <a:t>tinggi</a:t>
            </a:r>
            <a:r>
              <a:rPr lang="en-US" dirty="0">
                <a:solidFill>
                  <a:srgbClr val="000000"/>
                </a:solidFill>
                <a:latin typeface="Arial"/>
                <a:ea typeface="Times New Roman"/>
              </a:rPr>
              <a:t>, </a:t>
            </a:r>
            <a:r>
              <a:rPr lang="en-US" dirty="0" err="1">
                <a:solidFill>
                  <a:srgbClr val="000000"/>
                </a:solidFill>
                <a:latin typeface="Arial"/>
                <a:ea typeface="Times New Roman"/>
              </a:rPr>
              <a:t>pasar</a:t>
            </a:r>
            <a:r>
              <a:rPr lang="en-US" dirty="0">
                <a:solidFill>
                  <a:srgbClr val="000000"/>
                </a:solidFill>
                <a:latin typeface="Arial"/>
                <a:ea typeface="Times New Roman"/>
              </a:rPr>
              <a:t> </a:t>
            </a:r>
            <a:r>
              <a:rPr lang="en-US" dirty="0" err="1">
                <a:solidFill>
                  <a:srgbClr val="000000"/>
                </a:solidFill>
                <a:latin typeface="Arial"/>
                <a:ea typeface="Times New Roman"/>
              </a:rPr>
              <a:t>kecil</a:t>
            </a:r>
            <a:r>
              <a:rPr lang="en-US" dirty="0">
                <a:solidFill>
                  <a:srgbClr val="000000"/>
                </a:solidFill>
                <a:latin typeface="Arial"/>
                <a:ea typeface="Times New Roman"/>
              </a:rPr>
              <a:t>, </a:t>
            </a:r>
            <a:r>
              <a:rPr lang="en-US" dirty="0" err="1">
                <a:solidFill>
                  <a:srgbClr val="000000"/>
                </a:solidFill>
                <a:latin typeface="Arial"/>
                <a:ea typeface="Times New Roman"/>
              </a:rPr>
              <a:t>inovasi</a:t>
            </a:r>
            <a:r>
              <a:rPr lang="en-US" dirty="0">
                <a:solidFill>
                  <a:srgbClr val="000000"/>
                </a:solidFill>
                <a:latin typeface="Arial"/>
                <a:ea typeface="Times New Roman"/>
              </a:rPr>
              <a:t>, </a:t>
            </a:r>
            <a:r>
              <a:rPr lang="en-US" dirty="0" err="1">
                <a:solidFill>
                  <a:srgbClr val="000000"/>
                </a:solidFill>
                <a:latin typeface="Arial"/>
                <a:ea typeface="Times New Roman"/>
              </a:rPr>
              <a:t>kualitas</a:t>
            </a:r>
            <a:r>
              <a:rPr lang="en-US" dirty="0">
                <a:solidFill>
                  <a:srgbClr val="000000"/>
                </a:solidFill>
                <a:latin typeface="Arial"/>
                <a:ea typeface="Times New Roman"/>
              </a:rPr>
              <a:t> </a:t>
            </a:r>
            <a:r>
              <a:rPr lang="en-US" dirty="0" err="1">
                <a:solidFill>
                  <a:srgbClr val="000000"/>
                </a:solidFill>
                <a:latin typeface="Arial"/>
                <a:ea typeface="Times New Roman"/>
              </a:rPr>
              <a:t>produk</a:t>
            </a:r>
            <a:r>
              <a:rPr lang="en-US" dirty="0">
                <a:solidFill>
                  <a:srgbClr val="000000"/>
                </a:solidFill>
                <a:latin typeface="Arial"/>
                <a:ea typeface="Times New Roman"/>
              </a:rPr>
              <a:t>, </a:t>
            </a:r>
            <a:r>
              <a:rPr lang="en-US" dirty="0" err="1">
                <a:solidFill>
                  <a:srgbClr val="000000"/>
                </a:solidFill>
                <a:latin typeface="Arial"/>
                <a:ea typeface="Times New Roman"/>
              </a:rPr>
              <a:t>rutinitas</a:t>
            </a:r>
            <a:r>
              <a:rPr lang="en-US" dirty="0">
                <a:solidFill>
                  <a:srgbClr val="000000"/>
                </a:solidFill>
                <a:latin typeface="Arial"/>
                <a:ea typeface="Times New Roman"/>
              </a:rPr>
              <a:t>, </a:t>
            </a:r>
            <a:r>
              <a:rPr lang="en-US" dirty="0" err="1">
                <a:solidFill>
                  <a:srgbClr val="000000"/>
                </a:solidFill>
                <a:latin typeface="Arial"/>
                <a:ea typeface="Times New Roman"/>
              </a:rPr>
              <a:t>hierarkis</a:t>
            </a:r>
            <a:r>
              <a:rPr lang="en-US" dirty="0">
                <a:solidFill>
                  <a:srgbClr val="000000"/>
                </a:solidFill>
                <a:latin typeface="Arial"/>
                <a:ea typeface="Times New Roman"/>
              </a:rPr>
              <a:t>, </a:t>
            </a:r>
            <a:r>
              <a:rPr lang="en-US" dirty="0" err="1">
                <a:solidFill>
                  <a:srgbClr val="000000"/>
                </a:solidFill>
                <a:latin typeface="Arial"/>
                <a:ea typeface="Times New Roman"/>
              </a:rPr>
              <a:t>sentralisasi</a:t>
            </a:r>
            <a:r>
              <a:rPr lang="en-US" dirty="0">
                <a:solidFill>
                  <a:srgbClr val="000000"/>
                </a:solidFill>
                <a:latin typeface="Arial"/>
                <a:ea typeface="Times New Roman"/>
              </a:rPr>
              <a:t> </a:t>
            </a:r>
            <a:r>
              <a:rPr lang="en-US" dirty="0" err="1">
                <a:solidFill>
                  <a:srgbClr val="000000"/>
                </a:solidFill>
                <a:latin typeface="Arial"/>
                <a:ea typeface="Times New Roman"/>
              </a:rPr>
              <a:t>rendah</a:t>
            </a:r>
            <a:r>
              <a:rPr lang="en-US" dirty="0">
                <a:solidFill>
                  <a:srgbClr val="000000"/>
                </a:solidFill>
                <a:latin typeface="Arial"/>
                <a:ea typeface="Times New Roman"/>
              </a:rPr>
              <a:t> c. Model </a:t>
            </a:r>
            <a:r>
              <a:rPr lang="en-US" dirty="0" err="1">
                <a:solidFill>
                  <a:srgbClr val="000000"/>
                </a:solidFill>
                <a:latin typeface="Arial"/>
                <a:ea typeface="Times New Roman"/>
              </a:rPr>
              <a:t>kerajinan</a:t>
            </a:r>
            <a:r>
              <a:rPr lang="en-US" dirty="0">
                <a:solidFill>
                  <a:srgbClr val="000000"/>
                </a:solidFill>
                <a:latin typeface="Arial"/>
                <a:ea typeface="Times New Roman"/>
              </a:rPr>
              <a:t> </a:t>
            </a:r>
            <a:r>
              <a:rPr lang="en-US" dirty="0" err="1">
                <a:solidFill>
                  <a:srgbClr val="000000"/>
                </a:solidFill>
                <a:latin typeface="Arial"/>
                <a:ea typeface="Times New Roman"/>
              </a:rPr>
              <a:t>tradisional</a:t>
            </a:r>
            <a:r>
              <a:rPr lang="en-US" dirty="0">
                <a:solidFill>
                  <a:srgbClr val="000000"/>
                </a:solidFill>
                <a:latin typeface="Arial"/>
                <a:ea typeface="Times New Roman"/>
              </a:rPr>
              <a:t> </a:t>
            </a:r>
            <a:r>
              <a:rPr lang="en-US" dirty="0" err="1">
                <a:solidFill>
                  <a:srgbClr val="000000"/>
                </a:solidFill>
                <a:latin typeface="Arial"/>
                <a:ea typeface="Times New Roman"/>
              </a:rPr>
              <a:t>dengan</a:t>
            </a:r>
            <a:r>
              <a:rPr lang="en-US" dirty="0">
                <a:solidFill>
                  <a:srgbClr val="000000"/>
                </a:solidFill>
                <a:latin typeface="Arial"/>
                <a:ea typeface="Times New Roman"/>
              </a:rPr>
              <a:t> </a:t>
            </a:r>
            <a:r>
              <a:rPr lang="en-US" dirty="0" err="1">
                <a:solidFill>
                  <a:srgbClr val="000000"/>
                </a:solidFill>
                <a:latin typeface="Arial"/>
                <a:ea typeface="Times New Roman"/>
              </a:rPr>
              <a:t>karakteristik</a:t>
            </a:r>
            <a:r>
              <a:rPr lang="en-US" dirty="0">
                <a:solidFill>
                  <a:srgbClr val="000000"/>
                </a:solidFill>
                <a:latin typeface="Arial"/>
                <a:ea typeface="Times New Roman"/>
              </a:rPr>
              <a:t> </a:t>
            </a:r>
            <a:r>
              <a:rPr lang="en-US" dirty="0" err="1">
                <a:solidFill>
                  <a:srgbClr val="000000"/>
                </a:solidFill>
                <a:latin typeface="Arial"/>
                <a:ea typeface="Times New Roman"/>
              </a:rPr>
              <a:t>teknologi</a:t>
            </a:r>
            <a:r>
              <a:rPr lang="en-US" dirty="0">
                <a:solidFill>
                  <a:srgbClr val="000000"/>
                </a:solidFill>
                <a:latin typeface="Arial"/>
                <a:ea typeface="Times New Roman"/>
              </a:rPr>
              <a:t> </a:t>
            </a:r>
            <a:r>
              <a:rPr lang="en-US" dirty="0" err="1">
                <a:solidFill>
                  <a:srgbClr val="000000"/>
                </a:solidFill>
                <a:latin typeface="Arial"/>
                <a:ea typeface="Times New Roman"/>
              </a:rPr>
              <a:t>sederhana</a:t>
            </a:r>
            <a:r>
              <a:rPr lang="en-US" dirty="0">
                <a:solidFill>
                  <a:srgbClr val="000000"/>
                </a:solidFill>
                <a:latin typeface="Arial"/>
                <a:ea typeface="Times New Roman"/>
              </a:rPr>
              <a:t>, </a:t>
            </a:r>
            <a:r>
              <a:rPr lang="en-US" dirty="0" err="1">
                <a:solidFill>
                  <a:srgbClr val="000000"/>
                </a:solidFill>
                <a:latin typeface="Arial"/>
                <a:ea typeface="Times New Roman"/>
              </a:rPr>
              <a:t>pasar</a:t>
            </a:r>
            <a:r>
              <a:rPr lang="en-US" dirty="0">
                <a:solidFill>
                  <a:srgbClr val="000000"/>
                </a:solidFill>
                <a:latin typeface="Arial"/>
                <a:ea typeface="Times New Roman"/>
              </a:rPr>
              <a:t> </a:t>
            </a:r>
            <a:r>
              <a:rPr lang="en-US" dirty="0" err="1">
                <a:solidFill>
                  <a:srgbClr val="000000"/>
                </a:solidFill>
                <a:latin typeface="Arial"/>
                <a:ea typeface="Times New Roman"/>
              </a:rPr>
              <a:t>kecil</a:t>
            </a:r>
            <a:r>
              <a:rPr lang="en-US" dirty="0">
                <a:solidFill>
                  <a:srgbClr val="000000"/>
                </a:solidFill>
                <a:latin typeface="Arial"/>
                <a:ea typeface="Times New Roman"/>
              </a:rPr>
              <a:t> d. Model </a:t>
            </a:r>
            <a:r>
              <a:rPr lang="en-US" dirty="0" err="1">
                <a:solidFill>
                  <a:srgbClr val="000000"/>
                </a:solidFill>
                <a:latin typeface="Arial"/>
                <a:ea typeface="Times New Roman"/>
              </a:rPr>
              <a:t>perpaduan</a:t>
            </a:r>
            <a:r>
              <a:rPr lang="en-US" dirty="0">
                <a:solidFill>
                  <a:srgbClr val="000000"/>
                </a:solidFill>
                <a:latin typeface="Arial"/>
                <a:ea typeface="Times New Roman"/>
              </a:rPr>
              <a:t> </a:t>
            </a:r>
            <a:r>
              <a:rPr lang="en-US" dirty="0" err="1">
                <a:solidFill>
                  <a:srgbClr val="000000"/>
                </a:solidFill>
                <a:latin typeface="Arial"/>
                <a:ea typeface="Times New Roman"/>
              </a:rPr>
              <a:t>organik-mekanik</a:t>
            </a:r>
            <a:r>
              <a:rPr lang="en-US" dirty="0">
                <a:solidFill>
                  <a:srgbClr val="000000"/>
                </a:solidFill>
                <a:latin typeface="Arial"/>
                <a:ea typeface="Times New Roman"/>
              </a:rPr>
              <a:t>, </a:t>
            </a:r>
            <a:r>
              <a:rPr lang="en-US" dirty="0" err="1">
                <a:solidFill>
                  <a:srgbClr val="000000"/>
                </a:solidFill>
                <a:latin typeface="Arial"/>
                <a:ea typeface="Times New Roman"/>
              </a:rPr>
              <a:t>tepat</a:t>
            </a:r>
            <a:r>
              <a:rPr lang="en-US" dirty="0">
                <a:solidFill>
                  <a:srgbClr val="000000"/>
                </a:solidFill>
                <a:latin typeface="Arial"/>
                <a:ea typeface="Times New Roman"/>
              </a:rPr>
              <a:t> </a:t>
            </a:r>
            <a:r>
              <a:rPr lang="en-US" dirty="0" err="1">
                <a:solidFill>
                  <a:srgbClr val="000000"/>
                </a:solidFill>
                <a:latin typeface="Arial"/>
                <a:ea typeface="Times New Roman"/>
              </a:rPr>
              <a:t>untuk</a:t>
            </a:r>
            <a:r>
              <a:rPr lang="en-US" dirty="0">
                <a:solidFill>
                  <a:srgbClr val="000000"/>
                </a:solidFill>
                <a:latin typeface="Arial"/>
                <a:ea typeface="Times New Roman"/>
              </a:rPr>
              <a:t> </a:t>
            </a:r>
            <a:r>
              <a:rPr lang="en-US" dirty="0" err="1">
                <a:solidFill>
                  <a:srgbClr val="000000"/>
                </a:solidFill>
                <a:latin typeface="Arial"/>
                <a:ea typeface="Times New Roman"/>
              </a:rPr>
              <a:t>teknologi</a:t>
            </a:r>
            <a:r>
              <a:rPr lang="en-US" dirty="0">
                <a:solidFill>
                  <a:srgbClr val="000000"/>
                </a:solidFill>
                <a:latin typeface="Arial"/>
                <a:ea typeface="Times New Roman"/>
              </a:rPr>
              <a:t> yang </a:t>
            </a:r>
            <a:r>
              <a:rPr lang="en-US" dirty="0" err="1">
                <a:solidFill>
                  <a:srgbClr val="000000"/>
                </a:solidFill>
                <a:latin typeface="Arial"/>
                <a:ea typeface="Times New Roman"/>
              </a:rPr>
              <a:t>kompleks</a:t>
            </a:r>
            <a:r>
              <a:rPr lang="en-US" dirty="0">
                <a:solidFill>
                  <a:srgbClr val="000000"/>
                </a:solidFill>
                <a:latin typeface="Arial"/>
                <a:ea typeface="Times New Roman"/>
              </a:rPr>
              <a:t> </a:t>
            </a:r>
            <a:r>
              <a:rPr lang="en-US" dirty="0" err="1">
                <a:solidFill>
                  <a:srgbClr val="000000"/>
                </a:solidFill>
                <a:latin typeface="Arial"/>
                <a:ea typeface="Times New Roman"/>
              </a:rPr>
              <a:t>dan</a:t>
            </a:r>
            <a:r>
              <a:rPr lang="en-US" dirty="0">
                <a:solidFill>
                  <a:srgbClr val="000000"/>
                </a:solidFill>
                <a:latin typeface="Arial"/>
                <a:ea typeface="Times New Roman"/>
              </a:rPr>
              <a:t> </a:t>
            </a:r>
            <a:r>
              <a:rPr lang="en-US" dirty="0" err="1">
                <a:solidFill>
                  <a:srgbClr val="000000"/>
                </a:solidFill>
                <a:latin typeface="Arial"/>
                <a:ea typeface="Times New Roman"/>
              </a:rPr>
              <a:t>pasar</a:t>
            </a:r>
            <a:r>
              <a:rPr lang="en-US" dirty="0">
                <a:solidFill>
                  <a:srgbClr val="000000"/>
                </a:solidFill>
                <a:latin typeface="Arial"/>
                <a:ea typeface="Times New Roman"/>
              </a:rPr>
              <a:t> </a:t>
            </a:r>
            <a:r>
              <a:rPr lang="en-US" dirty="0" err="1">
                <a:solidFill>
                  <a:srgbClr val="000000"/>
                </a:solidFill>
                <a:latin typeface="Arial"/>
                <a:ea typeface="Times New Roman"/>
              </a:rPr>
              <a:t>besar</a:t>
            </a:r>
            <a:endParaRPr lang="en-US" sz="3600" dirty="0">
              <a:ea typeface="Times New Roman"/>
            </a:endParaRPr>
          </a:p>
          <a:p>
            <a:endParaRPr lang="en-US" dirty="0"/>
          </a:p>
        </p:txBody>
      </p:sp>
    </p:spTree>
    <p:extLst>
      <p:ext uri="{BB962C8B-B14F-4D97-AF65-F5344CB8AC3E}">
        <p14:creationId xmlns:p14="http://schemas.microsoft.com/office/powerpoint/2010/main" val="1803236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70C0"/>
                </a:solidFill>
                <a:latin typeface="Arial"/>
                <a:ea typeface="Calibri"/>
              </a:rPr>
              <a:t>ORGANISASI EKONOMI </a:t>
            </a:r>
            <a:r>
              <a:rPr lang="en-US" dirty="0">
                <a:solidFill>
                  <a:srgbClr val="000000"/>
                </a:solidFill>
                <a:latin typeface="Arial"/>
                <a:ea typeface="Calibri"/>
              </a:rPr>
              <a:t>(2) </a:t>
            </a:r>
            <a:endParaRPr lang="en-US" dirty="0"/>
          </a:p>
        </p:txBody>
      </p:sp>
      <p:sp>
        <p:nvSpPr>
          <p:cNvPr id="3" name="Content Placeholder 2"/>
          <p:cNvSpPr>
            <a:spLocks noGrp="1"/>
          </p:cNvSpPr>
          <p:nvPr>
            <p:ph sz="half" idx="1"/>
          </p:nvPr>
        </p:nvSpPr>
        <p:spPr/>
        <p:txBody>
          <a:bodyPr>
            <a:noAutofit/>
          </a:bodyPr>
          <a:lstStyle/>
          <a:p>
            <a:r>
              <a:rPr lang="en-US" sz="1400" dirty="0" err="1">
                <a:solidFill>
                  <a:srgbClr val="000000"/>
                </a:solidFill>
                <a:latin typeface="Arial"/>
                <a:ea typeface="Calibri"/>
              </a:rPr>
              <a:t>Ekonomi</a:t>
            </a:r>
            <a:r>
              <a:rPr lang="en-US" sz="1400" dirty="0">
                <a:solidFill>
                  <a:srgbClr val="000000"/>
                </a:solidFill>
                <a:latin typeface="Arial"/>
                <a:ea typeface="Calibri"/>
              </a:rPr>
              <a:t> </a:t>
            </a:r>
            <a:r>
              <a:rPr lang="en-US" sz="1400" dirty="0" err="1">
                <a:solidFill>
                  <a:srgbClr val="000000"/>
                </a:solidFill>
                <a:latin typeface="Arial"/>
                <a:ea typeface="Calibri"/>
              </a:rPr>
              <a:t>kapitalis</a:t>
            </a:r>
            <a:r>
              <a:rPr lang="en-US" sz="1400" dirty="0">
                <a:solidFill>
                  <a:srgbClr val="000000"/>
                </a:solidFill>
                <a:latin typeface="Arial"/>
                <a:ea typeface="Calibri"/>
              </a:rPr>
              <a:t>/</a:t>
            </a:r>
            <a:r>
              <a:rPr lang="en-US" sz="1400" dirty="0" err="1">
                <a:solidFill>
                  <a:srgbClr val="000000"/>
                </a:solidFill>
                <a:latin typeface="Arial"/>
                <a:ea typeface="Calibri"/>
              </a:rPr>
              <a:t>neoklasik</a:t>
            </a:r>
            <a:r>
              <a:rPr lang="en-US" sz="1400" dirty="0">
                <a:solidFill>
                  <a:srgbClr val="000000"/>
                </a:solidFill>
                <a:latin typeface="Arial"/>
                <a:ea typeface="Calibri"/>
              </a:rPr>
              <a:t>, </a:t>
            </a:r>
            <a:r>
              <a:rPr lang="en-US" sz="1400" dirty="0" err="1">
                <a:solidFill>
                  <a:srgbClr val="000000"/>
                </a:solidFill>
                <a:latin typeface="Arial"/>
                <a:ea typeface="Calibri"/>
              </a:rPr>
              <a:t>menempatkan</a:t>
            </a:r>
            <a:r>
              <a:rPr lang="en-US" sz="1400" dirty="0">
                <a:solidFill>
                  <a:srgbClr val="000000"/>
                </a:solidFill>
                <a:latin typeface="Arial"/>
                <a:ea typeface="Calibri"/>
              </a:rPr>
              <a:t> </a:t>
            </a:r>
            <a:r>
              <a:rPr lang="en-US" sz="1400" dirty="0" err="1">
                <a:solidFill>
                  <a:srgbClr val="000000"/>
                </a:solidFill>
                <a:latin typeface="Arial"/>
                <a:ea typeface="Calibri"/>
              </a:rPr>
              <a:t>organisasi</a:t>
            </a:r>
            <a:r>
              <a:rPr lang="en-US" sz="1400" dirty="0">
                <a:solidFill>
                  <a:srgbClr val="000000"/>
                </a:solidFill>
                <a:latin typeface="Arial"/>
                <a:ea typeface="Calibri"/>
              </a:rPr>
              <a:t> </a:t>
            </a:r>
            <a:r>
              <a:rPr lang="en-US" sz="1400" dirty="0" err="1">
                <a:solidFill>
                  <a:srgbClr val="000000"/>
                </a:solidFill>
                <a:latin typeface="Arial"/>
                <a:ea typeface="Calibri"/>
              </a:rPr>
              <a:t>sebagai</a:t>
            </a:r>
            <a:r>
              <a:rPr lang="en-US" sz="1400" dirty="0">
                <a:solidFill>
                  <a:srgbClr val="000000"/>
                </a:solidFill>
                <a:latin typeface="Arial"/>
                <a:ea typeface="Calibri"/>
              </a:rPr>
              <a:t> </a:t>
            </a:r>
            <a:r>
              <a:rPr lang="en-US" sz="1400" dirty="0" err="1">
                <a:solidFill>
                  <a:srgbClr val="000000"/>
                </a:solidFill>
                <a:latin typeface="Arial"/>
                <a:ea typeface="Calibri"/>
              </a:rPr>
              <a:t>faktor</a:t>
            </a:r>
            <a:r>
              <a:rPr lang="en-US" sz="1400" dirty="0">
                <a:solidFill>
                  <a:srgbClr val="000000"/>
                </a:solidFill>
                <a:latin typeface="Arial"/>
                <a:ea typeface="Calibri"/>
              </a:rPr>
              <a:t> </a:t>
            </a:r>
            <a:r>
              <a:rPr lang="en-US" sz="1400" dirty="0" err="1">
                <a:solidFill>
                  <a:srgbClr val="000000"/>
                </a:solidFill>
                <a:latin typeface="Arial"/>
                <a:ea typeface="Calibri"/>
              </a:rPr>
              <a:t>produksi</a:t>
            </a:r>
            <a:r>
              <a:rPr lang="en-US" sz="1400" dirty="0">
                <a:solidFill>
                  <a:srgbClr val="000000"/>
                </a:solidFill>
                <a:latin typeface="Arial"/>
                <a:ea typeface="Calibri"/>
              </a:rPr>
              <a:t>; </a:t>
            </a:r>
            <a:r>
              <a:rPr lang="en-US" sz="1400" dirty="0" err="1">
                <a:solidFill>
                  <a:srgbClr val="000000"/>
                </a:solidFill>
                <a:latin typeface="Arial"/>
                <a:ea typeface="Calibri"/>
              </a:rPr>
              <a:t>sedangkan</a:t>
            </a:r>
            <a:r>
              <a:rPr lang="en-US" sz="1400" dirty="0">
                <a:solidFill>
                  <a:srgbClr val="000000"/>
                </a:solidFill>
                <a:latin typeface="Arial"/>
                <a:ea typeface="Calibri"/>
              </a:rPr>
              <a:t> </a:t>
            </a:r>
            <a:r>
              <a:rPr lang="en-US" sz="1400" dirty="0" err="1">
                <a:solidFill>
                  <a:srgbClr val="000000"/>
                </a:solidFill>
                <a:latin typeface="Arial"/>
                <a:ea typeface="Calibri"/>
              </a:rPr>
              <a:t>dalam</a:t>
            </a:r>
            <a:r>
              <a:rPr lang="en-US" sz="1400" dirty="0">
                <a:solidFill>
                  <a:srgbClr val="000000"/>
                </a:solidFill>
                <a:latin typeface="Arial"/>
                <a:ea typeface="Calibri"/>
              </a:rPr>
              <a:t> </a:t>
            </a:r>
            <a:r>
              <a:rPr lang="en-US" sz="1400" dirty="0" err="1">
                <a:solidFill>
                  <a:srgbClr val="000000"/>
                </a:solidFill>
                <a:latin typeface="Arial"/>
                <a:ea typeface="Calibri"/>
              </a:rPr>
              <a:t>ekonomi</a:t>
            </a:r>
            <a:r>
              <a:rPr lang="en-US" sz="1400" dirty="0">
                <a:solidFill>
                  <a:srgbClr val="000000"/>
                </a:solidFill>
                <a:latin typeface="Arial"/>
                <a:ea typeface="Calibri"/>
              </a:rPr>
              <a:t> </a:t>
            </a:r>
            <a:r>
              <a:rPr lang="en-US" sz="1400" dirty="0" err="1">
                <a:solidFill>
                  <a:srgbClr val="000000"/>
                </a:solidFill>
                <a:latin typeface="Arial"/>
                <a:ea typeface="Calibri"/>
              </a:rPr>
              <a:t>kelembagaan</a:t>
            </a:r>
            <a:r>
              <a:rPr lang="en-US" sz="1400" dirty="0">
                <a:solidFill>
                  <a:srgbClr val="000000"/>
                </a:solidFill>
                <a:latin typeface="Arial"/>
                <a:ea typeface="Calibri"/>
              </a:rPr>
              <a:t> </a:t>
            </a:r>
            <a:r>
              <a:rPr lang="en-US" sz="1400" dirty="0" err="1">
                <a:solidFill>
                  <a:srgbClr val="000000"/>
                </a:solidFill>
                <a:latin typeface="Arial"/>
                <a:ea typeface="Calibri"/>
              </a:rPr>
              <a:t>organisasi</a:t>
            </a:r>
            <a:r>
              <a:rPr lang="en-US" sz="1400" dirty="0">
                <a:solidFill>
                  <a:srgbClr val="000000"/>
                </a:solidFill>
                <a:latin typeface="Arial"/>
                <a:ea typeface="Calibri"/>
              </a:rPr>
              <a:t> </a:t>
            </a:r>
            <a:r>
              <a:rPr lang="en-US" sz="1400" dirty="0" err="1">
                <a:solidFill>
                  <a:srgbClr val="000000"/>
                </a:solidFill>
                <a:latin typeface="Arial"/>
                <a:ea typeface="Calibri"/>
              </a:rPr>
              <a:t>dilihat</a:t>
            </a:r>
            <a:r>
              <a:rPr lang="en-US" sz="1400" dirty="0">
                <a:solidFill>
                  <a:srgbClr val="000000"/>
                </a:solidFill>
                <a:latin typeface="Arial"/>
                <a:ea typeface="Calibri"/>
              </a:rPr>
              <a:t> </a:t>
            </a:r>
            <a:r>
              <a:rPr lang="en-US" sz="1400" dirty="0" err="1">
                <a:solidFill>
                  <a:srgbClr val="000000"/>
                </a:solidFill>
                <a:latin typeface="Arial"/>
                <a:ea typeface="Calibri"/>
              </a:rPr>
              <a:t>sebagai</a:t>
            </a:r>
            <a:r>
              <a:rPr lang="en-US" sz="1400" dirty="0">
                <a:solidFill>
                  <a:srgbClr val="000000"/>
                </a:solidFill>
                <a:latin typeface="Arial"/>
                <a:ea typeface="Calibri"/>
              </a:rPr>
              <a:t> </a:t>
            </a:r>
            <a:r>
              <a:rPr lang="en-US" sz="1400" dirty="0" err="1">
                <a:solidFill>
                  <a:srgbClr val="000000"/>
                </a:solidFill>
                <a:latin typeface="Arial"/>
                <a:ea typeface="Calibri"/>
              </a:rPr>
              <a:t>struktur</a:t>
            </a:r>
            <a:r>
              <a:rPr lang="en-US" sz="1400" dirty="0">
                <a:solidFill>
                  <a:srgbClr val="000000"/>
                </a:solidFill>
                <a:latin typeface="Arial"/>
                <a:ea typeface="Calibri"/>
              </a:rPr>
              <a:t> </a:t>
            </a:r>
            <a:r>
              <a:rPr lang="en-US" sz="1400" dirty="0" err="1">
                <a:solidFill>
                  <a:srgbClr val="000000"/>
                </a:solidFill>
                <a:latin typeface="Arial"/>
                <a:ea typeface="Calibri"/>
              </a:rPr>
              <a:t>tata</a:t>
            </a:r>
            <a:r>
              <a:rPr lang="en-US" sz="1400" dirty="0">
                <a:solidFill>
                  <a:srgbClr val="000000"/>
                </a:solidFill>
                <a:latin typeface="Arial"/>
                <a:ea typeface="Calibri"/>
              </a:rPr>
              <a:t> </a:t>
            </a:r>
            <a:r>
              <a:rPr lang="en-US" sz="1400" dirty="0" err="1">
                <a:solidFill>
                  <a:srgbClr val="000000"/>
                </a:solidFill>
                <a:latin typeface="Arial"/>
                <a:ea typeface="Calibri"/>
              </a:rPr>
              <a:t>kelola</a:t>
            </a:r>
            <a:r>
              <a:rPr lang="en-US" sz="1400" dirty="0">
                <a:solidFill>
                  <a:srgbClr val="000000"/>
                </a:solidFill>
                <a:latin typeface="Arial"/>
                <a:ea typeface="Calibri"/>
              </a:rPr>
              <a:t> (governance </a:t>
            </a:r>
            <a:r>
              <a:rPr lang="en-US" sz="1400" dirty="0" err="1">
                <a:solidFill>
                  <a:srgbClr val="000000"/>
                </a:solidFill>
                <a:latin typeface="Arial"/>
                <a:ea typeface="Calibri"/>
              </a:rPr>
              <a:t>struktur</a:t>
            </a:r>
            <a:r>
              <a:rPr lang="en-US" sz="1400" dirty="0">
                <a:solidFill>
                  <a:srgbClr val="000000"/>
                </a:solidFill>
                <a:latin typeface="Arial"/>
                <a:ea typeface="Calibri"/>
              </a:rPr>
              <a:t>) </a:t>
            </a:r>
            <a:endParaRPr lang="en-US" sz="1400" dirty="0" smtClean="0">
              <a:solidFill>
                <a:srgbClr val="000000"/>
              </a:solidFill>
              <a:latin typeface="Arial"/>
              <a:ea typeface="Calibri"/>
            </a:endParaRPr>
          </a:p>
          <a:p>
            <a:r>
              <a:rPr lang="en-US" sz="1400" dirty="0" err="1" smtClean="0">
                <a:solidFill>
                  <a:srgbClr val="000000"/>
                </a:solidFill>
                <a:latin typeface="Arial"/>
                <a:ea typeface="Calibri"/>
              </a:rPr>
              <a:t>Pengertian</a:t>
            </a:r>
            <a:r>
              <a:rPr lang="en-US" sz="1400" dirty="0" smtClean="0">
                <a:solidFill>
                  <a:srgbClr val="000000"/>
                </a:solidFill>
                <a:latin typeface="Arial"/>
                <a:ea typeface="Calibri"/>
              </a:rPr>
              <a:t> </a:t>
            </a:r>
            <a:r>
              <a:rPr lang="en-US" sz="1400" dirty="0" err="1">
                <a:solidFill>
                  <a:srgbClr val="000000"/>
                </a:solidFill>
                <a:latin typeface="Arial"/>
                <a:ea typeface="Calibri"/>
              </a:rPr>
              <a:t>perusahaan</a:t>
            </a:r>
            <a:r>
              <a:rPr lang="en-US" sz="1400" dirty="0">
                <a:solidFill>
                  <a:srgbClr val="000000"/>
                </a:solidFill>
                <a:latin typeface="Arial"/>
                <a:ea typeface="Calibri"/>
              </a:rPr>
              <a:t> 1) </a:t>
            </a:r>
            <a:r>
              <a:rPr lang="en-US" sz="1400" dirty="0" err="1">
                <a:solidFill>
                  <a:srgbClr val="000000"/>
                </a:solidFill>
                <a:latin typeface="Arial"/>
                <a:ea typeface="Calibri"/>
              </a:rPr>
              <a:t>kontrak</a:t>
            </a:r>
            <a:r>
              <a:rPr lang="en-US" sz="1400" dirty="0">
                <a:solidFill>
                  <a:srgbClr val="000000"/>
                </a:solidFill>
                <a:latin typeface="Arial"/>
                <a:ea typeface="Calibri"/>
              </a:rPr>
              <a:t> yang </a:t>
            </a:r>
            <a:r>
              <a:rPr lang="en-US" sz="1400" dirty="0" err="1">
                <a:solidFill>
                  <a:srgbClr val="000000"/>
                </a:solidFill>
                <a:latin typeface="Arial"/>
                <a:ea typeface="Calibri"/>
              </a:rPr>
              <a:t>lebih</a:t>
            </a:r>
            <a:r>
              <a:rPr lang="en-US" sz="1400" dirty="0">
                <a:solidFill>
                  <a:srgbClr val="000000"/>
                </a:solidFill>
                <a:latin typeface="Arial"/>
                <a:ea typeface="Calibri"/>
              </a:rPr>
              <a:t> </a:t>
            </a:r>
            <a:r>
              <a:rPr lang="en-US" sz="1400" dirty="0" err="1">
                <a:solidFill>
                  <a:srgbClr val="000000"/>
                </a:solidFill>
                <a:latin typeface="Arial"/>
                <a:ea typeface="Calibri"/>
              </a:rPr>
              <a:t>kompleks</a:t>
            </a:r>
            <a:r>
              <a:rPr lang="en-US" sz="1400" dirty="0">
                <a:solidFill>
                  <a:srgbClr val="000000"/>
                </a:solidFill>
                <a:latin typeface="Arial"/>
                <a:ea typeface="Calibri"/>
              </a:rPr>
              <a:t> </a:t>
            </a:r>
            <a:r>
              <a:rPr lang="en-US" sz="1400" dirty="0" err="1">
                <a:solidFill>
                  <a:srgbClr val="000000"/>
                </a:solidFill>
                <a:latin typeface="Arial"/>
                <a:ea typeface="Calibri"/>
              </a:rPr>
              <a:t>dari</a:t>
            </a:r>
            <a:r>
              <a:rPr lang="en-US" sz="1400" dirty="0">
                <a:solidFill>
                  <a:srgbClr val="000000"/>
                </a:solidFill>
                <a:latin typeface="Arial"/>
                <a:ea typeface="Calibri"/>
              </a:rPr>
              <a:t> </a:t>
            </a:r>
            <a:r>
              <a:rPr lang="en-US" sz="1400" dirty="0" err="1">
                <a:solidFill>
                  <a:srgbClr val="000000"/>
                </a:solidFill>
                <a:latin typeface="Arial"/>
                <a:ea typeface="Calibri"/>
              </a:rPr>
              <a:t>biasanya</a:t>
            </a:r>
            <a:r>
              <a:rPr lang="en-US" sz="1400" dirty="0">
                <a:solidFill>
                  <a:srgbClr val="000000"/>
                </a:solidFill>
                <a:latin typeface="Arial"/>
                <a:ea typeface="Calibri"/>
              </a:rPr>
              <a:t> (nexus contract); 2) </a:t>
            </a:r>
            <a:r>
              <a:rPr lang="en-US" sz="1400" dirty="0" err="1">
                <a:solidFill>
                  <a:srgbClr val="000000"/>
                </a:solidFill>
                <a:latin typeface="Arial"/>
                <a:ea typeface="Calibri"/>
              </a:rPr>
              <a:t>merupakan</a:t>
            </a:r>
            <a:r>
              <a:rPr lang="en-US" sz="1400" dirty="0">
                <a:solidFill>
                  <a:srgbClr val="000000"/>
                </a:solidFill>
                <a:latin typeface="Arial"/>
                <a:ea typeface="Calibri"/>
              </a:rPr>
              <a:t> </a:t>
            </a:r>
            <a:r>
              <a:rPr lang="en-US" sz="1400" dirty="0" err="1">
                <a:solidFill>
                  <a:srgbClr val="000000"/>
                </a:solidFill>
                <a:latin typeface="Arial"/>
                <a:ea typeface="Calibri"/>
              </a:rPr>
              <a:t>aset</a:t>
            </a:r>
            <a:r>
              <a:rPr lang="en-US" sz="1400" dirty="0">
                <a:solidFill>
                  <a:srgbClr val="000000"/>
                </a:solidFill>
                <a:latin typeface="Arial"/>
                <a:ea typeface="Calibri"/>
              </a:rPr>
              <a:t> </a:t>
            </a:r>
            <a:r>
              <a:rPr lang="en-US" sz="1400" dirty="0" err="1">
                <a:solidFill>
                  <a:srgbClr val="000000"/>
                </a:solidFill>
                <a:latin typeface="Arial"/>
                <a:ea typeface="Calibri"/>
              </a:rPr>
              <a:t>fisik</a:t>
            </a:r>
            <a:r>
              <a:rPr lang="en-US" sz="1400" dirty="0">
                <a:solidFill>
                  <a:srgbClr val="000000"/>
                </a:solidFill>
                <a:latin typeface="Arial"/>
                <a:ea typeface="Calibri"/>
              </a:rPr>
              <a:t> yang </a:t>
            </a:r>
            <a:r>
              <a:rPr lang="en-US" sz="1400" dirty="0" err="1">
                <a:solidFill>
                  <a:srgbClr val="000000"/>
                </a:solidFill>
                <a:latin typeface="Arial"/>
                <a:ea typeface="Calibri"/>
              </a:rPr>
              <a:t>dimiliki</a:t>
            </a:r>
            <a:r>
              <a:rPr lang="en-US" sz="1400" dirty="0">
                <a:solidFill>
                  <a:srgbClr val="000000"/>
                </a:solidFill>
                <a:latin typeface="Arial"/>
                <a:ea typeface="Calibri"/>
              </a:rPr>
              <a:t> </a:t>
            </a:r>
            <a:r>
              <a:rPr lang="en-US" sz="1400" dirty="0" err="1">
                <a:solidFill>
                  <a:srgbClr val="000000"/>
                </a:solidFill>
                <a:latin typeface="Arial"/>
                <a:ea typeface="Calibri"/>
              </a:rPr>
              <a:t>secara</a:t>
            </a:r>
            <a:r>
              <a:rPr lang="en-US" sz="1400" dirty="0">
                <a:solidFill>
                  <a:srgbClr val="000000"/>
                </a:solidFill>
                <a:latin typeface="Arial"/>
                <a:ea typeface="Calibri"/>
              </a:rPr>
              <a:t> </a:t>
            </a:r>
            <a:r>
              <a:rPr lang="en-US" sz="1400" dirty="0" err="1">
                <a:solidFill>
                  <a:srgbClr val="000000"/>
                </a:solidFill>
                <a:latin typeface="Arial"/>
                <a:ea typeface="Calibri"/>
              </a:rPr>
              <a:t>gabungan</a:t>
            </a:r>
            <a:r>
              <a:rPr lang="en-US" sz="1400" dirty="0">
                <a:solidFill>
                  <a:srgbClr val="000000"/>
                </a:solidFill>
                <a:latin typeface="Arial"/>
                <a:ea typeface="Calibri"/>
              </a:rPr>
              <a:t>. </a:t>
            </a:r>
            <a:r>
              <a:rPr lang="en-US" sz="1400" dirty="0" err="1">
                <a:solidFill>
                  <a:srgbClr val="000000"/>
                </a:solidFill>
                <a:latin typeface="Arial"/>
                <a:ea typeface="Calibri"/>
              </a:rPr>
              <a:t>Dalampengertian</a:t>
            </a:r>
            <a:r>
              <a:rPr lang="en-US" sz="1400" dirty="0">
                <a:solidFill>
                  <a:srgbClr val="000000"/>
                </a:solidFill>
                <a:latin typeface="Arial"/>
                <a:ea typeface="Calibri"/>
              </a:rPr>
              <a:t> yang </a:t>
            </a:r>
            <a:r>
              <a:rPr lang="en-US" sz="1400" dirty="0" err="1">
                <a:solidFill>
                  <a:srgbClr val="000000"/>
                </a:solidFill>
                <a:latin typeface="Arial"/>
                <a:ea typeface="Calibri"/>
              </a:rPr>
              <a:t>kedua</a:t>
            </a:r>
            <a:r>
              <a:rPr lang="en-US" sz="1400" dirty="0">
                <a:solidFill>
                  <a:srgbClr val="000000"/>
                </a:solidFill>
                <a:latin typeface="Arial"/>
                <a:ea typeface="Calibri"/>
              </a:rPr>
              <a:t> </a:t>
            </a:r>
            <a:r>
              <a:rPr lang="en-US" sz="1400" dirty="0" err="1">
                <a:solidFill>
                  <a:srgbClr val="000000"/>
                </a:solidFill>
                <a:latin typeface="Arial"/>
                <a:ea typeface="Calibri"/>
              </a:rPr>
              <a:t>kepemilikan</a:t>
            </a:r>
            <a:r>
              <a:rPr lang="en-US" sz="1400" dirty="0">
                <a:solidFill>
                  <a:srgbClr val="000000"/>
                </a:solidFill>
                <a:latin typeface="Arial"/>
                <a:ea typeface="Calibri"/>
              </a:rPr>
              <a:t> </a:t>
            </a:r>
            <a:r>
              <a:rPr lang="en-US" sz="1400" dirty="0" err="1">
                <a:solidFill>
                  <a:srgbClr val="000000"/>
                </a:solidFill>
                <a:latin typeface="Arial"/>
                <a:ea typeface="Calibri"/>
              </a:rPr>
              <a:t>menjadi</a:t>
            </a:r>
            <a:r>
              <a:rPr lang="en-US" sz="1400" dirty="0">
                <a:solidFill>
                  <a:srgbClr val="000000"/>
                </a:solidFill>
                <a:latin typeface="Arial"/>
                <a:ea typeface="Calibri"/>
              </a:rPr>
              <a:t> </a:t>
            </a:r>
            <a:r>
              <a:rPr lang="en-US" sz="1400" dirty="0" err="1">
                <a:solidFill>
                  <a:srgbClr val="000000"/>
                </a:solidFill>
                <a:latin typeface="Arial"/>
                <a:ea typeface="Calibri"/>
              </a:rPr>
              <a:t>masalah</a:t>
            </a:r>
            <a:r>
              <a:rPr lang="en-US" sz="1400" dirty="0">
                <a:solidFill>
                  <a:srgbClr val="000000"/>
                </a:solidFill>
                <a:latin typeface="Arial"/>
                <a:ea typeface="Calibri"/>
              </a:rPr>
              <a:t> </a:t>
            </a:r>
            <a:r>
              <a:rPr lang="en-US" sz="1400" dirty="0" err="1">
                <a:solidFill>
                  <a:srgbClr val="000000"/>
                </a:solidFill>
                <a:latin typeface="Arial"/>
                <a:ea typeface="Calibri"/>
              </a:rPr>
              <a:t>karena</a:t>
            </a:r>
            <a:r>
              <a:rPr lang="en-US" sz="1400" dirty="0">
                <a:solidFill>
                  <a:srgbClr val="000000"/>
                </a:solidFill>
                <a:latin typeface="Arial"/>
                <a:ea typeface="Calibri"/>
              </a:rPr>
              <a:t> </a:t>
            </a:r>
            <a:r>
              <a:rPr lang="en-US" sz="1400" dirty="0" err="1">
                <a:solidFill>
                  <a:srgbClr val="000000"/>
                </a:solidFill>
                <a:latin typeface="Arial"/>
                <a:ea typeface="Calibri"/>
              </a:rPr>
              <a:t>memberikan</a:t>
            </a:r>
            <a:r>
              <a:rPr lang="en-US" sz="1400" dirty="0">
                <a:solidFill>
                  <a:srgbClr val="000000"/>
                </a:solidFill>
                <a:latin typeface="Arial"/>
                <a:ea typeface="Calibri"/>
              </a:rPr>
              <a:t> </a:t>
            </a:r>
            <a:r>
              <a:rPr lang="en-US" sz="1400" dirty="0" err="1">
                <a:solidFill>
                  <a:srgbClr val="000000"/>
                </a:solidFill>
                <a:latin typeface="Arial"/>
                <a:ea typeface="Calibri"/>
              </a:rPr>
              <a:t>hak</a:t>
            </a:r>
            <a:r>
              <a:rPr lang="en-US" sz="1400" dirty="0">
                <a:solidFill>
                  <a:srgbClr val="000000"/>
                </a:solidFill>
                <a:latin typeface="Arial"/>
                <a:ea typeface="Calibri"/>
              </a:rPr>
              <a:t> </a:t>
            </a:r>
            <a:r>
              <a:rPr lang="en-US" sz="1400" dirty="0" err="1">
                <a:solidFill>
                  <a:srgbClr val="000000"/>
                </a:solidFill>
                <a:latin typeface="Arial"/>
                <a:ea typeface="Calibri"/>
              </a:rPr>
              <a:t>membuat</a:t>
            </a:r>
            <a:r>
              <a:rPr lang="en-US" sz="1400" dirty="0">
                <a:solidFill>
                  <a:srgbClr val="000000"/>
                </a:solidFill>
                <a:latin typeface="Arial"/>
                <a:ea typeface="Calibri"/>
              </a:rPr>
              <a:t> </a:t>
            </a:r>
            <a:r>
              <a:rPr lang="en-US" sz="1400" dirty="0" err="1">
                <a:solidFill>
                  <a:srgbClr val="000000"/>
                </a:solidFill>
                <a:latin typeface="Arial"/>
                <a:ea typeface="Calibri"/>
              </a:rPr>
              <a:t>keputusan</a:t>
            </a:r>
            <a:r>
              <a:rPr lang="en-US" sz="1400" dirty="0">
                <a:solidFill>
                  <a:srgbClr val="000000"/>
                </a:solidFill>
                <a:latin typeface="Arial"/>
                <a:ea typeface="Calibri"/>
              </a:rPr>
              <a:t> </a:t>
            </a:r>
            <a:r>
              <a:rPr lang="en-US" sz="1400" dirty="0" err="1">
                <a:solidFill>
                  <a:srgbClr val="000000"/>
                </a:solidFill>
                <a:latin typeface="Arial"/>
                <a:ea typeface="Calibri"/>
              </a:rPr>
              <a:t>dengan</a:t>
            </a:r>
            <a:r>
              <a:rPr lang="en-US" sz="1400" dirty="0">
                <a:solidFill>
                  <a:srgbClr val="000000"/>
                </a:solidFill>
                <a:latin typeface="Arial"/>
                <a:ea typeface="Calibri"/>
              </a:rPr>
              <a:t> </a:t>
            </a:r>
            <a:r>
              <a:rPr lang="en-US" sz="1400" dirty="0" err="1">
                <a:solidFill>
                  <a:srgbClr val="000000"/>
                </a:solidFill>
                <a:latin typeface="Arial"/>
                <a:ea typeface="Calibri"/>
              </a:rPr>
              <a:t>berbagai</a:t>
            </a:r>
            <a:r>
              <a:rPr lang="en-US" sz="1400" dirty="0">
                <a:solidFill>
                  <a:srgbClr val="000000"/>
                </a:solidFill>
                <a:latin typeface="Arial"/>
                <a:ea typeface="Calibri"/>
              </a:rPr>
              <a:t> </a:t>
            </a:r>
            <a:r>
              <a:rPr lang="en-US" sz="1400" dirty="0" err="1">
                <a:solidFill>
                  <a:srgbClr val="000000"/>
                </a:solidFill>
                <a:latin typeface="Arial"/>
                <a:ea typeface="Calibri"/>
              </a:rPr>
              <a:t>kemungkinan</a:t>
            </a:r>
            <a:r>
              <a:rPr lang="en-US" sz="1400" dirty="0">
                <a:solidFill>
                  <a:srgbClr val="000000"/>
                </a:solidFill>
                <a:latin typeface="Arial"/>
                <a:ea typeface="Calibri"/>
              </a:rPr>
              <a:t> yang </a:t>
            </a:r>
            <a:r>
              <a:rPr lang="en-US" sz="1400" dirty="0" err="1">
                <a:solidFill>
                  <a:srgbClr val="000000"/>
                </a:solidFill>
                <a:latin typeface="Arial"/>
                <a:ea typeface="Calibri"/>
              </a:rPr>
              <a:t>tidak</a:t>
            </a:r>
            <a:r>
              <a:rPr lang="en-US" sz="1400" dirty="0">
                <a:solidFill>
                  <a:srgbClr val="000000"/>
                </a:solidFill>
                <a:latin typeface="Arial"/>
                <a:ea typeface="Calibri"/>
              </a:rPr>
              <a:t> </a:t>
            </a:r>
            <a:r>
              <a:rPr lang="en-US" sz="1400" dirty="0" err="1">
                <a:solidFill>
                  <a:srgbClr val="000000"/>
                </a:solidFill>
                <a:latin typeface="Arial"/>
                <a:ea typeface="Calibri"/>
              </a:rPr>
              <a:t>bisa</a:t>
            </a:r>
            <a:r>
              <a:rPr lang="en-US" sz="1400" dirty="0">
                <a:solidFill>
                  <a:srgbClr val="000000"/>
                </a:solidFill>
                <a:latin typeface="Arial"/>
                <a:ea typeface="Calibri"/>
              </a:rPr>
              <a:t> </a:t>
            </a:r>
            <a:r>
              <a:rPr lang="en-US" sz="1400" dirty="0" err="1">
                <a:solidFill>
                  <a:srgbClr val="000000"/>
                </a:solidFill>
                <a:latin typeface="Arial"/>
                <a:ea typeface="Calibri"/>
              </a:rPr>
              <a:t>dituangkan</a:t>
            </a:r>
            <a:r>
              <a:rPr lang="en-US" sz="1400" dirty="0">
                <a:solidFill>
                  <a:srgbClr val="000000"/>
                </a:solidFill>
                <a:latin typeface="Arial"/>
                <a:ea typeface="Calibri"/>
              </a:rPr>
              <a:t> </a:t>
            </a:r>
            <a:r>
              <a:rPr lang="en-US" sz="1400" dirty="0" err="1">
                <a:solidFill>
                  <a:srgbClr val="000000"/>
                </a:solidFill>
                <a:latin typeface="Arial"/>
                <a:ea typeface="Calibri"/>
              </a:rPr>
              <a:t>dalam</a:t>
            </a:r>
            <a:r>
              <a:rPr lang="en-US" sz="1400" dirty="0">
                <a:solidFill>
                  <a:srgbClr val="000000"/>
                </a:solidFill>
                <a:latin typeface="Arial"/>
                <a:ea typeface="Calibri"/>
              </a:rPr>
              <a:t> </a:t>
            </a:r>
            <a:r>
              <a:rPr lang="en-US" sz="1400" dirty="0" err="1">
                <a:solidFill>
                  <a:srgbClr val="000000"/>
                </a:solidFill>
                <a:latin typeface="Arial"/>
                <a:ea typeface="Calibri"/>
              </a:rPr>
              <a:t>kontrak</a:t>
            </a:r>
            <a:r>
              <a:rPr lang="en-US" sz="1400" dirty="0">
                <a:solidFill>
                  <a:srgbClr val="000000"/>
                </a:solidFill>
                <a:latin typeface="Arial"/>
                <a:ea typeface="Calibri"/>
              </a:rPr>
              <a:t> </a:t>
            </a:r>
            <a:r>
              <a:rPr lang="en-US" sz="1400" dirty="0" err="1">
                <a:solidFill>
                  <a:srgbClr val="000000"/>
                </a:solidFill>
                <a:latin typeface="Arial"/>
                <a:ea typeface="Calibri"/>
              </a:rPr>
              <a:t>secara</a:t>
            </a:r>
            <a:r>
              <a:rPr lang="en-US" sz="1400" dirty="0">
                <a:solidFill>
                  <a:srgbClr val="000000"/>
                </a:solidFill>
                <a:latin typeface="Arial"/>
                <a:ea typeface="Calibri"/>
              </a:rPr>
              <a:t> detail. </a:t>
            </a:r>
            <a:endParaRPr lang="en-US" sz="1400" dirty="0"/>
          </a:p>
        </p:txBody>
      </p:sp>
      <p:sp>
        <p:nvSpPr>
          <p:cNvPr id="4" name="Content Placeholder 3"/>
          <p:cNvSpPr>
            <a:spLocks noGrp="1"/>
          </p:cNvSpPr>
          <p:nvPr>
            <p:ph sz="half" idx="2"/>
          </p:nvPr>
        </p:nvSpPr>
        <p:spPr>
          <a:xfrm>
            <a:off x="4876800" y="609601"/>
            <a:ext cx="3657600" cy="3767328"/>
          </a:xfrm>
        </p:spPr>
        <p:txBody>
          <a:bodyPr>
            <a:noAutofit/>
          </a:bodyPr>
          <a:lstStyle/>
          <a:p>
            <a:endParaRPr lang="en-US" sz="1600" dirty="0" smtClean="0">
              <a:solidFill>
                <a:srgbClr val="000000"/>
              </a:solidFill>
              <a:latin typeface="Arial"/>
              <a:ea typeface="Calibri"/>
            </a:endParaRPr>
          </a:p>
          <a:p>
            <a:endParaRPr lang="en-US" sz="1600" dirty="0">
              <a:solidFill>
                <a:srgbClr val="000000"/>
              </a:solidFill>
              <a:latin typeface="Arial"/>
              <a:ea typeface="Calibri"/>
            </a:endParaRPr>
          </a:p>
          <a:p>
            <a:endParaRPr lang="en-US" sz="1600" dirty="0" smtClean="0">
              <a:solidFill>
                <a:srgbClr val="000000"/>
              </a:solidFill>
              <a:latin typeface="Arial"/>
              <a:ea typeface="Calibri"/>
            </a:endParaRPr>
          </a:p>
          <a:p>
            <a:endParaRPr lang="en-US" sz="1600" dirty="0">
              <a:solidFill>
                <a:srgbClr val="000000"/>
              </a:solidFill>
              <a:latin typeface="Arial"/>
              <a:ea typeface="Calibri"/>
            </a:endParaRPr>
          </a:p>
          <a:p>
            <a:endParaRPr lang="en-US" sz="1600" dirty="0" smtClean="0">
              <a:solidFill>
                <a:srgbClr val="000000"/>
              </a:solidFill>
              <a:latin typeface="Arial"/>
              <a:ea typeface="Calibri"/>
            </a:endParaRPr>
          </a:p>
          <a:p>
            <a:r>
              <a:rPr lang="en-US" sz="1600" dirty="0" err="1" smtClean="0">
                <a:solidFill>
                  <a:srgbClr val="000000"/>
                </a:solidFill>
                <a:latin typeface="Arial"/>
                <a:ea typeface="Calibri"/>
              </a:rPr>
              <a:t>Dalam</a:t>
            </a:r>
            <a:r>
              <a:rPr lang="en-US" sz="1600" dirty="0" smtClean="0">
                <a:solidFill>
                  <a:srgbClr val="000000"/>
                </a:solidFill>
                <a:latin typeface="Arial"/>
                <a:ea typeface="Calibri"/>
              </a:rPr>
              <a:t> </a:t>
            </a:r>
            <a:r>
              <a:rPr lang="en-US" sz="1600" dirty="0" err="1">
                <a:solidFill>
                  <a:srgbClr val="000000"/>
                </a:solidFill>
                <a:latin typeface="Arial"/>
                <a:ea typeface="Calibri"/>
              </a:rPr>
              <a:t>skala</a:t>
            </a:r>
            <a:r>
              <a:rPr lang="en-US" sz="1600" dirty="0">
                <a:solidFill>
                  <a:srgbClr val="000000"/>
                </a:solidFill>
                <a:latin typeface="Arial"/>
                <a:ea typeface="Calibri"/>
              </a:rPr>
              <a:t> </a:t>
            </a:r>
            <a:r>
              <a:rPr lang="en-US" sz="1600" dirty="0" err="1">
                <a:solidFill>
                  <a:srgbClr val="000000"/>
                </a:solidFill>
                <a:latin typeface="Arial"/>
                <a:ea typeface="Calibri"/>
              </a:rPr>
              <a:t>makro</a:t>
            </a:r>
            <a:r>
              <a:rPr lang="en-US" sz="1600" dirty="0">
                <a:solidFill>
                  <a:srgbClr val="000000"/>
                </a:solidFill>
                <a:latin typeface="Arial"/>
                <a:ea typeface="Calibri"/>
              </a:rPr>
              <a:t>, </a:t>
            </a:r>
            <a:r>
              <a:rPr lang="en-US" sz="1600" dirty="0" err="1">
                <a:solidFill>
                  <a:srgbClr val="000000"/>
                </a:solidFill>
                <a:latin typeface="Arial"/>
                <a:ea typeface="Calibri"/>
              </a:rPr>
              <a:t>kepemilikan</a:t>
            </a:r>
            <a:r>
              <a:rPr lang="en-US" sz="1600" dirty="0">
                <a:solidFill>
                  <a:srgbClr val="000000"/>
                </a:solidFill>
                <a:latin typeface="Arial"/>
                <a:ea typeface="Calibri"/>
              </a:rPr>
              <a:t> </a:t>
            </a:r>
            <a:r>
              <a:rPr lang="en-US" sz="1600" dirty="0" err="1">
                <a:solidFill>
                  <a:srgbClr val="000000"/>
                </a:solidFill>
                <a:latin typeface="Arial"/>
                <a:ea typeface="Calibri"/>
              </a:rPr>
              <a:t>perusahaan</a:t>
            </a:r>
            <a:r>
              <a:rPr lang="en-US" sz="1600" dirty="0">
                <a:solidFill>
                  <a:srgbClr val="000000"/>
                </a:solidFill>
                <a:latin typeface="Arial"/>
                <a:ea typeface="Calibri"/>
              </a:rPr>
              <a:t> </a:t>
            </a:r>
            <a:r>
              <a:rPr lang="en-US" sz="1600" dirty="0" err="1">
                <a:solidFill>
                  <a:srgbClr val="000000"/>
                </a:solidFill>
                <a:latin typeface="Arial"/>
                <a:ea typeface="Calibri"/>
              </a:rPr>
              <a:t>juga</a:t>
            </a:r>
            <a:r>
              <a:rPr lang="en-US" sz="1600" dirty="0">
                <a:solidFill>
                  <a:srgbClr val="000000"/>
                </a:solidFill>
                <a:latin typeface="Arial"/>
                <a:ea typeface="Calibri"/>
              </a:rPr>
              <a:t> </a:t>
            </a:r>
            <a:r>
              <a:rPr lang="en-US" sz="1600" dirty="0" err="1">
                <a:solidFill>
                  <a:srgbClr val="000000"/>
                </a:solidFill>
                <a:latin typeface="Arial"/>
                <a:ea typeface="Calibri"/>
              </a:rPr>
              <a:t>merupakan</a:t>
            </a:r>
            <a:r>
              <a:rPr lang="en-US" sz="1600" dirty="0">
                <a:solidFill>
                  <a:srgbClr val="000000"/>
                </a:solidFill>
                <a:latin typeface="Arial"/>
                <a:ea typeface="Calibri"/>
              </a:rPr>
              <a:t> </a:t>
            </a:r>
            <a:r>
              <a:rPr lang="en-US" sz="1600" dirty="0" err="1">
                <a:solidFill>
                  <a:srgbClr val="000000"/>
                </a:solidFill>
                <a:latin typeface="Arial"/>
                <a:ea typeface="Calibri"/>
              </a:rPr>
              <a:t>masalah</a:t>
            </a:r>
            <a:r>
              <a:rPr lang="en-US" sz="1600" dirty="0">
                <a:solidFill>
                  <a:srgbClr val="000000"/>
                </a:solidFill>
                <a:latin typeface="Arial"/>
                <a:ea typeface="Calibri"/>
              </a:rPr>
              <a:t>. </a:t>
            </a:r>
            <a:r>
              <a:rPr lang="en-US" sz="1600" dirty="0" err="1">
                <a:solidFill>
                  <a:srgbClr val="000000"/>
                </a:solidFill>
                <a:latin typeface="Arial"/>
                <a:ea typeface="Calibri"/>
              </a:rPr>
              <a:t>Apakah</a:t>
            </a:r>
            <a:r>
              <a:rPr lang="en-US" sz="1600" dirty="0">
                <a:solidFill>
                  <a:srgbClr val="000000"/>
                </a:solidFill>
                <a:latin typeface="Arial"/>
                <a:ea typeface="Calibri"/>
              </a:rPr>
              <a:t> </a:t>
            </a:r>
            <a:r>
              <a:rPr lang="en-US" sz="1600" dirty="0" err="1">
                <a:solidFill>
                  <a:srgbClr val="000000"/>
                </a:solidFill>
                <a:latin typeface="Arial"/>
                <a:ea typeface="Calibri"/>
              </a:rPr>
              <a:t>kepemilikan</a:t>
            </a:r>
            <a:r>
              <a:rPr lang="en-US" sz="1600" dirty="0">
                <a:solidFill>
                  <a:srgbClr val="000000"/>
                </a:solidFill>
                <a:latin typeface="Arial"/>
                <a:ea typeface="Calibri"/>
              </a:rPr>
              <a:t> </a:t>
            </a:r>
            <a:r>
              <a:rPr lang="en-US" sz="1600" dirty="0" err="1">
                <a:solidFill>
                  <a:srgbClr val="000000"/>
                </a:solidFill>
                <a:latin typeface="Arial"/>
                <a:ea typeface="Calibri"/>
              </a:rPr>
              <a:t>pribadi</a:t>
            </a:r>
            <a:r>
              <a:rPr lang="en-US" sz="1600" dirty="0">
                <a:solidFill>
                  <a:srgbClr val="000000"/>
                </a:solidFill>
                <a:latin typeface="Arial"/>
                <a:ea typeface="Calibri"/>
              </a:rPr>
              <a:t> </a:t>
            </a:r>
            <a:r>
              <a:rPr lang="en-US" sz="1600" dirty="0" err="1">
                <a:solidFill>
                  <a:srgbClr val="000000"/>
                </a:solidFill>
                <a:latin typeface="Arial"/>
                <a:ea typeface="Calibri"/>
              </a:rPr>
              <a:t>atau</a:t>
            </a:r>
            <a:r>
              <a:rPr lang="en-US" sz="1600" dirty="0">
                <a:solidFill>
                  <a:srgbClr val="000000"/>
                </a:solidFill>
                <a:latin typeface="Arial"/>
                <a:ea typeface="Calibri"/>
              </a:rPr>
              <a:t> </a:t>
            </a:r>
            <a:r>
              <a:rPr lang="en-US" sz="1600" dirty="0" err="1">
                <a:solidFill>
                  <a:srgbClr val="000000"/>
                </a:solidFill>
                <a:latin typeface="Arial"/>
                <a:ea typeface="Calibri"/>
              </a:rPr>
              <a:t>publik</a:t>
            </a:r>
            <a:r>
              <a:rPr lang="en-US" sz="1600" dirty="0">
                <a:solidFill>
                  <a:srgbClr val="000000"/>
                </a:solidFill>
                <a:latin typeface="Arial"/>
                <a:ea typeface="Calibri"/>
              </a:rPr>
              <a:t>, </a:t>
            </a:r>
            <a:r>
              <a:rPr lang="en-US" sz="1600" dirty="0" err="1">
                <a:solidFill>
                  <a:srgbClr val="000000"/>
                </a:solidFill>
                <a:latin typeface="Arial"/>
                <a:ea typeface="Calibri"/>
              </a:rPr>
              <a:t>masing-masing</a:t>
            </a:r>
            <a:r>
              <a:rPr lang="en-US" sz="1600" dirty="0">
                <a:solidFill>
                  <a:srgbClr val="000000"/>
                </a:solidFill>
                <a:latin typeface="Arial"/>
                <a:ea typeface="Calibri"/>
              </a:rPr>
              <a:t> </a:t>
            </a:r>
            <a:r>
              <a:rPr lang="en-US" sz="1600" dirty="0" err="1">
                <a:solidFill>
                  <a:srgbClr val="000000"/>
                </a:solidFill>
                <a:latin typeface="Arial"/>
                <a:ea typeface="Calibri"/>
              </a:rPr>
              <a:t>memiliki</a:t>
            </a:r>
            <a:r>
              <a:rPr lang="en-US" sz="1600" dirty="0">
                <a:solidFill>
                  <a:srgbClr val="000000"/>
                </a:solidFill>
                <a:latin typeface="Arial"/>
                <a:ea typeface="Calibri"/>
              </a:rPr>
              <a:t> </a:t>
            </a:r>
            <a:r>
              <a:rPr lang="en-US" sz="1600" dirty="0" err="1">
                <a:solidFill>
                  <a:srgbClr val="000000"/>
                </a:solidFill>
                <a:latin typeface="Arial"/>
                <a:ea typeface="Calibri"/>
              </a:rPr>
              <a:t>struktur</a:t>
            </a:r>
            <a:r>
              <a:rPr lang="en-US" sz="1600" dirty="0">
                <a:solidFill>
                  <a:srgbClr val="000000"/>
                </a:solidFill>
                <a:latin typeface="Arial"/>
                <a:ea typeface="Calibri"/>
              </a:rPr>
              <a:t> </a:t>
            </a:r>
            <a:r>
              <a:rPr lang="en-US" sz="1600" dirty="0" err="1">
                <a:solidFill>
                  <a:srgbClr val="000000"/>
                </a:solidFill>
                <a:latin typeface="Arial"/>
                <a:ea typeface="Calibri"/>
              </a:rPr>
              <a:t>insentif</a:t>
            </a:r>
            <a:r>
              <a:rPr lang="en-US" sz="1600" dirty="0">
                <a:solidFill>
                  <a:srgbClr val="000000"/>
                </a:solidFill>
                <a:latin typeface="Arial"/>
                <a:ea typeface="Calibri"/>
              </a:rPr>
              <a:t>. </a:t>
            </a:r>
            <a:r>
              <a:rPr lang="en-US" sz="1600" dirty="0" err="1" smtClean="0">
                <a:solidFill>
                  <a:srgbClr val="000000"/>
                </a:solidFill>
                <a:latin typeface="Arial"/>
                <a:ea typeface="Calibri"/>
              </a:rPr>
              <a:t>oPerusahaan</a:t>
            </a:r>
            <a:r>
              <a:rPr lang="en-US" sz="1600" dirty="0" smtClean="0">
                <a:solidFill>
                  <a:srgbClr val="000000"/>
                </a:solidFill>
                <a:latin typeface="Arial"/>
                <a:ea typeface="Calibri"/>
              </a:rPr>
              <a:t> </a:t>
            </a:r>
            <a:r>
              <a:rPr lang="en-US" sz="1600" dirty="0" err="1">
                <a:solidFill>
                  <a:srgbClr val="000000"/>
                </a:solidFill>
                <a:latin typeface="Arial"/>
                <a:ea typeface="Calibri"/>
              </a:rPr>
              <a:t>pribadi</a:t>
            </a:r>
            <a:r>
              <a:rPr lang="en-US" sz="1600" dirty="0">
                <a:solidFill>
                  <a:srgbClr val="000000"/>
                </a:solidFill>
                <a:latin typeface="Arial"/>
                <a:ea typeface="Calibri"/>
              </a:rPr>
              <a:t> </a:t>
            </a:r>
            <a:r>
              <a:rPr lang="en-US" sz="1600" dirty="0" err="1">
                <a:solidFill>
                  <a:srgbClr val="000000"/>
                </a:solidFill>
                <a:latin typeface="Arial"/>
                <a:ea typeface="Calibri"/>
              </a:rPr>
              <a:t>aset</a:t>
            </a:r>
            <a:r>
              <a:rPr lang="en-US" sz="1600" dirty="0">
                <a:solidFill>
                  <a:srgbClr val="000000"/>
                </a:solidFill>
                <a:latin typeface="Arial"/>
                <a:ea typeface="Calibri"/>
              </a:rPr>
              <a:t> </a:t>
            </a:r>
            <a:r>
              <a:rPr lang="en-US" sz="1600" dirty="0" err="1">
                <a:solidFill>
                  <a:srgbClr val="000000"/>
                </a:solidFill>
                <a:latin typeface="Arial"/>
                <a:ea typeface="Calibri"/>
              </a:rPr>
              <a:t>perusahaan</a:t>
            </a:r>
            <a:r>
              <a:rPr lang="en-US" sz="1600" dirty="0">
                <a:solidFill>
                  <a:srgbClr val="000000"/>
                </a:solidFill>
                <a:latin typeface="Arial"/>
                <a:ea typeface="Calibri"/>
              </a:rPr>
              <a:t> </a:t>
            </a:r>
            <a:r>
              <a:rPr lang="en-US" sz="1600" dirty="0" err="1">
                <a:solidFill>
                  <a:srgbClr val="000000"/>
                </a:solidFill>
                <a:latin typeface="Arial"/>
                <a:ea typeface="Calibri"/>
              </a:rPr>
              <a:t>merupakan</a:t>
            </a:r>
            <a:r>
              <a:rPr lang="en-US" sz="1600" dirty="0">
                <a:solidFill>
                  <a:srgbClr val="000000"/>
                </a:solidFill>
                <a:latin typeface="Arial"/>
                <a:ea typeface="Calibri"/>
              </a:rPr>
              <a:t> </a:t>
            </a:r>
            <a:r>
              <a:rPr lang="en-US" sz="1600" dirty="0" err="1">
                <a:solidFill>
                  <a:srgbClr val="000000"/>
                </a:solidFill>
                <a:latin typeface="Arial"/>
                <a:ea typeface="Calibri"/>
              </a:rPr>
              <a:t>aset</a:t>
            </a:r>
            <a:r>
              <a:rPr lang="en-US" sz="1600" dirty="0">
                <a:solidFill>
                  <a:srgbClr val="000000"/>
                </a:solidFill>
                <a:latin typeface="Arial"/>
                <a:ea typeface="Calibri"/>
              </a:rPr>
              <a:t> </a:t>
            </a:r>
            <a:r>
              <a:rPr lang="en-US" sz="1600" dirty="0" err="1">
                <a:solidFill>
                  <a:srgbClr val="000000"/>
                </a:solidFill>
                <a:latin typeface="Arial"/>
                <a:ea typeface="Calibri"/>
              </a:rPr>
              <a:t>pribadi</a:t>
            </a:r>
            <a:r>
              <a:rPr lang="en-US" sz="1600" dirty="0">
                <a:solidFill>
                  <a:srgbClr val="000000"/>
                </a:solidFill>
                <a:latin typeface="Arial"/>
                <a:ea typeface="Calibri"/>
              </a:rPr>
              <a:t> </a:t>
            </a:r>
            <a:r>
              <a:rPr lang="en-US" sz="1600" dirty="0" err="1">
                <a:solidFill>
                  <a:srgbClr val="000000"/>
                </a:solidFill>
                <a:latin typeface="Arial"/>
                <a:ea typeface="Calibri"/>
              </a:rPr>
              <a:t>sehingga</a:t>
            </a:r>
            <a:r>
              <a:rPr lang="en-US" sz="1600" dirty="0">
                <a:solidFill>
                  <a:srgbClr val="000000"/>
                </a:solidFill>
                <a:latin typeface="Arial"/>
                <a:ea typeface="Calibri"/>
              </a:rPr>
              <a:t> manager </a:t>
            </a:r>
            <a:r>
              <a:rPr lang="en-US" sz="1600" dirty="0" err="1" smtClean="0">
                <a:latin typeface="Arial" panose="020B0604020202020204" pitchFamily="34" charset="0"/>
                <a:cs typeface="Arial" panose="020B0604020202020204" pitchFamily="34" charset="0"/>
              </a:rPr>
              <a:t>memiliki</a:t>
            </a:r>
            <a:r>
              <a:rPr lang="en-US" sz="1600" dirty="0" smtClean="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insentif</a:t>
            </a:r>
            <a:r>
              <a:rPr lang="en-US" sz="1600" dirty="0">
                <a:latin typeface="Arial" panose="020B0604020202020204" pitchFamily="34" charset="0"/>
                <a:cs typeface="Arial" panose="020B0604020202020204" pitchFamily="34" charset="0"/>
              </a:rPr>
              <a:t> yang </a:t>
            </a:r>
            <a:r>
              <a:rPr lang="en-US" sz="1600" dirty="0" err="1">
                <a:latin typeface="Arial" panose="020B0604020202020204" pitchFamily="34" charset="0"/>
                <a:cs typeface="Arial" panose="020B0604020202020204" pitchFamily="34" charset="0"/>
              </a:rPr>
              <a:t>rendah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untuk</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mendapatkan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laba</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Perusahaan </a:t>
            </a:r>
            <a:r>
              <a:rPr lang="en-US" sz="1600" dirty="0" err="1">
                <a:latin typeface="Arial" panose="020B0604020202020204" pitchFamily="34" charset="0"/>
                <a:cs typeface="Arial" panose="020B0604020202020204" pitchFamily="34" charset="0"/>
              </a:rPr>
              <a:t>publik</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aset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milik</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publik</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termasuk</a:t>
            </a:r>
            <a:r>
              <a:rPr lang="en-US" sz="1600" dirty="0">
                <a:latin typeface="Arial" panose="020B0604020202020204" pitchFamily="34" charset="0"/>
                <a:cs typeface="Arial" panose="020B0604020202020204" pitchFamily="34" charset="0"/>
              </a:rPr>
              <a:t> manager </a:t>
            </a:r>
            <a:r>
              <a:rPr lang="en-US" sz="1600" dirty="0" err="1">
                <a:latin typeface="Arial" panose="020B0604020202020204" pitchFamily="34" charset="0"/>
                <a:cs typeface="Arial" panose="020B0604020202020204" pitchFamily="34" charset="0"/>
              </a:rPr>
              <a:t>bisa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memiliki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aset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perusahaan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tersebut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berupa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saham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Namun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timbul</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persoalan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kepemilikan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pengawasan</a:t>
            </a:r>
            <a:r>
              <a:rPr lang="en-US" sz="1600" dirty="0">
                <a:latin typeface="Arial" panose="020B0604020202020204" pitchFamily="34" charset="0"/>
                <a:cs typeface="Arial" panose="020B0604020202020204" pitchFamily="34" charset="0"/>
              </a:rPr>
              <a:t>. Share holder </a:t>
            </a:r>
            <a:r>
              <a:rPr lang="en-US" sz="1600" dirty="0" err="1">
                <a:latin typeface="Arial" panose="020B0604020202020204" pitchFamily="34" charset="0"/>
                <a:cs typeface="Arial" panose="020B0604020202020204" pitchFamily="34" charset="0"/>
              </a:rPr>
              <a:t>memegang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saham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besar</a:t>
            </a:r>
            <a:r>
              <a:rPr lang="en-US" sz="1600" dirty="0">
                <a:latin typeface="Arial" panose="020B0604020202020204" pitchFamily="34" charset="0"/>
                <a:cs typeface="Arial" panose="020B0604020202020204" pitchFamily="34" charset="0"/>
              </a:rPr>
              <a:t> yang </a:t>
            </a:r>
            <a:r>
              <a:rPr lang="en-US" sz="1600" dirty="0" err="1">
                <a:latin typeface="Arial" panose="020B0604020202020204" pitchFamily="34" charset="0"/>
                <a:cs typeface="Arial" panose="020B0604020202020204" pitchFamily="34" charset="0"/>
              </a:rPr>
              <a:t>diwakili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oleh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komisaris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ada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juga</a:t>
            </a:r>
            <a:r>
              <a:rPr lang="en-US" sz="1600" dirty="0">
                <a:latin typeface="Arial" panose="020B0604020202020204" pitchFamily="34" charset="0"/>
                <a:cs typeface="Arial" panose="020B0604020202020204" pitchFamily="34" charset="0"/>
              </a:rPr>
              <a:t> </a:t>
            </a:r>
            <a:r>
              <a:rPr lang="en-US" sz="1600" i="1" dirty="0">
                <a:latin typeface="Arial" panose="020B0604020202020204" pitchFamily="34" charset="0"/>
                <a:cs typeface="Arial" panose="020B0604020202020204" pitchFamily="34" charset="0"/>
              </a:rPr>
              <a:t>share holder</a:t>
            </a:r>
            <a:r>
              <a:rPr lang="en-US" sz="1600" dirty="0">
                <a:latin typeface="Arial" panose="020B0604020202020204" pitchFamily="34" charset="0"/>
                <a:cs typeface="Arial" panose="020B0604020202020204" pitchFamily="34" charset="0"/>
              </a:rPr>
              <a:t> yang </a:t>
            </a:r>
            <a:r>
              <a:rPr lang="en-US" sz="1600" dirty="0" err="1">
                <a:latin typeface="Arial" panose="020B0604020202020204" pitchFamily="34" charset="0"/>
                <a:cs typeface="Arial" panose="020B0604020202020204" pitchFamily="34" charset="0"/>
              </a:rPr>
              <a:t>terpecahpecah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dalam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ukuran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kecil</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akan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timbul</a:t>
            </a:r>
            <a:r>
              <a:rPr lang="en-US" sz="1600" dirty="0">
                <a:latin typeface="Arial" panose="020B0604020202020204" pitchFamily="34" charset="0"/>
                <a:cs typeface="Arial" panose="020B0604020202020204" pitchFamily="34" charset="0"/>
              </a:rPr>
              <a:t> </a:t>
            </a:r>
            <a:r>
              <a:rPr lang="en-US" sz="1600" i="1" dirty="0">
                <a:latin typeface="Arial" panose="020B0604020202020204" pitchFamily="34" charset="0"/>
                <a:cs typeface="Arial" panose="020B0604020202020204" pitchFamily="34" charset="0"/>
              </a:rPr>
              <a:t>free riders</a:t>
            </a:r>
            <a:r>
              <a:rPr lang="en-US" sz="1600" dirty="0"/>
              <a:t>.</a:t>
            </a:r>
            <a:endParaRPr lang="en-US" sz="1600" dirty="0"/>
          </a:p>
        </p:txBody>
      </p:sp>
    </p:spTree>
    <p:extLst>
      <p:ext uri="{BB962C8B-B14F-4D97-AF65-F5344CB8AC3E}">
        <p14:creationId xmlns:p14="http://schemas.microsoft.com/office/powerpoint/2010/main" val="3731668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effectLst/>
                <a:latin typeface="Arial"/>
                <a:ea typeface="Calibri"/>
              </a:rPr>
              <a:t>STRATEGI PEMBANGUNAN </a:t>
            </a:r>
            <a:r>
              <a:rPr lang="en-US" dirty="0" smtClean="0">
                <a:solidFill>
                  <a:srgbClr val="000000"/>
                </a:solidFill>
                <a:effectLst/>
                <a:latin typeface="Arial"/>
                <a:ea typeface="Calibri"/>
              </a:rPr>
              <a:t>(1)</a:t>
            </a:r>
            <a:endParaRPr lang="en-US" dirty="0"/>
          </a:p>
        </p:txBody>
      </p:sp>
      <p:sp>
        <p:nvSpPr>
          <p:cNvPr id="5" name="Content Placeholder 4"/>
          <p:cNvSpPr>
            <a:spLocks noGrp="1"/>
          </p:cNvSpPr>
          <p:nvPr>
            <p:ph idx="1"/>
          </p:nvPr>
        </p:nvSpPr>
        <p:spPr/>
        <p:txBody>
          <a:bodyPr>
            <a:normAutofit fontScale="85000" lnSpcReduction="10000"/>
          </a:bodyPr>
          <a:lstStyle/>
          <a:p>
            <a:pPr marL="0" marR="0" algn="just">
              <a:spcBef>
                <a:spcPts val="0"/>
              </a:spcBef>
              <a:spcAft>
                <a:spcPts val="1500"/>
              </a:spcAft>
            </a:pPr>
            <a:r>
              <a:rPr lang="en-US" dirty="0" err="1">
                <a:solidFill>
                  <a:srgbClr val="000000"/>
                </a:solidFill>
                <a:latin typeface="Arial"/>
                <a:ea typeface="Times New Roman"/>
              </a:rPr>
              <a:t>Strategi</a:t>
            </a:r>
            <a:r>
              <a:rPr lang="en-US" dirty="0">
                <a:solidFill>
                  <a:srgbClr val="000000"/>
                </a:solidFill>
                <a:latin typeface="Arial"/>
                <a:ea typeface="Times New Roman"/>
              </a:rPr>
              <a:t> </a:t>
            </a:r>
            <a:r>
              <a:rPr lang="en-US" dirty="0" err="1">
                <a:solidFill>
                  <a:srgbClr val="000000"/>
                </a:solidFill>
                <a:latin typeface="Arial"/>
                <a:ea typeface="Times New Roman"/>
              </a:rPr>
              <a:t>pembangunan</a:t>
            </a:r>
            <a:r>
              <a:rPr lang="en-US" dirty="0">
                <a:solidFill>
                  <a:srgbClr val="000000"/>
                </a:solidFill>
                <a:latin typeface="Arial"/>
                <a:ea typeface="Times New Roman"/>
              </a:rPr>
              <a:t> </a:t>
            </a:r>
            <a:r>
              <a:rPr lang="en-US" dirty="0" err="1">
                <a:solidFill>
                  <a:srgbClr val="000000"/>
                </a:solidFill>
                <a:latin typeface="Arial"/>
                <a:ea typeface="Times New Roman"/>
              </a:rPr>
              <a:t>sebuah</a:t>
            </a:r>
            <a:r>
              <a:rPr lang="en-US" dirty="0">
                <a:solidFill>
                  <a:srgbClr val="000000"/>
                </a:solidFill>
                <a:latin typeface="Arial"/>
                <a:ea typeface="Times New Roman"/>
              </a:rPr>
              <a:t> </a:t>
            </a:r>
            <a:r>
              <a:rPr lang="en-US" dirty="0" err="1">
                <a:solidFill>
                  <a:srgbClr val="000000"/>
                </a:solidFill>
                <a:latin typeface="Arial"/>
                <a:ea typeface="Times New Roman"/>
              </a:rPr>
              <a:t>negara</a:t>
            </a:r>
            <a:r>
              <a:rPr lang="en-US" dirty="0">
                <a:solidFill>
                  <a:srgbClr val="000000"/>
                </a:solidFill>
                <a:latin typeface="Arial"/>
                <a:ea typeface="Times New Roman"/>
              </a:rPr>
              <a:t> </a:t>
            </a:r>
            <a:r>
              <a:rPr lang="en-US" dirty="0" err="1">
                <a:solidFill>
                  <a:srgbClr val="000000"/>
                </a:solidFill>
                <a:latin typeface="Arial"/>
                <a:ea typeface="Times New Roman"/>
              </a:rPr>
              <a:t>harus</a:t>
            </a:r>
            <a:r>
              <a:rPr lang="en-US" dirty="0">
                <a:solidFill>
                  <a:srgbClr val="000000"/>
                </a:solidFill>
                <a:latin typeface="Arial"/>
                <a:ea typeface="Times New Roman"/>
              </a:rPr>
              <a:t> </a:t>
            </a:r>
            <a:r>
              <a:rPr lang="en-US" dirty="0" err="1">
                <a:solidFill>
                  <a:srgbClr val="000000"/>
                </a:solidFill>
                <a:latin typeface="Arial"/>
                <a:ea typeface="Times New Roman"/>
              </a:rPr>
              <a:t>didasarkan</a:t>
            </a:r>
            <a:r>
              <a:rPr lang="en-US" dirty="0">
                <a:solidFill>
                  <a:srgbClr val="000000"/>
                </a:solidFill>
                <a:latin typeface="Arial"/>
                <a:ea typeface="Times New Roman"/>
              </a:rPr>
              <a:t> </a:t>
            </a:r>
            <a:r>
              <a:rPr lang="en-US" dirty="0" err="1">
                <a:solidFill>
                  <a:srgbClr val="000000"/>
                </a:solidFill>
                <a:latin typeface="Arial"/>
                <a:ea typeface="Times New Roman"/>
              </a:rPr>
              <a:t>pada</a:t>
            </a:r>
            <a:r>
              <a:rPr lang="en-US" dirty="0">
                <a:solidFill>
                  <a:srgbClr val="000000"/>
                </a:solidFill>
                <a:latin typeface="Arial"/>
                <a:ea typeface="Times New Roman"/>
              </a:rPr>
              <a:t> </a:t>
            </a:r>
            <a:r>
              <a:rPr lang="en-US" dirty="0" err="1">
                <a:solidFill>
                  <a:srgbClr val="000000"/>
                </a:solidFill>
                <a:latin typeface="Arial"/>
                <a:ea typeface="Times New Roman"/>
              </a:rPr>
              <a:t>keunggulan</a:t>
            </a:r>
            <a:r>
              <a:rPr lang="en-US" dirty="0">
                <a:solidFill>
                  <a:srgbClr val="000000"/>
                </a:solidFill>
                <a:latin typeface="Arial"/>
                <a:ea typeface="Times New Roman"/>
              </a:rPr>
              <a:t> </a:t>
            </a:r>
            <a:r>
              <a:rPr lang="en-US" dirty="0" err="1">
                <a:solidFill>
                  <a:srgbClr val="000000"/>
                </a:solidFill>
                <a:latin typeface="Arial"/>
                <a:ea typeface="Times New Roman"/>
              </a:rPr>
              <a:t>negara</a:t>
            </a:r>
            <a:r>
              <a:rPr lang="en-US" dirty="0">
                <a:solidFill>
                  <a:srgbClr val="000000"/>
                </a:solidFill>
                <a:latin typeface="Arial"/>
                <a:ea typeface="Times New Roman"/>
              </a:rPr>
              <a:t> </a:t>
            </a:r>
            <a:r>
              <a:rPr lang="en-US" dirty="0" err="1">
                <a:solidFill>
                  <a:srgbClr val="000000"/>
                </a:solidFill>
                <a:latin typeface="Arial"/>
                <a:ea typeface="Times New Roman"/>
              </a:rPr>
              <a:t>tersebut</a:t>
            </a:r>
            <a:r>
              <a:rPr lang="en-US" dirty="0">
                <a:solidFill>
                  <a:srgbClr val="000000"/>
                </a:solidFill>
                <a:latin typeface="Arial"/>
                <a:ea typeface="Times New Roman"/>
              </a:rPr>
              <a:t> o </a:t>
            </a:r>
            <a:r>
              <a:rPr lang="en-US" dirty="0" err="1">
                <a:solidFill>
                  <a:srgbClr val="000000"/>
                </a:solidFill>
                <a:latin typeface="Arial"/>
                <a:ea typeface="Times New Roman"/>
              </a:rPr>
              <a:t>Perlu</a:t>
            </a:r>
            <a:r>
              <a:rPr lang="en-US" dirty="0">
                <a:solidFill>
                  <a:srgbClr val="000000"/>
                </a:solidFill>
                <a:latin typeface="Arial"/>
                <a:ea typeface="Times New Roman"/>
              </a:rPr>
              <a:t> </a:t>
            </a:r>
            <a:r>
              <a:rPr lang="en-US" dirty="0" err="1">
                <a:solidFill>
                  <a:srgbClr val="000000"/>
                </a:solidFill>
                <a:latin typeface="Arial"/>
                <a:ea typeface="Times New Roman"/>
              </a:rPr>
              <a:t>pengidentifikasian</a:t>
            </a:r>
            <a:r>
              <a:rPr lang="en-US" dirty="0">
                <a:solidFill>
                  <a:srgbClr val="000000"/>
                </a:solidFill>
                <a:latin typeface="Arial"/>
                <a:ea typeface="Times New Roman"/>
              </a:rPr>
              <a:t>, </a:t>
            </a:r>
            <a:r>
              <a:rPr lang="en-US" dirty="0" err="1">
                <a:solidFill>
                  <a:srgbClr val="000000"/>
                </a:solidFill>
                <a:latin typeface="Arial"/>
                <a:ea typeface="Times New Roman"/>
              </a:rPr>
              <a:t>penemuan</a:t>
            </a:r>
            <a:r>
              <a:rPr lang="en-US" dirty="0">
                <a:solidFill>
                  <a:srgbClr val="000000"/>
                </a:solidFill>
                <a:latin typeface="Arial"/>
                <a:ea typeface="Times New Roman"/>
              </a:rPr>
              <a:t>, </a:t>
            </a:r>
            <a:r>
              <a:rPr lang="en-US" dirty="0" err="1">
                <a:solidFill>
                  <a:srgbClr val="000000"/>
                </a:solidFill>
                <a:latin typeface="Arial"/>
                <a:ea typeface="Times New Roman"/>
              </a:rPr>
              <a:t>atau</a:t>
            </a:r>
            <a:r>
              <a:rPr lang="en-US" dirty="0">
                <a:solidFill>
                  <a:srgbClr val="000000"/>
                </a:solidFill>
                <a:latin typeface="Arial"/>
                <a:ea typeface="Times New Roman"/>
              </a:rPr>
              <a:t> </a:t>
            </a:r>
            <a:r>
              <a:rPr lang="en-US" dirty="0" err="1">
                <a:solidFill>
                  <a:srgbClr val="000000"/>
                </a:solidFill>
                <a:latin typeface="Arial"/>
                <a:ea typeface="Times New Roman"/>
              </a:rPr>
              <a:t>pengupayaan</a:t>
            </a:r>
            <a:r>
              <a:rPr lang="en-US" dirty="0">
                <a:solidFill>
                  <a:srgbClr val="000000"/>
                </a:solidFill>
                <a:latin typeface="Arial"/>
                <a:ea typeface="Times New Roman"/>
              </a:rPr>
              <a:t> </a:t>
            </a:r>
            <a:r>
              <a:rPr lang="en-US" dirty="0" err="1">
                <a:solidFill>
                  <a:srgbClr val="000000"/>
                </a:solidFill>
                <a:latin typeface="Arial"/>
                <a:ea typeface="Times New Roman"/>
              </a:rPr>
              <a:t>keunggulan</a:t>
            </a:r>
            <a:r>
              <a:rPr lang="en-US" dirty="0">
                <a:solidFill>
                  <a:srgbClr val="000000"/>
                </a:solidFill>
                <a:latin typeface="Arial"/>
                <a:ea typeface="Times New Roman"/>
              </a:rPr>
              <a:t> </a:t>
            </a:r>
            <a:r>
              <a:rPr lang="en-US" dirty="0" err="1">
                <a:solidFill>
                  <a:srgbClr val="000000"/>
                </a:solidFill>
                <a:latin typeface="Arial"/>
                <a:ea typeface="Times New Roman"/>
              </a:rPr>
              <a:t>tersebut</a:t>
            </a:r>
            <a:r>
              <a:rPr lang="en-US" dirty="0">
                <a:solidFill>
                  <a:srgbClr val="000000"/>
                </a:solidFill>
                <a:latin typeface="Arial"/>
                <a:ea typeface="Times New Roman"/>
              </a:rPr>
              <a:t> o Ada </a:t>
            </a:r>
            <a:r>
              <a:rPr lang="en-US" dirty="0" err="1">
                <a:solidFill>
                  <a:srgbClr val="000000"/>
                </a:solidFill>
                <a:latin typeface="Arial"/>
                <a:ea typeface="Times New Roman"/>
              </a:rPr>
              <a:t>dua</a:t>
            </a:r>
            <a:r>
              <a:rPr lang="en-US" dirty="0">
                <a:solidFill>
                  <a:srgbClr val="000000"/>
                </a:solidFill>
                <a:latin typeface="Arial"/>
                <a:ea typeface="Times New Roman"/>
              </a:rPr>
              <a:t> </a:t>
            </a:r>
            <a:r>
              <a:rPr lang="en-US" dirty="0" err="1">
                <a:solidFill>
                  <a:srgbClr val="000000"/>
                </a:solidFill>
                <a:latin typeface="Arial"/>
                <a:ea typeface="Times New Roman"/>
              </a:rPr>
              <a:t>macam</a:t>
            </a:r>
            <a:r>
              <a:rPr lang="en-US" dirty="0">
                <a:solidFill>
                  <a:srgbClr val="000000"/>
                </a:solidFill>
                <a:latin typeface="Arial"/>
                <a:ea typeface="Times New Roman"/>
              </a:rPr>
              <a:t> </a:t>
            </a:r>
            <a:r>
              <a:rPr lang="en-US" dirty="0" err="1">
                <a:solidFill>
                  <a:srgbClr val="000000"/>
                </a:solidFill>
                <a:latin typeface="Arial"/>
                <a:ea typeface="Times New Roman"/>
              </a:rPr>
              <a:t>keunggulan</a:t>
            </a:r>
            <a:r>
              <a:rPr lang="en-US" dirty="0">
                <a:solidFill>
                  <a:srgbClr val="000000"/>
                </a:solidFill>
                <a:latin typeface="Arial"/>
                <a:ea typeface="Times New Roman"/>
              </a:rPr>
              <a:t>: o </a:t>
            </a:r>
            <a:r>
              <a:rPr lang="en-US" dirty="0" err="1">
                <a:solidFill>
                  <a:srgbClr val="000000"/>
                </a:solidFill>
                <a:latin typeface="Arial"/>
                <a:ea typeface="Times New Roman"/>
              </a:rPr>
              <a:t>Komparatif</a:t>
            </a:r>
            <a:r>
              <a:rPr lang="en-US" dirty="0">
                <a:solidFill>
                  <a:srgbClr val="000000"/>
                </a:solidFill>
                <a:latin typeface="Arial"/>
                <a:ea typeface="Times New Roman"/>
              </a:rPr>
              <a:t> : </a:t>
            </a:r>
            <a:r>
              <a:rPr lang="en-US" dirty="0" err="1">
                <a:solidFill>
                  <a:srgbClr val="000000"/>
                </a:solidFill>
                <a:latin typeface="Arial"/>
                <a:ea typeface="Times New Roman"/>
              </a:rPr>
              <a:t>diamaknai</a:t>
            </a:r>
            <a:r>
              <a:rPr lang="en-US" dirty="0">
                <a:solidFill>
                  <a:srgbClr val="000000"/>
                </a:solidFill>
                <a:latin typeface="Arial"/>
                <a:ea typeface="Times New Roman"/>
              </a:rPr>
              <a:t> </a:t>
            </a:r>
            <a:r>
              <a:rPr lang="en-US" dirty="0" err="1">
                <a:solidFill>
                  <a:srgbClr val="000000"/>
                </a:solidFill>
                <a:latin typeface="Arial"/>
                <a:ea typeface="Times New Roman"/>
              </a:rPr>
              <a:t>sebagai</a:t>
            </a:r>
            <a:r>
              <a:rPr lang="en-US" dirty="0">
                <a:solidFill>
                  <a:srgbClr val="000000"/>
                </a:solidFill>
                <a:latin typeface="Arial"/>
                <a:ea typeface="Times New Roman"/>
              </a:rPr>
              <a:t> </a:t>
            </a:r>
            <a:r>
              <a:rPr lang="en-US" dirty="0" err="1">
                <a:solidFill>
                  <a:srgbClr val="000000"/>
                </a:solidFill>
                <a:latin typeface="Arial"/>
                <a:ea typeface="Times New Roman"/>
              </a:rPr>
              <a:t>keunggulan</a:t>
            </a:r>
            <a:r>
              <a:rPr lang="en-US" dirty="0">
                <a:solidFill>
                  <a:srgbClr val="000000"/>
                </a:solidFill>
                <a:latin typeface="Arial"/>
                <a:ea typeface="Times New Roman"/>
              </a:rPr>
              <a:t> </a:t>
            </a:r>
            <a:r>
              <a:rPr lang="en-US" dirty="0" err="1">
                <a:solidFill>
                  <a:srgbClr val="000000"/>
                </a:solidFill>
                <a:latin typeface="Arial"/>
                <a:ea typeface="Times New Roman"/>
              </a:rPr>
              <a:t>bersifat</a:t>
            </a:r>
            <a:r>
              <a:rPr lang="en-US" dirty="0">
                <a:solidFill>
                  <a:srgbClr val="000000"/>
                </a:solidFill>
                <a:latin typeface="Arial"/>
                <a:ea typeface="Times New Roman"/>
              </a:rPr>
              <a:t> given yang </a:t>
            </a:r>
            <a:r>
              <a:rPr lang="en-US" dirty="0" err="1">
                <a:solidFill>
                  <a:srgbClr val="000000"/>
                </a:solidFill>
                <a:latin typeface="Arial"/>
                <a:ea typeface="Times New Roman"/>
              </a:rPr>
              <a:t>dimiliki</a:t>
            </a:r>
            <a:r>
              <a:rPr lang="en-US" dirty="0">
                <a:solidFill>
                  <a:srgbClr val="000000"/>
                </a:solidFill>
                <a:latin typeface="Arial"/>
                <a:ea typeface="Times New Roman"/>
              </a:rPr>
              <a:t> </a:t>
            </a:r>
            <a:r>
              <a:rPr lang="en-US" dirty="0" err="1">
                <a:solidFill>
                  <a:srgbClr val="000000"/>
                </a:solidFill>
                <a:latin typeface="Arial"/>
                <a:ea typeface="Times New Roman"/>
              </a:rPr>
              <a:t>oleh</a:t>
            </a:r>
            <a:r>
              <a:rPr lang="en-US" dirty="0">
                <a:solidFill>
                  <a:srgbClr val="000000"/>
                </a:solidFill>
                <a:latin typeface="Arial"/>
                <a:ea typeface="Times New Roman"/>
              </a:rPr>
              <a:t> </a:t>
            </a:r>
            <a:r>
              <a:rPr lang="en-US" dirty="0" err="1">
                <a:solidFill>
                  <a:srgbClr val="000000"/>
                </a:solidFill>
                <a:latin typeface="Arial"/>
                <a:ea typeface="Times New Roman"/>
              </a:rPr>
              <a:t>negara</a:t>
            </a:r>
            <a:r>
              <a:rPr lang="en-US" dirty="0">
                <a:solidFill>
                  <a:srgbClr val="000000"/>
                </a:solidFill>
                <a:latin typeface="Arial"/>
                <a:ea typeface="Times New Roman"/>
              </a:rPr>
              <a:t> </a:t>
            </a:r>
            <a:r>
              <a:rPr lang="en-US" dirty="0" err="1">
                <a:solidFill>
                  <a:srgbClr val="000000"/>
                </a:solidFill>
                <a:latin typeface="Arial"/>
                <a:ea typeface="Times New Roman"/>
              </a:rPr>
              <a:t>tersebut</a:t>
            </a:r>
            <a:r>
              <a:rPr lang="en-US" dirty="0">
                <a:solidFill>
                  <a:srgbClr val="000000"/>
                </a:solidFill>
                <a:latin typeface="Arial"/>
                <a:ea typeface="Times New Roman"/>
              </a:rPr>
              <a:t> </a:t>
            </a:r>
            <a:r>
              <a:rPr lang="en-US" dirty="0" err="1">
                <a:solidFill>
                  <a:srgbClr val="000000"/>
                </a:solidFill>
                <a:latin typeface="Arial"/>
                <a:ea typeface="Times New Roman"/>
              </a:rPr>
              <a:t>seperti</a:t>
            </a:r>
            <a:r>
              <a:rPr lang="en-US" dirty="0">
                <a:solidFill>
                  <a:srgbClr val="000000"/>
                </a:solidFill>
                <a:latin typeface="Arial"/>
                <a:ea typeface="Times New Roman"/>
              </a:rPr>
              <a:t> </a:t>
            </a:r>
            <a:r>
              <a:rPr lang="en-US" dirty="0" err="1">
                <a:solidFill>
                  <a:srgbClr val="000000"/>
                </a:solidFill>
                <a:latin typeface="Arial"/>
                <a:ea typeface="Times New Roman"/>
              </a:rPr>
              <a:t>kelimpahan</a:t>
            </a:r>
            <a:r>
              <a:rPr lang="en-US" dirty="0">
                <a:solidFill>
                  <a:srgbClr val="000000"/>
                </a:solidFill>
                <a:latin typeface="Arial"/>
                <a:ea typeface="Times New Roman"/>
              </a:rPr>
              <a:t> </a:t>
            </a:r>
            <a:r>
              <a:rPr lang="en-US" dirty="0" err="1">
                <a:solidFill>
                  <a:srgbClr val="000000"/>
                </a:solidFill>
                <a:latin typeface="Arial"/>
                <a:ea typeface="Times New Roman"/>
              </a:rPr>
              <a:t>sumberdaya</a:t>
            </a:r>
            <a:r>
              <a:rPr lang="en-US" dirty="0">
                <a:solidFill>
                  <a:srgbClr val="000000"/>
                </a:solidFill>
                <a:latin typeface="Arial"/>
                <a:ea typeface="Times New Roman"/>
              </a:rPr>
              <a:t> </a:t>
            </a:r>
            <a:r>
              <a:rPr lang="en-US" dirty="0" err="1">
                <a:solidFill>
                  <a:srgbClr val="000000"/>
                </a:solidFill>
                <a:latin typeface="Arial"/>
                <a:ea typeface="Times New Roman"/>
              </a:rPr>
              <a:t>alam</a:t>
            </a:r>
            <a:r>
              <a:rPr lang="en-US" dirty="0">
                <a:solidFill>
                  <a:srgbClr val="000000"/>
                </a:solidFill>
                <a:latin typeface="Arial"/>
                <a:ea typeface="Times New Roman"/>
              </a:rPr>
              <a:t>, </a:t>
            </a:r>
            <a:r>
              <a:rPr lang="en-US" dirty="0" err="1">
                <a:solidFill>
                  <a:srgbClr val="000000"/>
                </a:solidFill>
                <a:latin typeface="Arial"/>
                <a:ea typeface="Times New Roman"/>
              </a:rPr>
              <a:t>sumberdaya</a:t>
            </a:r>
            <a:r>
              <a:rPr lang="en-US" dirty="0">
                <a:solidFill>
                  <a:srgbClr val="000000"/>
                </a:solidFill>
                <a:latin typeface="Arial"/>
                <a:ea typeface="Times New Roman"/>
              </a:rPr>
              <a:t> </a:t>
            </a:r>
            <a:r>
              <a:rPr lang="en-US" dirty="0" err="1">
                <a:solidFill>
                  <a:srgbClr val="000000"/>
                </a:solidFill>
                <a:latin typeface="Arial"/>
                <a:ea typeface="Times New Roman"/>
              </a:rPr>
              <a:t>manusia</a:t>
            </a:r>
            <a:r>
              <a:rPr lang="en-US" dirty="0">
                <a:solidFill>
                  <a:srgbClr val="000000"/>
                </a:solidFill>
                <a:latin typeface="Arial"/>
                <a:ea typeface="Times New Roman"/>
              </a:rPr>
              <a:t>, </a:t>
            </a:r>
            <a:r>
              <a:rPr lang="en-US" dirty="0" err="1">
                <a:solidFill>
                  <a:srgbClr val="000000"/>
                </a:solidFill>
                <a:latin typeface="Arial"/>
                <a:ea typeface="Times New Roman"/>
              </a:rPr>
              <a:t>upah</a:t>
            </a:r>
            <a:r>
              <a:rPr lang="en-US" dirty="0">
                <a:solidFill>
                  <a:srgbClr val="000000"/>
                </a:solidFill>
                <a:latin typeface="Arial"/>
                <a:ea typeface="Times New Roman"/>
              </a:rPr>
              <a:t> </a:t>
            </a:r>
            <a:r>
              <a:rPr lang="en-US" dirty="0" err="1">
                <a:solidFill>
                  <a:srgbClr val="000000"/>
                </a:solidFill>
                <a:latin typeface="Arial"/>
                <a:ea typeface="Times New Roman"/>
              </a:rPr>
              <a:t>buruh</a:t>
            </a:r>
            <a:r>
              <a:rPr lang="en-US" dirty="0">
                <a:solidFill>
                  <a:srgbClr val="000000"/>
                </a:solidFill>
                <a:latin typeface="Arial"/>
                <a:ea typeface="Times New Roman"/>
              </a:rPr>
              <a:t> yang </a:t>
            </a:r>
            <a:r>
              <a:rPr lang="en-US" dirty="0" err="1">
                <a:solidFill>
                  <a:srgbClr val="000000"/>
                </a:solidFill>
                <a:latin typeface="Arial"/>
                <a:ea typeface="Times New Roman"/>
              </a:rPr>
              <a:t>murah</a:t>
            </a:r>
            <a:r>
              <a:rPr lang="en-US" dirty="0">
                <a:solidFill>
                  <a:srgbClr val="000000"/>
                </a:solidFill>
                <a:latin typeface="Arial"/>
                <a:ea typeface="Times New Roman"/>
              </a:rPr>
              <a:t>, </a:t>
            </a:r>
            <a:r>
              <a:rPr lang="en-US" dirty="0" err="1">
                <a:solidFill>
                  <a:srgbClr val="000000"/>
                </a:solidFill>
                <a:latin typeface="Arial"/>
                <a:ea typeface="Times New Roman"/>
              </a:rPr>
              <a:t>keterasediaan</a:t>
            </a:r>
            <a:r>
              <a:rPr lang="en-US" dirty="0">
                <a:solidFill>
                  <a:srgbClr val="000000"/>
                </a:solidFill>
                <a:latin typeface="Arial"/>
                <a:ea typeface="Times New Roman"/>
              </a:rPr>
              <a:t> </a:t>
            </a:r>
            <a:r>
              <a:rPr lang="en-US" dirty="0" err="1">
                <a:solidFill>
                  <a:srgbClr val="000000"/>
                </a:solidFill>
                <a:latin typeface="Arial"/>
                <a:ea typeface="Times New Roman"/>
              </a:rPr>
              <a:t>infrastruktur</a:t>
            </a:r>
            <a:r>
              <a:rPr lang="en-US" dirty="0">
                <a:solidFill>
                  <a:srgbClr val="000000"/>
                </a:solidFill>
                <a:latin typeface="Arial"/>
                <a:ea typeface="Times New Roman"/>
              </a:rPr>
              <a:t>, </a:t>
            </a:r>
            <a:r>
              <a:rPr lang="en-US" dirty="0" err="1">
                <a:solidFill>
                  <a:srgbClr val="000000"/>
                </a:solidFill>
                <a:latin typeface="Arial"/>
                <a:ea typeface="Times New Roman"/>
              </a:rPr>
              <a:t>budaya</a:t>
            </a:r>
            <a:r>
              <a:rPr lang="en-US" dirty="0">
                <a:solidFill>
                  <a:srgbClr val="000000"/>
                </a:solidFill>
                <a:latin typeface="Arial"/>
                <a:ea typeface="Times New Roman"/>
              </a:rPr>
              <a:t> </a:t>
            </a:r>
            <a:r>
              <a:rPr lang="en-US" dirty="0" err="1">
                <a:solidFill>
                  <a:srgbClr val="000000"/>
                </a:solidFill>
                <a:latin typeface="Arial"/>
                <a:ea typeface="Times New Roman"/>
              </a:rPr>
              <a:t>kerja</a:t>
            </a:r>
            <a:r>
              <a:rPr lang="en-US" dirty="0">
                <a:solidFill>
                  <a:srgbClr val="000000"/>
                </a:solidFill>
                <a:latin typeface="Arial"/>
                <a:ea typeface="Times New Roman"/>
              </a:rPr>
              <a:t> </a:t>
            </a:r>
            <a:r>
              <a:rPr lang="en-US" dirty="0" err="1">
                <a:solidFill>
                  <a:srgbClr val="000000"/>
                </a:solidFill>
                <a:latin typeface="Arial"/>
                <a:ea typeface="Times New Roman"/>
              </a:rPr>
              <a:t>dan</a:t>
            </a:r>
            <a:r>
              <a:rPr lang="en-US" dirty="0">
                <a:solidFill>
                  <a:srgbClr val="000000"/>
                </a:solidFill>
                <a:latin typeface="Arial"/>
                <a:ea typeface="Times New Roman"/>
              </a:rPr>
              <a:t> lain-lain o </a:t>
            </a:r>
            <a:r>
              <a:rPr lang="en-US" dirty="0" err="1">
                <a:solidFill>
                  <a:srgbClr val="000000"/>
                </a:solidFill>
                <a:latin typeface="Arial"/>
                <a:ea typeface="Times New Roman"/>
              </a:rPr>
              <a:t>Kompetitif</a:t>
            </a:r>
            <a:r>
              <a:rPr lang="en-US" dirty="0">
                <a:solidFill>
                  <a:srgbClr val="000000"/>
                </a:solidFill>
                <a:latin typeface="Arial"/>
                <a:ea typeface="Times New Roman"/>
              </a:rPr>
              <a:t>: </a:t>
            </a:r>
            <a:r>
              <a:rPr lang="en-US" dirty="0" err="1">
                <a:solidFill>
                  <a:srgbClr val="000000"/>
                </a:solidFill>
                <a:latin typeface="Arial"/>
                <a:ea typeface="Times New Roman"/>
              </a:rPr>
              <a:t>dimaknaai</a:t>
            </a:r>
            <a:r>
              <a:rPr lang="en-US" dirty="0">
                <a:solidFill>
                  <a:srgbClr val="000000"/>
                </a:solidFill>
                <a:latin typeface="Arial"/>
                <a:ea typeface="Times New Roman"/>
              </a:rPr>
              <a:t> </a:t>
            </a:r>
            <a:r>
              <a:rPr lang="en-US" dirty="0" err="1">
                <a:solidFill>
                  <a:srgbClr val="000000"/>
                </a:solidFill>
                <a:latin typeface="Arial"/>
                <a:ea typeface="Times New Roman"/>
              </a:rPr>
              <a:t>sebagai</a:t>
            </a:r>
            <a:r>
              <a:rPr lang="en-US" dirty="0">
                <a:solidFill>
                  <a:srgbClr val="000000"/>
                </a:solidFill>
                <a:latin typeface="Arial"/>
                <a:ea typeface="Times New Roman"/>
              </a:rPr>
              <a:t> </a:t>
            </a:r>
            <a:r>
              <a:rPr lang="en-US" dirty="0" err="1">
                <a:solidFill>
                  <a:srgbClr val="000000"/>
                </a:solidFill>
                <a:latin typeface="Arial"/>
                <a:ea typeface="Times New Roman"/>
              </a:rPr>
              <a:t>keunggulan</a:t>
            </a:r>
            <a:r>
              <a:rPr lang="en-US" dirty="0">
                <a:solidFill>
                  <a:srgbClr val="000000"/>
                </a:solidFill>
                <a:latin typeface="Arial"/>
                <a:ea typeface="Times New Roman"/>
              </a:rPr>
              <a:t> yang </a:t>
            </a:r>
            <a:r>
              <a:rPr lang="en-US" dirty="0" err="1">
                <a:solidFill>
                  <a:srgbClr val="000000"/>
                </a:solidFill>
                <a:latin typeface="Arial"/>
                <a:ea typeface="Times New Roman"/>
              </a:rPr>
              <a:t>diperoleh</a:t>
            </a:r>
            <a:r>
              <a:rPr lang="en-US" dirty="0">
                <a:solidFill>
                  <a:srgbClr val="000000"/>
                </a:solidFill>
                <a:latin typeface="Arial"/>
                <a:ea typeface="Times New Roman"/>
              </a:rPr>
              <a:t> </a:t>
            </a:r>
            <a:r>
              <a:rPr lang="en-US" dirty="0" err="1">
                <a:solidFill>
                  <a:srgbClr val="000000"/>
                </a:solidFill>
                <a:latin typeface="Arial"/>
                <a:ea typeface="Times New Roman"/>
              </a:rPr>
              <a:t>melalui</a:t>
            </a:r>
            <a:r>
              <a:rPr lang="en-US" dirty="0">
                <a:solidFill>
                  <a:srgbClr val="000000"/>
                </a:solidFill>
                <a:latin typeface="Arial"/>
                <a:ea typeface="Times New Roman"/>
              </a:rPr>
              <a:t> </a:t>
            </a:r>
            <a:r>
              <a:rPr lang="en-US" dirty="0" err="1">
                <a:solidFill>
                  <a:srgbClr val="000000"/>
                </a:solidFill>
                <a:latin typeface="Arial"/>
                <a:ea typeface="Times New Roman"/>
              </a:rPr>
              <a:t>upaya</a:t>
            </a:r>
            <a:r>
              <a:rPr lang="en-US" dirty="0">
                <a:solidFill>
                  <a:srgbClr val="000000"/>
                </a:solidFill>
                <a:latin typeface="Arial"/>
                <a:ea typeface="Times New Roman"/>
              </a:rPr>
              <a:t>, </a:t>
            </a:r>
            <a:r>
              <a:rPr lang="en-US" dirty="0" err="1">
                <a:solidFill>
                  <a:srgbClr val="000000"/>
                </a:solidFill>
                <a:latin typeface="Arial"/>
                <a:ea typeface="Times New Roman"/>
              </a:rPr>
              <a:t>latihan</a:t>
            </a:r>
            <a:r>
              <a:rPr lang="en-US" dirty="0">
                <a:solidFill>
                  <a:srgbClr val="000000"/>
                </a:solidFill>
                <a:latin typeface="Arial"/>
                <a:ea typeface="Times New Roman"/>
              </a:rPr>
              <a:t>, </a:t>
            </a:r>
            <a:r>
              <a:rPr lang="en-US" dirty="0" err="1">
                <a:solidFill>
                  <a:srgbClr val="000000"/>
                </a:solidFill>
                <a:latin typeface="Arial"/>
                <a:ea typeface="Times New Roman"/>
              </a:rPr>
              <a:t>pengalaman</a:t>
            </a:r>
            <a:r>
              <a:rPr lang="en-US" dirty="0">
                <a:solidFill>
                  <a:srgbClr val="000000"/>
                </a:solidFill>
                <a:latin typeface="Arial"/>
                <a:ea typeface="Times New Roman"/>
              </a:rPr>
              <a:t>, </a:t>
            </a:r>
            <a:r>
              <a:rPr lang="en-US" dirty="0" err="1">
                <a:solidFill>
                  <a:srgbClr val="000000"/>
                </a:solidFill>
                <a:latin typeface="Arial"/>
                <a:ea typeface="Times New Roman"/>
              </a:rPr>
              <a:t>inovasi</a:t>
            </a:r>
            <a:r>
              <a:rPr lang="en-US" dirty="0">
                <a:solidFill>
                  <a:srgbClr val="000000"/>
                </a:solidFill>
                <a:latin typeface="Arial"/>
                <a:ea typeface="Times New Roman"/>
              </a:rPr>
              <a:t> </a:t>
            </a:r>
            <a:r>
              <a:rPr lang="en-US" dirty="0" err="1">
                <a:solidFill>
                  <a:srgbClr val="000000"/>
                </a:solidFill>
                <a:latin typeface="Arial"/>
                <a:ea typeface="Times New Roman"/>
              </a:rPr>
              <a:t>teknologi</a:t>
            </a:r>
            <a:r>
              <a:rPr lang="en-US" dirty="0">
                <a:solidFill>
                  <a:srgbClr val="000000"/>
                </a:solidFill>
                <a:latin typeface="Arial"/>
                <a:ea typeface="Times New Roman"/>
              </a:rPr>
              <a:t>, </a:t>
            </a:r>
            <a:r>
              <a:rPr lang="en-US" dirty="0" err="1">
                <a:solidFill>
                  <a:srgbClr val="000000"/>
                </a:solidFill>
                <a:latin typeface="Arial"/>
                <a:ea typeface="Times New Roman"/>
              </a:rPr>
              <a:t>kreatifitas</a:t>
            </a:r>
            <a:r>
              <a:rPr lang="en-US" dirty="0">
                <a:solidFill>
                  <a:srgbClr val="000000"/>
                </a:solidFill>
                <a:latin typeface="Arial"/>
                <a:ea typeface="Times New Roman"/>
              </a:rPr>
              <a:t> </a:t>
            </a:r>
            <a:r>
              <a:rPr lang="en-US" dirty="0" err="1">
                <a:solidFill>
                  <a:srgbClr val="000000"/>
                </a:solidFill>
                <a:latin typeface="Arial"/>
                <a:ea typeface="Times New Roman"/>
              </a:rPr>
              <a:t>sehingga</a:t>
            </a:r>
            <a:r>
              <a:rPr lang="en-US" dirty="0">
                <a:solidFill>
                  <a:srgbClr val="000000"/>
                </a:solidFill>
                <a:latin typeface="Arial"/>
                <a:ea typeface="Times New Roman"/>
              </a:rPr>
              <a:t> </a:t>
            </a:r>
            <a:r>
              <a:rPr lang="en-US" dirty="0" err="1">
                <a:solidFill>
                  <a:srgbClr val="000000"/>
                </a:solidFill>
                <a:latin typeface="Arial"/>
                <a:ea typeface="Times New Roman"/>
              </a:rPr>
              <a:t>negara</a:t>
            </a:r>
            <a:r>
              <a:rPr lang="en-US" dirty="0">
                <a:solidFill>
                  <a:srgbClr val="000000"/>
                </a:solidFill>
                <a:latin typeface="Arial"/>
                <a:ea typeface="Times New Roman"/>
              </a:rPr>
              <a:t> </a:t>
            </a:r>
            <a:r>
              <a:rPr lang="en-US" dirty="0" err="1">
                <a:solidFill>
                  <a:srgbClr val="000000"/>
                </a:solidFill>
                <a:latin typeface="Arial"/>
                <a:ea typeface="Times New Roman"/>
              </a:rPr>
              <a:t>tersebut</a:t>
            </a:r>
            <a:r>
              <a:rPr lang="en-US" dirty="0">
                <a:solidFill>
                  <a:srgbClr val="000000"/>
                </a:solidFill>
                <a:latin typeface="Arial"/>
                <a:ea typeface="Times New Roman"/>
              </a:rPr>
              <a:t> </a:t>
            </a:r>
            <a:r>
              <a:rPr lang="en-US" dirty="0" err="1">
                <a:solidFill>
                  <a:srgbClr val="000000"/>
                </a:solidFill>
                <a:latin typeface="Arial"/>
                <a:ea typeface="Times New Roman"/>
              </a:rPr>
              <a:t>secara</a:t>
            </a:r>
            <a:r>
              <a:rPr lang="en-US" dirty="0">
                <a:solidFill>
                  <a:srgbClr val="000000"/>
                </a:solidFill>
                <a:latin typeface="Arial"/>
                <a:ea typeface="Times New Roman"/>
              </a:rPr>
              <a:t> </a:t>
            </a:r>
            <a:r>
              <a:rPr lang="en-US" dirty="0" err="1">
                <a:solidFill>
                  <a:srgbClr val="000000"/>
                </a:solidFill>
                <a:latin typeface="Arial"/>
                <a:ea typeface="Times New Roman"/>
              </a:rPr>
              <a:t>kompetitif</a:t>
            </a:r>
            <a:r>
              <a:rPr lang="en-US" dirty="0">
                <a:solidFill>
                  <a:srgbClr val="000000"/>
                </a:solidFill>
                <a:latin typeface="Arial"/>
                <a:ea typeface="Times New Roman"/>
              </a:rPr>
              <a:t> (</a:t>
            </a:r>
            <a:r>
              <a:rPr lang="en-US" dirty="0" err="1">
                <a:solidFill>
                  <a:srgbClr val="000000"/>
                </a:solidFill>
                <a:latin typeface="Arial"/>
                <a:ea typeface="Times New Roman"/>
              </a:rPr>
              <a:t>daya</a:t>
            </a:r>
            <a:r>
              <a:rPr lang="en-US" dirty="0">
                <a:solidFill>
                  <a:srgbClr val="000000"/>
                </a:solidFill>
                <a:latin typeface="Arial"/>
                <a:ea typeface="Times New Roman"/>
              </a:rPr>
              <a:t> </a:t>
            </a:r>
            <a:r>
              <a:rPr lang="en-US" dirty="0" err="1">
                <a:solidFill>
                  <a:srgbClr val="000000"/>
                </a:solidFill>
                <a:latin typeface="Arial"/>
                <a:ea typeface="Times New Roman"/>
              </a:rPr>
              <a:t>saing</a:t>
            </a:r>
            <a:r>
              <a:rPr lang="en-US" dirty="0">
                <a:solidFill>
                  <a:srgbClr val="000000"/>
                </a:solidFill>
                <a:latin typeface="Arial"/>
                <a:ea typeface="Times New Roman"/>
              </a:rPr>
              <a:t>) </a:t>
            </a:r>
            <a:r>
              <a:rPr lang="en-US" dirty="0" err="1">
                <a:solidFill>
                  <a:srgbClr val="000000"/>
                </a:solidFill>
                <a:latin typeface="Arial"/>
                <a:ea typeface="Times New Roman"/>
              </a:rPr>
              <a:t>unggul</a:t>
            </a:r>
            <a:r>
              <a:rPr lang="en-US" dirty="0">
                <a:solidFill>
                  <a:srgbClr val="000000"/>
                </a:solidFill>
                <a:latin typeface="Arial"/>
                <a:ea typeface="Times New Roman"/>
              </a:rPr>
              <a:t> </a:t>
            </a:r>
            <a:r>
              <a:rPr lang="en-US" dirty="0" err="1">
                <a:solidFill>
                  <a:srgbClr val="000000"/>
                </a:solidFill>
                <a:latin typeface="Arial"/>
                <a:ea typeface="Times New Roman"/>
              </a:rPr>
              <a:t>dari</a:t>
            </a:r>
            <a:r>
              <a:rPr lang="en-US" dirty="0">
                <a:solidFill>
                  <a:srgbClr val="000000"/>
                </a:solidFill>
                <a:latin typeface="Arial"/>
                <a:ea typeface="Times New Roman"/>
              </a:rPr>
              <a:t> </a:t>
            </a:r>
            <a:r>
              <a:rPr lang="en-US" dirty="0" err="1">
                <a:solidFill>
                  <a:srgbClr val="000000"/>
                </a:solidFill>
                <a:latin typeface="Arial"/>
                <a:ea typeface="Times New Roman"/>
              </a:rPr>
              <a:t>negara</a:t>
            </a:r>
            <a:r>
              <a:rPr lang="en-US" dirty="0">
                <a:solidFill>
                  <a:srgbClr val="000000"/>
                </a:solidFill>
                <a:latin typeface="Arial"/>
                <a:ea typeface="Times New Roman"/>
              </a:rPr>
              <a:t> lain. o </a:t>
            </a:r>
            <a:r>
              <a:rPr lang="en-US" dirty="0" err="1">
                <a:solidFill>
                  <a:srgbClr val="000000"/>
                </a:solidFill>
                <a:latin typeface="Arial"/>
                <a:ea typeface="Times New Roman"/>
              </a:rPr>
              <a:t>Keunggulan</a:t>
            </a:r>
            <a:r>
              <a:rPr lang="en-US" dirty="0">
                <a:solidFill>
                  <a:srgbClr val="000000"/>
                </a:solidFill>
                <a:latin typeface="Arial"/>
                <a:ea typeface="Times New Roman"/>
              </a:rPr>
              <a:t> </a:t>
            </a:r>
            <a:r>
              <a:rPr lang="en-US" dirty="0" err="1">
                <a:solidFill>
                  <a:srgbClr val="000000"/>
                </a:solidFill>
                <a:latin typeface="Arial"/>
                <a:ea typeface="Times New Roman"/>
              </a:rPr>
              <a:t>kompetitif</a:t>
            </a:r>
            <a:r>
              <a:rPr lang="en-US" dirty="0">
                <a:solidFill>
                  <a:srgbClr val="000000"/>
                </a:solidFill>
                <a:latin typeface="Arial"/>
                <a:ea typeface="Times New Roman"/>
              </a:rPr>
              <a:t> </a:t>
            </a:r>
            <a:r>
              <a:rPr lang="en-US" dirty="0" err="1">
                <a:solidFill>
                  <a:srgbClr val="000000"/>
                </a:solidFill>
                <a:latin typeface="Arial"/>
                <a:ea typeface="Times New Roman"/>
              </a:rPr>
              <a:t>pada</a:t>
            </a:r>
            <a:r>
              <a:rPr lang="en-US" dirty="0">
                <a:solidFill>
                  <a:srgbClr val="000000"/>
                </a:solidFill>
                <a:latin typeface="Arial"/>
                <a:ea typeface="Times New Roman"/>
              </a:rPr>
              <a:t> </a:t>
            </a:r>
            <a:r>
              <a:rPr lang="en-US" dirty="0" err="1">
                <a:solidFill>
                  <a:srgbClr val="000000"/>
                </a:solidFill>
                <a:latin typeface="Arial"/>
                <a:ea typeface="Times New Roman"/>
              </a:rPr>
              <a:t>akhirnya</a:t>
            </a:r>
            <a:r>
              <a:rPr lang="en-US" dirty="0">
                <a:solidFill>
                  <a:srgbClr val="000000"/>
                </a:solidFill>
                <a:latin typeface="Arial"/>
                <a:ea typeface="Times New Roman"/>
              </a:rPr>
              <a:t> </a:t>
            </a:r>
            <a:r>
              <a:rPr lang="en-US" dirty="0" err="1">
                <a:solidFill>
                  <a:srgbClr val="000000"/>
                </a:solidFill>
                <a:latin typeface="Arial"/>
                <a:ea typeface="Times New Roman"/>
              </a:rPr>
              <a:t>akan</a:t>
            </a:r>
            <a:r>
              <a:rPr lang="en-US" dirty="0">
                <a:solidFill>
                  <a:srgbClr val="000000"/>
                </a:solidFill>
                <a:latin typeface="Arial"/>
                <a:ea typeface="Times New Roman"/>
              </a:rPr>
              <a:t> </a:t>
            </a:r>
            <a:r>
              <a:rPr lang="en-US" dirty="0" err="1">
                <a:solidFill>
                  <a:srgbClr val="000000"/>
                </a:solidFill>
                <a:latin typeface="Arial"/>
                <a:ea typeface="Times New Roman"/>
              </a:rPr>
              <a:t>menjadi</a:t>
            </a:r>
            <a:r>
              <a:rPr lang="en-US" dirty="0">
                <a:solidFill>
                  <a:srgbClr val="000000"/>
                </a:solidFill>
                <a:latin typeface="Arial"/>
                <a:ea typeface="Times New Roman"/>
              </a:rPr>
              <a:t> </a:t>
            </a:r>
            <a:r>
              <a:rPr lang="en-US" dirty="0" err="1">
                <a:solidFill>
                  <a:srgbClr val="000000"/>
                </a:solidFill>
                <a:latin typeface="Arial"/>
                <a:ea typeface="Times New Roman"/>
              </a:rPr>
              <a:t>keunggulan</a:t>
            </a:r>
            <a:r>
              <a:rPr lang="en-US" dirty="0">
                <a:solidFill>
                  <a:srgbClr val="000000"/>
                </a:solidFill>
                <a:latin typeface="Arial"/>
                <a:ea typeface="Times New Roman"/>
              </a:rPr>
              <a:t> </a:t>
            </a:r>
            <a:r>
              <a:rPr lang="en-US" dirty="0" err="1">
                <a:solidFill>
                  <a:srgbClr val="000000"/>
                </a:solidFill>
                <a:latin typeface="Arial"/>
                <a:ea typeface="Times New Roman"/>
              </a:rPr>
              <a:t>komparatif</a:t>
            </a:r>
            <a:r>
              <a:rPr lang="en-US" dirty="0">
                <a:solidFill>
                  <a:srgbClr val="000000"/>
                </a:solidFill>
                <a:latin typeface="Arial"/>
                <a:ea typeface="Times New Roman"/>
              </a:rPr>
              <a:t> </a:t>
            </a:r>
            <a:r>
              <a:rPr lang="en-US" dirty="0" err="1">
                <a:solidFill>
                  <a:srgbClr val="000000"/>
                </a:solidFill>
                <a:latin typeface="Arial"/>
                <a:ea typeface="Times New Roman"/>
              </a:rPr>
              <a:t>karena</a:t>
            </a:r>
            <a:r>
              <a:rPr lang="en-US" dirty="0">
                <a:solidFill>
                  <a:srgbClr val="000000"/>
                </a:solidFill>
                <a:latin typeface="Arial"/>
                <a:ea typeface="Times New Roman"/>
              </a:rPr>
              <a:t> </a:t>
            </a:r>
            <a:r>
              <a:rPr lang="en-US" dirty="0" err="1">
                <a:solidFill>
                  <a:srgbClr val="000000"/>
                </a:solidFill>
                <a:latin typeface="Arial"/>
                <a:ea typeface="Times New Roman"/>
              </a:rPr>
              <a:t>secara</a:t>
            </a:r>
            <a:r>
              <a:rPr lang="en-US" dirty="0">
                <a:solidFill>
                  <a:srgbClr val="000000"/>
                </a:solidFill>
                <a:latin typeface="Arial"/>
                <a:ea typeface="Times New Roman"/>
              </a:rPr>
              <a:t> </a:t>
            </a:r>
            <a:r>
              <a:rPr lang="en-US" dirty="0" err="1">
                <a:solidFill>
                  <a:srgbClr val="000000"/>
                </a:solidFill>
                <a:latin typeface="Arial"/>
                <a:ea typeface="Times New Roman"/>
              </a:rPr>
              <a:t>komparasi</a:t>
            </a:r>
            <a:r>
              <a:rPr lang="en-US" dirty="0">
                <a:solidFill>
                  <a:srgbClr val="000000"/>
                </a:solidFill>
                <a:latin typeface="Arial"/>
                <a:ea typeface="Times New Roman"/>
              </a:rPr>
              <a:t> </a:t>
            </a:r>
            <a:r>
              <a:rPr lang="en-US" dirty="0" err="1">
                <a:solidFill>
                  <a:srgbClr val="000000"/>
                </a:solidFill>
                <a:latin typeface="Arial"/>
                <a:ea typeface="Times New Roman"/>
              </a:rPr>
              <a:t>negara</a:t>
            </a:r>
            <a:r>
              <a:rPr lang="en-US" dirty="0">
                <a:solidFill>
                  <a:srgbClr val="000000"/>
                </a:solidFill>
                <a:latin typeface="Arial"/>
                <a:ea typeface="Times New Roman"/>
              </a:rPr>
              <a:t> </a:t>
            </a:r>
            <a:r>
              <a:rPr lang="en-US" dirty="0" err="1">
                <a:solidFill>
                  <a:srgbClr val="000000"/>
                </a:solidFill>
                <a:latin typeface="Arial"/>
                <a:ea typeface="Times New Roman"/>
              </a:rPr>
              <a:t>tersebut</a:t>
            </a:r>
            <a:r>
              <a:rPr lang="en-US" dirty="0">
                <a:solidFill>
                  <a:srgbClr val="000000"/>
                </a:solidFill>
                <a:latin typeface="Arial"/>
                <a:ea typeface="Times New Roman"/>
              </a:rPr>
              <a:t> </a:t>
            </a:r>
            <a:r>
              <a:rPr lang="en-US" dirty="0" err="1">
                <a:solidFill>
                  <a:srgbClr val="000000"/>
                </a:solidFill>
                <a:latin typeface="Arial"/>
                <a:ea typeface="Times New Roman"/>
              </a:rPr>
              <a:t>unggul</a:t>
            </a:r>
            <a:r>
              <a:rPr lang="en-US" dirty="0">
                <a:solidFill>
                  <a:srgbClr val="000000"/>
                </a:solidFill>
                <a:latin typeface="Arial"/>
                <a:ea typeface="Times New Roman"/>
              </a:rPr>
              <a:t> </a:t>
            </a:r>
            <a:r>
              <a:rPr lang="en-US" dirty="0" err="1">
                <a:solidFill>
                  <a:srgbClr val="000000"/>
                </a:solidFill>
                <a:latin typeface="Arial"/>
                <a:ea typeface="Times New Roman"/>
              </a:rPr>
              <a:t>dibandingkan</a:t>
            </a:r>
            <a:r>
              <a:rPr lang="en-US" dirty="0">
                <a:solidFill>
                  <a:srgbClr val="000000"/>
                </a:solidFill>
                <a:latin typeface="Arial"/>
                <a:ea typeface="Times New Roman"/>
              </a:rPr>
              <a:t> </a:t>
            </a:r>
            <a:r>
              <a:rPr lang="en-US" dirty="0" err="1">
                <a:solidFill>
                  <a:srgbClr val="000000"/>
                </a:solidFill>
                <a:latin typeface="Arial"/>
                <a:ea typeface="Times New Roman"/>
              </a:rPr>
              <a:t>negara</a:t>
            </a:r>
            <a:r>
              <a:rPr lang="en-US" dirty="0">
                <a:solidFill>
                  <a:srgbClr val="000000"/>
                </a:solidFill>
                <a:latin typeface="Arial"/>
                <a:ea typeface="Times New Roman"/>
              </a:rPr>
              <a:t> lain o </a:t>
            </a:r>
            <a:r>
              <a:rPr lang="en-US" dirty="0" err="1">
                <a:solidFill>
                  <a:srgbClr val="000000"/>
                </a:solidFill>
                <a:latin typeface="Arial"/>
                <a:ea typeface="Times New Roman"/>
              </a:rPr>
              <a:t>Teknologi</a:t>
            </a:r>
            <a:r>
              <a:rPr lang="en-US" dirty="0">
                <a:solidFill>
                  <a:srgbClr val="000000"/>
                </a:solidFill>
                <a:latin typeface="Arial"/>
                <a:ea typeface="Times New Roman"/>
              </a:rPr>
              <a:t>, knowledge, skill </a:t>
            </a:r>
            <a:r>
              <a:rPr lang="en-US" dirty="0" err="1">
                <a:solidFill>
                  <a:srgbClr val="000000"/>
                </a:solidFill>
                <a:latin typeface="Arial"/>
                <a:ea typeface="Times New Roman"/>
              </a:rPr>
              <a:t>sering</a:t>
            </a:r>
            <a:r>
              <a:rPr lang="en-US" dirty="0">
                <a:solidFill>
                  <a:srgbClr val="000000"/>
                </a:solidFill>
                <a:latin typeface="Arial"/>
                <a:ea typeface="Times New Roman"/>
              </a:rPr>
              <a:t> </a:t>
            </a:r>
            <a:r>
              <a:rPr lang="en-US" dirty="0" err="1">
                <a:solidFill>
                  <a:srgbClr val="000000"/>
                </a:solidFill>
                <a:latin typeface="Arial"/>
                <a:ea typeface="Times New Roman"/>
              </a:rPr>
              <a:t>dijadikan</a:t>
            </a:r>
            <a:r>
              <a:rPr lang="en-US" dirty="0">
                <a:solidFill>
                  <a:srgbClr val="000000"/>
                </a:solidFill>
                <a:latin typeface="Arial"/>
                <a:ea typeface="Times New Roman"/>
              </a:rPr>
              <a:t> </a:t>
            </a:r>
            <a:r>
              <a:rPr lang="en-US" dirty="0" err="1">
                <a:solidFill>
                  <a:srgbClr val="000000"/>
                </a:solidFill>
                <a:latin typeface="Arial"/>
                <a:ea typeface="Times New Roman"/>
              </a:rPr>
              <a:t>indikator</a:t>
            </a:r>
            <a:r>
              <a:rPr lang="en-US" dirty="0">
                <a:solidFill>
                  <a:srgbClr val="000000"/>
                </a:solidFill>
                <a:latin typeface="Arial"/>
                <a:ea typeface="Times New Roman"/>
              </a:rPr>
              <a:t> </a:t>
            </a:r>
            <a:r>
              <a:rPr lang="en-US" dirty="0" err="1">
                <a:solidFill>
                  <a:srgbClr val="000000"/>
                </a:solidFill>
                <a:latin typeface="Arial"/>
                <a:ea typeface="Times New Roman"/>
              </a:rPr>
              <a:t>keunggulan</a:t>
            </a:r>
            <a:r>
              <a:rPr lang="en-US" dirty="0">
                <a:solidFill>
                  <a:srgbClr val="000000"/>
                </a:solidFill>
                <a:latin typeface="Arial"/>
                <a:ea typeface="Times New Roman"/>
              </a:rPr>
              <a:t> </a:t>
            </a:r>
            <a:r>
              <a:rPr lang="en-US" dirty="0" err="1">
                <a:solidFill>
                  <a:srgbClr val="000000"/>
                </a:solidFill>
                <a:latin typeface="Arial"/>
                <a:ea typeface="Times New Roman"/>
              </a:rPr>
              <a:t>kompetitif</a:t>
            </a:r>
            <a:r>
              <a:rPr lang="en-US" dirty="0">
                <a:solidFill>
                  <a:srgbClr val="000000"/>
                </a:solidFill>
                <a:latin typeface="Arial"/>
                <a:ea typeface="Times New Roman"/>
              </a:rPr>
              <a:t> yang </a:t>
            </a:r>
            <a:r>
              <a:rPr lang="en-US" dirty="0" err="1">
                <a:solidFill>
                  <a:srgbClr val="000000"/>
                </a:solidFill>
                <a:latin typeface="Arial"/>
                <a:ea typeface="Times New Roman"/>
              </a:rPr>
              <a:t>pada</a:t>
            </a:r>
            <a:r>
              <a:rPr lang="en-US" dirty="0">
                <a:solidFill>
                  <a:srgbClr val="000000"/>
                </a:solidFill>
                <a:latin typeface="Arial"/>
                <a:ea typeface="Times New Roman"/>
              </a:rPr>
              <a:t> </a:t>
            </a:r>
            <a:r>
              <a:rPr lang="en-US" dirty="0" err="1">
                <a:solidFill>
                  <a:srgbClr val="000000"/>
                </a:solidFill>
                <a:latin typeface="Arial"/>
                <a:ea typeface="Times New Roman"/>
              </a:rPr>
              <a:t>akhirnya</a:t>
            </a:r>
            <a:r>
              <a:rPr lang="en-US" dirty="0">
                <a:solidFill>
                  <a:srgbClr val="000000"/>
                </a:solidFill>
                <a:latin typeface="Arial"/>
                <a:ea typeface="Times New Roman"/>
              </a:rPr>
              <a:t> </a:t>
            </a:r>
            <a:r>
              <a:rPr lang="en-US" dirty="0" err="1">
                <a:solidFill>
                  <a:srgbClr val="000000"/>
                </a:solidFill>
                <a:latin typeface="Arial"/>
                <a:ea typeface="Times New Roman"/>
              </a:rPr>
              <a:t>menjadikan</a:t>
            </a:r>
            <a:r>
              <a:rPr lang="en-US" dirty="0">
                <a:solidFill>
                  <a:srgbClr val="000000"/>
                </a:solidFill>
                <a:latin typeface="Arial"/>
                <a:ea typeface="Times New Roman"/>
              </a:rPr>
              <a:t> </a:t>
            </a:r>
            <a:r>
              <a:rPr lang="en-US" dirty="0" err="1">
                <a:solidFill>
                  <a:srgbClr val="000000"/>
                </a:solidFill>
                <a:latin typeface="Arial"/>
                <a:ea typeface="Times New Roman"/>
              </a:rPr>
              <a:t>negara</a:t>
            </a:r>
            <a:r>
              <a:rPr lang="en-US" dirty="0">
                <a:solidFill>
                  <a:srgbClr val="000000"/>
                </a:solidFill>
                <a:latin typeface="Arial"/>
                <a:ea typeface="Times New Roman"/>
              </a:rPr>
              <a:t> </a:t>
            </a:r>
            <a:r>
              <a:rPr lang="en-US" dirty="0" err="1">
                <a:solidFill>
                  <a:srgbClr val="000000"/>
                </a:solidFill>
                <a:latin typeface="Arial"/>
                <a:ea typeface="Times New Roman"/>
              </a:rPr>
              <a:t>tersebut</a:t>
            </a:r>
            <a:r>
              <a:rPr lang="en-US" dirty="0">
                <a:solidFill>
                  <a:srgbClr val="000000"/>
                </a:solidFill>
                <a:latin typeface="Arial"/>
                <a:ea typeface="Times New Roman"/>
              </a:rPr>
              <a:t> </a:t>
            </a:r>
            <a:r>
              <a:rPr lang="en-US" dirty="0" err="1">
                <a:solidFill>
                  <a:srgbClr val="000000"/>
                </a:solidFill>
                <a:latin typeface="Arial"/>
                <a:ea typeface="Times New Roman"/>
              </a:rPr>
              <a:t>unggul</a:t>
            </a:r>
            <a:r>
              <a:rPr lang="en-US" dirty="0">
                <a:solidFill>
                  <a:srgbClr val="000000"/>
                </a:solidFill>
                <a:latin typeface="Arial"/>
                <a:ea typeface="Times New Roman"/>
              </a:rPr>
              <a:t> </a:t>
            </a:r>
            <a:r>
              <a:rPr lang="en-US" dirty="0" err="1">
                <a:solidFill>
                  <a:srgbClr val="000000"/>
                </a:solidFill>
                <a:latin typeface="Arial"/>
                <a:ea typeface="Times New Roman"/>
              </a:rPr>
              <a:t>secara</a:t>
            </a:r>
            <a:r>
              <a:rPr lang="en-US" dirty="0">
                <a:solidFill>
                  <a:srgbClr val="000000"/>
                </a:solidFill>
                <a:latin typeface="Arial"/>
                <a:ea typeface="Times New Roman"/>
              </a:rPr>
              <a:t> </a:t>
            </a:r>
            <a:r>
              <a:rPr lang="en-US" dirty="0" err="1">
                <a:solidFill>
                  <a:srgbClr val="000000"/>
                </a:solidFill>
                <a:latin typeface="Arial"/>
                <a:ea typeface="Times New Roman"/>
              </a:rPr>
              <a:t>komparasi</a:t>
            </a:r>
            <a:endParaRPr lang="en-US" sz="3600" dirty="0">
              <a:latin typeface="Times New Roman"/>
              <a:ea typeface="Times New Roman"/>
            </a:endParaRPr>
          </a:p>
          <a:p>
            <a:endParaRPr lang="en-US" dirty="0"/>
          </a:p>
        </p:txBody>
      </p:sp>
    </p:spTree>
    <p:extLst>
      <p:ext uri="{BB962C8B-B14F-4D97-AF65-F5344CB8AC3E}">
        <p14:creationId xmlns:p14="http://schemas.microsoft.com/office/powerpoint/2010/main" val="3163177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4995672"/>
          </a:xfrm>
        </p:spPr>
        <p:txBody>
          <a:bodyPr>
            <a:normAutofit fontScale="77500" lnSpcReduction="20000"/>
          </a:bodyPr>
          <a:lstStyle/>
          <a:p>
            <a:r>
              <a:rPr lang="en-US" dirty="0" err="1"/>
              <a:t>Keunggulan</a:t>
            </a:r>
            <a:r>
              <a:rPr lang="en-US" dirty="0"/>
              <a:t> </a:t>
            </a:r>
            <a:r>
              <a:rPr lang="en-US" dirty="0" err="1"/>
              <a:t>komparatif</a:t>
            </a:r>
            <a:r>
              <a:rPr lang="en-US" dirty="0"/>
              <a:t> </a:t>
            </a:r>
            <a:r>
              <a:rPr lang="en-US" dirty="0" err="1"/>
              <a:t>atau</a:t>
            </a:r>
            <a:r>
              <a:rPr lang="en-US" dirty="0"/>
              <a:t> </a:t>
            </a:r>
            <a:r>
              <a:rPr lang="en-US" dirty="0" err="1"/>
              <a:t>kompetitif</a:t>
            </a:r>
            <a:r>
              <a:rPr lang="en-US" dirty="0"/>
              <a:t> </a:t>
            </a:r>
            <a:r>
              <a:rPr lang="en-US" dirty="0" err="1"/>
              <a:t>biasanya</a:t>
            </a:r>
            <a:r>
              <a:rPr lang="en-US" dirty="0"/>
              <a:t> </a:t>
            </a:r>
            <a:r>
              <a:rPr lang="en-US" dirty="0" err="1"/>
              <a:t>mempengaruhi</a:t>
            </a:r>
            <a:r>
              <a:rPr lang="en-US" dirty="0"/>
              <a:t> </a:t>
            </a:r>
            <a:r>
              <a:rPr lang="en-US" dirty="0" err="1"/>
              <a:t>kebikana</a:t>
            </a:r>
            <a:r>
              <a:rPr lang="en-US" dirty="0"/>
              <a:t> </a:t>
            </a:r>
            <a:r>
              <a:rPr lang="en-US" dirty="0" err="1"/>
              <a:t>ekonomi</a:t>
            </a:r>
            <a:r>
              <a:rPr lang="en-US" dirty="0"/>
              <a:t> </a:t>
            </a:r>
            <a:r>
              <a:rPr lang="en-US" dirty="0" err="1"/>
              <a:t>suatu</a:t>
            </a:r>
            <a:r>
              <a:rPr lang="en-US" dirty="0"/>
              <a:t> </a:t>
            </a:r>
            <a:r>
              <a:rPr lang="en-US" dirty="0" err="1"/>
              <a:t>negara</a:t>
            </a:r>
            <a:r>
              <a:rPr lang="en-US" dirty="0"/>
              <a:t>. </a:t>
            </a:r>
            <a:r>
              <a:rPr lang="en-US" dirty="0" smtClean="0"/>
              <a:t>o </a:t>
            </a:r>
            <a:r>
              <a:rPr lang="en-US" dirty="0" err="1" smtClean="0"/>
              <a:t>Kebijakan</a:t>
            </a:r>
            <a:r>
              <a:rPr lang="en-US" dirty="0" smtClean="0"/>
              <a:t> </a:t>
            </a:r>
            <a:r>
              <a:rPr lang="en-US" dirty="0" err="1"/>
              <a:t>bisa</a:t>
            </a:r>
            <a:r>
              <a:rPr lang="en-US" dirty="0"/>
              <a:t> </a:t>
            </a:r>
            <a:r>
              <a:rPr lang="en-US" dirty="0" err="1"/>
              <a:t>menekankan</a:t>
            </a:r>
            <a:r>
              <a:rPr lang="en-US" dirty="0"/>
              <a:t> </a:t>
            </a:r>
            <a:r>
              <a:rPr lang="en-US" dirty="0" err="1"/>
              <a:t>pada</a:t>
            </a:r>
            <a:r>
              <a:rPr lang="en-US" dirty="0"/>
              <a:t> </a:t>
            </a:r>
            <a:r>
              <a:rPr lang="en-US" dirty="0" err="1"/>
              <a:t>ekspor</a:t>
            </a:r>
            <a:r>
              <a:rPr lang="en-US" dirty="0"/>
              <a:t> </a:t>
            </a:r>
            <a:r>
              <a:rPr lang="en-US" dirty="0" err="1"/>
              <a:t>atau</a:t>
            </a:r>
            <a:r>
              <a:rPr lang="en-US" dirty="0"/>
              <a:t> import </a:t>
            </a:r>
            <a:r>
              <a:rPr lang="en-US" dirty="0" err="1"/>
              <a:t>negara</a:t>
            </a:r>
            <a:r>
              <a:rPr lang="en-US" dirty="0"/>
              <a:t> </a:t>
            </a:r>
            <a:r>
              <a:rPr lang="en-US" dirty="0" err="1"/>
              <a:t>berkembang</a:t>
            </a:r>
            <a:r>
              <a:rPr lang="en-US" dirty="0"/>
              <a:t> yang </a:t>
            </a:r>
            <a:r>
              <a:rPr lang="en-US" dirty="0" err="1"/>
              <a:t>belum</a:t>
            </a:r>
            <a:r>
              <a:rPr lang="en-US" dirty="0"/>
              <a:t> </a:t>
            </a:r>
            <a:r>
              <a:rPr lang="en-US" dirty="0" err="1"/>
              <a:t>kompetitif</a:t>
            </a:r>
            <a:r>
              <a:rPr lang="en-US" dirty="0"/>
              <a:t> </a:t>
            </a:r>
            <a:r>
              <a:rPr lang="en-US" dirty="0" err="1"/>
              <a:t>biasanya</a:t>
            </a:r>
            <a:r>
              <a:rPr lang="en-US" dirty="0"/>
              <a:t> </a:t>
            </a:r>
            <a:r>
              <a:rPr lang="en-US" dirty="0" err="1"/>
              <a:t>menekankan</a:t>
            </a:r>
            <a:r>
              <a:rPr lang="en-US" dirty="0"/>
              <a:t> </a:t>
            </a:r>
            <a:r>
              <a:rPr lang="en-US" dirty="0" err="1"/>
              <a:t>dulu</a:t>
            </a:r>
            <a:r>
              <a:rPr lang="en-US" dirty="0"/>
              <a:t> </a:t>
            </a:r>
            <a:r>
              <a:rPr lang="en-US" dirty="0" err="1"/>
              <a:t>substitusi</a:t>
            </a:r>
            <a:r>
              <a:rPr lang="en-US" dirty="0"/>
              <a:t> </a:t>
            </a:r>
            <a:r>
              <a:rPr lang="en-US" dirty="0" err="1"/>
              <a:t>impor</a:t>
            </a:r>
            <a:r>
              <a:rPr lang="en-US" dirty="0"/>
              <a:t> </a:t>
            </a:r>
            <a:r>
              <a:rPr lang="en-US" dirty="0" err="1"/>
              <a:t>setelah</a:t>
            </a:r>
            <a:r>
              <a:rPr lang="en-US" dirty="0"/>
              <a:t> </a:t>
            </a:r>
            <a:r>
              <a:rPr lang="en-US" dirty="0" err="1"/>
              <a:t>kuat</a:t>
            </a:r>
            <a:r>
              <a:rPr lang="en-US" dirty="0"/>
              <a:t> </a:t>
            </a:r>
            <a:r>
              <a:rPr lang="en-US" dirty="0" err="1"/>
              <a:t>baru</a:t>
            </a:r>
            <a:r>
              <a:rPr lang="en-US" dirty="0"/>
              <a:t> </a:t>
            </a:r>
            <a:r>
              <a:rPr lang="en-US" dirty="0" err="1"/>
              <a:t>berorientasi</a:t>
            </a:r>
            <a:r>
              <a:rPr lang="en-US" dirty="0"/>
              <a:t> </a:t>
            </a:r>
            <a:r>
              <a:rPr lang="en-US" dirty="0" err="1"/>
              <a:t>ke</a:t>
            </a:r>
            <a:r>
              <a:rPr lang="en-US" dirty="0"/>
              <a:t> </a:t>
            </a:r>
            <a:r>
              <a:rPr lang="en-US" dirty="0" err="1"/>
              <a:t>ekspor</a:t>
            </a:r>
            <a:r>
              <a:rPr lang="en-US" dirty="0"/>
              <a:t> o </a:t>
            </a:r>
            <a:r>
              <a:rPr lang="en-US" dirty="0" err="1"/>
              <a:t>Ekspor</a:t>
            </a:r>
            <a:r>
              <a:rPr lang="en-US" dirty="0"/>
              <a:t> </a:t>
            </a:r>
            <a:r>
              <a:rPr lang="en-US" dirty="0" err="1"/>
              <a:t>negara</a:t>
            </a:r>
            <a:r>
              <a:rPr lang="en-US" dirty="0"/>
              <a:t> </a:t>
            </a:r>
            <a:r>
              <a:rPr lang="en-US" dirty="0" err="1"/>
              <a:t>berkembang</a:t>
            </a:r>
            <a:r>
              <a:rPr lang="en-US" dirty="0"/>
              <a:t> </a:t>
            </a:r>
            <a:r>
              <a:rPr lang="en-US" dirty="0" err="1"/>
              <a:t>umumnya</a:t>
            </a:r>
            <a:r>
              <a:rPr lang="en-US" dirty="0"/>
              <a:t> </a:t>
            </a:r>
            <a:r>
              <a:rPr lang="en-US" dirty="0" err="1"/>
              <a:t>merupakan</a:t>
            </a:r>
            <a:r>
              <a:rPr lang="en-US" dirty="0"/>
              <a:t> </a:t>
            </a:r>
            <a:r>
              <a:rPr lang="en-US" dirty="0" err="1"/>
              <a:t>barang</a:t>
            </a:r>
            <a:r>
              <a:rPr lang="en-US" dirty="0"/>
              <a:t> primer </a:t>
            </a:r>
            <a:r>
              <a:rPr lang="en-US" dirty="0" err="1"/>
              <a:t>dengan</a:t>
            </a:r>
            <a:r>
              <a:rPr lang="en-US" dirty="0"/>
              <a:t> </a:t>
            </a:r>
            <a:r>
              <a:rPr lang="en-US" dirty="0" err="1"/>
              <a:t>elastisitas</a:t>
            </a:r>
            <a:r>
              <a:rPr lang="en-US" dirty="0"/>
              <a:t> </a:t>
            </a:r>
            <a:r>
              <a:rPr lang="en-US" dirty="0" err="1"/>
              <a:t>permintaan</a:t>
            </a:r>
            <a:r>
              <a:rPr lang="en-US" dirty="0"/>
              <a:t> </a:t>
            </a:r>
            <a:r>
              <a:rPr lang="en-US" dirty="0" err="1"/>
              <a:t>rendah</a:t>
            </a:r>
            <a:r>
              <a:rPr lang="en-US" dirty="0"/>
              <a:t>; </a:t>
            </a:r>
            <a:r>
              <a:rPr lang="en-US" dirty="0" err="1"/>
              <a:t>dan</a:t>
            </a:r>
            <a:r>
              <a:rPr lang="en-US" dirty="0"/>
              <a:t> </a:t>
            </a:r>
            <a:r>
              <a:rPr lang="en-US" dirty="0" err="1"/>
              <a:t>impor</a:t>
            </a:r>
            <a:r>
              <a:rPr lang="en-US" dirty="0"/>
              <a:t> </a:t>
            </a:r>
            <a:r>
              <a:rPr lang="en-US" dirty="0" err="1"/>
              <a:t>barang</a:t>
            </a:r>
            <a:r>
              <a:rPr lang="en-US" dirty="0"/>
              <a:t> </a:t>
            </a:r>
            <a:r>
              <a:rPr lang="en-US" dirty="0" err="1"/>
              <a:t>industri</a:t>
            </a:r>
            <a:r>
              <a:rPr lang="en-US" dirty="0"/>
              <a:t> o </a:t>
            </a:r>
            <a:r>
              <a:rPr lang="en-US" dirty="0" err="1"/>
              <a:t>Sedangkan</a:t>
            </a:r>
            <a:r>
              <a:rPr lang="en-US" dirty="0"/>
              <a:t> </a:t>
            </a:r>
            <a:r>
              <a:rPr lang="en-US" dirty="0" err="1"/>
              <a:t>negara</a:t>
            </a:r>
            <a:r>
              <a:rPr lang="en-US" dirty="0"/>
              <a:t> </a:t>
            </a:r>
            <a:r>
              <a:rPr lang="en-US" dirty="0" err="1"/>
              <a:t>maju</a:t>
            </a:r>
            <a:r>
              <a:rPr lang="en-US" dirty="0"/>
              <a:t> </a:t>
            </a:r>
            <a:r>
              <a:rPr lang="en-US" dirty="0" err="1"/>
              <a:t>ekspor</a:t>
            </a:r>
            <a:r>
              <a:rPr lang="en-US" dirty="0"/>
              <a:t> </a:t>
            </a:r>
            <a:r>
              <a:rPr lang="en-US" dirty="0" err="1"/>
              <a:t>barang</a:t>
            </a:r>
            <a:r>
              <a:rPr lang="en-US" dirty="0"/>
              <a:t> </a:t>
            </a:r>
            <a:r>
              <a:rPr lang="en-US" dirty="0" err="1"/>
              <a:t>industri</a:t>
            </a:r>
            <a:r>
              <a:rPr lang="en-US" dirty="0"/>
              <a:t> yang </a:t>
            </a:r>
            <a:r>
              <a:rPr lang="en-US" dirty="0" err="1"/>
              <a:t>sudah</a:t>
            </a:r>
            <a:r>
              <a:rPr lang="en-US" dirty="0"/>
              <a:t> </a:t>
            </a:r>
            <a:r>
              <a:rPr lang="en-US" dirty="0" err="1"/>
              <a:t>mendapatkan</a:t>
            </a:r>
            <a:r>
              <a:rPr lang="en-US" dirty="0"/>
              <a:t> </a:t>
            </a:r>
            <a:r>
              <a:rPr lang="en-US" dirty="0" err="1"/>
              <a:t>sentuhan</a:t>
            </a:r>
            <a:r>
              <a:rPr lang="en-US" dirty="0"/>
              <a:t> </a:t>
            </a:r>
            <a:r>
              <a:rPr lang="en-US" dirty="0" err="1"/>
              <a:t>teknologi</a:t>
            </a:r>
            <a:r>
              <a:rPr lang="en-US" dirty="0"/>
              <a:t> </a:t>
            </a:r>
            <a:r>
              <a:rPr lang="en-US" dirty="0" err="1"/>
              <a:t>sehingga</a:t>
            </a:r>
            <a:r>
              <a:rPr lang="en-US" dirty="0"/>
              <a:t> </a:t>
            </a:r>
            <a:r>
              <a:rPr lang="en-US" dirty="0" err="1"/>
              <a:t>lebih</a:t>
            </a:r>
            <a:r>
              <a:rPr lang="en-US" dirty="0"/>
              <a:t> </a:t>
            </a:r>
            <a:r>
              <a:rPr lang="en-US" dirty="0" err="1"/>
              <a:t>kompetitif</a:t>
            </a:r>
            <a:r>
              <a:rPr lang="en-US" dirty="0"/>
              <a:t> </a:t>
            </a:r>
            <a:r>
              <a:rPr lang="en-US" dirty="0" err="1"/>
              <a:t>untuk</a:t>
            </a:r>
            <a:r>
              <a:rPr lang="en-US" dirty="0"/>
              <a:t> </a:t>
            </a:r>
            <a:r>
              <a:rPr lang="en-US" dirty="0" err="1"/>
              <a:t>dapat</a:t>
            </a:r>
            <a:r>
              <a:rPr lang="en-US" dirty="0"/>
              <a:t> </a:t>
            </a:r>
            <a:r>
              <a:rPr lang="en-US" dirty="0" err="1"/>
              <a:t>menembus</a:t>
            </a:r>
            <a:r>
              <a:rPr lang="en-US" dirty="0"/>
              <a:t> </a:t>
            </a:r>
            <a:r>
              <a:rPr lang="en-US" dirty="0" err="1"/>
              <a:t>pasar</a:t>
            </a:r>
            <a:r>
              <a:rPr lang="en-US" dirty="0"/>
              <a:t>. o </a:t>
            </a:r>
            <a:r>
              <a:rPr lang="en-US" dirty="0" err="1"/>
              <a:t>Untuk</a:t>
            </a:r>
            <a:r>
              <a:rPr lang="en-US" dirty="0"/>
              <a:t> </a:t>
            </a:r>
            <a:r>
              <a:rPr lang="en-US" dirty="0" err="1"/>
              <a:t>menjaga</a:t>
            </a:r>
            <a:r>
              <a:rPr lang="en-US" dirty="0"/>
              <a:t> </a:t>
            </a:r>
            <a:r>
              <a:rPr lang="en-US" dirty="0" err="1"/>
              <a:t>keseimbangan</a:t>
            </a:r>
            <a:r>
              <a:rPr lang="en-US" dirty="0"/>
              <a:t> </a:t>
            </a:r>
            <a:r>
              <a:rPr lang="en-US" dirty="0" err="1"/>
              <a:t>neraca</a:t>
            </a:r>
            <a:r>
              <a:rPr lang="en-US" dirty="0"/>
              <a:t> </a:t>
            </a:r>
            <a:r>
              <a:rPr lang="en-US" dirty="0" err="1"/>
              <a:t>pembayaran</a:t>
            </a:r>
            <a:r>
              <a:rPr lang="en-US" dirty="0"/>
              <a:t>, </a:t>
            </a:r>
            <a:r>
              <a:rPr lang="en-US" dirty="0" err="1"/>
              <a:t>negara</a:t>
            </a:r>
            <a:r>
              <a:rPr lang="en-US" dirty="0"/>
              <a:t> </a:t>
            </a:r>
            <a:r>
              <a:rPr lang="en-US" dirty="0" err="1"/>
              <a:t>berkembang</a:t>
            </a:r>
            <a:r>
              <a:rPr lang="en-US" dirty="0"/>
              <a:t> </a:t>
            </a:r>
            <a:r>
              <a:rPr lang="en-US" dirty="0" err="1"/>
              <a:t>melakukan</a:t>
            </a:r>
            <a:r>
              <a:rPr lang="en-US" dirty="0"/>
              <a:t> </a:t>
            </a:r>
            <a:r>
              <a:rPr lang="en-US" dirty="0" err="1"/>
              <a:t>kebijakan</a:t>
            </a:r>
            <a:r>
              <a:rPr lang="en-US" dirty="0"/>
              <a:t> </a:t>
            </a:r>
            <a:r>
              <a:rPr lang="en-US" dirty="0" err="1"/>
              <a:t>perlindungan</a:t>
            </a:r>
            <a:r>
              <a:rPr lang="en-US" dirty="0"/>
              <a:t> </a:t>
            </a:r>
            <a:r>
              <a:rPr lang="en-US" dirty="0" err="1"/>
              <a:t>ekonomi</a:t>
            </a:r>
            <a:r>
              <a:rPr lang="en-US" dirty="0"/>
              <a:t> </a:t>
            </a:r>
            <a:r>
              <a:rPr lang="en-US" dirty="0" err="1"/>
              <a:t>dalam</a:t>
            </a:r>
            <a:r>
              <a:rPr lang="en-US" dirty="0"/>
              <a:t> </a:t>
            </a:r>
            <a:r>
              <a:rPr lang="en-US" dirty="0" err="1"/>
              <a:t>negeri</a:t>
            </a:r>
            <a:r>
              <a:rPr lang="en-US" dirty="0"/>
              <a:t> </a:t>
            </a:r>
            <a:r>
              <a:rPr lang="en-US" dirty="0" err="1"/>
              <a:t>seperti</a:t>
            </a:r>
            <a:r>
              <a:rPr lang="en-US" dirty="0"/>
              <a:t> </a:t>
            </a:r>
            <a:r>
              <a:rPr lang="en-US" dirty="0" err="1"/>
              <a:t>subsidi</a:t>
            </a:r>
            <a:r>
              <a:rPr lang="en-US" dirty="0"/>
              <a:t>, </a:t>
            </a:r>
            <a:r>
              <a:rPr lang="en-US" dirty="0" err="1"/>
              <a:t>hak</a:t>
            </a:r>
            <a:r>
              <a:rPr lang="en-US" dirty="0"/>
              <a:t> </a:t>
            </a:r>
            <a:r>
              <a:rPr lang="en-US" dirty="0" err="1"/>
              <a:t>monopoli</a:t>
            </a:r>
            <a:r>
              <a:rPr lang="en-US" dirty="0"/>
              <a:t>, </a:t>
            </a:r>
            <a:r>
              <a:rPr lang="en-US" dirty="0" err="1"/>
              <a:t>lisensi</a:t>
            </a:r>
            <a:r>
              <a:rPr lang="en-US" dirty="0"/>
              <a:t>, </a:t>
            </a:r>
            <a:r>
              <a:rPr lang="en-US" dirty="0" err="1"/>
              <a:t>tarif</a:t>
            </a:r>
            <a:r>
              <a:rPr lang="en-US" dirty="0"/>
              <a:t>, </a:t>
            </a:r>
            <a:r>
              <a:rPr lang="en-US" dirty="0" err="1"/>
              <a:t>dan</a:t>
            </a:r>
            <a:r>
              <a:rPr lang="en-US" dirty="0"/>
              <a:t> lain-lain o </a:t>
            </a:r>
            <a:r>
              <a:rPr lang="en-US" dirty="0" err="1"/>
              <a:t>Kebijakan</a:t>
            </a:r>
            <a:r>
              <a:rPr lang="en-US" dirty="0"/>
              <a:t> </a:t>
            </a:r>
            <a:r>
              <a:rPr lang="en-US" dirty="0" err="1"/>
              <a:t>tersebut</a:t>
            </a:r>
            <a:r>
              <a:rPr lang="en-US" dirty="0"/>
              <a:t> </a:t>
            </a:r>
            <a:r>
              <a:rPr lang="en-US" dirty="0" err="1"/>
              <a:t>biasanya</a:t>
            </a:r>
            <a:r>
              <a:rPr lang="en-US" dirty="0"/>
              <a:t> </a:t>
            </a:r>
            <a:r>
              <a:rPr lang="en-US" dirty="0" err="1"/>
              <a:t>tidak</a:t>
            </a:r>
            <a:r>
              <a:rPr lang="en-US" dirty="0"/>
              <a:t> </a:t>
            </a:r>
            <a:r>
              <a:rPr lang="en-US" dirty="0" err="1"/>
              <a:t>bertahan</a:t>
            </a:r>
            <a:r>
              <a:rPr lang="en-US" dirty="0"/>
              <a:t> lama </a:t>
            </a:r>
            <a:r>
              <a:rPr lang="en-US" dirty="0" err="1"/>
              <a:t>karena</a:t>
            </a:r>
            <a:r>
              <a:rPr lang="en-US" dirty="0"/>
              <a:t> </a:t>
            </a:r>
            <a:r>
              <a:rPr lang="en-US" dirty="0" err="1"/>
              <a:t>menyebabkan</a:t>
            </a:r>
            <a:r>
              <a:rPr lang="en-US" dirty="0"/>
              <a:t> </a:t>
            </a:r>
            <a:r>
              <a:rPr lang="en-US" dirty="0" err="1"/>
              <a:t>ekonomi</a:t>
            </a:r>
            <a:r>
              <a:rPr lang="en-US" dirty="0"/>
              <a:t> </a:t>
            </a:r>
            <a:r>
              <a:rPr lang="en-US" dirty="0" err="1"/>
              <a:t>bekerja</a:t>
            </a:r>
            <a:r>
              <a:rPr lang="en-US" dirty="0"/>
              <a:t> </a:t>
            </a:r>
            <a:r>
              <a:rPr lang="en-US" dirty="0" err="1"/>
              <a:t>secara</a:t>
            </a:r>
            <a:r>
              <a:rPr lang="en-US" dirty="0"/>
              <a:t> </a:t>
            </a:r>
            <a:r>
              <a:rPr lang="en-US" dirty="0" err="1"/>
              <a:t>tidak</a:t>
            </a:r>
            <a:r>
              <a:rPr lang="en-US" dirty="0"/>
              <a:t> </a:t>
            </a:r>
            <a:r>
              <a:rPr lang="en-US" dirty="0" err="1"/>
              <a:t>efisien</a:t>
            </a:r>
            <a:r>
              <a:rPr lang="en-US" dirty="0"/>
              <a:t> </a:t>
            </a:r>
            <a:r>
              <a:rPr lang="en-US" dirty="0" err="1"/>
              <a:t>sehingga</a:t>
            </a:r>
            <a:r>
              <a:rPr lang="en-US" dirty="0"/>
              <a:t> </a:t>
            </a:r>
            <a:r>
              <a:rPr lang="en-US" dirty="0" err="1"/>
              <a:t>kalah</a:t>
            </a:r>
            <a:r>
              <a:rPr lang="en-US" dirty="0"/>
              <a:t> </a:t>
            </a:r>
            <a:r>
              <a:rPr lang="en-US" dirty="0" err="1"/>
              <a:t>dengan</a:t>
            </a:r>
            <a:r>
              <a:rPr lang="en-US" dirty="0"/>
              <a:t> </a:t>
            </a:r>
            <a:r>
              <a:rPr lang="en-US" dirty="0" err="1"/>
              <a:t>produk</a:t>
            </a:r>
            <a:r>
              <a:rPr lang="en-US" dirty="0"/>
              <a:t> </a:t>
            </a:r>
            <a:r>
              <a:rPr lang="en-US" dirty="0" err="1"/>
              <a:t>luar</a:t>
            </a:r>
            <a:r>
              <a:rPr lang="en-US" dirty="0"/>
              <a:t>; o Dan, </a:t>
            </a:r>
            <a:r>
              <a:rPr lang="en-US" dirty="0" err="1"/>
              <a:t>hasil</a:t>
            </a:r>
            <a:r>
              <a:rPr lang="en-US" dirty="0"/>
              <a:t> </a:t>
            </a:r>
            <a:r>
              <a:rPr lang="en-US" dirty="0" err="1"/>
              <a:t>studi</a:t>
            </a:r>
            <a:r>
              <a:rPr lang="en-US" dirty="0"/>
              <a:t> </a:t>
            </a:r>
            <a:r>
              <a:rPr lang="en-US" dirty="0" err="1"/>
              <a:t>menunjukan</a:t>
            </a:r>
            <a:r>
              <a:rPr lang="en-US" dirty="0"/>
              <a:t> </a:t>
            </a:r>
            <a:r>
              <a:rPr lang="en-US" dirty="0" err="1"/>
              <a:t>bahwa</a:t>
            </a:r>
            <a:r>
              <a:rPr lang="en-US" dirty="0"/>
              <a:t> </a:t>
            </a:r>
            <a:r>
              <a:rPr lang="en-US" dirty="0" err="1"/>
              <a:t>berbagai</a:t>
            </a:r>
            <a:r>
              <a:rPr lang="en-US" dirty="0"/>
              <a:t> </a:t>
            </a:r>
            <a:r>
              <a:rPr lang="en-US" dirty="0" err="1"/>
              <a:t>perlindungan</a:t>
            </a:r>
            <a:r>
              <a:rPr lang="en-US" dirty="0"/>
              <a:t>/ </a:t>
            </a:r>
            <a:r>
              <a:rPr lang="en-US" dirty="0" err="1"/>
              <a:t>keistimewaan</a:t>
            </a:r>
            <a:r>
              <a:rPr lang="en-US" dirty="0"/>
              <a:t> yang </a:t>
            </a:r>
            <a:r>
              <a:rPr lang="en-US" dirty="0" err="1"/>
              <a:t>diberikan</a:t>
            </a:r>
            <a:r>
              <a:rPr lang="en-US" dirty="0"/>
              <a:t> </a:t>
            </a:r>
            <a:r>
              <a:rPr lang="en-US" dirty="0" err="1"/>
              <a:t>tidak</a:t>
            </a:r>
            <a:r>
              <a:rPr lang="en-US" dirty="0"/>
              <a:t> </a:t>
            </a:r>
            <a:r>
              <a:rPr lang="en-US" dirty="0" err="1"/>
              <a:t>menyebabkan</a:t>
            </a:r>
            <a:r>
              <a:rPr lang="en-US" dirty="0"/>
              <a:t> </a:t>
            </a:r>
            <a:r>
              <a:rPr lang="en-US" dirty="0" err="1"/>
              <a:t>ekonomi</a:t>
            </a:r>
            <a:r>
              <a:rPr lang="en-US" dirty="0"/>
              <a:t> </a:t>
            </a:r>
            <a:r>
              <a:rPr lang="en-US" dirty="0" err="1"/>
              <a:t>efisien</a:t>
            </a:r>
            <a:r>
              <a:rPr lang="en-US" dirty="0"/>
              <a:t>.</a:t>
            </a:r>
            <a:endParaRPr lang="en-US" dirty="0"/>
          </a:p>
        </p:txBody>
      </p:sp>
      <p:sp>
        <p:nvSpPr>
          <p:cNvPr id="2" name="Title 1"/>
          <p:cNvSpPr>
            <a:spLocks noGrp="1"/>
          </p:cNvSpPr>
          <p:nvPr>
            <p:ph type="title"/>
          </p:nvPr>
        </p:nvSpPr>
        <p:spPr/>
        <p:txBody>
          <a:bodyPr>
            <a:normAutofit fontScale="90000"/>
          </a:bodyPr>
          <a:lstStyle/>
          <a:p>
            <a:r>
              <a:rPr lang="en-US" sz="4400" dirty="0">
                <a:solidFill>
                  <a:srgbClr val="000000"/>
                </a:solidFill>
                <a:effectLst/>
                <a:latin typeface="Arial"/>
                <a:ea typeface="Calibri"/>
              </a:rPr>
              <a:t>STRATEGI PEMBANGUNAN (2) </a:t>
            </a:r>
            <a:endParaRPr lang="en-US" dirty="0"/>
          </a:p>
        </p:txBody>
      </p:sp>
    </p:spTree>
    <p:extLst>
      <p:ext uri="{BB962C8B-B14F-4D97-AF65-F5344CB8AC3E}">
        <p14:creationId xmlns:p14="http://schemas.microsoft.com/office/powerpoint/2010/main" val="2274658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STRATEGI PEMBANGUNAN (3) </a:t>
            </a:r>
            <a:endParaRPr lang="en-US" dirty="0"/>
          </a:p>
        </p:txBody>
      </p:sp>
      <p:sp>
        <p:nvSpPr>
          <p:cNvPr id="2" name="Content Placeholder 1"/>
          <p:cNvSpPr>
            <a:spLocks noGrp="1"/>
          </p:cNvSpPr>
          <p:nvPr>
            <p:ph idx="1"/>
          </p:nvPr>
        </p:nvSpPr>
        <p:spPr/>
        <p:txBody>
          <a:bodyPr/>
          <a:lstStyle/>
          <a:p>
            <a:r>
              <a:rPr lang="en-US" dirty="0" err="1"/>
              <a:t>Kegagalan</a:t>
            </a:r>
            <a:r>
              <a:rPr lang="en-US" dirty="0"/>
              <a:t> </a:t>
            </a:r>
            <a:r>
              <a:rPr lang="en-US" dirty="0" err="1"/>
              <a:t>strategi</a:t>
            </a:r>
            <a:r>
              <a:rPr lang="en-US" dirty="0"/>
              <a:t> SI </a:t>
            </a:r>
            <a:r>
              <a:rPr lang="en-US" dirty="0" err="1"/>
              <a:t>tersebut</a:t>
            </a:r>
            <a:r>
              <a:rPr lang="en-US" dirty="0"/>
              <a:t> </a:t>
            </a:r>
            <a:r>
              <a:rPr lang="en-US" dirty="0" err="1"/>
              <a:t>disebabkan</a:t>
            </a:r>
            <a:r>
              <a:rPr lang="en-US" dirty="0"/>
              <a:t> </a:t>
            </a:r>
            <a:r>
              <a:rPr lang="en-US" dirty="0" err="1"/>
              <a:t>oleh</a:t>
            </a:r>
            <a:r>
              <a:rPr lang="en-US" dirty="0"/>
              <a:t> </a:t>
            </a:r>
            <a:r>
              <a:rPr lang="en-US" dirty="0" err="1"/>
              <a:t>tidak</a:t>
            </a:r>
            <a:r>
              <a:rPr lang="en-US" dirty="0"/>
              <a:t> </a:t>
            </a:r>
            <a:r>
              <a:rPr lang="en-US" dirty="0" err="1"/>
              <a:t>adanya</a:t>
            </a:r>
            <a:r>
              <a:rPr lang="en-US" dirty="0"/>
              <a:t> </a:t>
            </a:r>
            <a:r>
              <a:rPr lang="en-US" dirty="0" err="1"/>
              <a:t>insentif</a:t>
            </a:r>
            <a:r>
              <a:rPr lang="en-US" dirty="0"/>
              <a:t> yang </a:t>
            </a:r>
            <a:r>
              <a:rPr lang="en-US" dirty="0" err="1"/>
              <a:t>mendorong</a:t>
            </a:r>
            <a:r>
              <a:rPr lang="en-US" dirty="0"/>
              <a:t> </a:t>
            </a:r>
            <a:r>
              <a:rPr lang="en-US" dirty="0" err="1"/>
              <a:t>perusahaan</a:t>
            </a:r>
            <a:r>
              <a:rPr lang="en-US" dirty="0"/>
              <a:t>/</a:t>
            </a:r>
            <a:r>
              <a:rPr lang="en-US" dirty="0" err="1"/>
              <a:t>pelaku</a:t>
            </a:r>
            <a:r>
              <a:rPr lang="en-US" dirty="0"/>
              <a:t> </a:t>
            </a:r>
            <a:r>
              <a:rPr lang="en-US" dirty="0" err="1"/>
              <a:t>ekonomi</a:t>
            </a:r>
            <a:r>
              <a:rPr lang="en-US" dirty="0"/>
              <a:t> yang </a:t>
            </a:r>
            <a:r>
              <a:rPr lang="en-US" dirty="0" err="1"/>
              <a:t>mendapatkan</a:t>
            </a:r>
            <a:r>
              <a:rPr lang="en-US" dirty="0"/>
              <a:t> </a:t>
            </a:r>
            <a:r>
              <a:rPr lang="en-US" dirty="0" err="1"/>
              <a:t>perlindungan</a:t>
            </a:r>
            <a:r>
              <a:rPr lang="en-US" dirty="0"/>
              <a:t> </a:t>
            </a:r>
            <a:r>
              <a:rPr lang="en-US" dirty="0" err="1"/>
              <a:t>melakukan</a:t>
            </a:r>
            <a:r>
              <a:rPr lang="en-US" dirty="0"/>
              <a:t> </a:t>
            </a:r>
            <a:r>
              <a:rPr lang="en-US" dirty="0" err="1"/>
              <a:t>inovasi</a:t>
            </a:r>
            <a:r>
              <a:rPr lang="en-US" dirty="0"/>
              <a:t>. </a:t>
            </a:r>
            <a:r>
              <a:rPr lang="en-US" dirty="0" err="1"/>
              <a:t>Bahkan</a:t>
            </a:r>
            <a:r>
              <a:rPr lang="en-US" dirty="0"/>
              <a:t>, </a:t>
            </a:r>
            <a:r>
              <a:rPr lang="en-US" dirty="0" err="1"/>
              <a:t>mereka</a:t>
            </a:r>
            <a:r>
              <a:rPr lang="en-US" dirty="0"/>
              <a:t> </a:t>
            </a:r>
            <a:r>
              <a:rPr lang="en-US" dirty="0" err="1"/>
              <a:t>terjebak</a:t>
            </a:r>
            <a:r>
              <a:rPr lang="en-US" dirty="0"/>
              <a:t> </a:t>
            </a:r>
            <a:r>
              <a:rPr lang="en-US" dirty="0" err="1"/>
              <a:t>dalam</a:t>
            </a:r>
            <a:r>
              <a:rPr lang="en-US" dirty="0"/>
              <a:t> </a:t>
            </a:r>
            <a:r>
              <a:rPr lang="en-US" dirty="0" err="1"/>
              <a:t>pemburuan</a:t>
            </a:r>
            <a:r>
              <a:rPr lang="en-US" dirty="0"/>
              <a:t> </a:t>
            </a:r>
            <a:r>
              <a:rPr lang="en-US" dirty="0" err="1"/>
              <a:t>rente</a:t>
            </a:r>
            <a:r>
              <a:rPr lang="en-US" dirty="0"/>
              <a:t> </a:t>
            </a:r>
            <a:r>
              <a:rPr lang="en-US" dirty="0" err="1"/>
              <a:t>berlebihan</a:t>
            </a:r>
            <a:r>
              <a:rPr lang="en-US" dirty="0"/>
              <a:t> </a:t>
            </a:r>
            <a:r>
              <a:rPr lang="en-US" dirty="0" err="1"/>
              <a:t>dengan</a:t>
            </a:r>
            <a:r>
              <a:rPr lang="en-US" dirty="0"/>
              <a:t> </a:t>
            </a:r>
            <a:r>
              <a:rPr lang="en-US" dirty="0" err="1"/>
              <a:t>memanfaatkan</a:t>
            </a:r>
            <a:r>
              <a:rPr lang="en-US" dirty="0"/>
              <a:t> keistimewaan2 </a:t>
            </a:r>
            <a:r>
              <a:rPr lang="en-US" dirty="0" err="1"/>
              <a:t>tersebut</a:t>
            </a:r>
            <a:r>
              <a:rPr lang="en-US" dirty="0"/>
              <a:t>, </a:t>
            </a:r>
            <a:r>
              <a:rPr lang="en-US" dirty="0" err="1"/>
              <a:t>atau</a:t>
            </a:r>
            <a:r>
              <a:rPr lang="en-US" dirty="0"/>
              <a:t> </a:t>
            </a:r>
            <a:r>
              <a:rPr lang="en-US" dirty="0" err="1"/>
              <a:t>menyogok</a:t>
            </a:r>
            <a:r>
              <a:rPr lang="en-US" dirty="0"/>
              <a:t>, </a:t>
            </a:r>
            <a:r>
              <a:rPr lang="en-US" dirty="0" err="1"/>
              <a:t>meloby</a:t>
            </a:r>
            <a:r>
              <a:rPr lang="en-US" dirty="0"/>
              <a:t> </a:t>
            </a:r>
            <a:r>
              <a:rPr lang="en-US" dirty="0" err="1"/>
              <a:t>dll</a:t>
            </a:r>
            <a:r>
              <a:rPr lang="en-US" dirty="0"/>
              <a:t> </a:t>
            </a:r>
            <a:r>
              <a:rPr lang="en-US" dirty="0" err="1"/>
              <a:t>dan</a:t>
            </a:r>
            <a:r>
              <a:rPr lang="en-US" dirty="0"/>
              <a:t> </a:t>
            </a:r>
            <a:r>
              <a:rPr lang="en-US" dirty="0" err="1"/>
              <a:t>lupa</a:t>
            </a:r>
            <a:r>
              <a:rPr lang="en-US" dirty="0"/>
              <a:t> </a:t>
            </a:r>
            <a:r>
              <a:rPr lang="en-US" dirty="0" err="1"/>
              <a:t>melakukan</a:t>
            </a:r>
            <a:r>
              <a:rPr lang="en-US" dirty="0"/>
              <a:t> </a:t>
            </a:r>
            <a:r>
              <a:rPr lang="en-US" dirty="0" err="1"/>
              <a:t>inovasi-inovasi</a:t>
            </a:r>
            <a:r>
              <a:rPr lang="en-US" dirty="0"/>
              <a:t> o </a:t>
            </a:r>
            <a:r>
              <a:rPr lang="en-US" dirty="0" err="1"/>
              <a:t>Gagal</a:t>
            </a:r>
            <a:r>
              <a:rPr lang="en-US" dirty="0"/>
              <a:t> </a:t>
            </a:r>
            <a:r>
              <a:rPr lang="en-US" dirty="0" err="1"/>
              <a:t>menjalankan</a:t>
            </a:r>
            <a:r>
              <a:rPr lang="en-US" dirty="0"/>
              <a:t> </a:t>
            </a:r>
            <a:r>
              <a:rPr lang="en-US" dirty="0" err="1"/>
              <a:t>kebijakan</a:t>
            </a:r>
            <a:r>
              <a:rPr lang="en-US" dirty="0"/>
              <a:t> </a:t>
            </a:r>
            <a:r>
              <a:rPr lang="en-US" dirty="0" err="1"/>
              <a:t>ini</a:t>
            </a:r>
            <a:r>
              <a:rPr lang="en-US" dirty="0"/>
              <a:t>, </a:t>
            </a:r>
            <a:r>
              <a:rPr lang="en-US" dirty="0" err="1"/>
              <a:t>negara-negara</a:t>
            </a:r>
            <a:r>
              <a:rPr lang="en-US" dirty="0"/>
              <a:t> </a:t>
            </a:r>
            <a:r>
              <a:rPr lang="en-US" dirty="0" err="1"/>
              <a:t>berkembang</a:t>
            </a:r>
            <a:r>
              <a:rPr lang="en-US" dirty="0"/>
              <a:t> </a:t>
            </a:r>
            <a:r>
              <a:rPr lang="en-US" dirty="0" err="1"/>
              <a:t>melakukan</a:t>
            </a:r>
            <a:r>
              <a:rPr lang="en-US" dirty="0"/>
              <a:t> </a:t>
            </a:r>
            <a:r>
              <a:rPr lang="en-US" dirty="0" err="1"/>
              <a:t>kebijakan</a:t>
            </a:r>
            <a:r>
              <a:rPr lang="en-US" dirty="0"/>
              <a:t> </a:t>
            </a:r>
            <a:r>
              <a:rPr lang="en-US" dirty="0" err="1"/>
              <a:t>promosi</a:t>
            </a:r>
            <a:r>
              <a:rPr lang="en-US" dirty="0"/>
              <a:t> </a:t>
            </a:r>
            <a:r>
              <a:rPr lang="en-US" dirty="0" err="1"/>
              <a:t>ekspor</a:t>
            </a:r>
            <a:r>
              <a:rPr lang="en-US" dirty="0"/>
              <a:t>. </a:t>
            </a:r>
            <a:r>
              <a:rPr lang="en-US" dirty="0" err="1"/>
              <a:t>Keberhasilan</a:t>
            </a:r>
            <a:r>
              <a:rPr lang="en-US" dirty="0"/>
              <a:t> </a:t>
            </a:r>
            <a:r>
              <a:rPr lang="en-US" dirty="0" err="1"/>
              <a:t>kebijakan</a:t>
            </a:r>
            <a:r>
              <a:rPr lang="en-US" dirty="0"/>
              <a:t> </a:t>
            </a:r>
            <a:r>
              <a:rPr lang="en-US" dirty="0" err="1"/>
              <a:t>ini</a:t>
            </a:r>
            <a:r>
              <a:rPr lang="en-US" dirty="0"/>
              <a:t> </a:t>
            </a:r>
            <a:r>
              <a:rPr lang="en-US" dirty="0" err="1"/>
              <a:t>sangat</a:t>
            </a:r>
            <a:r>
              <a:rPr lang="en-US" dirty="0"/>
              <a:t> </a:t>
            </a:r>
            <a:r>
              <a:rPr lang="en-US" dirty="0" err="1"/>
              <a:t>ditentukan</a:t>
            </a:r>
            <a:r>
              <a:rPr lang="en-US" dirty="0"/>
              <a:t> </a:t>
            </a:r>
            <a:r>
              <a:rPr lang="en-US" dirty="0" err="1"/>
              <a:t>oleh</a:t>
            </a:r>
            <a:r>
              <a:rPr lang="en-US" dirty="0"/>
              <a:t> </a:t>
            </a:r>
            <a:r>
              <a:rPr lang="en-US" dirty="0" err="1"/>
              <a:t>kemampuan</a:t>
            </a:r>
            <a:r>
              <a:rPr lang="en-US" dirty="0"/>
              <a:t> </a:t>
            </a:r>
            <a:r>
              <a:rPr lang="en-US" dirty="0" err="1"/>
              <a:t>memilih</a:t>
            </a:r>
            <a:r>
              <a:rPr lang="en-US" dirty="0"/>
              <a:t> </a:t>
            </a:r>
            <a:r>
              <a:rPr lang="en-US" dirty="0" err="1"/>
              <a:t>sektor</a:t>
            </a:r>
            <a:r>
              <a:rPr lang="en-US" dirty="0"/>
              <a:t> </a:t>
            </a:r>
            <a:r>
              <a:rPr lang="en-US" dirty="0" err="1"/>
              <a:t>unggulan</a:t>
            </a:r>
            <a:r>
              <a:rPr lang="en-US" dirty="0"/>
              <a:t> yang </a:t>
            </a:r>
            <a:r>
              <a:rPr lang="en-US" dirty="0" err="1"/>
              <a:t>memiliki</a:t>
            </a:r>
            <a:r>
              <a:rPr lang="en-US" dirty="0"/>
              <a:t> </a:t>
            </a:r>
            <a:r>
              <a:rPr lang="en-US" dirty="0" err="1"/>
              <a:t>daya</a:t>
            </a:r>
            <a:r>
              <a:rPr lang="en-US" dirty="0"/>
              <a:t> </a:t>
            </a:r>
            <a:r>
              <a:rPr lang="en-US" dirty="0" err="1"/>
              <a:t>saing</a:t>
            </a:r>
            <a:endParaRPr lang="en-US" dirty="0"/>
          </a:p>
        </p:txBody>
      </p:sp>
    </p:spTree>
    <p:extLst>
      <p:ext uri="{BB962C8B-B14F-4D97-AF65-F5344CB8AC3E}">
        <p14:creationId xmlns:p14="http://schemas.microsoft.com/office/powerpoint/2010/main" val="25459517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1" Type="http://schemas.openxmlformats.org/officeDocument/2006/relationships/image" Target="../media/image5.jpeg"/></Relationships>
</file>

<file path=ppt/theme/_rels/theme6.xml.rels><?xml version="1.0" encoding="UTF-8" standalone="yes"?>
<Relationships xmlns="http://schemas.openxmlformats.org/package/2006/relationships"><Relationship Id="rId1" Type="http://schemas.openxmlformats.org/officeDocument/2006/relationships/image" Target="../media/image6.jpeg"/></Relationships>
</file>

<file path=ppt/theme/_rels/theme7.xml.rels><?xml version="1.0" encoding="UTF-8" standalone="yes"?>
<Relationships xmlns="http://schemas.openxmlformats.org/package/2006/relationships"><Relationship Id="rId1" Type="http://schemas.openxmlformats.org/officeDocument/2006/relationships/image" Target="../media/image7.jpeg"/></Relationships>
</file>

<file path=ppt/theme/_rels/theme8.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5.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7.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8.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29</TotalTime>
  <Words>1338</Words>
  <Application>Microsoft Office PowerPoint</Application>
  <PresentationFormat>On-screen Show (4:3)</PresentationFormat>
  <Paragraphs>38</Paragraphs>
  <Slides>13</Slides>
  <Notes>0</Notes>
  <HiddenSlides>0</HiddenSlides>
  <MMClips>0</MMClips>
  <ScaleCrop>false</ScaleCrop>
  <HeadingPairs>
    <vt:vector size="4" baseType="variant">
      <vt:variant>
        <vt:lpstr>Theme</vt:lpstr>
      </vt:variant>
      <vt:variant>
        <vt:i4>8</vt:i4>
      </vt:variant>
      <vt:variant>
        <vt:lpstr>Slide Titles</vt:lpstr>
      </vt:variant>
      <vt:variant>
        <vt:i4>13</vt:i4>
      </vt:variant>
    </vt:vector>
  </HeadingPairs>
  <TitlesOfParts>
    <vt:vector size="21" baseType="lpstr">
      <vt:lpstr>BlackTie</vt:lpstr>
      <vt:lpstr>Adjacency</vt:lpstr>
      <vt:lpstr>Apothecary</vt:lpstr>
      <vt:lpstr>NewsPrint</vt:lpstr>
      <vt:lpstr>Executive</vt:lpstr>
      <vt:lpstr>Concourse</vt:lpstr>
      <vt:lpstr>Clarity</vt:lpstr>
      <vt:lpstr>Oriel</vt:lpstr>
      <vt:lpstr>Ekonomi kelembagaan</vt:lpstr>
      <vt:lpstr>INDIKATOR KINERJA SISTEM EKONOMI KAPITALIS </vt:lpstr>
      <vt:lpstr>INDIKATOR KINERJA EKONOMI MENURUT EKONOMI KELEMBAGAAN </vt:lpstr>
      <vt:lpstr>INDIKATOR KINERJA EKONOMI MENURUT EKONOMI KELEMBAGAAN </vt:lpstr>
      <vt:lpstr>ORGANISASI EKONOMI (1)</vt:lpstr>
      <vt:lpstr>ORGANISASI EKONOMI (2) </vt:lpstr>
      <vt:lpstr>STRATEGI PEMBANGUNAN (1)</vt:lpstr>
      <vt:lpstr>STRATEGI PEMBANGUNAN (2) </vt:lpstr>
      <vt:lpstr>STRATEGI PEMBANGUNAN (3) </vt:lpstr>
      <vt:lpstr>Lanjutannya</vt:lpstr>
      <vt:lpstr>STRATEGI PEMBANGUNAN (4) </vt:lpstr>
      <vt:lpstr>Lanjutannya</vt:lpstr>
      <vt:lpstr>KERANGKA PENILAIAN KINERJA PEMERINTAH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Ekonomi kelembagaan</dc:title>
  <dc:creator>ASUS</dc:creator>
  <cp:lastModifiedBy>ASUS</cp:lastModifiedBy>
  <cp:revision>4</cp:revision>
  <dcterms:created xsi:type="dcterms:W3CDTF">2022-04-05T15:09:02Z</dcterms:created>
  <dcterms:modified xsi:type="dcterms:W3CDTF">2022-04-05T15:38:32Z</dcterms:modified>
</cp:coreProperties>
</file>