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90" r:id="rId2"/>
    <p:sldId id="256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87" r:id="rId13"/>
    <p:sldId id="266" r:id="rId14"/>
    <p:sldId id="267" r:id="rId15"/>
    <p:sldId id="288" r:id="rId16"/>
    <p:sldId id="286" r:id="rId17"/>
    <p:sldId id="270" r:id="rId18"/>
    <p:sldId id="289" r:id="rId19"/>
    <p:sldId id="268" r:id="rId20"/>
    <p:sldId id="269" r:id="rId21"/>
    <p:sldId id="271" r:id="rId22"/>
    <p:sldId id="272" r:id="rId23"/>
    <p:sldId id="273" r:id="rId24"/>
    <p:sldId id="276" r:id="rId25"/>
    <p:sldId id="274" r:id="rId26"/>
    <p:sldId id="275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7" autoAdjust="0"/>
    <p:restoredTop sz="94563" autoAdjust="0"/>
  </p:normalViewPr>
  <p:slideViewPr>
    <p:cSldViewPr>
      <p:cViewPr>
        <p:scale>
          <a:sx n="93" d="100"/>
          <a:sy n="93" d="100"/>
        </p:scale>
        <p:origin x="-72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88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D25A9-968D-4E1D-9A7D-CBF44590D1E3}" type="datetimeFigureOut">
              <a:rPr lang="id-ID" smtClean="0"/>
              <a:pPr/>
              <a:t>14/12/2020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499FB-A84D-48E7-B094-101D417BD2B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860478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499FB-A84D-48E7-B094-101D417BD2B6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499FB-A84D-48E7-B094-101D417BD2B6}" type="slidenum">
              <a:rPr lang="id-ID" smtClean="0"/>
              <a:pPr/>
              <a:t>17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588048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499FB-A84D-48E7-B094-101D417BD2B6}" type="slidenum">
              <a:rPr lang="id-ID" smtClean="0"/>
              <a:pPr/>
              <a:t>21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229017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METODE PENGUMPULAN DATA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200928" cy="1752600"/>
          </a:xfrm>
        </p:spPr>
        <p:txBody>
          <a:bodyPr/>
          <a:lstStyle/>
          <a:p>
            <a:endParaRPr lang="id-ID" dirty="0" smtClean="0"/>
          </a:p>
          <a:p>
            <a:r>
              <a:rPr lang="id-ID" dirty="0" smtClean="0"/>
              <a:t>IR. CHRISTINE  SRI WIDIPUTRANTI,M.P.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13. </a:t>
            </a:r>
            <a:r>
              <a:rPr lang="en-US" dirty="0" err="1"/>
              <a:t>Komunikasi</a:t>
            </a:r>
            <a:r>
              <a:rPr lang="en-US" dirty="0"/>
              <a:t> : </a:t>
            </a:r>
            <a:r>
              <a:rPr lang="en-US" dirty="0" err="1"/>
              <a:t>wartawan</a:t>
            </a:r>
            <a:r>
              <a:rPr lang="en-US" dirty="0"/>
              <a:t>, radio, </a:t>
            </a:r>
            <a:r>
              <a:rPr lang="en-US" dirty="0" err="1"/>
              <a:t>televisi</a:t>
            </a:r>
            <a:r>
              <a:rPr lang="en-US" dirty="0"/>
              <a:t>,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err="1" smtClean="0"/>
              <a:t>kabar</a:t>
            </a:r>
            <a:r>
              <a:rPr lang="en-US" dirty="0"/>
              <a:t>, </a:t>
            </a:r>
            <a:r>
              <a:rPr lang="en-US" dirty="0" err="1"/>
              <a:t>majalah</a:t>
            </a:r>
            <a:r>
              <a:rPr lang="en-US" dirty="0"/>
              <a:t>, </a:t>
            </a:r>
            <a:r>
              <a:rPr lang="en-US" dirty="0" err="1"/>
              <a:t>bioskop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video</a:t>
            </a:r>
            <a:r>
              <a:rPr lang="id-ID" dirty="0" smtClean="0"/>
              <a:t>.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smtClean="0"/>
              <a:t>propaganda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14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; </a:t>
            </a:r>
            <a:r>
              <a:rPr lang="en-US" dirty="0" err="1" smtClean="0"/>
              <a:t>kelompok</a:t>
            </a:r>
            <a:r>
              <a:rPr lang="en-US" dirty="0" smtClean="0"/>
              <a:t>-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deskriminasi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/>
              <a:t>marjinal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smtClean="0"/>
              <a:t>program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kelompok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15.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: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organisasi</a:t>
            </a:r>
            <a:r>
              <a:rPr lang="en-US" dirty="0"/>
              <a:t>,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,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990667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Membaca Data Sekunder secara Kritis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Data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dibaca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dibalik</a:t>
            </a:r>
            <a:r>
              <a:rPr lang="en-US" dirty="0"/>
              <a:t> data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pengumpul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penyaji</a:t>
            </a:r>
            <a:r>
              <a:rPr lang="en-US" dirty="0"/>
              <a:t> data.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pembacaan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:</a:t>
            </a:r>
          </a:p>
          <a:p>
            <a:pPr marL="457200" indent="-457200">
              <a:buAutoNum type="arabicPeriod"/>
            </a:pP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: </a:t>
            </a:r>
            <a:r>
              <a:rPr lang="en-US" dirty="0" err="1"/>
              <a:t>bandingkan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survai</a:t>
            </a:r>
            <a:r>
              <a:rPr lang="en-US" dirty="0"/>
              <a:t>/</a:t>
            </a:r>
            <a:r>
              <a:rPr lang="en-US" dirty="0" err="1"/>
              <a:t>sensus</a:t>
            </a:r>
            <a:r>
              <a:rPr lang="en-US" dirty="0"/>
              <a:t> </a:t>
            </a:r>
            <a:r>
              <a:rPr lang="en-US" dirty="0" err="1"/>
              <a:t>sendiri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/</a:t>
            </a:r>
            <a:r>
              <a:rPr lang="en-US" dirty="0" err="1"/>
              <a:t>surat</a:t>
            </a:r>
            <a:r>
              <a:rPr lang="en-US" dirty="0"/>
              <a:t> : </a:t>
            </a:r>
            <a:r>
              <a:rPr lang="en-US" dirty="0" err="1"/>
              <a:t>bandingkan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disatu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lainnya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>
              <a:buNone/>
            </a:pPr>
            <a:endParaRPr lang="en-US" i="1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607649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6248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sz="3500" dirty="0" smtClean="0"/>
              <a:t>3.  </a:t>
            </a:r>
            <a:r>
              <a:rPr lang="en-US" sz="3500" dirty="0" err="1" smtClean="0"/>
              <a:t>Nilai</a:t>
            </a:r>
            <a:r>
              <a:rPr lang="en-US" sz="3500" dirty="0" smtClean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norma</a:t>
            </a:r>
            <a:r>
              <a:rPr lang="en-US" sz="3500" dirty="0"/>
              <a:t> : </a:t>
            </a:r>
            <a:r>
              <a:rPr lang="en-US" sz="3500" dirty="0" err="1"/>
              <a:t>bandingkan</a:t>
            </a:r>
            <a:r>
              <a:rPr lang="en-US" sz="3500" dirty="0"/>
              <a:t> </a:t>
            </a:r>
            <a:r>
              <a:rPr lang="en-US" sz="3500" dirty="0" err="1"/>
              <a:t>antar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</a:t>
            </a:r>
            <a:r>
              <a:rPr lang="en-US" sz="3500" dirty="0" err="1" smtClean="0"/>
              <a:t>dokumen</a:t>
            </a:r>
            <a:r>
              <a:rPr lang="en-US" sz="3500" dirty="0" smtClean="0"/>
              <a:t>,</a:t>
            </a:r>
            <a:r>
              <a:rPr lang="id-ID" sz="3500" dirty="0" smtClean="0"/>
              <a:t> </a:t>
            </a:r>
            <a:r>
              <a:rPr lang="en-US" sz="3500" dirty="0" err="1" smtClean="0"/>
              <a:t>serta</a:t>
            </a:r>
            <a:r>
              <a:rPr lang="en-US" sz="3500" dirty="0" smtClean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hasil</a:t>
            </a:r>
            <a:r>
              <a:rPr lang="en-US" sz="3500" dirty="0"/>
              <a:t> </a:t>
            </a:r>
            <a:r>
              <a:rPr lang="en-US" sz="3500" dirty="0" err="1"/>
              <a:t>wawancara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pengamatan</a:t>
            </a:r>
            <a:r>
              <a:rPr lang="en-US" sz="3500" dirty="0" smtClean="0"/>
              <a:t> </a:t>
            </a:r>
            <a:r>
              <a:rPr lang="en-US" sz="3500" dirty="0"/>
              <a:t>di </a:t>
            </a:r>
            <a:r>
              <a:rPr lang="en-US" sz="3500" dirty="0" err="1"/>
              <a:t>antara</a:t>
            </a:r>
            <a:r>
              <a:rPr lang="en-US" sz="3500" dirty="0"/>
              <a:t> </a:t>
            </a:r>
            <a:r>
              <a:rPr lang="en-US" sz="3500" dirty="0" err="1"/>
              <a:t>pelaku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berbeda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posisi</a:t>
            </a:r>
            <a:r>
              <a:rPr lang="en-US" sz="3500" dirty="0" smtClean="0"/>
              <a:t>/</a:t>
            </a:r>
            <a:r>
              <a:rPr lang="en-US" sz="3500" dirty="0" err="1" smtClean="0"/>
              <a:t>kelas</a:t>
            </a:r>
            <a:endParaRPr lang="id-ID" sz="3500" dirty="0" smtClean="0"/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r>
              <a:rPr lang="id-ID" sz="3500" dirty="0"/>
              <a:t>4</a:t>
            </a:r>
            <a:r>
              <a:rPr lang="id-ID" sz="3500" dirty="0" smtClean="0"/>
              <a:t>. </a:t>
            </a:r>
            <a:r>
              <a:rPr lang="en-US" sz="3500" dirty="0" err="1"/>
              <a:t>Kejadian</a:t>
            </a:r>
            <a:r>
              <a:rPr lang="en-US" sz="3500" dirty="0"/>
              <a:t> </a:t>
            </a:r>
            <a:r>
              <a:rPr lang="en-US" sz="3500" dirty="0" err="1"/>
              <a:t>sejarah</a:t>
            </a:r>
            <a:r>
              <a:rPr lang="en-US" sz="3500" dirty="0"/>
              <a:t> : </a:t>
            </a:r>
            <a:r>
              <a:rPr lang="en-US" sz="3500" dirty="0" err="1"/>
              <a:t>bandingkan</a:t>
            </a:r>
            <a:r>
              <a:rPr lang="en-US" sz="3500" dirty="0"/>
              <a:t> </a:t>
            </a:r>
            <a:r>
              <a:rPr lang="en-US" sz="3500" dirty="0" err="1"/>
              <a:t>antar</a:t>
            </a:r>
            <a:r>
              <a:rPr lang="en-US" sz="3500" dirty="0"/>
              <a:t> </a:t>
            </a:r>
            <a:endParaRPr lang="id-ID" sz="3500" dirty="0"/>
          </a:p>
          <a:p>
            <a:pPr marL="0" indent="0">
              <a:buNone/>
            </a:pPr>
            <a:r>
              <a:rPr lang="id-ID" sz="3500" dirty="0"/>
              <a:t>     </a:t>
            </a:r>
            <a:r>
              <a:rPr lang="en-US" sz="3500" dirty="0" err="1"/>
              <a:t>dokumen</a:t>
            </a:r>
            <a:r>
              <a:rPr lang="en-US" sz="3500" dirty="0"/>
              <a:t>, </a:t>
            </a:r>
            <a:r>
              <a:rPr lang="en-US" sz="3500" dirty="0" err="1"/>
              <a:t>serta</a:t>
            </a:r>
            <a:r>
              <a:rPr lang="en-US" sz="3500" dirty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hasil</a:t>
            </a:r>
            <a:r>
              <a:rPr lang="en-US" sz="3500" dirty="0"/>
              <a:t> </a:t>
            </a:r>
            <a:r>
              <a:rPr lang="en-US" sz="3500" dirty="0" err="1"/>
              <a:t>wawancara</a:t>
            </a:r>
            <a:r>
              <a:rPr lang="en-US" sz="3500" dirty="0"/>
              <a:t> di </a:t>
            </a:r>
            <a:endParaRPr lang="id-ID" sz="3500" dirty="0"/>
          </a:p>
          <a:p>
            <a:pPr marL="0" indent="0">
              <a:buNone/>
            </a:pPr>
            <a:r>
              <a:rPr lang="id-ID" sz="3500" dirty="0"/>
              <a:t>     </a:t>
            </a:r>
            <a:r>
              <a:rPr lang="en-US" sz="3500" dirty="0" err="1"/>
              <a:t>antara</a:t>
            </a:r>
            <a:r>
              <a:rPr lang="en-US" sz="3500" dirty="0"/>
              <a:t> </a:t>
            </a:r>
            <a:r>
              <a:rPr lang="en-US" sz="3500" dirty="0" err="1"/>
              <a:t>pelaku</a:t>
            </a:r>
            <a:r>
              <a:rPr lang="en-US" sz="3500" dirty="0"/>
              <a:t> </a:t>
            </a:r>
            <a:r>
              <a:rPr lang="en-US" sz="3500" dirty="0" err="1"/>
              <a:t>sejarah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berbeda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posisi</a:t>
            </a:r>
            <a:r>
              <a:rPr lang="en-US" sz="3500" dirty="0" smtClean="0"/>
              <a:t>/</a:t>
            </a:r>
            <a:r>
              <a:rPr lang="en-US" sz="3500" dirty="0" err="1" smtClean="0"/>
              <a:t>kelas</a:t>
            </a:r>
            <a:endParaRPr lang="en-US" sz="3500" dirty="0"/>
          </a:p>
          <a:p>
            <a:pPr marL="0" indent="0">
              <a:buNone/>
            </a:pPr>
            <a:endParaRPr lang="id-ID" sz="3500" dirty="0"/>
          </a:p>
          <a:p>
            <a:pPr marL="0" indent="0">
              <a:buNone/>
            </a:pPr>
            <a:r>
              <a:rPr lang="id-ID" sz="3500" dirty="0" smtClean="0"/>
              <a:t>5.   </a:t>
            </a:r>
            <a:r>
              <a:rPr lang="en-US" sz="3500" dirty="0" err="1" smtClean="0"/>
              <a:t>Peta</a:t>
            </a:r>
            <a:r>
              <a:rPr lang="en-US" sz="3500" dirty="0" smtClean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gambar</a:t>
            </a:r>
            <a:r>
              <a:rPr lang="en-US" sz="3500" dirty="0"/>
              <a:t> : </a:t>
            </a:r>
            <a:r>
              <a:rPr lang="en-US" sz="3500" dirty="0" err="1"/>
              <a:t>bandingkan</a:t>
            </a:r>
            <a:r>
              <a:rPr lang="en-US" sz="3500" dirty="0"/>
              <a:t> </a:t>
            </a:r>
            <a:r>
              <a:rPr lang="en-US" sz="3500" dirty="0" err="1"/>
              <a:t>antar</a:t>
            </a:r>
            <a:r>
              <a:rPr lang="en-US" sz="3500" dirty="0"/>
              <a:t> </a:t>
            </a:r>
            <a:r>
              <a:rPr lang="id-ID" sz="3500" dirty="0" smtClean="0"/>
              <a:t>  </a:t>
            </a:r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dokumen</a:t>
            </a:r>
            <a:r>
              <a:rPr lang="en-US" sz="3500" dirty="0" smtClean="0"/>
              <a:t> </a:t>
            </a:r>
            <a:r>
              <a:rPr lang="en-US" sz="3500" dirty="0" err="1" smtClean="0"/>
              <a:t>menurut</a:t>
            </a:r>
            <a:r>
              <a:rPr lang="en-US" sz="3500" dirty="0" smtClean="0"/>
              <a:t> </a:t>
            </a:r>
            <a:r>
              <a:rPr lang="en-US" sz="3500" dirty="0" err="1"/>
              <a:t>tahun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penerbitan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smtClean="0"/>
              <a:t>yang </a:t>
            </a:r>
            <a:r>
              <a:rPr lang="id-ID" sz="3500" dirty="0" smtClean="0"/>
              <a:t> </a:t>
            </a:r>
            <a:r>
              <a:rPr lang="en-US" sz="3500" dirty="0" err="1" smtClean="0"/>
              <a:t>berbeda</a:t>
            </a:r>
            <a:r>
              <a:rPr lang="id-ID" sz="3500" dirty="0" smtClean="0"/>
              <a:t>.</a:t>
            </a:r>
            <a:endParaRPr lang="en-US" sz="3500" dirty="0"/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366481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d-ID" sz="4800" dirty="0" smtClean="0"/>
          </a:p>
          <a:p>
            <a:pPr marL="0" indent="0" algn="ctr">
              <a:buNone/>
            </a:pPr>
            <a:endParaRPr lang="id-ID" sz="4800" dirty="0"/>
          </a:p>
          <a:p>
            <a:pPr marL="0" indent="0" algn="ctr">
              <a:buNone/>
            </a:pPr>
            <a:r>
              <a:rPr lang="id-ID" sz="4800" dirty="0" smtClean="0"/>
              <a:t>METODE PENGUMPULAN DATA</a:t>
            </a:r>
            <a:endParaRPr lang="id-ID" sz="4800" dirty="0"/>
          </a:p>
        </p:txBody>
      </p:sp>
    </p:spTree>
    <p:extLst>
      <p:ext uri="{BB962C8B-B14F-4D97-AF65-F5344CB8AC3E}">
        <p14:creationId xmlns:p14="http://schemas.microsoft.com/office/powerpoint/2010/main" xmlns="" val="2977517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A. 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: </a:t>
            </a:r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kecil</a:t>
            </a:r>
            <a:endParaRPr lang="en-US" dirty="0"/>
          </a:p>
          <a:p>
            <a:pPr>
              <a:buNone/>
            </a:pPr>
            <a:r>
              <a:rPr lang="en-US" dirty="0"/>
              <a:t> 	</a:t>
            </a:r>
            <a:r>
              <a:rPr lang="id-ID" dirty="0" smtClean="0"/>
              <a:t>  Pada penelitian  pedesaan </a:t>
            </a:r>
            <a:r>
              <a:rPr lang="en-US" dirty="0" smtClean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aras</a:t>
            </a:r>
            <a:r>
              <a:rPr lang="en-US" dirty="0"/>
              <a:t> </a:t>
            </a:r>
            <a:r>
              <a:rPr lang="en-US" dirty="0" err="1"/>
              <a:t>mikro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id-ID" dirty="0" smtClean="0"/>
              <a:t>peneliti</a:t>
            </a:r>
            <a:r>
              <a:rPr lang="en-US" dirty="0" smtClean="0"/>
              <a:t>an</a:t>
            </a:r>
            <a:r>
              <a:rPr lang="id-ID" dirty="0" smtClean="0"/>
              <a:t> dapat menggunakan</a:t>
            </a:r>
            <a:r>
              <a:rPr lang="en-US" dirty="0" smtClean="0"/>
              <a:t> </a:t>
            </a:r>
            <a:r>
              <a:rPr lang="en-US" dirty="0" err="1"/>
              <a:t>survai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.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/>
              <a:t>survai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id-ID" dirty="0" smtClean="0"/>
              <a:t>dapat </a:t>
            </a:r>
            <a:r>
              <a:rPr lang="en-US" dirty="0" smtClean="0"/>
              <a:t> </a:t>
            </a:r>
            <a:r>
              <a:rPr lang="en-US" dirty="0" err="1"/>
              <a:t>bervariasi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id-ID" dirty="0" smtClean="0"/>
              <a:t>ri</a:t>
            </a:r>
            <a:r>
              <a:rPr lang="en-US" dirty="0" smtClean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 smtClean="0"/>
              <a:t>dusun</a:t>
            </a:r>
            <a:r>
              <a:rPr lang="id-ID" dirty="0" smtClean="0"/>
              <a:t>/ pedukuhan</a:t>
            </a:r>
            <a:r>
              <a:rPr lang="en-US" dirty="0" smtClean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		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17086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500" dirty="0"/>
              <a:t>		</a:t>
            </a:r>
            <a:r>
              <a:rPr lang="en-US" sz="3500" dirty="0" err="1" smtClean="0"/>
              <a:t>Surv</a:t>
            </a:r>
            <a:r>
              <a:rPr lang="id-ID" sz="3500" dirty="0" smtClean="0"/>
              <a:t>e</a:t>
            </a:r>
            <a:r>
              <a:rPr lang="en-US" sz="3500" dirty="0" smtClean="0"/>
              <a:t>i </a:t>
            </a:r>
            <a:r>
              <a:rPr lang="en-US" sz="3500" dirty="0" err="1"/>
              <a:t>berarti</a:t>
            </a:r>
            <a:r>
              <a:rPr lang="en-US" sz="3500" dirty="0"/>
              <a:t> </a:t>
            </a:r>
            <a:r>
              <a:rPr lang="en-US" sz="3500" dirty="0" err="1"/>
              <a:t>mengambil</a:t>
            </a:r>
            <a:r>
              <a:rPr lang="en-US" sz="3500" dirty="0"/>
              <a:t> </a:t>
            </a:r>
            <a:r>
              <a:rPr lang="id-ID" sz="3500" dirty="0" smtClean="0"/>
              <a:t>sampel/</a:t>
            </a:r>
            <a:r>
              <a:rPr lang="en-US" sz="3500" dirty="0" err="1" smtClean="0"/>
              <a:t>contoh</a:t>
            </a:r>
            <a:r>
              <a:rPr lang="en-US" sz="3500" dirty="0" smtClean="0"/>
              <a:t> </a:t>
            </a:r>
            <a:r>
              <a:rPr lang="en-US" sz="3500" dirty="0" err="1"/>
              <a:t>dari</a:t>
            </a:r>
            <a:r>
              <a:rPr lang="en-US" sz="3500" dirty="0"/>
              <a:t> </a:t>
            </a:r>
            <a:r>
              <a:rPr lang="en-US" sz="3500" dirty="0" err="1"/>
              <a:t>populasi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mengambil</a:t>
            </a:r>
            <a:r>
              <a:rPr lang="en-US" sz="3500" dirty="0"/>
              <a:t> data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menggunakan</a:t>
            </a:r>
            <a:r>
              <a:rPr lang="en-US" sz="3500" dirty="0"/>
              <a:t> </a:t>
            </a:r>
            <a:r>
              <a:rPr lang="en-US" sz="3500" dirty="0" err="1"/>
              <a:t>kuesioner</a:t>
            </a:r>
            <a:r>
              <a:rPr lang="en-US" sz="3500" dirty="0"/>
              <a:t>. </a:t>
            </a:r>
            <a:endParaRPr lang="id-ID" sz="3500" dirty="0" smtClean="0"/>
          </a:p>
          <a:p>
            <a:pPr>
              <a:buNone/>
            </a:pPr>
            <a:r>
              <a:rPr lang="id-ID" sz="3500" dirty="0"/>
              <a:t>	</a:t>
            </a:r>
            <a:r>
              <a:rPr lang="id-ID" sz="3500" dirty="0" smtClean="0"/>
              <a:t>	</a:t>
            </a:r>
            <a:r>
              <a:rPr lang="en-US" sz="3500" dirty="0" err="1" smtClean="0"/>
              <a:t>Survei</a:t>
            </a:r>
            <a:r>
              <a:rPr lang="en-US" sz="3500" dirty="0" smtClean="0"/>
              <a:t> </a:t>
            </a:r>
            <a:r>
              <a:rPr lang="en-US" sz="3500" dirty="0" err="1"/>
              <a:t>dilakukan</a:t>
            </a:r>
            <a:r>
              <a:rPr lang="en-US" sz="3500" dirty="0"/>
              <a:t> </a:t>
            </a:r>
            <a:r>
              <a:rPr lang="en-US" sz="3500" dirty="0" err="1"/>
              <a:t>untuk</a:t>
            </a:r>
            <a:r>
              <a:rPr lang="en-US" sz="3500" dirty="0"/>
              <a:t> </a:t>
            </a:r>
            <a:r>
              <a:rPr lang="en-US" sz="3500" dirty="0" err="1"/>
              <a:t>keperluan</a:t>
            </a:r>
            <a:r>
              <a:rPr lang="en-US" sz="3500" dirty="0"/>
              <a:t> </a:t>
            </a:r>
            <a:r>
              <a:rPr lang="en-US" sz="3500" dirty="0" err="1"/>
              <a:t>penelitian</a:t>
            </a:r>
            <a:r>
              <a:rPr lang="en-US" sz="3500" dirty="0"/>
              <a:t> </a:t>
            </a:r>
            <a:r>
              <a:rPr lang="en-US" sz="3500" dirty="0" err="1"/>
              <a:t>eksplo</a:t>
            </a:r>
            <a:r>
              <a:rPr lang="id-ID" sz="3500" dirty="0"/>
              <a:t>r</a:t>
            </a:r>
            <a:r>
              <a:rPr lang="en-US" sz="3500" dirty="0" err="1"/>
              <a:t>atif</a:t>
            </a:r>
            <a:r>
              <a:rPr lang="en-US" sz="3500" dirty="0"/>
              <a:t>, </a:t>
            </a:r>
            <a:r>
              <a:rPr lang="en-US" sz="3500" dirty="0" err="1"/>
              <a:t>deskriptif</a:t>
            </a:r>
            <a:r>
              <a:rPr lang="en-US" sz="3500" dirty="0"/>
              <a:t>, </a:t>
            </a:r>
            <a:r>
              <a:rPr lang="en-US" sz="3500" dirty="0" err="1"/>
              <a:t>eks</a:t>
            </a:r>
            <a:r>
              <a:rPr lang="id-ID" sz="3500" dirty="0"/>
              <a:t>p</a:t>
            </a:r>
            <a:r>
              <a:rPr lang="en-US" sz="3500" dirty="0" err="1"/>
              <a:t>lanatori</a:t>
            </a:r>
            <a:r>
              <a:rPr lang="en-US" sz="3500" dirty="0"/>
              <a:t>, </a:t>
            </a:r>
            <a:r>
              <a:rPr lang="en-US" sz="3500" dirty="0" err="1"/>
              <a:t>evaluasi</a:t>
            </a:r>
            <a:r>
              <a:rPr lang="en-US" sz="3500" dirty="0"/>
              <a:t>, </a:t>
            </a:r>
            <a:r>
              <a:rPr lang="en-US" sz="3500" dirty="0" err="1"/>
              <a:t>prediksi</a:t>
            </a:r>
            <a:r>
              <a:rPr lang="en-US" sz="3500" dirty="0"/>
              <a:t>, </a:t>
            </a:r>
            <a:r>
              <a:rPr lang="en-US" sz="3500" dirty="0" err="1"/>
              <a:t>penelitian</a:t>
            </a:r>
            <a:r>
              <a:rPr lang="en-US" sz="3500" dirty="0"/>
              <a:t> </a:t>
            </a:r>
            <a:r>
              <a:rPr lang="en-US" sz="3500" dirty="0" err="1"/>
              <a:t>operasional</a:t>
            </a:r>
            <a:r>
              <a:rPr lang="en-US" sz="3500" dirty="0"/>
              <a:t>, </a:t>
            </a:r>
            <a:r>
              <a:rPr lang="en-US" sz="3500" dirty="0" err="1"/>
              <a:t>pengembangan</a:t>
            </a:r>
            <a:r>
              <a:rPr lang="en-US" sz="3500" dirty="0"/>
              <a:t> </a:t>
            </a:r>
            <a:r>
              <a:rPr lang="en-US" sz="3500" dirty="0" err="1"/>
              <a:t>indikator</a:t>
            </a:r>
            <a:r>
              <a:rPr lang="en-US" sz="3500" dirty="0"/>
              <a:t> s</a:t>
            </a:r>
            <a:r>
              <a:rPr lang="id-ID" sz="3500" dirty="0"/>
              <a:t>o</a:t>
            </a:r>
            <a:r>
              <a:rPr lang="en-US" sz="3500" dirty="0"/>
              <a:t>s</a:t>
            </a:r>
            <a:r>
              <a:rPr lang="id-ID" sz="3500" dirty="0"/>
              <a:t>i</a:t>
            </a:r>
            <a:r>
              <a:rPr lang="en-US" sz="3500" dirty="0"/>
              <a:t>al. </a:t>
            </a:r>
            <a:r>
              <a:rPr lang="en-US" sz="3500" dirty="0" err="1"/>
              <a:t>Keunggulan</a:t>
            </a:r>
            <a:r>
              <a:rPr lang="en-US" sz="3500" dirty="0"/>
              <a:t> </a:t>
            </a:r>
            <a:r>
              <a:rPr lang="en-US" sz="3500" dirty="0" err="1" smtClean="0"/>
              <a:t>surv</a:t>
            </a:r>
            <a:r>
              <a:rPr lang="id-ID" sz="3500" dirty="0" smtClean="0"/>
              <a:t>e</a:t>
            </a:r>
            <a:r>
              <a:rPr lang="en-US" sz="3500" dirty="0" smtClean="0"/>
              <a:t>i </a:t>
            </a:r>
            <a:r>
              <a:rPr lang="en-US" sz="3500" dirty="0" err="1"/>
              <a:t>adalah</a:t>
            </a:r>
            <a:r>
              <a:rPr lang="en-US" sz="3500" dirty="0"/>
              <a:t> </a:t>
            </a:r>
            <a:r>
              <a:rPr lang="en-US" sz="3500" dirty="0" err="1"/>
              <a:t>cepat</a:t>
            </a:r>
            <a:r>
              <a:rPr lang="en-US" sz="3500" dirty="0"/>
              <a:t>, </a:t>
            </a:r>
            <a:r>
              <a:rPr lang="en-US" sz="3500" dirty="0" err="1"/>
              <a:t>terukur</a:t>
            </a:r>
            <a:r>
              <a:rPr lang="en-US" sz="3500" dirty="0"/>
              <a:t>,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sistematis</a:t>
            </a:r>
            <a:r>
              <a:rPr lang="en-US" sz="3500" dirty="0"/>
              <a:t>. </a:t>
            </a:r>
            <a:r>
              <a:rPr lang="en-US" sz="3500" dirty="0" err="1"/>
              <a:t>Kelemahannya</a:t>
            </a:r>
            <a:r>
              <a:rPr lang="en-US" sz="3500" dirty="0"/>
              <a:t> </a:t>
            </a:r>
            <a:r>
              <a:rPr lang="en-US" sz="3500" dirty="0" err="1"/>
              <a:t>adalah</a:t>
            </a:r>
            <a:r>
              <a:rPr lang="en-US" sz="3500" dirty="0"/>
              <a:t> </a:t>
            </a:r>
            <a:r>
              <a:rPr lang="en-US" sz="3500" dirty="0" err="1"/>
              <a:t>biaya</a:t>
            </a:r>
            <a:r>
              <a:rPr lang="en-US" sz="3500" dirty="0"/>
              <a:t> </a:t>
            </a:r>
            <a:r>
              <a:rPr lang="en-US" sz="3500" dirty="0" err="1"/>
              <a:t>besar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tidak</a:t>
            </a:r>
            <a:r>
              <a:rPr lang="en-US" sz="3500" dirty="0"/>
              <a:t> </a:t>
            </a:r>
            <a:r>
              <a:rPr lang="en-US" sz="3500" dirty="0" err="1"/>
              <a:t>menampung</a:t>
            </a:r>
            <a:r>
              <a:rPr lang="en-US" sz="3500" dirty="0"/>
              <a:t> </a:t>
            </a:r>
            <a:r>
              <a:rPr lang="en-US" sz="3500" dirty="0" err="1"/>
              <a:t>aspirasi</a:t>
            </a:r>
            <a:r>
              <a:rPr lang="en-US" sz="3500" dirty="0"/>
              <a:t> </a:t>
            </a:r>
            <a:r>
              <a:rPr lang="en-US" sz="3500" dirty="0" err="1"/>
              <a:t>responden</a:t>
            </a:r>
            <a:endParaRPr lang="en-US" sz="3500" dirty="0"/>
          </a:p>
          <a:p>
            <a:pPr>
              <a:buNone/>
            </a:pPr>
            <a:r>
              <a:rPr lang="en-US" sz="3500" dirty="0"/>
              <a:t>		</a:t>
            </a:r>
            <a:r>
              <a:rPr lang="en-US" sz="3500" dirty="0" err="1"/>
              <a:t>Survei</a:t>
            </a:r>
            <a:r>
              <a:rPr lang="en-US" sz="3500" dirty="0"/>
              <a:t> </a:t>
            </a:r>
            <a:r>
              <a:rPr lang="en-US" sz="3500" dirty="0" err="1"/>
              <a:t>memiliki</a:t>
            </a:r>
            <a:r>
              <a:rPr lang="en-US" sz="3500" dirty="0"/>
              <a:t> </a:t>
            </a:r>
            <a:r>
              <a:rPr lang="en-US" sz="3500" dirty="0" err="1"/>
              <a:t>sejumlah</a:t>
            </a:r>
            <a:r>
              <a:rPr lang="en-US" sz="3500" dirty="0"/>
              <a:t> </a:t>
            </a:r>
            <a:r>
              <a:rPr lang="en-US" sz="3500" dirty="0" err="1"/>
              <a:t>unsur</a:t>
            </a:r>
            <a:r>
              <a:rPr lang="en-US" sz="3500" dirty="0"/>
              <a:t> </a:t>
            </a:r>
            <a:r>
              <a:rPr lang="en-US" sz="3500" dirty="0" err="1"/>
              <a:t>penting</a:t>
            </a:r>
            <a:r>
              <a:rPr lang="en-US" sz="3500" dirty="0"/>
              <a:t> </a:t>
            </a:r>
            <a:r>
              <a:rPr lang="en-US" sz="3500" dirty="0" err="1"/>
              <a:t>yaitu</a:t>
            </a:r>
            <a:r>
              <a:rPr lang="en-US" sz="3500" dirty="0"/>
              <a:t> </a:t>
            </a:r>
            <a:r>
              <a:rPr lang="en-US" sz="3500" dirty="0" err="1"/>
              <a:t>konsep</a:t>
            </a:r>
            <a:r>
              <a:rPr lang="en-US" sz="3500" dirty="0"/>
              <a:t>, </a:t>
            </a:r>
            <a:r>
              <a:rPr lang="en-US" sz="3500" dirty="0" err="1"/>
              <a:t>proposisi</a:t>
            </a:r>
            <a:r>
              <a:rPr lang="en-US" sz="3500" dirty="0"/>
              <a:t>, </a:t>
            </a:r>
            <a:r>
              <a:rPr lang="en-US" sz="3500" dirty="0" err="1"/>
              <a:t>teori</a:t>
            </a:r>
            <a:r>
              <a:rPr lang="en-US" sz="3500" dirty="0"/>
              <a:t>, </a:t>
            </a:r>
            <a:r>
              <a:rPr lang="en-US" sz="3500" dirty="0" err="1"/>
              <a:t>hipotesis</a:t>
            </a:r>
            <a:r>
              <a:rPr lang="en-US" sz="3500" dirty="0"/>
              <a:t>, variable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definisi</a:t>
            </a:r>
            <a:r>
              <a:rPr lang="en-US" sz="3500" dirty="0"/>
              <a:t> </a:t>
            </a:r>
            <a:r>
              <a:rPr lang="en-US" sz="3500" dirty="0" err="1"/>
              <a:t>operasional</a:t>
            </a:r>
            <a:r>
              <a:rPr lang="en-US" sz="3500" dirty="0"/>
              <a:t>.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57927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Metode Pengumpulan Data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Secara umum ada 4 metode pengumpulan data yakni:</a:t>
            </a:r>
          </a:p>
          <a:p>
            <a:pPr marL="514350" indent="-514350">
              <a:buAutoNum type="arabicPeriod"/>
            </a:pPr>
            <a:r>
              <a:rPr lang="id-ID" dirty="0" smtClean="0"/>
              <a:t>Kuesioner</a:t>
            </a:r>
          </a:p>
          <a:p>
            <a:pPr marL="514350" indent="-514350">
              <a:buAutoNum type="arabicPeriod"/>
            </a:pPr>
            <a:r>
              <a:rPr lang="id-ID" dirty="0" smtClean="0"/>
              <a:t>Wawancara</a:t>
            </a:r>
          </a:p>
          <a:p>
            <a:pPr marL="514350" indent="-514350">
              <a:buAutoNum type="arabicPeriod"/>
            </a:pPr>
            <a:r>
              <a:rPr lang="id-ID" dirty="0" smtClean="0"/>
              <a:t>Observasi</a:t>
            </a:r>
          </a:p>
          <a:p>
            <a:pPr marL="514350" indent="-514350">
              <a:buAutoNum type="arabicPeriod"/>
            </a:pPr>
            <a:r>
              <a:rPr lang="id-ID" dirty="0" smtClean="0"/>
              <a:t>Dokumentasi.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97937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B. Penyusunan Kuesioner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403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 </a:t>
            </a:r>
            <a:r>
              <a:rPr lang="en-US" dirty="0" err="1"/>
              <a:t>Kuesioner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id-ID" dirty="0" smtClean="0"/>
              <a:t>v</a:t>
            </a:r>
            <a:r>
              <a:rPr lang="en-US" dirty="0" err="1" smtClean="0"/>
              <a:t>alid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re</a:t>
            </a:r>
            <a:r>
              <a:rPr lang="id-ID" dirty="0" smtClean="0"/>
              <a:t>li</a:t>
            </a:r>
            <a:r>
              <a:rPr lang="en-US" dirty="0" smtClean="0"/>
              <a:t>able</a:t>
            </a:r>
            <a:r>
              <a:rPr lang="en-US" dirty="0"/>
              <a:t>. </a:t>
            </a:r>
            <a:endParaRPr lang="id-ID" dirty="0" smtClean="0"/>
          </a:p>
          <a:p>
            <a:pPr>
              <a:buNone/>
            </a:pPr>
            <a:r>
              <a:rPr lang="en-US" dirty="0" err="1" smtClean="0"/>
              <a:t>Isinya</a:t>
            </a:r>
            <a:r>
              <a:rPr lang="en-US" dirty="0" smtClean="0"/>
              <a:t> </a:t>
            </a:r>
            <a:r>
              <a:rPr lang="id-ID" dirty="0" smtClean="0"/>
              <a:t>berupa</a:t>
            </a:r>
            <a:r>
              <a:rPr lang="en-US" dirty="0" smtClean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 smtClean="0"/>
              <a:t>tentan</a:t>
            </a:r>
            <a:r>
              <a:rPr lang="id-ID" dirty="0" smtClean="0"/>
              <a:t>g</a:t>
            </a:r>
            <a:r>
              <a:rPr lang="en-US" dirty="0" smtClean="0"/>
              <a:t> </a:t>
            </a:r>
            <a:r>
              <a:rPr lang="en-US" dirty="0" err="1"/>
              <a:t>fakta</a:t>
            </a:r>
            <a:r>
              <a:rPr lang="en-US" dirty="0"/>
              <a:t>,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/>
              <a:t>pertanyaannya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, </a:t>
            </a:r>
            <a:r>
              <a:rPr lang="en-US" dirty="0" err="1"/>
              <a:t>terbuka</a:t>
            </a:r>
            <a:r>
              <a:rPr lang="en-US" dirty="0"/>
              <a:t>, </a:t>
            </a: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semi </a:t>
            </a:r>
            <a:r>
              <a:rPr lang="en-US" dirty="0" err="1" smtClean="0"/>
              <a:t>terbuka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buNone/>
            </a:pPr>
            <a:r>
              <a:rPr lang="en-US" dirty="0" err="1" smtClean="0"/>
              <a:t>Kuesioner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tatap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, </a:t>
            </a:r>
            <a:r>
              <a:rPr lang="en-US" dirty="0" err="1"/>
              <a:t>diisi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,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telepon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pos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8693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: </a:t>
            </a:r>
          </a:p>
          <a:p>
            <a:pPr marL="457200" indent="-457200">
              <a:buAutoNum type="arabicPeriod"/>
            </a:pPr>
            <a:r>
              <a:rPr lang="en-US" dirty="0"/>
              <a:t>kata-kata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dimengerti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khusus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pengertian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sugesti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id-ID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endParaRPr lang="id-ID" dirty="0"/>
          </a:p>
          <a:p>
            <a:pPr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23511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dirty="0" smtClean="0"/>
              <a:t>Ada strategi  dalam penyusunan daftar  pertanyaan, yaitu urutan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/>
              <a:t>runtut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sensitif</a:t>
            </a:r>
            <a:r>
              <a:rPr lang="en-US" dirty="0"/>
              <a:t> </a:t>
            </a:r>
            <a:r>
              <a:rPr lang="en-US" dirty="0" err="1" smtClean="0"/>
              <a:t>diletak</a:t>
            </a:r>
            <a:r>
              <a:rPr lang="id-ID" dirty="0" smtClean="0"/>
              <a:t>k</a:t>
            </a:r>
            <a:r>
              <a:rPr lang="en-US" dirty="0" smtClean="0"/>
              <a:t>an </a:t>
            </a:r>
            <a:r>
              <a:rPr lang="en-US" dirty="0"/>
              <a:t>di </a:t>
            </a:r>
            <a:r>
              <a:rPr lang="en-US" dirty="0" err="1"/>
              <a:t>belakang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penutup</a:t>
            </a:r>
            <a:r>
              <a:rPr lang="en-US" dirty="0"/>
              <a:t>. </a:t>
            </a:r>
            <a:endParaRPr lang="id-ID" dirty="0" smtClean="0"/>
          </a:p>
          <a:p>
            <a:pPr marL="0" indent="0">
              <a:buNone/>
            </a:pP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id-ID" dirty="0" smtClean="0"/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Identitas</a:t>
            </a:r>
            <a:r>
              <a:rPr lang="en-US" dirty="0"/>
              <a:t>,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responden</a:t>
            </a:r>
            <a:r>
              <a:rPr lang="en-US" dirty="0"/>
              <a:t>,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pewawancara</a:t>
            </a:r>
            <a:r>
              <a:rPr lang="en-US" dirty="0" smtClean="0"/>
              <a:t>,</a:t>
            </a:r>
            <a:r>
              <a:rPr lang="id-ID" dirty="0" smtClean="0"/>
              <a:t> 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id-ID" dirty="0" smtClean="0"/>
              <a:t>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wawancara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demografi</a:t>
            </a:r>
            <a:r>
              <a:rPr lang="en-US" dirty="0"/>
              <a:t> : </a:t>
            </a:r>
            <a:r>
              <a:rPr lang="en-US" dirty="0" err="1"/>
              <a:t>umur</a:t>
            </a:r>
            <a:r>
              <a:rPr lang="en-US" dirty="0"/>
              <a:t>, status </a:t>
            </a:r>
            <a:r>
              <a:rPr lang="en-US" dirty="0" err="1"/>
              <a:t>kawin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err="1" smtClean="0"/>
              <a:t>anak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id-ID" dirty="0" err="1"/>
              <a:t>B</a:t>
            </a:r>
            <a:r>
              <a:rPr lang="en-US" dirty="0" err="1" smtClean="0"/>
              <a:t>ab-bab</a:t>
            </a:r>
            <a:r>
              <a:rPr lang="en-US" dirty="0" smtClean="0"/>
              <a:t> </a:t>
            </a:r>
            <a:r>
              <a:rPr lang="en-US" dirty="0"/>
              <a:t>lain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, </a:t>
            </a:r>
            <a:r>
              <a:rPr lang="en-US" dirty="0" err="1"/>
              <a:t>tujuan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err="1" smtClean="0"/>
              <a:t>hipotesis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75662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0" y="5638800"/>
            <a:ext cx="8991600" cy="76200"/>
          </a:xfrm>
        </p:spPr>
        <p:txBody>
          <a:bodyPr>
            <a:normAutofit fontScale="25000" lnSpcReduction="20000"/>
          </a:bodyPr>
          <a:lstStyle/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152400" y="304800"/>
            <a:ext cx="8610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UcPeriod"/>
            </a:pPr>
            <a:r>
              <a:rPr lang="id-ID" sz="2400" dirty="0" smtClean="0"/>
              <a:t>Pengertian </a:t>
            </a:r>
            <a:r>
              <a:rPr lang="en-US" sz="2400" dirty="0" smtClean="0"/>
              <a:t> </a:t>
            </a:r>
            <a:r>
              <a:rPr lang="en-US" sz="2400" dirty="0"/>
              <a:t>Data</a:t>
            </a:r>
          </a:p>
          <a:p>
            <a:pPr marL="514350" indent="-514350">
              <a:buNone/>
            </a:pPr>
            <a:r>
              <a:rPr lang="en-US" sz="2400" dirty="0"/>
              <a:t>Data </a:t>
            </a:r>
            <a:r>
              <a:rPr lang="id-ID" sz="2400" dirty="0" smtClean="0"/>
              <a:t>a</a:t>
            </a:r>
            <a:r>
              <a:rPr lang="en-US" sz="2400" dirty="0" err="1" smtClean="0"/>
              <a:t>dalah</a:t>
            </a:r>
            <a:r>
              <a:rPr lang="en-US" sz="2400" dirty="0" smtClean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sahih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terpercaya</a:t>
            </a:r>
            <a:r>
              <a:rPr lang="en-US" sz="2400" dirty="0"/>
              <a:t> yang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keperluan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kajian</a:t>
            </a:r>
            <a:r>
              <a:rPr lang="en-US" sz="2400" dirty="0"/>
              <a:t>. 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 smtClean="0"/>
              <a:t>peng</a:t>
            </a:r>
            <a:r>
              <a:rPr lang="id-ID" sz="2400" dirty="0" smtClean="0"/>
              <a:t>a</a:t>
            </a:r>
            <a:r>
              <a:rPr lang="en-US" sz="2400" dirty="0" err="1" smtClean="0"/>
              <a:t>matan</a:t>
            </a:r>
            <a:r>
              <a:rPr lang="en-US" sz="2400" dirty="0"/>
              <a:t>, </a:t>
            </a:r>
            <a:r>
              <a:rPr lang="en-US" sz="2400" dirty="0" err="1"/>
              <a:t>pembicaraan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–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tertulis</a:t>
            </a:r>
            <a:endParaRPr lang="en-US" sz="2400" dirty="0"/>
          </a:p>
          <a:p>
            <a:pPr marL="514350" indent="-514350">
              <a:buNone/>
            </a:pPr>
            <a:r>
              <a:rPr lang="en-US" sz="2400" dirty="0"/>
              <a:t>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dikategorikan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,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sifatnya</a:t>
            </a:r>
            <a:r>
              <a:rPr lang="en-US" sz="2400" dirty="0"/>
              <a:t>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data primer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sekunder</a:t>
            </a:r>
            <a:r>
              <a:rPr lang="en-US" sz="2400" dirty="0"/>
              <a:t>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bentuknya</a:t>
            </a:r>
            <a:r>
              <a:rPr lang="en-US" sz="2400" dirty="0"/>
              <a:t> 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data </a:t>
            </a:r>
            <a:r>
              <a:rPr lang="en-US" sz="2400" dirty="0" err="1"/>
              <a:t>numerik</a:t>
            </a:r>
            <a:r>
              <a:rPr lang="en-US" sz="2400" dirty="0"/>
              <a:t>, </a:t>
            </a:r>
            <a:r>
              <a:rPr lang="en-US" sz="2400" dirty="0" err="1"/>
              <a:t>simbolik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retorik</a:t>
            </a:r>
            <a:r>
              <a:rPr lang="en-US" sz="2400" dirty="0"/>
              <a:t>..</a:t>
            </a:r>
          </a:p>
          <a:p>
            <a:pPr marL="514350" indent="-514350">
              <a:buNone/>
            </a:pP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sifatnya</a:t>
            </a:r>
            <a:r>
              <a:rPr lang="en-US" sz="2400" dirty="0"/>
              <a:t> data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data </a:t>
            </a:r>
            <a:r>
              <a:rPr lang="en-US" sz="2400" dirty="0" err="1"/>
              <a:t>kualitatif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data </a:t>
            </a:r>
            <a:r>
              <a:rPr lang="en-US" sz="2400" dirty="0" err="1"/>
              <a:t>kuantitatif</a:t>
            </a:r>
            <a:r>
              <a:rPr lang="en-US" sz="2400" dirty="0"/>
              <a:t>. Data </a:t>
            </a:r>
            <a:r>
              <a:rPr lang="en-US" sz="2400" dirty="0" err="1"/>
              <a:t>kualitatif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data </a:t>
            </a:r>
            <a:r>
              <a:rPr lang="en-US" sz="2400" dirty="0" err="1"/>
              <a:t>mentah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en-US" sz="2400" dirty="0" err="1"/>
              <a:t>empiris</a:t>
            </a:r>
            <a:r>
              <a:rPr lang="en-US" sz="2400" dirty="0"/>
              <a:t>, </a:t>
            </a:r>
            <a:r>
              <a:rPr lang="en-US" sz="2400" dirty="0" err="1"/>
              <a:t>perkataan</a:t>
            </a:r>
            <a:r>
              <a:rPr lang="en-US" sz="2400" dirty="0"/>
              <a:t> </a:t>
            </a:r>
            <a:r>
              <a:rPr lang="en-US" sz="2400" dirty="0" err="1"/>
              <a:t>subyek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bahasanya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, </a:t>
            </a:r>
            <a:r>
              <a:rPr lang="en-US" sz="2400" dirty="0" err="1"/>
              <a:t>rinci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lebar</a:t>
            </a:r>
            <a:r>
              <a:rPr lang="en-US" sz="2400" dirty="0"/>
              <a:t>. </a:t>
            </a:r>
            <a:r>
              <a:rPr lang="en-US" sz="2400" dirty="0" err="1"/>
              <a:t>Sementara</a:t>
            </a:r>
            <a:r>
              <a:rPr lang="en-US" sz="2400" dirty="0"/>
              <a:t> data </a:t>
            </a:r>
            <a:r>
              <a:rPr lang="en-US" sz="2400" dirty="0" err="1"/>
              <a:t>kuanitatif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data yang </a:t>
            </a:r>
            <a:r>
              <a:rPr lang="en-US" sz="2400" dirty="0" err="1"/>
              <a:t>dibingkai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kategori</a:t>
            </a:r>
            <a:r>
              <a:rPr lang="en-US" sz="2400" dirty="0"/>
              <a:t> </a:t>
            </a:r>
            <a:r>
              <a:rPr lang="en-US" sz="2400" dirty="0" err="1"/>
              <a:t>baku</a:t>
            </a:r>
            <a:r>
              <a:rPr lang="en-US" sz="2400" dirty="0"/>
              <a:t> </a:t>
            </a:r>
            <a:r>
              <a:rPr lang="en-US" sz="2400" dirty="0" err="1"/>
              <a:t>kuesioner</a:t>
            </a:r>
            <a:r>
              <a:rPr lang="en-US" sz="2400" dirty="0"/>
              <a:t> </a:t>
            </a:r>
            <a:r>
              <a:rPr lang="en-US" sz="2400" dirty="0" err="1"/>
              <a:t>kategosri</a:t>
            </a:r>
            <a:r>
              <a:rPr lang="en-US" sz="2400" dirty="0"/>
              <a:t> </a:t>
            </a:r>
            <a:r>
              <a:rPr lang="en-US" sz="2400" dirty="0" err="1"/>
              <a:t>baku</a:t>
            </a:r>
            <a:r>
              <a:rPr lang="en-US" sz="2400" dirty="0"/>
              <a:t> </a:t>
            </a:r>
            <a:r>
              <a:rPr lang="en-US" sz="2400" dirty="0" err="1"/>
              <a:t>peneliti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sistematis</a:t>
            </a:r>
            <a:r>
              <a:rPr lang="en-US" sz="2400" dirty="0"/>
              <a:t>, </a:t>
            </a:r>
            <a:r>
              <a:rPr lang="en-US" sz="2400" dirty="0" err="1"/>
              <a:t>terbakukan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ringkas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9851749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4600" dirty="0" err="1"/>
              <a:t>Sebelum</a:t>
            </a:r>
            <a:r>
              <a:rPr lang="en-US" sz="4600" dirty="0"/>
              <a:t> </a:t>
            </a:r>
            <a:r>
              <a:rPr lang="en-US" sz="4600" dirty="0" err="1"/>
              <a:t>melakukan</a:t>
            </a:r>
            <a:r>
              <a:rPr lang="en-US" sz="4600" dirty="0"/>
              <a:t> </a:t>
            </a:r>
            <a:r>
              <a:rPr lang="en-US" sz="4600" dirty="0" err="1"/>
              <a:t>survei</a:t>
            </a:r>
            <a:r>
              <a:rPr lang="en-US" sz="4600" dirty="0"/>
              <a:t> yang </a:t>
            </a:r>
            <a:r>
              <a:rPr lang="en-US" sz="4600" dirty="0" err="1"/>
              <a:t>sesungguhnya</a:t>
            </a:r>
            <a:r>
              <a:rPr lang="en-US" sz="4600" dirty="0"/>
              <a:t>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dilakukan</a:t>
            </a:r>
            <a:r>
              <a:rPr lang="en-US" sz="4600" dirty="0"/>
              <a:t> </a:t>
            </a:r>
            <a:r>
              <a:rPr lang="en-US" sz="4600" dirty="0" err="1"/>
              <a:t>uji</a:t>
            </a:r>
            <a:r>
              <a:rPr lang="en-US" sz="4600" dirty="0"/>
              <a:t> </a:t>
            </a:r>
            <a:r>
              <a:rPr lang="en-US" sz="4600" dirty="0" err="1"/>
              <a:t>coba</a:t>
            </a:r>
            <a:r>
              <a:rPr lang="en-US" sz="4600" dirty="0"/>
              <a:t> </a:t>
            </a:r>
            <a:r>
              <a:rPr lang="en-US" sz="4600" dirty="0" err="1"/>
              <a:t>kuesioner</a:t>
            </a:r>
            <a:r>
              <a:rPr lang="en-US" sz="4600" dirty="0"/>
              <a:t>. </a:t>
            </a:r>
            <a:r>
              <a:rPr lang="en-US" sz="4600" dirty="0" err="1"/>
              <a:t>Tujuan</a:t>
            </a:r>
            <a:r>
              <a:rPr lang="en-US" sz="4600" dirty="0"/>
              <a:t> </a:t>
            </a:r>
            <a:r>
              <a:rPr lang="en-US" sz="4600" dirty="0" err="1"/>
              <a:t>uji</a:t>
            </a:r>
            <a:r>
              <a:rPr lang="en-US" sz="4600" dirty="0"/>
              <a:t> </a:t>
            </a:r>
            <a:r>
              <a:rPr lang="en-US" sz="4600" dirty="0" err="1"/>
              <a:t>coba</a:t>
            </a:r>
            <a:r>
              <a:rPr lang="en-US" sz="4600" dirty="0"/>
              <a:t> </a:t>
            </a:r>
            <a:r>
              <a:rPr lang="en-US" sz="4600" dirty="0" err="1"/>
              <a:t>adalah</a:t>
            </a:r>
            <a:r>
              <a:rPr lang="en-US" sz="4600" dirty="0"/>
              <a:t> </a:t>
            </a:r>
            <a:r>
              <a:rPr lang="en-US" sz="4600" dirty="0" err="1"/>
              <a:t>untuk</a:t>
            </a:r>
            <a:r>
              <a:rPr lang="en-US" sz="4600" dirty="0"/>
              <a:t> </a:t>
            </a:r>
            <a:r>
              <a:rPr lang="en-US" sz="4600" dirty="0" err="1"/>
              <a:t>mengetahui</a:t>
            </a:r>
            <a:r>
              <a:rPr lang="en-US" sz="4600" dirty="0"/>
              <a:t> </a:t>
            </a:r>
            <a:r>
              <a:rPr lang="en-US" sz="4600" dirty="0" err="1"/>
              <a:t>apakah</a:t>
            </a:r>
            <a:r>
              <a:rPr lang="en-US" sz="4600" dirty="0"/>
              <a:t> :</a:t>
            </a:r>
            <a:br>
              <a:rPr lang="en-US" sz="4600" dirty="0"/>
            </a:br>
            <a:r>
              <a:rPr lang="en-US" sz="4600" dirty="0"/>
              <a:t>1. </a:t>
            </a:r>
            <a:r>
              <a:rPr lang="en-US" sz="4600" dirty="0" err="1"/>
              <a:t>ada</a:t>
            </a:r>
            <a:r>
              <a:rPr lang="en-US" sz="4600" dirty="0"/>
              <a:t> </a:t>
            </a:r>
            <a:r>
              <a:rPr lang="en-US" sz="4600" dirty="0" err="1"/>
              <a:t>pertanyaan</a:t>
            </a:r>
            <a:r>
              <a:rPr lang="en-US" sz="4600" dirty="0"/>
              <a:t> yang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dihilangkan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2. </a:t>
            </a:r>
            <a:r>
              <a:rPr lang="en-US" sz="4600" dirty="0" err="1"/>
              <a:t>ada</a:t>
            </a:r>
            <a:r>
              <a:rPr lang="en-US" sz="4600" dirty="0"/>
              <a:t> </a:t>
            </a:r>
            <a:r>
              <a:rPr lang="en-US" sz="4600" dirty="0" err="1"/>
              <a:t>pertanyaan</a:t>
            </a:r>
            <a:r>
              <a:rPr lang="en-US" sz="4600" dirty="0"/>
              <a:t> yang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ditambah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3. </a:t>
            </a:r>
            <a:r>
              <a:rPr lang="en-US" sz="4600" dirty="0" err="1"/>
              <a:t>pertanyaan</a:t>
            </a:r>
            <a:r>
              <a:rPr lang="en-US" sz="4600" dirty="0"/>
              <a:t> </a:t>
            </a:r>
            <a:r>
              <a:rPr lang="en-US" sz="4600" dirty="0" err="1"/>
              <a:t>mudah</a:t>
            </a:r>
            <a:r>
              <a:rPr lang="en-US" sz="4600" dirty="0"/>
              <a:t> </a:t>
            </a:r>
            <a:r>
              <a:rPr lang="en-US" sz="4600" dirty="0" err="1"/>
              <a:t>dimengerti</a:t>
            </a:r>
            <a:r>
              <a:rPr lang="en-US" sz="4600" dirty="0"/>
              <a:t> </a:t>
            </a:r>
            <a:r>
              <a:rPr lang="en-US" sz="4600" dirty="0" err="1"/>
              <a:t>responden</a:t>
            </a:r>
            <a:r>
              <a:rPr lang="en-US" sz="4600" dirty="0"/>
              <a:t> </a:t>
            </a:r>
            <a:r>
              <a:rPr lang="en-US" sz="4600" dirty="0" err="1"/>
              <a:t>dan</a:t>
            </a:r>
            <a:r>
              <a:rPr lang="en-US" sz="4600" dirty="0"/>
              <a:t> </a:t>
            </a:r>
            <a:r>
              <a:rPr lang="id-ID" sz="4600" dirty="0" smtClean="0"/>
              <a:t>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mudah</a:t>
            </a:r>
            <a:r>
              <a:rPr lang="en-US" sz="4600" dirty="0" smtClean="0"/>
              <a:t> </a:t>
            </a:r>
            <a:r>
              <a:rPr lang="en-US" sz="4600" dirty="0" err="1"/>
              <a:t>ditanyakan</a:t>
            </a:r>
            <a:r>
              <a:rPr lang="en-US" sz="4600" dirty="0"/>
              <a:t> </a:t>
            </a:r>
            <a:r>
              <a:rPr lang="en-US" sz="4600" dirty="0" err="1" smtClean="0"/>
              <a:t>pewawancara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4. </a:t>
            </a:r>
            <a:r>
              <a:rPr lang="en-US" sz="4600" dirty="0" err="1"/>
              <a:t>Urutan</a:t>
            </a:r>
            <a:r>
              <a:rPr lang="en-US" sz="4600" dirty="0"/>
              <a:t>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diubah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5. </a:t>
            </a:r>
            <a:r>
              <a:rPr lang="en-US" sz="4600" dirty="0" err="1"/>
              <a:t>pertanyaan</a:t>
            </a:r>
            <a:r>
              <a:rPr lang="en-US" sz="4600" dirty="0"/>
              <a:t> </a:t>
            </a:r>
            <a:r>
              <a:rPr lang="en-US" sz="4600" dirty="0" err="1"/>
              <a:t>sensitif</a:t>
            </a:r>
            <a:r>
              <a:rPr lang="en-US" sz="4600" dirty="0"/>
              <a:t> </a:t>
            </a:r>
            <a:r>
              <a:rPr lang="en-US" sz="4600" dirty="0" err="1"/>
              <a:t>dapat</a:t>
            </a:r>
            <a:r>
              <a:rPr lang="en-US" sz="4600" dirty="0"/>
              <a:t> </a:t>
            </a:r>
            <a:r>
              <a:rPr lang="en-US" sz="4600" dirty="0" err="1"/>
              <a:t>diperlunak</a:t>
            </a:r>
            <a:r>
              <a:rPr lang="en-US" sz="4600" dirty="0"/>
              <a:t> </a:t>
            </a:r>
            <a:br>
              <a:rPr lang="en-US" sz="4600" dirty="0"/>
            </a:br>
            <a:r>
              <a:rPr lang="en-US" sz="4600" dirty="0"/>
              <a:t>6. </a:t>
            </a:r>
            <a:r>
              <a:rPr lang="id-ID" sz="4600" dirty="0" smtClean="0"/>
              <a:t>lama </a:t>
            </a:r>
            <a:r>
              <a:rPr lang="en-US" sz="4600" dirty="0" err="1"/>
              <a:t>waktu</a:t>
            </a:r>
            <a:r>
              <a:rPr lang="id-ID" sz="4600" dirty="0" smtClean="0"/>
              <a:t> yang digunakan untuk </a:t>
            </a:r>
            <a:r>
              <a:rPr lang="en-US" sz="4600" dirty="0" err="1" smtClean="0"/>
              <a:t>pengisian</a:t>
            </a:r>
            <a:r>
              <a:rPr lang="en-US" sz="4600" dirty="0" smtClean="0"/>
              <a:t> </a:t>
            </a:r>
            <a:endParaRPr lang="id-ID" sz="4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kuesioner</a:t>
            </a:r>
            <a:r>
              <a:rPr lang="en-US" sz="4600" dirty="0" smtClean="0"/>
              <a:t> </a:t>
            </a:r>
            <a:endParaRPr lang="id-ID" sz="4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 smtClean="0"/>
              <a:t>     </a:t>
            </a:r>
            <a:r>
              <a:rPr lang="en-US" sz="4600" dirty="0" err="1" smtClean="0"/>
              <a:t>Setiap</a:t>
            </a:r>
            <a:r>
              <a:rPr lang="en-US" sz="4600" dirty="0" smtClean="0"/>
              <a:t> </a:t>
            </a:r>
            <a:r>
              <a:rPr lang="en-US" sz="4600" dirty="0" err="1"/>
              <a:t>kuesioner</a:t>
            </a:r>
            <a:r>
              <a:rPr lang="en-US" sz="4600" dirty="0"/>
              <a:t> </a:t>
            </a:r>
            <a:r>
              <a:rPr lang="en-US" sz="4600" dirty="0" err="1"/>
              <a:t>dilengkapi</a:t>
            </a:r>
            <a:r>
              <a:rPr lang="en-US" sz="4600" dirty="0"/>
              <a:t> </a:t>
            </a:r>
            <a:r>
              <a:rPr lang="en-US" sz="4600" dirty="0" err="1"/>
              <a:t>dengan</a:t>
            </a:r>
            <a:r>
              <a:rPr lang="en-US" sz="4600" dirty="0"/>
              <a:t> </a:t>
            </a:r>
            <a:r>
              <a:rPr lang="en-US" sz="4600" dirty="0" err="1"/>
              <a:t>pedoman</a:t>
            </a:r>
            <a:r>
              <a:rPr lang="en-US" sz="4600" dirty="0"/>
              <a:t> </a:t>
            </a:r>
            <a:r>
              <a:rPr lang="id-ID" sz="4600" dirty="0" smtClean="0"/>
              <a:t>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pengisian</a:t>
            </a:r>
            <a:r>
              <a:rPr lang="en-US" sz="4600" dirty="0" smtClean="0"/>
              <a:t> </a:t>
            </a:r>
            <a:r>
              <a:rPr lang="en-US" sz="4600" dirty="0" err="1"/>
              <a:t>kuesioner</a:t>
            </a:r>
            <a:r>
              <a:rPr lang="en-US" sz="4600" dirty="0"/>
              <a:t> </a:t>
            </a:r>
            <a:r>
              <a:rPr lang="en-US" sz="4600" dirty="0" err="1"/>
              <a:t>serta</a:t>
            </a:r>
            <a:r>
              <a:rPr lang="en-US" sz="4600" dirty="0"/>
              <a:t> </a:t>
            </a:r>
            <a:r>
              <a:rPr lang="id-ID" sz="4600" dirty="0" smtClean="0"/>
              <a:t>pedoman/</a:t>
            </a:r>
            <a:r>
              <a:rPr lang="en-US" sz="4600" dirty="0" err="1" smtClean="0"/>
              <a:t>patokan</a:t>
            </a:r>
            <a:r>
              <a:rPr lang="en-US" sz="4600" dirty="0" smtClean="0"/>
              <a:t> </a:t>
            </a:r>
            <a:r>
              <a:rPr lang="id-ID" sz="4600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penggunaan</a:t>
            </a:r>
            <a:r>
              <a:rPr lang="en-US" sz="4600" dirty="0" smtClean="0"/>
              <a:t> </a:t>
            </a:r>
            <a:r>
              <a:rPr lang="en-US" sz="4600" dirty="0" err="1" smtClean="0"/>
              <a:t>bahasa</a:t>
            </a:r>
            <a:r>
              <a:rPr lang="en-US" sz="3600" dirty="0"/>
              <a:t/>
            </a:r>
            <a:br>
              <a:rPr lang="en-US" sz="3600" dirty="0"/>
            </a:b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xmlns="" val="389574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C. Teknik </a:t>
            </a:r>
            <a:r>
              <a:rPr lang="id-ID" dirty="0"/>
              <a:t>Wawancara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menciptakan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, </a:t>
            </a:r>
            <a:r>
              <a:rPr lang="en-US" sz="2000" dirty="0" err="1"/>
              <a:t>menyampaikan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r>
              <a:rPr lang="en-US" sz="2000" dirty="0"/>
              <a:t>, </a:t>
            </a:r>
            <a:r>
              <a:rPr lang="en-US" sz="2000" dirty="0" err="1"/>
              <a:t>mencatat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jawaban</a:t>
            </a:r>
            <a:r>
              <a:rPr lang="en-US" sz="2000" dirty="0"/>
              <a:t> </a:t>
            </a:r>
            <a:r>
              <a:rPr lang="en-US" sz="2000" dirty="0" err="1"/>
              <a:t>lisan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menggali</a:t>
            </a:r>
            <a:r>
              <a:rPr lang="en-US" sz="2000" dirty="0"/>
              <a:t> </a:t>
            </a:r>
            <a:r>
              <a:rPr lang="en-US" sz="2000" dirty="0" err="1"/>
              <a:t>tambahan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.</a:t>
            </a:r>
          </a:p>
          <a:p>
            <a:pPr>
              <a:buNone/>
            </a:pPr>
            <a:r>
              <a:rPr lang="en-US" sz="2000" dirty="0" err="1"/>
              <a:t>Sebelum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lapangan</a:t>
            </a:r>
            <a:r>
              <a:rPr lang="en-US" sz="2000" dirty="0"/>
              <a:t>,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menyiapkan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percontohan</a:t>
            </a:r>
            <a:r>
              <a:rPr lang="en-US" sz="2000" dirty="0"/>
              <a:t>, </a:t>
            </a:r>
            <a:r>
              <a:rPr lang="en-US" sz="2000" dirty="0" err="1"/>
              <a:t>syarat</a:t>
            </a:r>
            <a:r>
              <a:rPr lang="en-US" sz="2000" dirty="0"/>
              <a:t> </a:t>
            </a:r>
            <a:r>
              <a:rPr lang="en-US" sz="2000" dirty="0" err="1"/>
              <a:t>responden</a:t>
            </a:r>
            <a:r>
              <a:rPr lang="en-US" sz="2000" dirty="0"/>
              <a:t>, </a:t>
            </a:r>
            <a:r>
              <a:rPr lang="en-US" sz="2000" dirty="0" err="1"/>
              <a:t>pemilihan</a:t>
            </a:r>
            <a:r>
              <a:rPr lang="en-US" sz="2000" dirty="0"/>
              <a:t> </a:t>
            </a:r>
            <a:r>
              <a:rPr lang="en-US" sz="2000" dirty="0" err="1"/>
              <a:t>responden</a:t>
            </a:r>
            <a:r>
              <a:rPr lang="en-US" sz="2000" dirty="0"/>
              <a:t>, </a:t>
            </a:r>
            <a:r>
              <a:rPr lang="en-US" sz="2000" dirty="0" err="1"/>
              <a:t>responden</a:t>
            </a:r>
            <a:r>
              <a:rPr lang="en-US" sz="2000" dirty="0"/>
              <a:t> </a:t>
            </a:r>
            <a:r>
              <a:rPr lang="en-US" sz="2000" dirty="0" err="1"/>
              <a:t>pengganti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kuesioner</a:t>
            </a:r>
            <a:r>
              <a:rPr lang="en-US" sz="2000" dirty="0"/>
              <a:t> (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diterjemahkan</a:t>
            </a:r>
            <a:r>
              <a:rPr lang="en-US" sz="2000" dirty="0"/>
              <a:t>).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keperluan</a:t>
            </a:r>
            <a:r>
              <a:rPr lang="en-US" sz="2000" dirty="0"/>
              <a:t> di </a:t>
            </a:r>
            <a:r>
              <a:rPr lang="en-US" sz="2000" dirty="0" err="1"/>
              <a:t>lapangan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persiapan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: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tugas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pentingnya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tiap</a:t>
            </a:r>
            <a:r>
              <a:rPr lang="en-US" sz="2000" dirty="0"/>
              <a:t> </a:t>
            </a:r>
            <a:r>
              <a:rPr lang="en-US" sz="2000" dirty="0" err="1"/>
              <a:t>nomor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mencatat</a:t>
            </a:r>
            <a:r>
              <a:rPr lang="en-US" sz="2000" dirty="0"/>
              <a:t> </a:t>
            </a:r>
            <a:r>
              <a:rPr lang="en-US" sz="2000" dirty="0" err="1"/>
              <a:t>jawaban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pengisian</a:t>
            </a:r>
            <a:r>
              <a:rPr lang="en-US" sz="2000" dirty="0"/>
              <a:t> </a:t>
            </a:r>
            <a:r>
              <a:rPr lang="en-US" sz="2000" dirty="0" err="1"/>
              <a:t>kuesioner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Pedoman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; </a:t>
            </a:r>
            <a:r>
              <a:rPr lang="en-US" sz="2000" dirty="0" err="1"/>
              <a:t>etika</a:t>
            </a:r>
            <a:r>
              <a:rPr lang="en-US" sz="2000" dirty="0"/>
              <a:t>, </a:t>
            </a:r>
            <a:r>
              <a:rPr lang="en-US" sz="2000" dirty="0" err="1"/>
              <a:t>sikap</a:t>
            </a:r>
            <a:r>
              <a:rPr lang="en-US" sz="2000" dirty="0"/>
              <a:t>, </a:t>
            </a:r>
            <a:r>
              <a:rPr lang="en-US" sz="2000" dirty="0" err="1"/>
              <a:t>taktik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Prosedur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: </a:t>
            </a:r>
            <a:r>
              <a:rPr lang="en-US" sz="2000" dirty="0" err="1"/>
              <a:t>perkenalan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pamit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Orientasi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di </a:t>
            </a:r>
            <a:r>
              <a:rPr lang="en-US" sz="2000" dirty="0" err="1"/>
              <a:t>lapangan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Latihan</a:t>
            </a:r>
            <a:r>
              <a:rPr lang="en-US" sz="2000" dirty="0"/>
              <a:t> </a:t>
            </a:r>
            <a:r>
              <a:rPr lang="en-US" sz="2000" dirty="0" err="1" smtClean="0"/>
              <a:t>wawancara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77034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dibekali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probing : </a:t>
            </a:r>
            <a:r>
              <a:rPr lang="en-US" dirty="0" err="1"/>
              <a:t>menggali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,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di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keusioner</a:t>
            </a:r>
            <a:r>
              <a:rPr lang="en-US" dirty="0"/>
              <a:t>. Probing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“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”. </a:t>
            </a:r>
            <a:r>
              <a:rPr lang="en-US" dirty="0" err="1"/>
              <a:t>Penyebabnya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mengerti</a:t>
            </a:r>
            <a:r>
              <a:rPr lang="en-US" dirty="0"/>
              <a:t>,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, </a:t>
            </a:r>
            <a:r>
              <a:rPr lang="en-US" dirty="0" err="1"/>
              <a:t>merahasiakan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betul-betul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rapport yang optimal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 yang </a:t>
            </a:r>
            <a:r>
              <a:rPr lang="en-US" dirty="0" err="1"/>
              <a:t>kondusif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bersedia</a:t>
            </a:r>
            <a:r>
              <a:rPr lang="en-US" dirty="0"/>
              <a:t> </a:t>
            </a:r>
            <a:r>
              <a:rPr lang="en-US" dirty="0" err="1"/>
              <a:t>bekerjasama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rapport,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mengupayakan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;</a:t>
            </a: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pakaian</a:t>
            </a:r>
            <a:r>
              <a:rPr lang="en-US" dirty="0"/>
              <a:t> </a:t>
            </a:r>
            <a:r>
              <a:rPr lang="en-US" dirty="0" err="1"/>
              <a:t>rapi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perhiasan</a:t>
            </a:r>
            <a:r>
              <a:rPr lang="en-US" dirty="0"/>
              <a:t> </a:t>
            </a:r>
            <a:r>
              <a:rPr lang="en-US" dirty="0" err="1"/>
              <a:t>berlebih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ramah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netral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4.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pendengar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sz="2800" dirty="0"/>
              <a:t/>
            </a:r>
            <a:br>
              <a:rPr lang="en-US" sz="2800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421335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610600" cy="6629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smtClean="0"/>
              <a:t>Agar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mematuhi</a:t>
            </a:r>
            <a:r>
              <a:rPr lang="en-US" dirty="0"/>
              <a:t> </a:t>
            </a:r>
            <a:r>
              <a:rPr lang="en-US" dirty="0" err="1"/>
              <a:t>kaidah-kaidah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/>
              <a:t>1. </a:t>
            </a:r>
            <a:r>
              <a:rPr lang="id-ID" dirty="0"/>
              <a:t>U</a:t>
            </a:r>
            <a:r>
              <a:rPr lang="en-US" dirty="0" err="1"/>
              <a:t>tamakan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</a:t>
            </a:r>
            <a:r>
              <a:rPr lang="id-ID" dirty="0"/>
              <a:t>T</a:t>
            </a:r>
            <a:r>
              <a:rPr lang="en-US" dirty="0" err="1"/>
              <a:t>epat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id-ID" dirty="0"/>
              <a:t>J</a:t>
            </a:r>
            <a:r>
              <a:rPr lang="en-US" dirty="0" err="1"/>
              <a:t>ika</a:t>
            </a:r>
            <a:r>
              <a:rPr lang="en-US" dirty="0"/>
              <a:t> </a:t>
            </a:r>
            <a:r>
              <a:rPr lang="en-US" dirty="0" err="1"/>
              <a:t>bertemu</a:t>
            </a:r>
            <a:r>
              <a:rPr lang="en-US" dirty="0"/>
              <a:t>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kapan</a:t>
            </a:r>
            <a:r>
              <a:rPr lang="en-US" dirty="0"/>
              <a:t> </a:t>
            </a:r>
            <a:r>
              <a:rPr lang="en-US" dirty="0" err="1"/>
              <a:t>kunjungan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4. </a:t>
            </a:r>
            <a:r>
              <a:rPr lang="id-ID" dirty="0"/>
              <a:t>B</a:t>
            </a:r>
            <a:r>
              <a:rPr lang="en-US" dirty="0" err="1"/>
              <a:t>ijaksana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 smtClean="0"/>
              <a:t>kunjungan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5 . </a:t>
            </a:r>
            <a:r>
              <a:rPr lang="en-US" dirty="0" err="1"/>
              <a:t>Kunjungan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6.</a:t>
            </a:r>
            <a:r>
              <a:rPr lang="id-ID" dirty="0"/>
              <a:t> R</a:t>
            </a:r>
            <a:r>
              <a:rPr lang="en-US" dirty="0" err="1"/>
              <a:t>esponden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 smtClean="0"/>
              <a:t>diri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terjawab</a:t>
            </a:r>
            <a:r>
              <a:rPr lang="en-US" dirty="0"/>
              <a:t>, </a:t>
            </a:r>
            <a:r>
              <a:rPr lang="en-US" dirty="0" err="1"/>
              <a:t>mencek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id-ID" dirty="0"/>
              <a:t>y</a:t>
            </a:r>
            <a:r>
              <a:rPr lang="en-US" dirty="0"/>
              <a:t>an</a:t>
            </a:r>
            <a:r>
              <a:rPr lang="id-ID" dirty="0"/>
              <a:t>g</a:t>
            </a:r>
            <a:r>
              <a:rPr lang="en-US" dirty="0"/>
              <a:t> </a:t>
            </a:r>
            <a:r>
              <a:rPr lang="en-US" dirty="0" err="1"/>
              <a:t>diwawancarai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42858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D. Masalah Reliabilitas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Realibilitas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perihal</a:t>
            </a:r>
            <a:r>
              <a:rPr lang="en-US" dirty="0"/>
              <a:t> </a:t>
            </a:r>
            <a:r>
              <a:rPr lang="en-US" dirty="0" err="1"/>
              <a:t>keterpercayaan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	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.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reliabilitas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	</a:t>
            </a:r>
            <a:r>
              <a:rPr lang="en-US" dirty="0" err="1"/>
              <a:t>sejauh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 smtClean="0"/>
              <a:t>konsistena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responden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	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reliabilitas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ulang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61395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E. Metode Pengumpulan Data Kualitatif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data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kata-kata </a:t>
            </a:r>
            <a:r>
              <a:rPr lang="en-US" dirty="0" err="1"/>
              <a:t>lisa</a:t>
            </a:r>
            <a:r>
              <a:rPr lang="en-US" dirty="0"/>
              <a:t>/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responde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informan</a:t>
            </a:r>
            <a:r>
              <a:rPr lang="en-US" dirty="0"/>
              <a:t>.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data </a:t>
            </a:r>
            <a:r>
              <a:rPr lang="en-US" dirty="0" err="1"/>
              <a:t>numerik</a:t>
            </a:r>
            <a:r>
              <a:rPr lang="en-US" dirty="0"/>
              <a:t> </a:t>
            </a:r>
            <a:r>
              <a:rPr lang="en-US" dirty="0" err="1"/>
              <a:t>sejauh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statistik</a:t>
            </a: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dipertimbangkan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/>
              <a:t> a.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kecukupan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en-US" dirty="0"/>
              <a:t> b.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id-ID" dirty="0" err="1"/>
              <a:t>e</a:t>
            </a:r>
            <a:r>
              <a:rPr lang="en-US" dirty="0" err="1" smtClean="0"/>
              <a:t>fisiensi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en-US" dirty="0"/>
              <a:t> c.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/>
              <a:t>etika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25188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77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memasukkan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/>
              <a:t>a.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orang/</a:t>
            </a:r>
            <a:r>
              <a:rPr lang="en-US" dirty="0" err="1"/>
              <a:t>situasi</a:t>
            </a:r>
            <a:r>
              <a:rPr lang="en-US" dirty="0"/>
              <a:t> yang </a:t>
            </a:r>
            <a:r>
              <a:rPr lang="en-US" dirty="0" err="1"/>
              <a:t>diteliti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menangkap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aktual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</a:t>
            </a:r>
            <a:r>
              <a:rPr lang="en-US" dirty="0" err="1"/>
              <a:t>dikatakan</a:t>
            </a:r>
            <a:r>
              <a:rPr lang="en-US" dirty="0"/>
              <a:t> 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berperanserta</a:t>
            </a:r>
            <a:r>
              <a:rPr lang="en-US" dirty="0"/>
              <a:t>,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,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sengaja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tipologi</a:t>
            </a:r>
            <a:r>
              <a:rPr lang="en-US" dirty="0"/>
              <a:t> (ideal)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(</a:t>
            </a:r>
            <a:r>
              <a:rPr lang="en-US" dirty="0" err="1"/>
              <a:t>kasus</a:t>
            </a:r>
            <a:r>
              <a:rPr lang="en-US" dirty="0"/>
              <a:t>).</a:t>
            </a:r>
            <a:br>
              <a:rPr lang="en-US" dirty="0"/>
            </a:br>
            <a:r>
              <a:rPr lang="en-US" dirty="0"/>
              <a:t>Proses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bola </a:t>
            </a:r>
            <a:r>
              <a:rPr lang="en-US" dirty="0" err="1"/>
              <a:t>salju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bertanya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, </a:t>
            </a:r>
            <a:r>
              <a:rPr lang="en-US" dirty="0" err="1"/>
              <a:t>saudara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,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mendekati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.</a:t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55010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F. Observsi/Pengamatan Berperanserta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mensyaratkan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:</a:t>
            </a:r>
          </a:p>
          <a:p>
            <a:pPr marL="514350" indent="-514350">
              <a:buAutoNum type="alphaLcPeriod"/>
            </a:pPr>
            <a:r>
              <a:rPr lang="en-US" dirty="0" err="1"/>
              <a:t>melihat</a:t>
            </a:r>
            <a:r>
              <a:rPr lang="en-US" dirty="0"/>
              <a:t>, </a:t>
            </a:r>
            <a:r>
              <a:rPr lang="en-US" dirty="0" err="1"/>
              <a:t>merasakan</a:t>
            </a:r>
            <a:r>
              <a:rPr lang="en-US" dirty="0"/>
              <a:t>, </a:t>
            </a:r>
            <a:r>
              <a:rPr lang="en-US" dirty="0" err="1"/>
              <a:t>memaknai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,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(</a:t>
            </a:r>
            <a:r>
              <a:rPr lang="en-US" dirty="0" err="1" smtClean="0"/>
              <a:t>intersubyekti</a:t>
            </a:r>
            <a:r>
              <a:rPr lang="id-ID" smtClean="0"/>
              <a:t>v</a:t>
            </a:r>
            <a:r>
              <a:rPr lang="en-US" smtClean="0"/>
              <a:t>itas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17083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534400" cy="6400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keragaman</a:t>
            </a:r>
            <a:r>
              <a:rPr lang="en-US" sz="2800" dirty="0"/>
              <a:t> </a:t>
            </a:r>
            <a:r>
              <a:rPr lang="en-US" sz="2800" dirty="0" err="1"/>
              <a:t>tipe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a.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peranserta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; </a:t>
            </a:r>
            <a:r>
              <a:rPr lang="en-US" sz="2800" dirty="0" err="1"/>
              <a:t>penuh</a:t>
            </a:r>
            <a:r>
              <a:rPr lang="en-US" sz="2800" dirty="0"/>
              <a:t>, </a:t>
            </a:r>
            <a:r>
              <a:rPr lang="en-US" sz="2800" dirty="0" err="1"/>
              <a:t>terbatas</a:t>
            </a:r>
            <a:r>
              <a:rPr lang="en-US" sz="2800" dirty="0"/>
              <a:t>,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id-ID" sz="2800" dirty="0" smtClean="0"/>
              <a:t> </a:t>
            </a:r>
            <a:r>
              <a:rPr lang="en-US" sz="2800" dirty="0" err="1" smtClean="0"/>
              <a:t>peranserta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b.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keterbukaan</a:t>
            </a:r>
            <a:r>
              <a:rPr lang="en-US" sz="2800" dirty="0"/>
              <a:t> </a:t>
            </a:r>
            <a:r>
              <a:rPr lang="en-US" sz="2800" dirty="0" err="1"/>
              <a:t>peran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: </a:t>
            </a:r>
            <a:r>
              <a:rPr lang="en-US" sz="2800" dirty="0" err="1"/>
              <a:t>terbuka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</a:t>
            </a:r>
            <a:r>
              <a:rPr lang="en-US" sz="2800" dirty="0" err="1" smtClean="0"/>
              <a:t>penuh</a:t>
            </a:r>
            <a:r>
              <a:rPr lang="en-US" sz="2800" dirty="0"/>
              <a:t>, </a:t>
            </a:r>
            <a:r>
              <a:rPr lang="en-US" sz="2800" dirty="0" err="1" smtClean="0"/>
              <a:t>terbuka</a:t>
            </a:r>
            <a:r>
              <a:rPr lang="en-US" sz="2800" dirty="0" smtClean="0"/>
              <a:t> </a:t>
            </a:r>
            <a:r>
              <a:rPr lang="en-US" sz="2800" dirty="0" err="1" smtClean="0"/>
              <a:t>terbatas</a:t>
            </a:r>
            <a:r>
              <a:rPr lang="en-US" sz="2800" dirty="0"/>
              <a:t>, </a:t>
            </a:r>
            <a:r>
              <a:rPr lang="en-US" sz="2800" dirty="0" err="1"/>
              <a:t>tertutup</a:t>
            </a:r>
            <a:r>
              <a:rPr lang="en-US" sz="2800" dirty="0"/>
              <a:t> </a:t>
            </a:r>
            <a:r>
              <a:rPr lang="en-US" sz="2800" dirty="0" err="1"/>
              <a:t>penuh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c.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keterbukaan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; </a:t>
            </a:r>
            <a:r>
              <a:rPr lang="en-US" sz="2800" dirty="0" err="1"/>
              <a:t>terbuka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penuh,terbuka</a:t>
            </a:r>
            <a:r>
              <a:rPr lang="en-US" sz="2800" dirty="0" smtClean="0"/>
              <a:t> </a:t>
            </a:r>
            <a:r>
              <a:rPr lang="en-US" sz="2800" dirty="0" err="1"/>
              <a:t>terbatas</a:t>
            </a:r>
            <a:r>
              <a:rPr lang="en-US" sz="2800" dirty="0"/>
              <a:t>, </a:t>
            </a:r>
            <a:r>
              <a:rPr lang="en-US" sz="2800" dirty="0" err="1"/>
              <a:t>tertutup</a:t>
            </a:r>
            <a:r>
              <a:rPr lang="en-US" sz="2800" dirty="0"/>
              <a:t> </a:t>
            </a:r>
            <a:r>
              <a:rPr lang="en-US" sz="2800" dirty="0" err="1"/>
              <a:t>penuh</a:t>
            </a:r>
            <a:r>
              <a:rPr lang="en-US" sz="2800" dirty="0"/>
              <a:t>, </a:t>
            </a:r>
            <a:r>
              <a:rPr lang="en-US" sz="2800" dirty="0" err="1"/>
              <a:t>pemalsuan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d.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kedalaman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keleluasan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: </a:t>
            </a:r>
            <a:r>
              <a:rPr lang="id-ID" sz="2800" dirty="0" smtClean="0"/>
              <a:t> </a:t>
            </a:r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/>
              <a:t>pendek</a:t>
            </a:r>
            <a:r>
              <a:rPr lang="en-US" sz="2800" dirty="0"/>
              <a:t>,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/>
              <a:t>panjang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e.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: </a:t>
            </a:r>
            <a:r>
              <a:rPr lang="en-US" sz="2800" dirty="0" err="1"/>
              <a:t>sempit</a:t>
            </a:r>
            <a:r>
              <a:rPr lang="en-US" sz="2800" dirty="0"/>
              <a:t>, </a:t>
            </a:r>
            <a:r>
              <a:rPr lang="en-US" sz="2800" dirty="0" err="1"/>
              <a:t>luas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xmlns="" val="253204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berperan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,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keperluan</a:t>
            </a:r>
            <a:r>
              <a:rPr lang="en-US" sz="2800" dirty="0"/>
              <a:t> </a:t>
            </a:r>
            <a:r>
              <a:rPr lang="en-US" sz="2800" dirty="0" err="1"/>
              <a:t>efisiensi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efekti</a:t>
            </a:r>
            <a:r>
              <a:rPr lang="id-ID" sz="2800" dirty="0" smtClean="0"/>
              <a:t>v</a:t>
            </a:r>
            <a:r>
              <a:rPr lang="en-US" sz="2800" dirty="0" err="1" smtClean="0"/>
              <a:t>itas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pembatasan</a:t>
            </a:r>
            <a:r>
              <a:rPr lang="en-US" sz="2800" dirty="0"/>
              <a:t> </a:t>
            </a:r>
            <a:r>
              <a:rPr lang="en-US" sz="2800" dirty="0" err="1"/>
              <a:t>sasaran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membangun</a:t>
            </a:r>
            <a:r>
              <a:rPr lang="en-US" sz="2800" dirty="0"/>
              <a:t> </a:t>
            </a:r>
            <a:r>
              <a:rPr lang="en-US" sz="2800" dirty="0" err="1"/>
              <a:t>kerangka</a:t>
            </a:r>
            <a:r>
              <a:rPr lang="en-US" sz="2800" dirty="0"/>
              <a:t> </a:t>
            </a:r>
            <a:r>
              <a:rPr lang="en-US" sz="2800" dirty="0" err="1"/>
              <a:t>pemikiran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pengarah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proeses</a:t>
            </a:r>
            <a:r>
              <a:rPr lang="en-US" sz="2800" dirty="0"/>
              <a:t> </a:t>
            </a:r>
            <a:r>
              <a:rPr lang="en-US" sz="2800" dirty="0" err="1"/>
              <a:t>pengumpulan</a:t>
            </a:r>
            <a:r>
              <a:rPr lang="en-US" sz="2800" dirty="0"/>
              <a:t> data</a:t>
            </a:r>
            <a:endParaRPr lang="id-ID" sz="2800" dirty="0"/>
          </a:p>
          <a:p>
            <a:pPr marL="0" indent="0">
              <a:spcBef>
                <a:spcPts val="0"/>
              </a:spcBef>
              <a:buNone/>
            </a:pPr>
            <a:endParaRPr lang="id-ID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err="1" smtClean="0"/>
              <a:t>Sedikitnya</a:t>
            </a:r>
            <a:r>
              <a:rPr lang="en-US" sz="2800" dirty="0" smtClean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resiko</a:t>
            </a:r>
            <a:r>
              <a:rPr lang="en-US" sz="2800" dirty="0"/>
              <a:t> yang </a:t>
            </a:r>
            <a:r>
              <a:rPr lang="en-US" sz="2800" dirty="0" err="1"/>
              <a:t>terkandung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berperan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 :</a:t>
            </a:r>
            <a:br>
              <a:rPr lang="en-US" sz="2800" dirty="0"/>
            </a:br>
            <a:r>
              <a:rPr lang="en-US" sz="2800" dirty="0"/>
              <a:t>a. </a:t>
            </a:r>
            <a:r>
              <a:rPr lang="en-US" sz="2800" dirty="0" err="1"/>
              <a:t>kemungkinan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larut</a:t>
            </a:r>
            <a:r>
              <a:rPr lang="en-US" sz="2800" dirty="0"/>
              <a:t> (going native) di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komunitas</a:t>
            </a:r>
            <a:r>
              <a:rPr lang="en-US" sz="2800" dirty="0"/>
              <a:t> yang </a:t>
            </a:r>
            <a:r>
              <a:rPr lang="en-US" sz="2800" dirty="0" err="1"/>
              <a:t>dikaji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lupa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perannya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sebaliknya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b. </a:t>
            </a:r>
            <a:r>
              <a:rPr lang="en-US" sz="2800" dirty="0" err="1"/>
              <a:t>kemungkinan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berada</a:t>
            </a:r>
            <a:r>
              <a:rPr lang="en-US" sz="2800" dirty="0"/>
              <a:t> di </a:t>
            </a:r>
            <a:r>
              <a:rPr lang="en-US" sz="2800" dirty="0" err="1"/>
              <a:t>luar</a:t>
            </a:r>
            <a:r>
              <a:rPr lang="en-US" sz="2800" dirty="0"/>
              <a:t> </a:t>
            </a:r>
            <a:r>
              <a:rPr lang="en-US" sz="2800" dirty="0" err="1"/>
              <a:t>komunitas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yang </a:t>
            </a:r>
            <a:r>
              <a:rPr lang="en-US" sz="2800" dirty="0" err="1"/>
              <a:t>dikaji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nilai-nilai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2800" dirty="0"/>
              <a:t> </a:t>
            </a:r>
            <a:r>
              <a:rPr lang="id-ID" sz="2800" dirty="0" smtClean="0"/>
              <a:t>   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/>
              <a:t>menafsirkan</a:t>
            </a:r>
            <a:r>
              <a:rPr lang="en-US" sz="2800" dirty="0"/>
              <a:t> </a:t>
            </a:r>
            <a:r>
              <a:rPr lang="en-US" sz="2800" dirty="0" err="1"/>
              <a:t>kejadian</a:t>
            </a:r>
            <a:r>
              <a:rPr lang="en-US" sz="2800" dirty="0"/>
              <a:t>/ </a:t>
            </a:r>
            <a:r>
              <a:rPr lang="en-US" sz="2800" dirty="0" err="1"/>
              <a:t>gejala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2800" dirty="0"/>
              <a:t> </a:t>
            </a:r>
            <a:r>
              <a:rPr lang="id-ID" sz="2800" dirty="0" smtClean="0"/>
              <a:t>    </a:t>
            </a:r>
            <a:r>
              <a:rPr lang="en-US" sz="2800" dirty="0" err="1" smtClean="0"/>
              <a:t>komunitas</a:t>
            </a:r>
            <a:r>
              <a:rPr lang="en-US" sz="2800" dirty="0" smtClean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xmlns="" val="186431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id-ID" dirty="0" smtClean="0"/>
              <a:t>  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/>
              <a:t>sifatnya</a:t>
            </a:r>
            <a:r>
              <a:rPr lang="en-US" dirty="0"/>
              <a:t> data </a:t>
            </a:r>
            <a:r>
              <a:rPr lang="en-US" dirty="0" err="1"/>
              <a:t>dibedakan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. 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1. </a:t>
            </a:r>
            <a:r>
              <a:rPr lang="en-US" dirty="0" smtClean="0"/>
              <a:t>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data </a:t>
            </a:r>
            <a:r>
              <a:rPr lang="en-US" dirty="0" err="1"/>
              <a:t>mentah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, </a:t>
            </a:r>
            <a:r>
              <a:rPr lang="en-US" dirty="0" err="1"/>
              <a:t>perkataan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, </a:t>
            </a:r>
            <a:r>
              <a:rPr lang="en-US" dirty="0" err="1"/>
              <a:t>rinci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. 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2. D</a:t>
            </a:r>
            <a:r>
              <a:rPr lang="en-US" dirty="0" err="1" smtClean="0"/>
              <a:t>ata</a:t>
            </a:r>
            <a:r>
              <a:rPr lang="en-US" dirty="0" smtClean="0"/>
              <a:t> </a:t>
            </a:r>
            <a:r>
              <a:rPr lang="en-US" dirty="0" err="1" smtClean="0"/>
              <a:t>kuan</a:t>
            </a:r>
            <a:r>
              <a:rPr lang="id-ID" dirty="0" smtClean="0"/>
              <a:t>t</a:t>
            </a:r>
            <a:r>
              <a:rPr lang="en-US" dirty="0" err="1" smtClean="0"/>
              <a:t>itatif</a:t>
            </a:r>
            <a:r>
              <a:rPr lang="en-US" dirty="0" smtClean="0"/>
              <a:t> </a:t>
            </a:r>
            <a:r>
              <a:rPr lang="en-US" dirty="0" err="1"/>
              <a:t>merupakan</a:t>
            </a:r>
            <a:r>
              <a:rPr lang="en-US" dirty="0"/>
              <a:t> data yang </a:t>
            </a:r>
            <a:r>
              <a:rPr lang="en-US" dirty="0" err="1"/>
              <a:t>dibingkai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, </a:t>
            </a:r>
            <a:r>
              <a:rPr lang="en-US" dirty="0" err="1"/>
              <a:t>terbakukan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ringkas</a:t>
            </a:r>
            <a:r>
              <a:rPr lang="en-US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41354740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id-ID" dirty="0"/>
              <a:t>G. Wawancara Mendalam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temu</a:t>
            </a:r>
            <a:r>
              <a:rPr lang="en-US" sz="2000" dirty="0"/>
              <a:t> </a:t>
            </a:r>
            <a:r>
              <a:rPr lang="en-US" sz="2000" dirty="0" err="1"/>
              <a:t>muka</a:t>
            </a:r>
            <a:r>
              <a:rPr lang="en-US" sz="2000" dirty="0"/>
              <a:t> </a:t>
            </a:r>
            <a:r>
              <a:rPr lang="en-US" sz="2000" dirty="0" err="1"/>
              <a:t>berulang</a:t>
            </a:r>
            <a:r>
              <a:rPr lang="en-US" sz="2000" dirty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subyek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hendak</a:t>
            </a:r>
            <a:r>
              <a:rPr lang="en-US" sz="2000" dirty="0"/>
              <a:t>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pandangan</a:t>
            </a:r>
            <a:r>
              <a:rPr lang="en-US" sz="2000" dirty="0"/>
              <a:t> </a:t>
            </a:r>
            <a:r>
              <a:rPr lang="en-US" sz="2000" dirty="0" err="1"/>
              <a:t>subyaek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hidupnya</a:t>
            </a:r>
            <a:r>
              <a:rPr lang="en-US" sz="2000" dirty="0"/>
              <a:t>, </a:t>
            </a:r>
            <a:r>
              <a:rPr lang="en-US" sz="2000" dirty="0" err="1"/>
              <a:t>pengalamannya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.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berlangsung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suasana</a:t>
            </a:r>
            <a:r>
              <a:rPr lang="en-US" sz="2000" dirty="0"/>
              <a:t> </a:t>
            </a:r>
            <a:r>
              <a:rPr lang="en-US" sz="2000" dirty="0" err="1"/>
              <a:t>kesetaraan</a:t>
            </a:r>
            <a:r>
              <a:rPr lang="en-US" sz="2000" dirty="0"/>
              <a:t>, </a:t>
            </a:r>
            <a:r>
              <a:rPr lang="en-US" sz="2000" dirty="0" err="1"/>
              <a:t>akrab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informal</a:t>
            </a:r>
          </a:p>
          <a:p>
            <a:pPr>
              <a:buNone/>
            </a:pP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diterapkan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pengumpulan</a:t>
            </a:r>
            <a:r>
              <a:rPr lang="en-US" sz="2000" dirty="0"/>
              <a:t> data </a:t>
            </a:r>
            <a:r>
              <a:rPr lang="en-US" sz="2000" dirty="0" err="1"/>
              <a:t>situasi</a:t>
            </a:r>
            <a:r>
              <a:rPr lang="en-US" sz="2000" dirty="0"/>
              <a:t> –</a:t>
            </a:r>
            <a:r>
              <a:rPr lang="en-US" sz="2000" dirty="0" err="1"/>
              <a:t>situasi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:</a:t>
            </a:r>
          </a:p>
          <a:p>
            <a:pPr marL="457200" indent="-457200">
              <a:buAutoNum type="alphaLcPeriod"/>
            </a:pP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dirumuskan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tepat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Ajang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subyek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terjangkau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kendala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tergantung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ajang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orang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keperluan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menjelaskan</a:t>
            </a:r>
            <a:r>
              <a:rPr lang="en-US" sz="2000" dirty="0"/>
              <a:t> </a:t>
            </a:r>
            <a:r>
              <a:rPr lang="en-US" sz="2000" dirty="0" err="1"/>
              <a:t>pengalaman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Tugas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mempelajari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r>
              <a:rPr lang="en-US" sz="2000" dirty="0"/>
              <a:t>, </a:t>
            </a:r>
            <a:r>
              <a:rPr lang="en-US" sz="2000" dirty="0" err="1"/>
              <a:t>antara</a:t>
            </a:r>
            <a:r>
              <a:rPr lang="en-US" sz="2000" dirty="0"/>
              <a:t> lain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menjawabnya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memperoleh</a:t>
            </a:r>
            <a:r>
              <a:rPr lang="en-US" sz="2000" dirty="0"/>
              <a:t> </a:t>
            </a:r>
            <a:r>
              <a:rPr lang="en-US" sz="2000" dirty="0" err="1"/>
              <a:t>jawaban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endParaRPr lang="en-US" sz="2000" dirty="0"/>
          </a:p>
          <a:p>
            <a:pPr marL="0" indent="0">
              <a:buNone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xmlns="" val="130217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jenisnya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substansi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yang </a:t>
            </a:r>
            <a:r>
              <a:rPr lang="en-US" sz="2400" dirty="0" err="1"/>
              <a:t>diwawancarai</a:t>
            </a:r>
            <a:r>
              <a:rPr lang="en-US" sz="2400" dirty="0"/>
              <a:t>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substansinya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a. </a:t>
            </a:r>
            <a:r>
              <a:rPr lang="en-US" sz="2400" dirty="0" err="1"/>
              <a:t>menggali</a:t>
            </a:r>
            <a:r>
              <a:rPr lang="en-US" sz="2400" dirty="0"/>
              <a:t> </a:t>
            </a:r>
            <a:r>
              <a:rPr lang="en-US" sz="2400" dirty="0" err="1"/>
              <a:t>riwayat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sosiologis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b. </a:t>
            </a:r>
            <a:r>
              <a:rPr lang="en-US" sz="2400" dirty="0" err="1"/>
              <a:t>mempelajari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c.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gambaran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ajang,situasi</a:t>
            </a:r>
            <a:r>
              <a:rPr lang="en-US" sz="2400" dirty="0"/>
              <a:t>/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</a:t>
            </a:r>
            <a:r>
              <a:rPr lang="en-US" sz="2400" dirty="0" smtClean="0"/>
              <a:t>orang</a:t>
            </a:r>
            <a:r>
              <a:rPr lang="en-US" sz="2400" dirty="0"/>
              <a:t>.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 smtClean="0"/>
              <a:t>Me</a:t>
            </a:r>
            <a:r>
              <a:rPr lang="en-US" sz="2400" dirty="0" err="1" smtClean="0"/>
              <a:t>nurut</a:t>
            </a:r>
            <a:r>
              <a:rPr lang="en-US" sz="2400" dirty="0" smtClean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orang yang </a:t>
            </a:r>
            <a:r>
              <a:rPr lang="en-US" sz="2400" dirty="0" err="1" smtClean="0"/>
              <a:t>diwawancarai</a:t>
            </a:r>
            <a:r>
              <a:rPr lang="id-ID" sz="2400" dirty="0" smtClean="0"/>
              <a:t>, </a:t>
            </a:r>
            <a:r>
              <a:rPr lang="en-US" sz="2400" dirty="0" smtClean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perorangan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 smtClean="0"/>
              <a:t>.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Met</a:t>
            </a:r>
            <a:r>
              <a:rPr lang="id-ID" sz="2400" dirty="0" smtClean="0"/>
              <a:t>o</a:t>
            </a:r>
            <a:r>
              <a:rPr lang="en-US" sz="2400" dirty="0" smtClean="0"/>
              <a:t>de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mengandung</a:t>
            </a:r>
            <a:r>
              <a:rPr lang="en-US" sz="2400" dirty="0"/>
              <a:t>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kelemahan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a.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pemalsuan</a:t>
            </a:r>
            <a:r>
              <a:rPr lang="en-US" sz="2400" dirty="0"/>
              <a:t>, </a:t>
            </a:r>
            <a:r>
              <a:rPr lang="en-US" sz="2400" dirty="0" err="1"/>
              <a:t>penipuan</a:t>
            </a:r>
            <a:r>
              <a:rPr lang="en-US" sz="2400" dirty="0"/>
              <a:t>, </a:t>
            </a:r>
            <a:r>
              <a:rPr lang="en-US" sz="2400" dirty="0" err="1"/>
              <a:t>pelebih</a:t>
            </a:r>
            <a:r>
              <a:rPr lang="en-US" sz="2400" dirty="0"/>
              <a:t> </a:t>
            </a:r>
            <a:r>
              <a:rPr lang="en-US" sz="2400" dirty="0" err="1"/>
              <a:t>lebihan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    </a:t>
            </a:r>
            <a:r>
              <a:rPr lang="en-US" sz="2400" dirty="0" err="1"/>
              <a:t>penyimpangan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b. orang </a:t>
            </a:r>
            <a:r>
              <a:rPr lang="en-US" sz="2400" dirty="0" err="1"/>
              <a:t>mengatakan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    </a:t>
            </a:r>
            <a:r>
              <a:rPr lang="en-US" sz="2400" dirty="0" err="1"/>
              <a:t>berbeda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c.ada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terjauhkan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xmlns="" val="368353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</a:t>
            </a:r>
            <a:r>
              <a:rPr lang="en-US" sz="2400" dirty="0" err="1"/>
              <a:t>tahapan</a:t>
            </a:r>
            <a:r>
              <a:rPr lang="en-US" sz="2400" dirty="0"/>
              <a:t> –</a:t>
            </a:r>
            <a:r>
              <a:rPr lang="en-US" sz="2400" dirty="0" err="1"/>
              <a:t>tahapan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a. </a:t>
            </a:r>
            <a:r>
              <a:rPr lang="en-US" sz="2400" dirty="0" err="1"/>
              <a:t>Menyusun</a:t>
            </a:r>
            <a:r>
              <a:rPr lang="en-US" sz="2400" dirty="0"/>
              <a:t> </a:t>
            </a:r>
            <a:r>
              <a:rPr lang="en-US" sz="2400" b="1" dirty="0" err="1"/>
              <a:t>pedoman</a:t>
            </a:r>
            <a:r>
              <a:rPr lang="en-US" sz="2400" b="1" dirty="0"/>
              <a:t> </a:t>
            </a:r>
            <a:r>
              <a:rPr lang="en-US" sz="2400" b="1" dirty="0" err="1"/>
              <a:t>pertanyaan</a:t>
            </a:r>
            <a:r>
              <a:rPr lang="en-US" sz="2400" b="1" dirty="0"/>
              <a:t> </a:t>
            </a:r>
            <a:r>
              <a:rPr lang="en-US" sz="2400" dirty="0"/>
              <a:t>: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pertanyaan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</a:t>
            </a:r>
            <a:r>
              <a:rPr lang="en-US" sz="2400" dirty="0" err="1" smtClean="0"/>
              <a:t>bukanlah</a:t>
            </a:r>
            <a:r>
              <a:rPr lang="id-ID" sz="2400" dirty="0" smtClean="0"/>
              <a:t> </a:t>
            </a:r>
            <a:r>
              <a:rPr lang="en-US" sz="2400" dirty="0" err="1" smtClean="0"/>
              <a:t>daftar</a:t>
            </a:r>
            <a:r>
              <a:rPr lang="en-US" sz="2400" dirty="0" smtClean="0"/>
              <a:t> </a:t>
            </a:r>
            <a:r>
              <a:rPr lang="en-US" sz="2400" dirty="0" err="1"/>
              <a:t>terstruktur</a:t>
            </a:r>
            <a:r>
              <a:rPr lang="en-US" sz="2400" dirty="0"/>
              <a:t>, </a:t>
            </a:r>
            <a:r>
              <a:rPr lang="en-US" sz="2400" dirty="0" err="1"/>
              <a:t>melainkan</a:t>
            </a:r>
            <a:r>
              <a:rPr lang="en-US" sz="2400" dirty="0"/>
              <a:t> </a:t>
            </a:r>
            <a:r>
              <a:rPr lang="en-US" sz="2400" dirty="0" err="1"/>
              <a:t>daftar</a:t>
            </a:r>
            <a:r>
              <a:rPr lang="en-US" sz="2400" dirty="0"/>
              <a:t> </a:t>
            </a:r>
            <a:r>
              <a:rPr lang="en-US" sz="2400" dirty="0" err="1"/>
              <a:t>aspek-aspek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</a:t>
            </a:r>
            <a:r>
              <a:rPr lang="en-US" sz="2400" dirty="0" smtClean="0"/>
              <a:t>yang </a:t>
            </a:r>
            <a:r>
              <a:rPr lang="en-US" sz="2400" dirty="0" err="1"/>
              <a:t>hendak</a:t>
            </a:r>
            <a:r>
              <a:rPr lang="en-US" sz="2400" dirty="0"/>
              <a:t> </a:t>
            </a:r>
            <a:r>
              <a:rPr lang="en-US" sz="2400" dirty="0" err="1" smtClean="0"/>
              <a:t>digali</a:t>
            </a:r>
            <a:r>
              <a:rPr lang="en-US" sz="2400" dirty="0" smtClean="0"/>
              <a:t> 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responden</a:t>
            </a:r>
            <a:r>
              <a:rPr lang="en-US" sz="2400" dirty="0"/>
              <a:t>/</a:t>
            </a:r>
            <a:r>
              <a:rPr lang="en-US" sz="2400" dirty="0" err="1"/>
              <a:t>informan</a:t>
            </a:r>
            <a:r>
              <a:rPr lang="en-US" sz="2400" dirty="0"/>
              <a:t>. </a:t>
            </a:r>
            <a:r>
              <a:rPr lang="en-US" sz="2400" dirty="0" err="1"/>
              <a:t>Syaratnya</a:t>
            </a:r>
            <a:r>
              <a:rPr lang="en-US" sz="2400" dirty="0"/>
              <a:t> </a:t>
            </a:r>
            <a:r>
              <a:rPr lang="id-ID" sz="2400" dirty="0" smtClean="0"/>
              <a:t> </a:t>
            </a:r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ti</a:t>
            </a:r>
            <a:r>
              <a:rPr lang="en-US" sz="2400" dirty="0" err="1" smtClean="0"/>
              <a:t>neliti</a:t>
            </a:r>
            <a:r>
              <a:rPr lang="en-US" sz="2400" dirty="0" smtClean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topik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 </a:t>
            </a:r>
            <a:r>
              <a:rPr lang="en-US" sz="2400" dirty="0" err="1" smtClean="0"/>
              <a:t>wawancara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tineliti</a:t>
            </a:r>
            <a:r>
              <a:rPr lang="en-US" sz="2400" dirty="0"/>
              <a:t> yang </a:t>
            </a:r>
            <a:r>
              <a:rPr lang="id-ID" sz="2400" dirty="0" smtClean="0"/>
              <a:t> </a:t>
            </a:r>
            <a:r>
              <a:rPr lang="en-US" sz="2400" dirty="0" err="1" smtClean="0"/>
              <a:t>hendak</a:t>
            </a:r>
            <a:r>
              <a:rPr lang="en-US" sz="2400" dirty="0" smtClean="0"/>
              <a:t> </a:t>
            </a:r>
            <a:r>
              <a:rPr lang="en-US" sz="2400" dirty="0" err="1"/>
              <a:t>diwawancarai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b. </a:t>
            </a:r>
            <a:r>
              <a:rPr lang="en-US" sz="2400" b="1" dirty="0" err="1"/>
              <a:t>Memulai</a:t>
            </a:r>
            <a:r>
              <a:rPr lang="en-US" sz="2400" b="1" dirty="0"/>
              <a:t> </a:t>
            </a:r>
            <a:r>
              <a:rPr lang="en-US" sz="2400" b="1" dirty="0" err="1"/>
              <a:t>wawancara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 smtClean="0"/>
              <a:t>rapot</a:t>
            </a:r>
            <a:r>
              <a:rPr lang="en-US" sz="2400" dirty="0" smtClean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 </a:t>
            </a:r>
            <a:r>
              <a:rPr lang="en-US" sz="2400" dirty="0" err="1" smtClean="0"/>
              <a:t>mengajukan</a:t>
            </a:r>
            <a:r>
              <a:rPr lang="en-US" sz="2400" dirty="0" smtClean="0"/>
              <a:t> </a:t>
            </a:r>
            <a:r>
              <a:rPr lang="en-US" sz="2400" dirty="0" err="1" smtClean="0"/>
              <a:t>pertanyaan</a:t>
            </a:r>
            <a:r>
              <a:rPr lang="en-US" sz="2400" dirty="0" smtClean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. Agar </a:t>
            </a:r>
            <a:r>
              <a:rPr lang="en-US" sz="2400" dirty="0" err="1" smtClean="0"/>
              <a:t>responden</a:t>
            </a:r>
            <a:r>
              <a:rPr lang="en-US" sz="2400" dirty="0" smtClean="0"/>
              <a:t>/</a:t>
            </a:r>
            <a:r>
              <a:rPr lang="id-ID" sz="2400" dirty="0" smtClean="0"/>
              <a:t>  </a:t>
            </a:r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  i</a:t>
            </a:r>
            <a:r>
              <a:rPr lang="en-US" sz="2400" dirty="0" err="1" smtClean="0"/>
              <a:t>nforman</a:t>
            </a:r>
            <a:r>
              <a:rPr lang="en-US" sz="2400" dirty="0" smtClean="0"/>
              <a:t> </a:t>
            </a:r>
            <a:r>
              <a:rPr lang="en-US" sz="2400" dirty="0" err="1"/>
              <a:t>terbuka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 smtClean="0"/>
              <a:t>ditempuh</a:t>
            </a:r>
            <a:r>
              <a:rPr lang="en-US" sz="2400" dirty="0" smtClean="0"/>
              <a:t> </a:t>
            </a:r>
            <a:r>
              <a:rPr lang="en-US" sz="2400" dirty="0" err="1"/>
              <a:t>cara-cara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    1). </a:t>
            </a:r>
            <a:r>
              <a:rPr lang="en-US" sz="2400" dirty="0" err="1"/>
              <a:t>ajukan</a:t>
            </a:r>
            <a:r>
              <a:rPr lang="en-US" sz="2400" dirty="0"/>
              <a:t> </a:t>
            </a:r>
            <a:r>
              <a:rPr lang="en-US" sz="2400" dirty="0" err="1"/>
              <a:t>pertanyaan</a:t>
            </a:r>
            <a:r>
              <a:rPr lang="en-US" sz="2400" dirty="0"/>
              <a:t> </a:t>
            </a:r>
            <a:r>
              <a:rPr lang="en-US" sz="2400" dirty="0" err="1"/>
              <a:t>deskriptif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2). </a:t>
            </a:r>
            <a:r>
              <a:rPr lang="en-US" sz="2400" dirty="0" err="1"/>
              <a:t>minta</a:t>
            </a:r>
            <a:r>
              <a:rPr lang="en-US" sz="2400" dirty="0"/>
              <a:t> </a:t>
            </a:r>
            <a:r>
              <a:rPr lang="en-US" sz="2400" dirty="0" err="1"/>
              <a:t>tineliti</a:t>
            </a:r>
            <a:r>
              <a:rPr lang="en-US" sz="2400" dirty="0"/>
              <a:t> </a:t>
            </a:r>
            <a:r>
              <a:rPr lang="en-US" sz="2400" dirty="0" err="1"/>
              <a:t>menuliskan</a:t>
            </a:r>
            <a:r>
              <a:rPr lang="en-US" sz="2400" dirty="0"/>
              <a:t> </a:t>
            </a:r>
            <a:r>
              <a:rPr lang="en-US" sz="2400" dirty="0" err="1"/>
              <a:t>kisah</a:t>
            </a:r>
            <a:r>
              <a:rPr lang="en-US" sz="2400" dirty="0"/>
              <a:t>/</a:t>
            </a:r>
            <a:r>
              <a:rPr lang="en-US" sz="2400" dirty="0" err="1"/>
              <a:t>riwayat</a:t>
            </a:r>
            <a:r>
              <a:rPr lang="en-US" sz="2400" dirty="0"/>
              <a:t> </a:t>
            </a:r>
            <a:r>
              <a:rPr lang="en-US" sz="2400" dirty="0" err="1"/>
              <a:t>hidupnya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3). </a:t>
            </a:r>
            <a:r>
              <a:rPr lang="en-US" sz="2400" dirty="0" err="1"/>
              <a:t>minta</a:t>
            </a:r>
            <a:r>
              <a:rPr lang="en-US" sz="2400" dirty="0"/>
              <a:t> </a:t>
            </a:r>
            <a:r>
              <a:rPr lang="en-US" sz="2400" dirty="0" err="1"/>
              <a:t>tineliti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catatan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harian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4). </a:t>
            </a:r>
            <a:r>
              <a:rPr lang="en-US" sz="2400" dirty="0" err="1"/>
              <a:t>merujuk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</a:t>
            </a:r>
            <a:r>
              <a:rPr lang="en-US" sz="2400" dirty="0" err="1"/>
              <a:t>pribadi</a:t>
            </a:r>
            <a:r>
              <a:rPr lang="en-US" sz="2400" dirty="0"/>
              <a:t> </a:t>
            </a:r>
            <a:r>
              <a:rPr lang="id-ID" sz="2400" dirty="0" smtClean="0"/>
              <a:t>ti</a:t>
            </a:r>
            <a:r>
              <a:rPr lang="en-US" sz="2400" dirty="0" err="1" smtClean="0"/>
              <a:t>neliti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xmlns="" val="339419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800" dirty="0"/>
              <a:t>c. </a:t>
            </a:r>
            <a:r>
              <a:rPr lang="en-US" sz="2800" b="1" dirty="0" err="1"/>
              <a:t>Membangun</a:t>
            </a:r>
            <a:r>
              <a:rPr lang="en-US" sz="2800" b="1" dirty="0"/>
              <a:t> </a:t>
            </a:r>
            <a:r>
              <a:rPr lang="en-US" sz="2800" b="1" dirty="0" err="1"/>
              <a:t>situasi</a:t>
            </a:r>
            <a:r>
              <a:rPr lang="en-US" sz="2800" b="1" dirty="0"/>
              <a:t> </a:t>
            </a:r>
            <a:r>
              <a:rPr lang="en-US" sz="2800" b="1" dirty="0" err="1"/>
              <a:t>wawancara</a:t>
            </a:r>
            <a:r>
              <a:rPr lang="en-US" sz="2800" b="1" dirty="0"/>
              <a:t> </a:t>
            </a:r>
            <a:r>
              <a:rPr lang="en-US" sz="2800" dirty="0"/>
              <a:t>: </a:t>
            </a:r>
            <a:r>
              <a:rPr lang="en-US" sz="2800" dirty="0" err="1"/>
              <a:t>semakin</a:t>
            </a:r>
            <a:r>
              <a:rPr lang="en-US" sz="2800" dirty="0"/>
              <a:t> formal </a:t>
            </a:r>
            <a:r>
              <a:rPr lang="en-US" sz="2800" dirty="0" err="1"/>
              <a:t>wawancara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 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r>
              <a:rPr lang="en-US" sz="2800" dirty="0" err="1"/>
              <a:t>tinggi</a:t>
            </a:r>
            <a:r>
              <a:rPr lang="en-US" sz="2800" dirty="0"/>
              <a:t> </a:t>
            </a:r>
            <a:r>
              <a:rPr lang="en-US" sz="2800" dirty="0" err="1"/>
              <a:t>derajat</a:t>
            </a:r>
            <a:r>
              <a:rPr lang="en-US" sz="2800" dirty="0"/>
              <a:t> </a:t>
            </a:r>
            <a:r>
              <a:rPr lang="en-US" sz="2800" dirty="0" err="1"/>
              <a:t>keumuman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, </a:t>
            </a:r>
            <a:r>
              <a:rPr lang="en-US" sz="2800" dirty="0" err="1"/>
              <a:t>sebaliknya</a:t>
            </a:r>
            <a:r>
              <a:rPr lang="en-US" sz="2800" dirty="0"/>
              <a:t>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informal </a:t>
            </a:r>
            <a:r>
              <a:rPr lang="en-US" sz="2800" dirty="0" err="1"/>
              <a:t>wawancara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derajat</a:t>
            </a:r>
            <a:r>
              <a:rPr lang="en-US" sz="2800" dirty="0"/>
              <a:t> </a:t>
            </a:r>
            <a:r>
              <a:rPr lang="en-US" sz="2800" dirty="0" err="1"/>
              <a:t>keumumannya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dibedakan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umum</a:t>
            </a:r>
            <a:r>
              <a:rPr lang="en-US" sz="2800" dirty="0"/>
              <a:t>,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kepercayaan</a:t>
            </a:r>
            <a:r>
              <a:rPr lang="en-US" sz="2800" dirty="0"/>
              <a:t>,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rahasia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pribadi</a:t>
            </a:r>
            <a:r>
              <a:rPr lang="en-US" sz="2800" dirty="0"/>
              <a:t>.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terbangun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situasi</a:t>
            </a:r>
            <a:r>
              <a:rPr lang="en-US" sz="2800" dirty="0"/>
              <a:t> </a:t>
            </a:r>
            <a:r>
              <a:rPr lang="en-US" sz="2800" dirty="0" err="1"/>
              <a:t>wawancara</a:t>
            </a:r>
            <a:r>
              <a:rPr lang="en-US" sz="2800" dirty="0"/>
              <a:t> yang optimal </a:t>
            </a:r>
            <a:r>
              <a:rPr lang="id-ID" sz="2800" dirty="0" smtClean="0"/>
              <a:t>     </a:t>
            </a:r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maka</a:t>
            </a:r>
            <a:r>
              <a:rPr lang="id-ID" sz="2800" dirty="0"/>
              <a:t> </a:t>
            </a:r>
            <a:r>
              <a:rPr lang="id-ID" sz="2800" dirty="0" smtClean="0"/>
              <a:t> </a:t>
            </a:r>
            <a:r>
              <a:rPr lang="en-US" sz="2800" dirty="0" err="1" smtClean="0"/>
              <a:t>kaidah</a:t>
            </a:r>
            <a:r>
              <a:rPr lang="en-US" sz="2800" dirty="0" smtClean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diturut</a:t>
            </a:r>
            <a:r>
              <a:rPr lang="en-US" sz="2800" dirty="0"/>
              <a:t> :</a:t>
            </a:r>
            <a:br>
              <a:rPr lang="en-US" sz="2800" dirty="0"/>
            </a:br>
            <a:r>
              <a:rPr lang="en-US" sz="2800" dirty="0"/>
              <a:t>   1).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menghakimi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2). </a:t>
            </a:r>
            <a:r>
              <a:rPr lang="en-US" sz="2800" dirty="0" err="1"/>
              <a:t>Biarkan</a:t>
            </a:r>
            <a:r>
              <a:rPr lang="en-US" sz="2800" dirty="0"/>
              <a:t> </a:t>
            </a:r>
            <a:r>
              <a:rPr lang="en-US" sz="2800" dirty="0" err="1"/>
              <a:t>tineliti</a:t>
            </a:r>
            <a:r>
              <a:rPr lang="en-US" sz="2800" dirty="0"/>
              <a:t> </a:t>
            </a:r>
            <a:r>
              <a:rPr lang="en-US" sz="2800" dirty="0" err="1"/>
              <a:t>bicara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3). </a:t>
            </a:r>
            <a:r>
              <a:rPr lang="en-US" sz="2800" dirty="0" err="1"/>
              <a:t>Berikan</a:t>
            </a:r>
            <a:r>
              <a:rPr lang="en-US" sz="2800" dirty="0"/>
              <a:t> </a:t>
            </a:r>
            <a:r>
              <a:rPr lang="en-US" sz="2800" dirty="0" err="1"/>
              <a:t>perhatian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 smtClean="0"/>
              <a:t>tineliti</a:t>
            </a:r>
            <a:endParaRPr lang="id-ID" sz="2800" dirty="0" smtClean="0"/>
          </a:p>
          <a:p>
            <a:pPr marL="0" indent="0">
              <a:buNone/>
            </a:pP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d</a:t>
            </a:r>
            <a:r>
              <a:rPr lang="en-US" sz="2800" b="1" dirty="0"/>
              <a:t>. </a:t>
            </a:r>
            <a:r>
              <a:rPr lang="en-US" sz="2800" b="1" dirty="0" err="1"/>
              <a:t>Menggali</a:t>
            </a:r>
            <a:r>
              <a:rPr lang="en-US" sz="2800" b="1" dirty="0"/>
              <a:t> </a:t>
            </a:r>
            <a:r>
              <a:rPr lang="en-US" sz="2800" b="1" dirty="0" err="1"/>
              <a:t>informasi</a:t>
            </a:r>
            <a:r>
              <a:rPr lang="en-US" sz="2800" b="1" dirty="0"/>
              <a:t> </a:t>
            </a:r>
            <a:r>
              <a:rPr lang="en-US" sz="2800" b="1" dirty="0" err="1"/>
              <a:t>lebih</a:t>
            </a:r>
            <a:r>
              <a:rPr lang="en-US" sz="2800" b="1" dirty="0"/>
              <a:t> </a:t>
            </a:r>
            <a:r>
              <a:rPr lang="en-US" sz="2800" b="1" dirty="0" err="1"/>
              <a:t>jauh</a:t>
            </a:r>
            <a:r>
              <a:rPr lang="en-US" sz="2800" b="1" dirty="0"/>
              <a:t> </a:t>
            </a:r>
            <a:r>
              <a:rPr lang="en-US" sz="2800" b="1" dirty="0" err="1"/>
              <a:t>atau</a:t>
            </a:r>
            <a:r>
              <a:rPr lang="en-US" sz="2800" b="1" dirty="0"/>
              <a:t> probing </a:t>
            </a:r>
            <a:r>
              <a:rPr lang="en-US" sz="2800" dirty="0"/>
              <a:t>: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ditempuh</a:t>
            </a:r>
            <a:r>
              <a:rPr lang="en-US" sz="2800" dirty="0"/>
              <a:t> </a:t>
            </a:r>
            <a:r>
              <a:rPr lang="en-US" sz="2800" dirty="0" err="1"/>
              <a:t>cara-cara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 :</a:t>
            </a:r>
            <a:br>
              <a:rPr lang="en-US" sz="2800" dirty="0"/>
            </a:br>
            <a:r>
              <a:rPr lang="en-US" sz="2800" dirty="0"/>
              <a:t>    1). </a:t>
            </a:r>
            <a:r>
              <a:rPr lang="en-US" sz="2800" dirty="0" err="1"/>
              <a:t>Menayakan</a:t>
            </a:r>
            <a:r>
              <a:rPr lang="en-US" sz="2800" dirty="0"/>
              <a:t> </a:t>
            </a:r>
            <a:r>
              <a:rPr lang="en-US" sz="2800" dirty="0" err="1"/>
              <a:t>pertanyaan</a:t>
            </a:r>
            <a:r>
              <a:rPr lang="en-US" sz="2800" dirty="0"/>
              <a:t> </a:t>
            </a:r>
            <a:r>
              <a:rPr lang="en-US" sz="2800" dirty="0" err="1"/>
              <a:t>spesifik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 2). </a:t>
            </a:r>
            <a:r>
              <a:rPr lang="en-US" sz="2800" dirty="0" err="1"/>
              <a:t>Mendorong</a:t>
            </a:r>
            <a:r>
              <a:rPr lang="en-US" sz="2800" dirty="0"/>
              <a:t> </a:t>
            </a:r>
            <a:r>
              <a:rPr lang="en-US" sz="2800" dirty="0" err="1"/>
              <a:t>responden</a:t>
            </a:r>
            <a:r>
              <a:rPr lang="en-US" sz="2800" dirty="0"/>
              <a:t>/ </a:t>
            </a:r>
            <a:r>
              <a:rPr lang="en-US" sz="2800" dirty="0" err="1"/>
              <a:t>informan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 smtClean="0"/>
              <a:t>menerangkan</a:t>
            </a:r>
            <a:r>
              <a:rPr lang="en-US" sz="2800" dirty="0" smtClean="0"/>
              <a:t> </a:t>
            </a:r>
            <a:r>
              <a:rPr lang="en-US" sz="2800" dirty="0" err="1"/>
              <a:t>rincian</a:t>
            </a:r>
            <a:r>
              <a:rPr lang="en-US" sz="2800" dirty="0"/>
              <a:t>  </a:t>
            </a:r>
            <a:br>
              <a:rPr lang="en-US" sz="2800" dirty="0"/>
            </a:br>
            <a:r>
              <a:rPr lang="en-US" sz="2800" dirty="0"/>
              <a:t>         </a:t>
            </a:r>
            <a:r>
              <a:rPr lang="en-US" sz="2800" dirty="0" err="1"/>
              <a:t>pengalaman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 3). </a:t>
            </a:r>
            <a:r>
              <a:rPr lang="en-US" sz="2800" dirty="0" err="1"/>
              <a:t>Meminta</a:t>
            </a:r>
            <a:r>
              <a:rPr lang="en-US" sz="2800" dirty="0"/>
              <a:t> </a:t>
            </a:r>
            <a:r>
              <a:rPr lang="en-US" sz="2800" dirty="0" err="1"/>
              <a:t>penjelasan</a:t>
            </a:r>
            <a:r>
              <a:rPr lang="en-US" sz="2800" dirty="0"/>
              <a:t> </a:t>
            </a:r>
            <a:r>
              <a:rPr lang="en-US" sz="2800" dirty="0" err="1"/>
              <a:t>lanjut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ucapan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   </a:t>
            </a:r>
            <a:r>
              <a:rPr lang="en-US" sz="2800" dirty="0" err="1" smtClean="0"/>
              <a:t>responden</a:t>
            </a:r>
            <a:r>
              <a:rPr lang="en-US" sz="2800" dirty="0" smtClean="0"/>
              <a:t>/</a:t>
            </a:r>
            <a:r>
              <a:rPr lang="en-US" sz="2800" dirty="0" err="1" smtClean="0"/>
              <a:t>informan</a:t>
            </a:r>
            <a:r>
              <a:rPr lang="en-US" sz="2800" dirty="0"/>
              <a:t>.</a:t>
            </a:r>
            <a:br>
              <a:rPr lang="en-US" sz="2800" dirty="0"/>
            </a:b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xmlns="" val="267191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menggali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/>
              <a:t>1). </a:t>
            </a:r>
            <a:r>
              <a:rPr lang="en-US" dirty="0" err="1"/>
              <a:t>Rumuskan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/</a:t>
            </a:r>
            <a:r>
              <a:rPr lang="en-US" dirty="0" err="1"/>
              <a:t>informan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/>
              <a:t> </a:t>
            </a:r>
            <a:r>
              <a:rPr lang="id-ID" smtClean="0"/>
              <a:t>     </a:t>
            </a:r>
            <a:r>
              <a:rPr lang="en-US" smtClean="0"/>
              <a:t>minta</a:t>
            </a:r>
            <a:r>
              <a:rPr lang="en-US" dirty="0" smtClean="0"/>
              <a:t> </a:t>
            </a:r>
            <a:r>
              <a:rPr lang="en-US" dirty="0" err="1"/>
              <a:t>konfirmasi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2). </a:t>
            </a:r>
            <a:r>
              <a:rPr lang="en-US" dirty="0" err="1"/>
              <a:t>Mintalah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3). </a:t>
            </a:r>
            <a:r>
              <a:rPr lang="en-US" dirty="0" err="1"/>
              <a:t>Katakan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49170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/>
              <a:t>e. </a:t>
            </a:r>
            <a:r>
              <a:rPr lang="en-US" b="1" dirty="0" err="1"/>
              <a:t>Triangulasi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bermakna</a:t>
            </a:r>
            <a:r>
              <a:rPr lang="en-US" dirty="0"/>
              <a:t> </a:t>
            </a:r>
            <a:r>
              <a:rPr lang="en-US" dirty="0" err="1"/>
              <a:t>ceksilang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mewawancara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yang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 Ada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triangulasi</a:t>
            </a:r>
            <a:r>
              <a:rPr lang="en-US" dirty="0"/>
              <a:t> data,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,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metodologis</a:t>
            </a:r>
            <a:endParaRPr lang="en-US" dirty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en-US" dirty="0" smtClean="0"/>
              <a:t>f</a:t>
            </a:r>
            <a:r>
              <a:rPr lang="en-US" dirty="0"/>
              <a:t>. </a:t>
            </a:r>
            <a:r>
              <a:rPr lang="en-US" b="1" dirty="0" err="1"/>
              <a:t>Membuat</a:t>
            </a:r>
            <a:r>
              <a:rPr lang="en-US" b="1" dirty="0"/>
              <a:t> </a:t>
            </a:r>
            <a:r>
              <a:rPr lang="en-US" b="1" dirty="0" err="1"/>
              <a:t>cacatan</a:t>
            </a:r>
            <a:r>
              <a:rPr lang="en-US" b="1" dirty="0"/>
              <a:t> </a:t>
            </a:r>
            <a:r>
              <a:rPr lang="en-US" b="1" dirty="0" err="1"/>
              <a:t>harian</a:t>
            </a:r>
            <a:r>
              <a:rPr lang="en-US" b="1" dirty="0"/>
              <a:t> :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harianpada</a:t>
            </a:r>
            <a:r>
              <a:rPr lang="en-US" dirty="0"/>
              <a:t> </a:t>
            </a:r>
            <a:r>
              <a:rPr lang="en-US" dirty="0" err="1"/>
              <a:t>umunya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yaitubagian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reflektif</a:t>
            </a:r>
            <a:r>
              <a:rPr lang="en-US" dirty="0"/>
              <a:t>/memo.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berisikan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rekonstruksi</a:t>
            </a:r>
            <a:r>
              <a:rPr lang="en-US" dirty="0"/>
              <a:t> dialog, </a:t>
            </a:r>
            <a:r>
              <a:rPr lang="en-US" dirty="0" err="1"/>
              <a:t>deskripsi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,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 1).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, 2). </a:t>
            </a:r>
            <a:r>
              <a:rPr lang="en-US" dirty="0" err="1"/>
              <a:t>Lengkapi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3)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semalam</a:t>
            </a:r>
            <a:r>
              <a:rPr lang="en-US" dirty="0"/>
              <a:t>.</a:t>
            </a:r>
            <a:endParaRPr lang="en-US" b="1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88957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id-ID" dirty="0" smtClean="0"/>
              <a:t>B. Sumber data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/>
              <a:t>Sumber-sumber</a:t>
            </a:r>
            <a:r>
              <a:rPr lang="en-US" dirty="0"/>
              <a:t> data  </a:t>
            </a:r>
            <a:r>
              <a:rPr lang="id-ID" dirty="0" smtClean="0"/>
              <a:t>desa/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primer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. </a:t>
            </a:r>
            <a:r>
              <a:rPr lang="en-US" dirty="0" err="1"/>
              <a:t>Sumber-sumber</a:t>
            </a:r>
            <a:r>
              <a:rPr lang="en-US" dirty="0"/>
              <a:t> primer (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)  </a:t>
            </a:r>
            <a:r>
              <a:rPr lang="en-US" dirty="0" err="1"/>
              <a:t>terdiri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:</a:t>
            </a:r>
          </a:p>
          <a:p>
            <a:pPr marL="457200" indent="-457200"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(</a:t>
            </a:r>
            <a:r>
              <a:rPr lang="en-US" dirty="0" err="1"/>
              <a:t>monografi</a:t>
            </a:r>
            <a:r>
              <a:rPr lang="en-US" dirty="0"/>
              <a:t>, </a:t>
            </a:r>
            <a:r>
              <a:rPr lang="en-US" dirty="0" err="1" smtClean="0"/>
              <a:t>profi</a:t>
            </a:r>
            <a:r>
              <a:rPr lang="id-ID" dirty="0" smtClean="0"/>
              <a:t>l</a:t>
            </a:r>
            <a:r>
              <a:rPr lang="en-US" dirty="0" smtClean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laporan-laporan</a:t>
            </a:r>
            <a:r>
              <a:rPr lang="en-US" dirty="0"/>
              <a:t>, </a:t>
            </a:r>
            <a:r>
              <a:rPr lang="en-US" dirty="0" err="1"/>
              <a:t>surat-surat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, </a:t>
            </a:r>
            <a:r>
              <a:rPr lang="en-US" dirty="0" err="1"/>
              <a:t>dll</a:t>
            </a:r>
            <a:r>
              <a:rPr lang="en-US" dirty="0"/>
              <a:t>)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 (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, </a:t>
            </a:r>
            <a:r>
              <a:rPr lang="en-US" dirty="0" err="1"/>
              <a:t>laporan-laporan</a:t>
            </a:r>
            <a:r>
              <a:rPr lang="en-US" dirty="0"/>
              <a:t>, </a:t>
            </a:r>
            <a:r>
              <a:rPr lang="en-US" dirty="0" err="1"/>
              <a:t>surat-surat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)</a:t>
            </a:r>
          </a:p>
          <a:p>
            <a:pPr marL="457200" indent="-457200"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 (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, </a:t>
            </a:r>
            <a:r>
              <a:rPr lang="en-US" dirty="0" err="1"/>
              <a:t>laporan-laporan</a:t>
            </a:r>
            <a:r>
              <a:rPr lang="en-US" dirty="0"/>
              <a:t>, </a:t>
            </a:r>
            <a:r>
              <a:rPr lang="en-US" dirty="0" err="1"/>
              <a:t>surat-surat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735016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C. Aspek dan Isi Informasi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Isi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stratifikasi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informal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primer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,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permasalahannya</a:t>
            </a: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685179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/>
              <a:t>aspek-aspek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/>
              <a:t> </a:t>
            </a:r>
            <a:r>
              <a:rPr lang="en-US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rinci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:</a:t>
            </a:r>
          </a:p>
          <a:p>
            <a:pPr marL="457200" indent="-457200">
              <a:buAutoNum type="arabicPeriod"/>
            </a:pP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: </a:t>
            </a:r>
            <a:r>
              <a:rPr lang="en-US" dirty="0" err="1"/>
              <a:t>geografi</a:t>
            </a:r>
            <a:r>
              <a:rPr lang="en-US" dirty="0"/>
              <a:t>, </a:t>
            </a:r>
            <a:r>
              <a:rPr lang="en-US" dirty="0" err="1"/>
              <a:t>transpotasi</a:t>
            </a:r>
            <a:r>
              <a:rPr lang="en-US" dirty="0"/>
              <a:t>,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komposisi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, </a:t>
            </a:r>
            <a:r>
              <a:rPr lang="en-US" dirty="0" err="1"/>
              <a:t>tradisi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/</a:t>
            </a:r>
            <a:r>
              <a:rPr lang="en-US" dirty="0" err="1"/>
              <a:t>budaya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;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(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) </a:t>
            </a:r>
            <a:r>
              <a:rPr lang="en-US" dirty="0" err="1"/>
              <a:t>ketenagakerjaan</a:t>
            </a:r>
            <a:r>
              <a:rPr lang="en-US" dirty="0"/>
              <a:t>, </a:t>
            </a:r>
            <a:r>
              <a:rPr lang="en-US" dirty="0" err="1"/>
              <a:t>pertanian</a:t>
            </a:r>
            <a:r>
              <a:rPr lang="en-US" dirty="0"/>
              <a:t>,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: unit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fungsinya</a:t>
            </a:r>
            <a:r>
              <a:rPr lang="en-US" dirty="0"/>
              <a:t>, </a:t>
            </a:r>
            <a:r>
              <a:rPr lang="en-US" dirty="0" err="1"/>
              <a:t>personil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, 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, </a:t>
            </a:r>
            <a:r>
              <a:rPr lang="en-US" dirty="0" err="1"/>
              <a:t>pertahanan</a:t>
            </a:r>
            <a:r>
              <a:rPr lang="en-US" dirty="0"/>
              <a:t>/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, LSM, </a:t>
            </a:r>
            <a:r>
              <a:rPr lang="en-US" dirty="0" err="1"/>
              <a:t>kriminalitas</a:t>
            </a:r>
            <a:r>
              <a:rPr lang="en-US" dirty="0"/>
              <a:t>, </a:t>
            </a:r>
            <a:r>
              <a:rPr lang="en-US" dirty="0" err="1"/>
              <a:t>penguatan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930973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id-ID" dirty="0" smtClean="0"/>
              <a:t>wilayah/</a:t>
            </a:r>
            <a:r>
              <a:rPr lang="en-US" dirty="0" err="1" smtClean="0"/>
              <a:t>komunitas</a:t>
            </a:r>
            <a:r>
              <a:rPr lang="en-US" dirty="0" smtClean="0"/>
              <a:t>: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id-ID" dirty="0" smtClean="0"/>
              <a:t> wilayah/</a:t>
            </a:r>
            <a:r>
              <a:rPr lang="en-US" dirty="0" err="1" smtClean="0"/>
              <a:t>komunitas</a:t>
            </a:r>
            <a:r>
              <a:rPr lang="en-US" dirty="0"/>
              <a:t>, zoning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,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smtClean="0"/>
              <a:t>modal</a:t>
            </a:r>
            <a:r>
              <a:rPr lang="en-US" dirty="0"/>
              <a:t>,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id-ID" dirty="0" smtClean="0"/>
              <a:t>  </a:t>
            </a:r>
            <a:r>
              <a:rPr lang="en-US" dirty="0" err="1" smtClean="0"/>
              <a:t>perencanaan</a:t>
            </a:r>
            <a:endParaRPr lang="id-ID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5. </a:t>
            </a:r>
            <a:r>
              <a:rPr lang="en-US" dirty="0" err="1"/>
              <a:t>Perumahan</a:t>
            </a:r>
            <a:r>
              <a:rPr lang="en-US" dirty="0"/>
              <a:t> :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perumahan</a:t>
            </a:r>
            <a:r>
              <a:rPr lang="en-US" dirty="0"/>
              <a:t>, </a:t>
            </a:r>
            <a:r>
              <a:rPr lang="en-US" dirty="0" err="1"/>
              <a:t>wilayah</a:t>
            </a:r>
            <a:r>
              <a:rPr lang="en-US" dirty="0"/>
              <a:t> slum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/>
              <a:t>urban, 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, </a:t>
            </a:r>
            <a:r>
              <a:rPr lang="en-US" dirty="0" err="1"/>
              <a:t>ketetanggaan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perumahan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4034319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Pendidikan</a:t>
            </a:r>
            <a:r>
              <a:rPr lang="en-US" dirty="0"/>
              <a:t> :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guru,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/>
              <a:t>murid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,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smtClean="0"/>
              <a:t>orang </a:t>
            </a:r>
            <a:r>
              <a:rPr lang="en-US" dirty="0" err="1"/>
              <a:t>dewasa</a:t>
            </a:r>
            <a:r>
              <a:rPr lang="en-US" dirty="0"/>
              <a:t>, </a:t>
            </a:r>
            <a:r>
              <a:rPr lang="en-US" dirty="0" err="1"/>
              <a:t>perpustakaan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museum,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/>
              <a:t>swasta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 smtClean="0"/>
              <a:t>tinggi</a:t>
            </a:r>
            <a:endParaRPr lang="id-ID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id-ID" dirty="0"/>
              <a:t>7</a:t>
            </a:r>
            <a:r>
              <a:rPr lang="en-US" dirty="0"/>
              <a:t>. </a:t>
            </a:r>
            <a:r>
              <a:rPr lang="en-US" dirty="0" err="1"/>
              <a:t>Keagamaan</a:t>
            </a:r>
            <a:r>
              <a:rPr lang="en-US" dirty="0"/>
              <a:t>: </a:t>
            </a:r>
            <a:r>
              <a:rPr lang="en-US" dirty="0" err="1"/>
              <a:t>jumlah</a:t>
            </a:r>
            <a:r>
              <a:rPr lang="en-US" dirty="0"/>
              <a:t>,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/>
              <a:t>agama,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keagamaan</a:t>
            </a:r>
            <a:r>
              <a:rPr lang="en-US" dirty="0"/>
              <a:t>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penganut</a:t>
            </a:r>
            <a:r>
              <a:rPr lang="en-US" dirty="0"/>
              <a:t> agama, </a:t>
            </a:r>
            <a:r>
              <a:rPr lang="en-US" dirty="0" err="1"/>
              <a:t>perubahan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/>
              <a:t>agama,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keagamaan</a:t>
            </a:r>
            <a:r>
              <a:rPr lang="en-US" dirty="0"/>
              <a:t/>
            </a:r>
            <a:br>
              <a:rPr lang="en-US" dirty="0"/>
            </a:br>
            <a:r>
              <a:rPr lang="id-ID" dirty="0"/>
              <a:t>8</a:t>
            </a:r>
            <a:r>
              <a:rPr lang="en-US" dirty="0"/>
              <a:t>.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: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masyarakat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masyarakat</a:t>
            </a:r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718171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305800" cy="6553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dirty="0" smtClean="0"/>
              <a:t> </a:t>
            </a:r>
            <a:r>
              <a:rPr lang="en-US" sz="2800" dirty="0" smtClean="0"/>
              <a:t>9</a:t>
            </a:r>
            <a:r>
              <a:rPr lang="en-US" sz="2800" dirty="0"/>
              <a:t>. </a:t>
            </a:r>
            <a:r>
              <a:rPr lang="id-ID" sz="2800" dirty="0" smtClean="0"/>
              <a:t>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 </a:t>
            </a:r>
            <a:r>
              <a:rPr lang="en-US" sz="2800" dirty="0" err="1"/>
              <a:t>kesejahteraan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anak</a:t>
            </a:r>
            <a:r>
              <a:rPr lang="en-US" sz="2800" dirty="0"/>
              <a:t> :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layanan</a:t>
            </a:r>
            <a:r>
              <a:rPr lang="en-US" sz="2800" dirty="0" smtClean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penguatan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,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anak</a:t>
            </a:r>
            <a:r>
              <a:rPr lang="en-US" sz="2800" dirty="0"/>
              <a:t>, </a:t>
            </a:r>
            <a:r>
              <a:rPr lang="en-US" sz="2800" dirty="0" err="1"/>
              <a:t>adopsi</a:t>
            </a:r>
            <a:r>
              <a:rPr lang="en-US" sz="2800" dirty="0"/>
              <a:t>, </a:t>
            </a:r>
            <a:r>
              <a:rPr lang="en-US" sz="2800" dirty="0" err="1"/>
              <a:t>anak-anak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menyimpang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10. </a:t>
            </a:r>
            <a:r>
              <a:rPr lang="en-US" sz="2800" dirty="0" err="1"/>
              <a:t>rekreasi</a:t>
            </a:r>
            <a:r>
              <a:rPr lang="en-US" sz="2800" dirty="0"/>
              <a:t> : </a:t>
            </a:r>
            <a:r>
              <a:rPr lang="en-US" sz="2800" dirty="0" err="1"/>
              <a:t>rekreasi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,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err="1" smtClean="0"/>
              <a:t>kebudayaan</a:t>
            </a:r>
            <a:r>
              <a:rPr lang="en-US" sz="2800" dirty="0"/>
              <a:t>,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r>
              <a:rPr lang="en-US" sz="2800" dirty="0" err="1" smtClean="0"/>
              <a:t>komersial</a:t>
            </a:r>
            <a:r>
              <a:rPr lang="id-ID" sz="2800" dirty="0"/>
              <a:t> </a:t>
            </a:r>
            <a:r>
              <a:rPr lang="id-ID" sz="2800" dirty="0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akti</a:t>
            </a:r>
            <a:r>
              <a:rPr lang="id-ID" sz="2800" dirty="0" smtClean="0"/>
              <a:t>v</a:t>
            </a:r>
            <a:r>
              <a:rPr lang="en-US" sz="2800" dirty="0" err="1" smtClean="0"/>
              <a:t>itas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 </a:t>
            </a:r>
            <a:r>
              <a:rPr lang="en-US" sz="2800" dirty="0" smtClean="0"/>
              <a:t>informal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11. </a:t>
            </a:r>
            <a:r>
              <a:rPr lang="en-US" sz="2800" dirty="0" err="1"/>
              <a:t>kesehatan</a:t>
            </a:r>
            <a:r>
              <a:rPr lang="en-US" sz="2800" dirty="0"/>
              <a:t> :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r>
              <a:rPr lang="en-US" sz="2800" dirty="0" err="1"/>
              <a:t>kesehatan</a:t>
            </a:r>
            <a:r>
              <a:rPr lang="en-US" sz="2800" dirty="0"/>
              <a:t>, </a:t>
            </a:r>
            <a:r>
              <a:rPr lang="en-US" sz="2800" dirty="0" err="1"/>
              <a:t>personil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err="1" smtClean="0"/>
              <a:t>kesehatan</a:t>
            </a:r>
            <a:r>
              <a:rPr lang="en-US" sz="2800" dirty="0"/>
              <a:t>, </a:t>
            </a:r>
            <a:r>
              <a:rPr lang="en-US" sz="2800" dirty="0" err="1"/>
              <a:t>penyakit</a:t>
            </a:r>
            <a:r>
              <a:rPr lang="en-US" sz="2800" dirty="0"/>
              <a:t> </a:t>
            </a:r>
            <a:r>
              <a:rPr lang="en-US" sz="2800" dirty="0" err="1"/>
              <a:t>menular</a:t>
            </a:r>
            <a:r>
              <a:rPr lang="en-US" sz="2800" dirty="0"/>
              <a:t>, </a:t>
            </a:r>
            <a:r>
              <a:rPr lang="en-US" sz="2800" dirty="0" err="1"/>
              <a:t>penyakit</a:t>
            </a:r>
            <a:r>
              <a:rPr lang="en-US" sz="2800" dirty="0"/>
              <a:t> </a:t>
            </a:r>
            <a:r>
              <a:rPr lang="en-US" sz="2800" dirty="0" err="1"/>
              <a:t>kronis</a:t>
            </a:r>
            <a:r>
              <a:rPr lang="en-US" sz="2800" dirty="0"/>
              <a:t>,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/>
              <a:t>medis</a:t>
            </a:r>
            <a:r>
              <a:rPr lang="en-US" sz="2800" dirty="0"/>
              <a:t>, LSM </a:t>
            </a:r>
            <a:r>
              <a:rPr lang="en-US" sz="2800" dirty="0" err="1"/>
              <a:t>Kesehatan</a:t>
            </a:r>
            <a:r>
              <a:rPr lang="en-US" sz="2800" dirty="0"/>
              <a:t>, </a:t>
            </a:r>
            <a:r>
              <a:rPr lang="id-ID" sz="2800" dirty="0" smtClean="0"/>
              <a:t> </a:t>
            </a:r>
            <a:r>
              <a:rPr lang="en-US" sz="2800" dirty="0" err="1" smtClean="0"/>
              <a:t>kesehatan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smtClean="0"/>
              <a:t>mental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dirty="0"/>
              <a:t>12.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: orang </a:t>
            </a:r>
            <a:r>
              <a:rPr lang="en-US" dirty="0" err="1"/>
              <a:t>cacat</a:t>
            </a:r>
            <a:r>
              <a:rPr lang="en-US" dirty="0"/>
              <a:t>, </a:t>
            </a:r>
            <a:r>
              <a:rPr lang="en-US" dirty="0" err="1"/>
              <a:t>lansia</a:t>
            </a:r>
            <a:r>
              <a:rPr lang="en-US" dirty="0"/>
              <a:t> 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migran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033542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1458</Words>
  <Application>Microsoft Office PowerPoint</Application>
  <PresentationFormat>On-screen Show (4:3)</PresentationFormat>
  <Paragraphs>186</Paragraphs>
  <Slides>35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METODE PENGUMPULAN DATA</vt:lpstr>
      <vt:lpstr>Slide 2</vt:lpstr>
      <vt:lpstr>Slide 3</vt:lpstr>
      <vt:lpstr>B. Sumber data</vt:lpstr>
      <vt:lpstr>C. Aspek dan Isi Informasi</vt:lpstr>
      <vt:lpstr>Slide 6</vt:lpstr>
      <vt:lpstr>Slide 7</vt:lpstr>
      <vt:lpstr>Slide 8</vt:lpstr>
      <vt:lpstr>Slide 9</vt:lpstr>
      <vt:lpstr>Slide 10</vt:lpstr>
      <vt:lpstr>Membaca Data Sekunder secara Kritis</vt:lpstr>
      <vt:lpstr>Slide 12</vt:lpstr>
      <vt:lpstr>Slide 13</vt:lpstr>
      <vt:lpstr>Slide 14</vt:lpstr>
      <vt:lpstr>Slide 15</vt:lpstr>
      <vt:lpstr>Metode Pengumpulan Data</vt:lpstr>
      <vt:lpstr>B. Penyusunan Kuesioner</vt:lpstr>
      <vt:lpstr>Slide 18</vt:lpstr>
      <vt:lpstr>Slide 19</vt:lpstr>
      <vt:lpstr>Slide 20</vt:lpstr>
      <vt:lpstr>C. Teknik Wawancara</vt:lpstr>
      <vt:lpstr>Slide 22</vt:lpstr>
      <vt:lpstr>Slide 23</vt:lpstr>
      <vt:lpstr>D. Masalah Reliabilitas</vt:lpstr>
      <vt:lpstr>E. Metode Pengumpulan Data Kualitatif</vt:lpstr>
      <vt:lpstr>Slide 26</vt:lpstr>
      <vt:lpstr>F. Observsi/Pengamatan Berperanserta</vt:lpstr>
      <vt:lpstr>Slide 28</vt:lpstr>
      <vt:lpstr>Slide 29</vt:lpstr>
      <vt:lpstr>G. Wawancara Mendalam</vt:lpstr>
      <vt:lpstr>Slide 31</vt:lpstr>
      <vt:lpstr>Slide 32</vt:lpstr>
      <vt:lpstr>Slide 33</vt:lpstr>
      <vt:lpstr>Slide 34</vt:lpstr>
      <vt:lpstr>Slide 35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</dc:creator>
  <cp:lastModifiedBy>Acer_PC</cp:lastModifiedBy>
  <cp:revision>68</cp:revision>
  <dcterms:created xsi:type="dcterms:W3CDTF">2006-08-16T00:00:00Z</dcterms:created>
  <dcterms:modified xsi:type="dcterms:W3CDTF">2020-12-14T05:30:36Z</dcterms:modified>
</cp:coreProperties>
</file>