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72" r:id="rId3"/>
    <p:sldId id="273" r:id="rId4"/>
    <p:sldId id="257" r:id="rId5"/>
    <p:sldId id="270" r:id="rId6"/>
    <p:sldId id="271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64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6CA77-ECB8-49F8-AB7F-84632B17C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2015" y="828261"/>
            <a:ext cx="9966960" cy="1510748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Georgia" panose="02040502050405020303" pitchFamily="18" charset="0"/>
              </a:rPr>
              <a:t>PARADIGMA DALAM MEMAHAMI </a:t>
            </a:r>
            <a:br>
              <a:rPr lang="en-US" sz="3200" dirty="0" smtClean="0">
                <a:latin typeface="Georgia" panose="02040502050405020303" pitchFamily="18" charset="0"/>
              </a:rPr>
            </a:br>
            <a:r>
              <a:rPr lang="en-US" sz="3200" dirty="0" smtClean="0">
                <a:latin typeface="Georgia" panose="02040502050405020303" pitchFamily="18" charset="0"/>
              </a:rPr>
              <a:t>MASALAH SOSIAL</a:t>
            </a:r>
            <a:endParaRPr lang="en-ID" sz="3200" dirty="0">
              <a:latin typeface="Georgia" panose="020405020504050203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CED7BF-A657-4833-88FE-3910D88DA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4518991"/>
            <a:ext cx="8767860" cy="1510748"/>
          </a:xfrm>
        </p:spPr>
        <p:txBody>
          <a:bodyPr/>
          <a:lstStyle/>
          <a:p>
            <a:r>
              <a:rPr lang="en-ID" dirty="0" err="1" smtClean="0">
                <a:latin typeface="Cambria" panose="02040503050406030204" pitchFamily="18" charset="0"/>
              </a:rPr>
              <a:t>Dr.</a:t>
            </a:r>
            <a:r>
              <a:rPr lang="en-ID" dirty="0" smtClean="0">
                <a:latin typeface="Cambria" panose="02040503050406030204" pitchFamily="18" charset="0"/>
              </a:rPr>
              <a:t> Sri </a:t>
            </a:r>
            <a:r>
              <a:rPr lang="en-ID" dirty="0" err="1" smtClean="0">
                <a:latin typeface="Cambria" panose="02040503050406030204" pitchFamily="18" charset="0"/>
              </a:rPr>
              <a:t>Widayanti</a:t>
            </a:r>
            <a:r>
              <a:rPr lang="en-ID" dirty="0" smtClean="0">
                <a:latin typeface="Cambria" panose="02040503050406030204" pitchFamily="18" charset="0"/>
              </a:rPr>
              <a:t>, </a:t>
            </a:r>
            <a:r>
              <a:rPr lang="en-ID" dirty="0" err="1" smtClean="0">
                <a:latin typeface="Cambria" panose="02040503050406030204" pitchFamily="18" charset="0"/>
              </a:rPr>
              <a:t>S.Pd.I</a:t>
            </a:r>
            <a:r>
              <a:rPr lang="en-ID" dirty="0" smtClean="0">
                <a:latin typeface="Cambria" panose="02040503050406030204" pitchFamily="18" charset="0"/>
              </a:rPr>
              <a:t>., M.A</a:t>
            </a:r>
            <a:r>
              <a:rPr lang="en-ID" dirty="0" smtClean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2704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68740"/>
            <a:ext cx="9872871" cy="5427260"/>
          </a:xfrm>
        </p:spPr>
        <p:txBody>
          <a:bodyPr>
            <a:normAutofit lnSpcReduction="10000"/>
          </a:bodyPr>
          <a:lstStyle/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Dari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berbagai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perspektif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literatur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pekerjaan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tiga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utama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mendominasi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(Coates, 1991;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Mullaly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1997).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umum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ketiga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mencakup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penjelasan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penyimpangan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sejalan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patologi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);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liberal-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humanis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sejalan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disorganisasi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perilaku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menyimpang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);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konflik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sejalan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kritis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labelling).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berarti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bahwa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teori-teori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lain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sama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sekali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tetapi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tiga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sangat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dominan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literatur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pekerjaan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Diantara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berbagai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menjelaskan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persoalannya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bukan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mana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paling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benar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tetapi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bagaimana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kita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memahami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perspektif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berbeda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: </a:t>
            </a:r>
          </a:p>
          <a:p>
            <a:pPr marL="341313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‘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mencakup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kondisi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dikonstruksi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merefleksikan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realitas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obyektif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berbeda-beda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tergantung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waktu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tempat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menunjukkan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siklus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hidup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lahir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sampai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mati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sampai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lahir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kembali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tidak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terpisah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konteks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memiliki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respon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berbeda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pelayanan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/treatment’. 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4603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382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76882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 err="1">
                <a:solidFill>
                  <a:schemeClr val="tx1"/>
                </a:solidFill>
                <a:latin typeface="Georgia" panose="02040502050405020303" pitchFamily="18" charset="0"/>
              </a:rPr>
              <a:t>Perspektif</a:t>
            </a:r>
            <a:r>
              <a:rPr lang="en-US" sz="2400" b="1" dirty="0">
                <a:solidFill>
                  <a:schemeClr val="tx1"/>
                </a:solidFill>
                <a:latin typeface="Georgia" panose="02040502050405020303" pitchFamily="18" charset="0"/>
              </a:rPr>
              <a:t> Order </a:t>
            </a:r>
            <a:r>
              <a:rPr lang="en-US" sz="2400" b="1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sz="2400" b="1" dirty="0">
                <a:solidFill>
                  <a:schemeClr val="tx1"/>
                </a:solidFill>
                <a:latin typeface="Georgia" panose="02040502050405020303" pitchFamily="18" charset="0"/>
              </a:rPr>
              <a:t> Conflict</a:t>
            </a:r>
            <a:r>
              <a:rPr lang="en-US" sz="2400" b="1" dirty="0">
                <a:latin typeface="Georgia" panose="02040502050405020303" pitchFamily="18" charset="0"/>
              </a:rPr>
              <a:t/>
            </a:r>
            <a:br>
              <a:rPr lang="en-US" sz="2400" b="1" dirty="0">
                <a:latin typeface="Georgia" panose="02040502050405020303" pitchFamily="18" charset="0"/>
              </a:rPr>
            </a:br>
            <a:endParaRPr lang="en-US" sz="2400" b="1" dirty="0">
              <a:latin typeface="Georgia" panose="02040502050405020303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1" y="994012"/>
            <a:ext cx="9875520" cy="5363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979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0435" y="409433"/>
            <a:ext cx="9048465" cy="608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721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77839"/>
            <a:ext cx="9875520" cy="564107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Perspective Order</a:t>
            </a:r>
            <a:endParaRPr lang="en-US" sz="28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19367"/>
            <a:ext cx="10211937" cy="4676633"/>
          </a:xfrm>
        </p:spPr>
        <p:txBody>
          <a:bodyPr/>
          <a:lstStyle/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para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teoritisi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perspektif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order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mendeskripsikan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menganalisa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menjelaskan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melihat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tiga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level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(1) level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(2) level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keluarga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(3) level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subkultural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(Reasons &amp; Perdue, 1981).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Kebanyakan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pelayanan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berkembang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saat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mendasarkan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perspektif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order.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Kegiatan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banyak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perubahan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perubahan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minoritas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advokasi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kesemuanya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membuat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kapitalisme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terkesan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manusiawi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tapi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mengubahnya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Mullaly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1997a).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Empat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utama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psikoanalitik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terapi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keluarga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sistem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umum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pendekatan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ekologi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terjemahan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perspektif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order.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284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05469"/>
            <a:ext cx="9872871" cy="4990531"/>
          </a:xfrm>
        </p:spPr>
        <p:txBody>
          <a:bodyPr/>
          <a:lstStyle/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Teori-teori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hanya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menggambarkan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situasi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belum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memberikan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penjelasan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akar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situasi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Meskipun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diperoleh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analisa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personal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situasi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lingkungan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spesifik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tetapi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analisa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sistem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struktural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luas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belum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terangkum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Apabila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praktek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pelayanan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dianggap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cukup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memadai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menekankan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aspek-aspek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lingkungan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saja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sedangkan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sistem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pendekatan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ekologi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mengesampingkan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permasalahan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struktur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luas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mengakibatkan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terjadinya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ketidakadilan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(Gould, 1987).</a:t>
            </a:r>
          </a:p>
          <a:p>
            <a:pPr marL="341313" indent="-295275" algn="just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460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5046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Blaming the Victims</a:t>
            </a:r>
            <a:endParaRPr lang="en-US" sz="24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6537"/>
            <a:ext cx="9872871" cy="4799463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William Ryan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menggambarkan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proses blaming the victims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order perspective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berikut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:</a:t>
            </a:r>
          </a:p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Identifikasi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Menganalisa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orang-orang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tertimpa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mendeteksi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perbedaan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mereka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anggota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lain.</a:t>
            </a:r>
          </a:p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Mendefinisikan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perbedaan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perbedaan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umumnya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akibat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praktek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ketidakadilan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diskriminasi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akar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Menugaskan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birokrasi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pemerintah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menyelenggarakan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aksi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program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kemanusiaan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memperbaiki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perbedaan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mengubah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orang-orang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tertimpa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4114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00669"/>
            <a:ext cx="9875520" cy="523164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Perspective Conflict</a:t>
            </a:r>
            <a:endParaRPr lang="en-US" sz="28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501254"/>
            <a:ext cx="9872871" cy="4594746"/>
          </a:xfrm>
        </p:spPr>
        <p:txBody>
          <a:bodyPr/>
          <a:lstStyle/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Para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penganut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konflik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menyangkal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bahwa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akar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keluarga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sub-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kultur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sebagaimana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pendapat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penganut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order,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tetapi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muncul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akibat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eksploitasi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alienasi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kelompok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dominan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(Horton, 1966: 704).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ketidakadilan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kelas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gender,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ras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umur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kecacatan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mengindikasikan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bahwa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akar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pasti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terletak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struktur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tinggi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apa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disimpulkan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para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penganut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order.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para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penganut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konflik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realistis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apabila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digambarkan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dianalisa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dijelaskan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level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struktur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(reasons &amp; Perdue, 1981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).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341313" indent="-295275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964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6287"/>
            <a:ext cx="9872871" cy="5099713"/>
          </a:xfrm>
        </p:spPr>
        <p:txBody>
          <a:bodyPr/>
          <a:lstStyle/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sebuah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kondisi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merugikan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skala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besar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Kerugian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bisa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termanifestasi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bidang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kesehatan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fisik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seperti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penghentian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layanan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orang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sakit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terkait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biaya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),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sosial-psikologis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misalnya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alienasi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pengasingan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),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ekonomi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kemiskinan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),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politik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penindasan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kelompok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oposisi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),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intelektual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fasilitas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pendidikan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memadai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).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disebabkan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institusi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bisa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dianalisa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dipahami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hanya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level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keluarga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sub-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kultur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. 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demikian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bukanlah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sebuah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ketidaknormalan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melainkan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konsekuensi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logis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cara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digunakan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pengorganisasian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(ibid, 12).</a:t>
            </a:r>
          </a:p>
          <a:p>
            <a:pPr marL="341313" indent="-295275" algn="just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4565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866" y="791570"/>
            <a:ext cx="10645253" cy="5304430"/>
          </a:xfrm>
        </p:spPr>
        <p:txBody>
          <a:bodyPr/>
          <a:lstStyle/>
          <a:p>
            <a:pPr marL="45720" indent="0" algn="just">
              <a:buNone/>
            </a:pP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Poin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utama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perspectif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conflict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diantaranya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:</a:t>
            </a:r>
          </a:p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sebuah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sistem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terdiri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kelompok-kelompok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kepentingan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nilai-nilai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sikap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berbeda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bertentangan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satu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sama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lain.</a:t>
            </a:r>
          </a:p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negara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agen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penting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memihak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kelompok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berkuasa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ketidakadilan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imbas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institusi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menghalalkan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kekerasan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keturunan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alat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utama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mencapai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hak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istimewa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ketidakadilan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sumber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utama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konflik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negara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instrumen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penindasan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dikuasai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digunakan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kelompok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dominan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memperoleh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keuntungan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mereka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sendiri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kelas-kelas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kelompok-kelompok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kepentingan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berbeda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membawanya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kedalam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konflik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kelompok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mempunyai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kepentingan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bertentangan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688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00669"/>
            <a:ext cx="9875520" cy="645994"/>
          </a:xfrm>
        </p:spPr>
        <p:txBody>
          <a:bodyPr>
            <a:normAutofit/>
          </a:bodyPr>
          <a:lstStyle/>
          <a:p>
            <a:r>
              <a:rPr lang="en-US" sz="2800" b="1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sz="2800" b="1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sz="2800" b="1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Georgia" panose="02040502050405020303" pitchFamily="18" charset="0"/>
              </a:rPr>
              <a:t>Kritis</a:t>
            </a:r>
            <a:endParaRPr lang="en-US" sz="28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6663"/>
            <a:ext cx="9875520" cy="4840406"/>
          </a:xfrm>
        </p:spPr>
        <p:txBody>
          <a:bodyPr/>
          <a:lstStyle/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Perspektif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conflict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bagian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luas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disebut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kritis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kritis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).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Lahirnya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kritis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didorong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kepentingan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orang-orang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tertindas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kritik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dominasi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tujuan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sebuah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kebebasan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Kellner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1989). Concern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kritis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mentransformasikan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eksploitatif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adil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menuju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emansipatif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terbebas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dominasi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tradisional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vs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kritis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kritis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memperjuangkan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kebebasan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tujuan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tertinggi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aktifitas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intelektual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293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978090"/>
            <a:ext cx="9875520" cy="768824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Pertanyaan</a:t>
            </a:r>
            <a:r>
              <a:rPr lang="en-US" sz="28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:</a:t>
            </a:r>
            <a:endParaRPr lang="en-US" sz="28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06220"/>
            <a:ext cx="9872871" cy="3261815"/>
          </a:xfrm>
        </p:spPr>
        <p:txBody>
          <a:bodyPr/>
          <a:lstStyle/>
          <a:p>
            <a:pPr marL="341313" indent="-295275">
              <a:buFont typeface="Wingdings" panose="05000000000000000000" pitchFamily="2" charset="2"/>
              <a:buChar char="Ø"/>
            </a:pPr>
            <a:r>
              <a:rPr lang="fi-FI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Apakah teori dibutuhkan dalam memahami masalah sosial?</a:t>
            </a:r>
          </a:p>
          <a:p>
            <a:pPr marL="341313" indent="-295275">
              <a:buFont typeface="Wingdings" panose="05000000000000000000" pitchFamily="2" charset="2"/>
              <a:buChar char="Ø"/>
            </a:pPr>
            <a:r>
              <a:rPr lang="fi-FI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Kenapa </a:t>
            </a:r>
            <a:r>
              <a:rPr lang="fi-FI" b="1" dirty="0">
                <a:solidFill>
                  <a:schemeClr val="tx1"/>
                </a:solidFill>
                <a:latin typeface="Georgia" panose="02040502050405020303" pitchFamily="18" charset="0"/>
              </a:rPr>
              <a:t>teori itu penting dalam praktek </a:t>
            </a:r>
            <a:r>
              <a:rPr lang="fi-FI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pelayanan </a:t>
            </a:r>
            <a:r>
              <a:rPr lang="fi-FI" b="1" dirty="0">
                <a:solidFill>
                  <a:schemeClr val="tx1"/>
                </a:solidFill>
                <a:latin typeface="Georgia" panose="02040502050405020303" pitchFamily="18" charset="0"/>
              </a:rPr>
              <a:t>sosial?</a:t>
            </a:r>
          </a:p>
          <a:p>
            <a:pPr marL="341313" indent="-295275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56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55343"/>
            <a:ext cx="9872871" cy="5140657"/>
          </a:xfrm>
        </p:spPr>
        <p:txBody>
          <a:bodyPr/>
          <a:lstStyle/>
          <a:p>
            <a:pPr marL="4572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Stephen Leonard (1990)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menggarisbawahi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tiga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hal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krusial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kritis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: 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harus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memetakan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sumber-sumber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dominasi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praktek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aktual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; 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harus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menawarkan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sebuah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visi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alternatif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paling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outline)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sebuah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kehidupan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bebas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dominasi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</a:p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harus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diterjemahkan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format-format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bisa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dipahami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oleh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anggota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tertindas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 marL="4603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8759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23582"/>
            <a:ext cx="9872871" cy="5072418"/>
          </a:xfrm>
        </p:spPr>
        <p:txBody>
          <a:bodyPr/>
          <a:lstStyle/>
          <a:p>
            <a:pPr marL="4572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analisis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kritis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berbagai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tiga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pendekatan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dipakai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pelayanan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: </a:t>
            </a:r>
          </a:p>
          <a:p>
            <a:pPr marL="502920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arenBoth"/>
            </a:pP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menolong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korban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penindasan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menyesuaikan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menindas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mereka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; </a:t>
            </a:r>
          </a:p>
          <a:p>
            <a:pPr marL="502920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arenBoth"/>
            </a:pP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berusaha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memodifikasi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sistem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sehingga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para korban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bisa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cocok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sistem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02920" indent="-4572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arenBoth"/>
            </a:pP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berusaha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melakukan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transformasi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menyeluruh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 marL="45720" indent="0">
              <a:buNone/>
            </a:pPr>
            <a:endParaRPr lang="en-US" b="1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45720" indent="0" algn="ctr">
              <a:buNone/>
            </a:pPr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The Question is: which one are we?</a:t>
            </a:r>
          </a:p>
          <a:p>
            <a:pPr marL="45720" indent="0">
              <a:buNone/>
            </a:pPr>
            <a:endParaRPr lang="en-US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483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>
            <a:extLst>
              <a:ext uri="{FF2B5EF4-FFF2-40B4-BE49-F238E27FC236}">
                <a16:creationId xmlns:a16="http://schemas.microsoft.com/office/drawing/2014/main" id="{4C92FDFC-8A3D-4E43-819B-B9D3A8DFF203}"/>
              </a:ext>
            </a:extLst>
          </p:cNvPr>
          <p:cNvSpPr/>
          <p:nvPr/>
        </p:nvSpPr>
        <p:spPr>
          <a:xfrm>
            <a:off x="3777057" y="2769704"/>
            <a:ext cx="3540319" cy="3352800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01EAF35B-2475-4B60-BD2D-BA9921919071}"/>
              </a:ext>
            </a:extLst>
          </p:cNvPr>
          <p:cNvSpPr/>
          <p:nvPr/>
        </p:nvSpPr>
        <p:spPr>
          <a:xfrm>
            <a:off x="5936974" y="569844"/>
            <a:ext cx="3875766" cy="219986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Georgia" panose="02040502050405020303" pitchFamily="18" charset="0"/>
              </a:rPr>
              <a:t>See u next week…</a:t>
            </a:r>
            <a:endParaRPr lang="en-ID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796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64358"/>
          </a:xfrm>
        </p:spPr>
        <p:txBody>
          <a:bodyPr>
            <a:normAutofit/>
          </a:bodyPr>
          <a:lstStyle/>
          <a:p>
            <a:r>
              <a:rPr lang="fi-FI" sz="2800" b="1" dirty="0">
                <a:solidFill>
                  <a:schemeClr val="tx1"/>
                </a:solidFill>
                <a:latin typeface="Georgia" panose="02040502050405020303" pitchFamily="18" charset="0"/>
              </a:rPr>
              <a:t>Urgensi Teori dalam </a:t>
            </a:r>
            <a:r>
              <a:rPr lang="fi-FI" sz="28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Pelayanan </a:t>
            </a:r>
            <a:r>
              <a:rPr lang="fi-FI" sz="2800" b="1" dirty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endParaRPr lang="en-US" sz="28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19618"/>
            <a:ext cx="9872871" cy="4230806"/>
          </a:xfrm>
        </p:spPr>
        <p:txBody>
          <a:bodyPr/>
          <a:lstStyle/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Dikotomi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praktek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pelayanan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justru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bisa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membahayakan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substansi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tujuan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pemberian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layanan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membutuhkan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mencakup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empat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fungsi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dasar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penjelasan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prediksi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kontrol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pengelolaan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perubahan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. </a:t>
            </a:r>
          </a:p>
          <a:p>
            <a:pPr marL="341313" indent="-295275" algn="just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Pelayanan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/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pekerjaan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praktek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empat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fungsi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menggambarkan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kejadian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menjelaskan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sebab-sebab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kejadian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memperkirakan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apa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selanjutnya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termasuk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apa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apabila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intervensi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/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intervensi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);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berusaha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mengelola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mengontrol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perubahan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semua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level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aktifitas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 marL="341313" indent="-295275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276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0C1AA-BE40-4395-ACE6-486814AE5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079163"/>
            <a:ext cx="9875520" cy="65410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Pertanyaan</a:t>
            </a:r>
            <a:r>
              <a:rPr lang="en-US" sz="28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:</a:t>
            </a:r>
            <a:endParaRPr lang="en-ID" sz="2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4E9A9-235F-4FEB-A801-25E7B2FB0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883391"/>
            <a:ext cx="9875520" cy="35757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What is social problem?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What theories do you use to explain social problems?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ID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624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6D15E-5164-4365-8FD4-B5DBB91D5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3125" y="641445"/>
            <a:ext cx="9875520" cy="61414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nb-NO" sz="28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Masalah </a:t>
            </a:r>
            <a:r>
              <a:rPr lang="nb-NO" sz="2800" b="1" dirty="0">
                <a:solidFill>
                  <a:schemeClr val="tx1"/>
                </a:solidFill>
                <a:latin typeface="Georgia" panose="02040502050405020303" pitchFamily="18" charset="0"/>
              </a:rPr>
              <a:t>Sosial: Sebuah </a:t>
            </a:r>
            <a:r>
              <a:rPr lang="nb-NO" sz="28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Paradox</a:t>
            </a:r>
            <a:endParaRPr lang="en-ID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6663"/>
            <a:ext cx="9872871" cy="4649337"/>
          </a:xfrm>
        </p:spPr>
        <p:txBody>
          <a:bodyPr>
            <a:normAutofit lnSpcReduction="10000"/>
          </a:bodyPr>
          <a:lstStyle/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review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beberapa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literatur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sosiologi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terlihat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usaha-usaha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mendefinisikan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,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diantaranya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: </a:t>
            </a:r>
            <a:endParaRPr lang="en-US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804863" indent="-4635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arenBoth"/>
            </a:pP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sebuah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kondisi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; </a:t>
            </a:r>
            <a:endParaRPr lang="en-US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804863" indent="-4635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arenBoth"/>
            </a:pP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berdampak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sejumlah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besar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anggota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; </a:t>
            </a:r>
            <a:endParaRPr lang="en-US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804863" indent="-4635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arenBoth"/>
            </a:pP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dampak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kejadian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diinginkan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804863" indent="-4635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arenBoth"/>
            </a:pP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adanya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sesuatu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bisa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memperbaiki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kondisi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tersebut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341313" indent="-3413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Apakah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kondisi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nyata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hanya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imajinasi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?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Apakah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kondisi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berdampak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banyak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orang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sekelompok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orang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tertentu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?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Siapa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menginginkan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kondisi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?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Apa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bisa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memperbaiki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kondisi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siapa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berhak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mengambil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keputusan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tindakan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?</a:t>
            </a:r>
          </a:p>
          <a:p>
            <a:pPr algn="just"/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261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43000" y="914400"/>
            <a:ext cx="9872871" cy="5181600"/>
          </a:xfrm>
        </p:spPr>
        <p:txBody>
          <a:bodyPr/>
          <a:lstStyle/>
          <a:p>
            <a:pPr marL="341313" indent="-2952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Keragaman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terangkum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presentasi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Rubington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Weinberg (1995)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menerangkan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tujuh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pandangan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mutakhir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dikembangkan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waktu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waktu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Teori-teori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tersebut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: </a:t>
            </a:r>
            <a:endParaRPr lang="en-US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804863" indent="-4635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1)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patologi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; </a:t>
            </a:r>
            <a:endParaRPr lang="en-US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804863" indent="-4635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2)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disorganisasi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; </a:t>
            </a:r>
            <a:endParaRPr lang="en-US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804863" indent="-4635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3)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konflik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; </a:t>
            </a:r>
            <a:endParaRPr lang="en-US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804863" indent="-4635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4)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tingkah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laku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menyimpang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(deviant behavior); </a:t>
            </a:r>
            <a:endParaRPr lang="en-US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804863" indent="-4635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5)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pelabelan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; </a:t>
            </a:r>
            <a:endParaRPr lang="en-US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804863" indent="-4635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6)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kritis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;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endParaRPr lang="en-US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804863" indent="-4635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(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7)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Georgia" panose="02040502050405020303" pitchFamily="18" charset="0"/>
              </a:rPr>
              <a:t>konstruksionis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 marL="341313" indent="-295275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262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59809"/>
            <a:ext cx="9872871" cy="5236191"/>
          </a:xfrm>
        </p:spPr>
        <p:txBody>
          <a:bodyPr/>
          <a:lstStyle/>
          <a:p>
            <a:pPr marL="341313" indent="-296863" algn="just">
              <a:buFont typeface="+mj-lt"/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patologi</a:t>
            </a:r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muncul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awal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akhir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abad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19,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menganalisis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disebabkan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kesalahan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individu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mengalami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menggunakan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analogi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medis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menyamakan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orang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sakit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membutuhkan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perawatan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. Orang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mengalami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mereka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gagal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beradaptasi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ada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 marL="341313" indent="-296863" algn="just">
              <a:buFont typeface="+mj-lt"/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disorganisasi</a:t>
            </a:r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berkembang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akhir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1920.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menganggap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disebabkan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karena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perubahan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sangat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besar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lingkungan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pekerjaan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mereka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industrialisasi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urbanisasi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globalisasi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ekonomi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Disorganisasi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akhirnya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berimbas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disorganisasi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individual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family breakdown, alcoholism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kekerasan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dll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Pendekatan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digunakan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membantu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individu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menyesuaikan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diri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perubahan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terjadi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. </a:t>
            </a:r>
          </a:p>
          <a:p>
            <a:pPr marL="45720" indent="0">
              <a:buNone/>
            </a:pP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516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87104"/>
            <a:ext cx="9872871" cy="5208896"/>
          </a:xfrm>
        </p:spPr>
        <p:txBody>
          <a:bodyPr>
            <a:normAutofit fontScale="92500"/>
          </a:bodyPr>
          <a:lstStyle/>
          <a:p>
            <a:pPr marL="341313" indent="-296863" algn="just">
              <a:buFont typeface="+mj-lt"/>
              <a:buAutoNum type="arabicPeriod" startAt="3"/>
            </a:pP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konflik</a:t>
            </a:r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nilai</a:t>
            </a:r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berkembang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tahun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1930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akibat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Great </a:t>
            </a:r>
            <a:r>
              <a:rPr lang="en-US" i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Deppression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(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krisis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ekonomi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).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melihat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disebabkan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karena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persaingan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kepentingan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perbedaan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akses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sumberdaya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serta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konflik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lain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terjadi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plural.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Pendekatan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layanan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perspektif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semua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anggota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harus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diperlakukan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hukum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sama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meskipun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hokum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dibuat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kelompok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dominan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).</a:t>
            </a:r>
          </a:p>
          <a:p>
            <a:pPr marL="341313" indent="-296863" algn="just">
              <a:buFont typeface="+mj-lt"/>
              <a:buAutoNum type="arabicPeriod" startAt="3"/>
            </a:pP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perilaku</a:t>
            </a:r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menyimpang</a:t>
            </a:r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berkembang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antara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tahun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1950-1960,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menjelaskan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berbagai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perilaku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menyimpang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penyebab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mencakup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anti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narkoba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bunuh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diri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prostitusi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dll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criminal (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pencurian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perampokan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pembunuhan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pemerkosaan,dll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). </a:t>
            </a:r>
          </a:p>
          <a:p>
            <a:pPr marL="341313" indent="-296863" algn="just">
              <a:buFont typeface="+mj-lt"/>
              <a:buAutoNum type="arabicPeriod" startAt="3"/>
            </a:pP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labelling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berkembang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tahun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1950an, focus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pemahaman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kelompok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memiliki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kekuatan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/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dominan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memberikan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label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perilaku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sebuah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penyimpangan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Mereka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bisa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mempertahankan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posisi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kekuasaan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mereka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memberikan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label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realitas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sesuatu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baik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normal,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jelek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menyimpang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. 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480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6287"/>
            <a:ext cx="9872871" cy="5099713"/>
          </a:xfrm>
        </p:spPr>
        <p:txBody>
          <a:bodyPr/>
          <a:lstStyle/>
          <a:p>
            <a:pPr marL="341313" indent="-296863" algn="just">
              <a:buFont typeface="+mj-lt"/>
              <a:buAutoNum type="arabicPeriod" startAt="6"/>
            </a:pP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kritis</a:t>
            </a:r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muncul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tahun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1960an,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melihat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struktur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hanya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menguntungkan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kelompok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tertentu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menindas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kelompok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lain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penyebab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berdasarkan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kelas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ras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gender, agama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dll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Solusi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ditawarkan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transformasi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dimana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kesetaraan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bisa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menggantikan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relasi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dominan-subordinat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saat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pPr marL="341313" indent="-296863" algn="just">
              <a:buFont typeface="+mj-lt"/>
              <a:buAutoNum type="arabicPeriod" startAt="6"/>
            </a:pP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konstruksionis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pengembangan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labelling, yang focus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proses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bagaimana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dikonstruksikan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diinterpretasikan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. 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Identifikasi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dilihat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sebuah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‘</a:t>
            </a:r>
            <a:r>
              <a:rPr lang="en-US" i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claim-making activity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’ (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aktivitas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pembuatan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klaim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);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dimana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identifikasi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kelompok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menonjolkan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klaimnya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maka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akan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mengidentifikasi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aspek-aspek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kekuatan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struktur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Georgia" panose="02040502050405020303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Georgia" panose="02040502050405020303" pitchFamily="18" charset="0"/>
              </a:rPr>
              <a:t>.  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69722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613</TotalTime>
  <Words>1663</Words>
  <Application>Microsoft Office PowerPoint</Application>
  <PresentationFormat>Widescreen</PresentationFormat>
  <Paragraphs>78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Cambria</vt:lpstr>
      <vt:lpstr>Corbel</vt:lpstr>
      <vt:lpstr>Georgia</vt:lpstr>
      <vt:lpstr>Wingdings</vt:lpstr>
      <vt:lpstr>Basis</vt:lpstr>
      <vt:lpstr>PARADIGMA DALAM MEMAHAMI  MASALAH SOSIAL</vt:lpstr>
      <vt:lpstr>Pertanyaan:</vt:lpstr>
      <vt:lpstr>Urgensi Teori dalam Pelayanan Sosial</vt:lpstr>
      <vt:lpstr>Pertanyaan:</vt:lpstr>
      <vt:lpstr>Masalah Sosial: Sebuah Paradox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Perspektif Order dan Conflict </vt:lpstr>
      <vt:lpstr>PowerPoint Presentation</vt:lpstr>
      <vt:lpstr>Perspective Order</vt:lpstr>
      <vt:lpstr>PowerPoint Presentation</vt:lpstr>
      <vt:lpstr>Blaming the Victims</vt:lpstr>
      <vt:lpstr>Perspective Conflict</vt:lpstr>
      <vt:lpstr>PowerPoint Presentation</vt:lpstr>
      <vt:lpstr>PowerPoint Presentation</vt:lpstr>
      <vt:lpstr>Teori Sosial Kritis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Praktek Kerja Sosial Anti-Opresi di Tingkat Pribadi dan Budaya</dc:title>
  <dc:creator>acer</dc:creator>
  <cp:lastModifiedBy>Aan</cp:lastModifiedBy>
  <cp:revision>60</cp:revision>
  <dcterms:created xsi:type="dcterms:W3CDTF">2020-04-20T04:37:06Z</dcterms:created>
  <dcterms:modified xsi:type="dcterms:W3CDTF">2021-03-15T04:31:54Z</dcterms:modified>
</cp:coreProperties>
</file>