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2" r:id="rId5"/>
    <p:sldId id="261" r:id="rId6"/>
    <p:sldId id="263" r:id="rId7"/>
    <p:sldId id="260" r:id="rId8"/>
    <p:sldId id="264" r:id="rId9"/>
    <p:sldId id="259" r:id="rId10"/>
    <p:sldId id="265" r:id="rId11"/>
    <p:sldId id="268" r:id="rId12"/>
    <p:sldId id="266" r:id="rId13"/>
    <p:sldId id="269" r:id="rId14"/>
    <p:sldId id="272" r:id="rId15"/>
    <p:sldId id="271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94" autoAdjust="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EEDB51-8F63-4004-813B-2F31B16CF3E5}" type="slidenum">
              <a:rPr lang="id-ID" smtClean="0"/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0EEDB51-8F63-4004-813B-2F31B16CF3E5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0EEDB51-8F63-4004-813B-2F31B16CF3E5}" type="slidenum">
              <a:rPr lang="id-ID" smtClean="0"/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EEDB51-8F63-4004-813B-2F31B16CF3E5}" type="slidenum">
              <a:rPr lang="id-ID" smtClean="0"/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65885F-C1A9-4845-B7DD-79410E8C2776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0EEDB51-8F63-4004-813B-2F31B16CF3E5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anose="05020102010507070707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anose="05000000000000000000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2133600" cy="18288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Pendekatan new institutionalism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407893" cy="49685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i="1" dirty="0" err="1" smtClean="0"/>
              <a:t>Kelembagaan</a:t>
            </a:r>
            <a:r>
              <a:rPr lang="en-US" b="1" i="1" dirty="0" smtClean="0"/>
              <a:t> </a:t>
            </a:r>
            <a:r>
              <a:rPr lang="en-US" b="1" i="1" dirty="0" err="1"/>
              <a:t>sosiologis</a:t>
            </a:r>
            <a:r>
              <a:rPr lang="en-US" i="1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institusionalisme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empiris</a:t>
            </a:r>
            <a:r>
              <a:rPr lang="en-US" b="1" i="1" dirty="0"/>
              <a:t> </a:t>
            </a:r>
            <a:r>
              <a:rPr lang="en-US" dirty="0"/>
              <a:t>yang paling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institusionalis</a:t>
            </a:r>
            <a:r>
              <a:rPr lang="en-US" dirty="0"/>
              <a:t> lama </a:t>
            </a:r>
            <a:r>
              <a:rPr lang="en-US" dirty="0" err="1"/>
              <a:t>atau</a:t>
            </a:r>
            <a:r>
              <a:rPr lang="en-US" dirty="0"/>
              <a:t> ‘</a:t>
            </a:r>
            <a:r>
              <a:rPr lang="en-US" dirty="0" err="1"/>
              <a:t>tradisonal</a:t>
            </a:r>
            <a:r>
              <a:rPr lang="en-US" dirty="0"/>
              <a:t>’, </a:t>
            </a:r>
            <a:r>
              <a:rPr lang="en-US" dirty="0" err="1"/>
              <a:t>mengelompokkan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praktiknya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internasional</a:t>
            </a:r>
            <a:r>
              <a:rPr lang="en-US" b="1" i="1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disetir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desakan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(formal </a:t>
            </a:r>
            <a:r>
              <a:rPr lang="en-US" dirty="0" err="1"/>
              <a:t>dan</a:t>
            </a:r>
            <a:r>
              <a:rPr lang="en-US" dirty="0"/>
              <a:t> informal)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jaringan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informal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  <a:endParaRPr lang="id-ID" dirty="0" smtClean="0"/>
          </a:p>
          <a:p>
            <a:pPr marL="45720" indent="0" algn="just">
              <a:buNone/>
            </a:pPr>
            <a:endParaRPr lang="id-ID" dirty="0"/>
          </a:p>
          <a:p>
            <a:pPr marL="45720" indent="0" algn="just">
              <a:buNone/>
            </a:pPr>
            <a:r>
              <a:rPr lang="en-US" dirty="0" smtClean="0"/>
              <a:t>Dari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tiga</a:t>
            </a:r>
            <a:r>
              <a:rPr lang="en-US" dirty="0"/>
              <a:t> di </a:t>
            </a:r>
            <a:r>
              <a:rPr lang="en-US" dirty="0" err="1"/>
              <a:t>antaranya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jamak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pisau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(Schmidt, 2006). </a:t>
            </a:r>
            <a:endParaRPr lang="id-ID" dirty="0"/>
          </a:p>
          <a:p>
            <a:pPr algn="just"/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Varian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d-ID" dirty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berpandangan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(</a:t>
            </a:r>
            <a:r>
              <a:rPr lang="en-US" i="1" dirty="0"/>
              <a:t>bringing the state back in</a:t>
            </a:r>
            <a:r>
              <a:rPr lang="en-US" dirty="0"/>
              <a:t>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outcomes</a:t>
            </a:r>
            <a:r>
              <a:rPr lang="en-US" dirty="0"/>
              <a:t>)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teori-teori</a:t>
            </a:r>
            <a:r>
              <a:rPr lang="en-US" dirty="0"/>
              <a:t> universal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i="1" dirty="0"/>
              <a:t>rational action</a:t>
            </a:r>
            <a:r>
              <a:rPr lang="en-US" dirty="0"/>
              <a:t>)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r>
              <a:rPr lang="id-ID" dirty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dipinjam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neo-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.</a:t>
            </a:r>
            <a:endParaRPr lang="id-ID" dirty="0"/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id-ID" dirty="0" smtClean="0"/>
              <a:t>berakar dari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i="1" dirty="0"/>
              <a:t>principal-agent theories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‘</a:t>
            </a:r>
            <a:r>
              <a:rPr lang="en-US" i="1" dirty="0"/>
              <a:t>principal’</a:t>
            </a:r>
            <a:r>
              <a:rPr lang="en-US" dirty="0"/>
              <a:t> (</a:t>
            </a:r>
            <a:r>
              <a:rPr lang="en-US" dirty="0" err="1"/>
              <a:t>pelaku</a:t>
            </a:r>
            <a:r>
              <a:rPr lang="en-US" dirty="0"/>
              <a:t>)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kongres</a:t>
            </a:r>
            <a:r>
              <a:rPr lang="en-US" dirty="0"/>
              <a:t>,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agen-agen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delegasikan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(regulator),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Pilihan</a:t>
            </a:r>
            <a:r>
              <a:rPr lang="en-US" b="1" i="1" dirty="0"/>
              <a:t> </a:t>
            </a:r>
            <a:r>
              <a:rPr lang="en-US" b="1" i="1" dirty="0" err="1"/>
              <a:t>Rasional</a:t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13893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d-ID" dirty="0"/>
              <a:t>T</a:t>
            </a:r>
            <a:r>
              <a:rPr lang="en-US" dirty="0" err="1" smtClean="0"/>
              <a:t>erdapat</a:t>
            </a:r>
            <a:r>
              <a:rPr lang="en-US" dirty="0" smtClean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yang </a:t>
            </a:r>
            <a:r>
              <a:rPr lang="en-US" dirty="0" err="1"/>
              <a:t>lazim</a:t>
            </a:r>
            <a:r>
              <a:rPr lang="en-US" dirty="0"/>
              <a:t>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. </a:t>
            </a:r>
            <a:r>
              <a:rPr lang="en-US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kendala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i="1" dirty="0" err="1"/>
              <a:t>eksogenus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 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merubahnya</a:t>
            </a:r>
            <a:r>
              <a:rPr lang="en-US" dirty="0"/>
              <a:t>. </a:t>
            </a:r>
            <a:r>
              <a:rPr lang="en-US" i="1" dirty="0" err="1"/>
              <a:t>Kedua</a:t>
            </a:r>
            <a:r>
              <a:rPr lang="en-US" dirty="0"/>
              <a:t>,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pemain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smtClean="0"/>
              <a:t>‘</a:t>
            </a:r>
            <a:r>
              <a:rPr lang="id-ID" dirty="0" smtClean="0"/>
              <a:t>mencapai </a:t>
            </a:r>
            <a:r>
              <a:rPr lang="en-US" dirty="0" err="1" smtClean="0"/>
              <a:t>keseimbangan</a:t>
            </a:r>
            <a:r>
              <a:rPr lang="en-US" dirty="0"/>
              <a:t>’ (</a:t>
            </a:r>
            <a:r>
              <a:rPr lang="en-US" i="1" dirty="0"/>
              <a:t>equilibrium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kalkulatif</a:t>
            </a:r>
            <a:r>
              <a:rPr lang="en-US" dirty="0"/>
              <a:t> 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berhadapan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(</a:t>
            </a:r>
            <a:r>
              <a:rPr lang="en-US" i="1" dirty="0"/>
              <a:t>game theory</a:t>
            </a:r>
            <a:r>
              <a:rPr lang="en-US" dirty="0" smtClean="0"/>
              <a:t>)</a:t>
            </a:r>
            <a:r>
              <a:rPr lang="id-ID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Shapsle</a:t>
            </a:r>
            <a:r>
              <a:rPr lang="en-US" dirty="0"/>
              <a:t>, 2006</a:t>
            </a:r>
            <a:r>
              <a:rPr lang="en-US" dirty="0" smtClean="0"/>
              <a:t>).</a:t>
            </a:r>
            <a:endParaRPr lang="id-ID" dirty="0" smtClean="0"/>
          </a:p>
          <a:p>
            <a:pPr algn="just"/>
            <a:r>
              <a:rPr lang="id-ID" dirty="0"/>
              <a:t>M</a:t>
            </a:r>
            <a:r>
              <a:rPr lang="en-US" dirty="0" err="1" smtClean="0"/>
              <a:t>enggabungkan</a:t>
            </a:r>
            <a:r>
              <a:rPr lang="en-US" dirty="0" smtClean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individualisme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. </a:t>
            </a: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 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pribadinya</a:t>
            </a:r>
            <a:r>
              <a:rPr lang="en-US" dirty="0"/>
              <a:t>.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terlepas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bermanfaat</a:t>
            </a:r>
            <a:r>
              <a:rPr lang="en-US" dirty="0"/>
              <a:t>, yang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kolektif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‘</a:t>
            </a:r>
            <a:r>
              <a:rPr lang="en-US" dirty="0" err="1"/>
              <a:t>dibubarkan</a:t>
            </a:r>
            <a:r>
              <a:rPr lang="en-US" dirty="0"/>
              <a:t>’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Pilihan</a:t>
            </a:r>
            <a:r>
              <a:rPr lang="en-US" b="1" i="1" dirty="0"/>
              <a:t> </a:t>
            </a:r>
            <a:r>
              <a:rPr lang="en-US" b="1" i="1" dirty="0" err="1"/>
              <a:t>Rasional</a:t>
            </a:r>
            <a:endParaRPr lang="id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Schmidt (2006: 104),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(</a:t>
            </a:r>
            <a:r>
              <a:rPr lang="en-US" i="1" dirty="0"/>
              <a:t>historical-institutionalism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struktural-fungsional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marxian</a:t>
            </a:r>
            <a:r>
              <a:rPr lang="en-US" dirty="0"/>
              <a:t>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id-ID" dirty="0" smtClean="0"/>
              <a:t>berupa </a:t>
            </a:r>
            <a:r>
              <a:rPr lang="en-US" dirty="0" err="1" smtClean="0"/>
              <a:t>ketertarikan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institusi</a:t>
            </a:r>
            <a:r>
              <a:rPr lang="en-US" dirty="0"/>
              <a:t> formal </a:t>
            </a:r>
            <a:r>
              <a:rPr lang="en-US" dirty="0" err="1"/>
              <a:t>negara</a:t>
            </a:r>
            <a:r>
              <a:rPr lang="en-US" dirty="0"/>
              <a:t>;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struktural-fungsional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id-ID" dirty="0" smtClean="0"/>
              <a:t>i</a:t>
            </a:r>
            <a:r>
              <a:rPr lang="en-US" dirty="0" err="1" smtClean="0"/>
              <a:t>kenali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penekanan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(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);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marxis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(</a:t>
            </a:r>
            <a:r>
              <a:rPr lang="en-US" i="1" dirty="0"/>
              <a:t>power</a:t>
            </a:r>
            <a:r>
              <a:rPr lang="en-US" dirty="0"/>
              <a:t>), </a:t>
            </a:r>
            <a:r>
              <a:rPr lang="en-US" dirty="0" smtClean="0"/>
              <a:t>d</a:t>
            </a:r>
            <a:r>
              <a:rPr lang="id-ID" dirty="0" smtClean="0"/>
              <a:t>imana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id-ID" dirty="0" smtClean="0"/>
              <a:t>dilihat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perantara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berkompetisi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kompleksitas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menstrukturisasi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(</a:t>
            </a:r>
            <a:r>
              <a:rPr lang="en-US" i="1" dirty="0"/>
              <a:t>outcome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 smtClean="0"/>
              <a:t>kelompok</a:t>
            </a:r>
            <a:r>
              <a:rPr lang="id-ID" dirty="0" smtClean="0"/>
              <a:t>.</a:t>
            </a:r>
            <a:endParaRPr lang="id-ID" dirty="0" smtClean="0"/>
          </a:p>
          <a:p>
            <a:pPr algn="just"/>
            <a:r>
              <a:rPr lang="id-ID" dirty="0" smtClean="0"/>
              <a:t>Selain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juga cenderung pada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instituisi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r>
              <a:rPr lang="id-ID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kata lain,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Peters (1999: 63) </a:t>
            </a:r>
            <a:r>
              <a:rPr lang="en-US" dirty="0" err="1"/>
              <a:t>bahwa</a:t>
            </a:r>
            <a:r>
              <a:rPr lang="en-US" dirty="0"/>
              <a:t> ide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 smtClean="0"/>
              <a:t>terha</a:t>
            </a:r>
            <a:r>
              <a:rPr lang="id-ID" dirty="0" smtClean="0"/>
              <a:t>dap kebijakan</a:t>
            </a:r>
            <a:r>
              <a:rPr lang="id-ID" dirty="0"/>
              <a:t> </a:t>
            </a:r>
            <a:r>
              <a:rPr lang="id-ID" dirty="0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institusi</a:t>
            </a:r>
            <a:r>
              <a:rPr lang="en-US" dirty="0"/>
              <a:t> (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non-</a:t>
            </a:r>
            <a:r>
              <a:rPr lang="en-US" dirty="0" err="1"/>
              <a:t>negara</a:t>
            </a:r>
            <a:r>
              <a:rPr lang="en-US" dirty="0"/>
              <a:t>)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(</a:t>
            </a:r>
            <a:r>
              <a:rPr lang="en-US" i="1" dirty="0"/>
              <a:t>institutional-building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id-ID" dirty="0" smtClean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diadopsi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 smtClean="0"/>
              <a:t>framework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1970-an, </a:t>
            </a:r>
            <a:r>
              <a:rPr lang="id-ID" dirty="0" smtClean="0"/>
              <a:t>oleh sarjana seperti </a:t>
            </a:r>
            <a:r>
              <a:rPr lang="en-US" dirty="0" err="1" smtClean="0"/>
              <a:t>Theda</a:t>
            </a:r>
            <a:r>
              <a:rPr lang="en-US" dirty="0" smtClean="0"/>
              <a:t> </a:t>
            </a:r>
            <a:r>
              <a:rPr lang="en-US" dirty="0" err="1"/>
              <a:t>Skocpol</a:t>
            </a:r>
            <a:r>
              <a:rPr lang="en-US" dirty="0"/>
              <a:t> (</a:t>
            </a:r>
            <a:r>
              <a:rPr lang="en-US" dirty="0" smtClean="0"/>
              <a:t>1979)</a:t>
            </a:r>
            <a:r>
              <a:rPr lang="id-ID" dirty="0" smtClean="0"/>
              <a:t>, </a:t>
            </a:r>
            <a:r>
              <a:rPr lang="en-US" dirty="0" smtClean="0"/>
              <a:t>Peter </a:t>
            </a:r>
            <a:r>
              <a:rPr lang="en-US" dirty="0" err="1"/>
              <a:t>Katzenstein</a:t>
            </a:r>
            <a:r>
              <a:rPr lang="en-US" dirty="0"/>
              <a:t> (1978</a:t>
            </a:r>
            <a:r>
              <a:rPr lang="en-US" dirty="0" smtClean="0"/>
              <a:t>)</a:t>
            </a:r>
            <a:r>
              <a:rPr lang="id-ID" dirty="0" smtClean="0"/>
              <a:t>,</a:t>
            </a:r>
            <a:r>
              <a:rPr lang="en-US" dirty="0" smtClean="0"/>
              <a:t> Stephen </a:t>
            </a:r>
            <a:r>
              <a:rPr lang="en-US" dirty="0"/>
              <a:t>Krasner (1980), </a:t>
            </a:r>
            <a:r>
              <a:rPr lang="en-US" dirty="0" err="1"/>
              <a:t>dan</a:t>
            </a:r>
            <a:r>
              <a:rPr lang="en-US" dirty="0"/>
              <a:t> Stephen </a:t>
            </a:r>
            <a:r>
              <a:rPr lang="en-US" dirty="0" err="1"/>
              <a:t>Skowroneks</a:t>
            </a:r>
            <a:r>
              <a:rPr lang="en-US" dirty="0"/>
              <a:t> (1982</a:t>
            </a:r>
            <a:r>
              <a:rPr lang="en-US" dirty="0" smtClean="0"/>
              <a:t>)</a:t>
            </a:r>
            <a:r>
              <a:rPr lang="id-ID" dirty="0" smtClean="0"/>
              <a:t>.</a:t>
            </a:r>
            <a:r>
              <a:rPr lang="en-US" dirty="0" smtClean="0"/>
              <a:t> Para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karya-karyanya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serius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i="1" dirty="0"/>
              <a:t>bringing the state back in</a:t>
            </a:r>
            <a:r>
              <a:rPr lang="en-US" dirty="0" smtClean="0"/>
              <a:t>.”</a:t>
            </a:r>
            <a:endParaRPr lang="id-ID" dirty="0" smtClean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paling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menstruktur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peninggalan-peninggalan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</a:t>
            </a:r>
            <a:r>
              <a:rPr lang="en-US" i="1" dirty="0"/>
              <a:t>policy legacies</a:t>
            </a:r>
            <a:r>
              <a:rPr lang="en-US" dirty="0"/>
              <a:t>)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outcomes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(Schmidt, 2006: 104-105).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endParaRPr lang="id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d-ID" dirty="0" err="1"/>
              <a:t>K</a:t>
            </a:r>
            <a:r>
              <a:rPr lang="en-US" dirty="0" smtClean="0"/>
              <a:t>arena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penekanan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problem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(</a:t>
            </a:r>
            <a:r>
              <a:rPr lang="en-US" i="1" dirty="0"/>
              <a:t>human agency</a:t>
            </a:r>
            <a:r>
              <a:rPr lang="en-US" dirty="0"/>
              <a:t>).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pisau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oleh</a:t>
            </a:r>
            <a:r>
              <a:rPr lang="en-US" dirty="0"/>
              <a:t> Peter Hall </a:t>
            </a:r>
            <a:r>
              <a:rPr lang="en-US" dirty="0" err="1"/>
              <a:t>dan</a:t>
            </a:r>
            <a:r>
              <a:rPr lang="en-US" dirty="0"/>
              <a:t> Rosemary Taylor (1996)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‘</a:t>
            </a:r>
            <a:r>
              <a:rPr lang="en-US" dirty="0" err="1"/>
              <a:t>kalkulus</a:t>
            </a:r>
            <a:r>
              <a:rPr lang="en-US" dirty="0"/>
              <a:t>’ (</a:t>
            </a:r>
            <a:r>
              <a:rPr lang="en-US" i="1" dirty="0"/>
              <a:t>‘calculus’ approach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‘</a:t>
            </a:r>
            <a:r>
              <a:rPr lang="en-US" dirty="0" err="1"/>
              <a:t>kultural</a:t>
            </a:r>
            <a:r>
              <a:rPr lang="en-US" dirty="0"/>
              <a:t>’ (</a:t>
            </a:r>
            <a:r>
              <a:rPr lang="en-US" i="1" dirty="0"/>
              <a:t>‘culture’ approach</a:t>
            </a:r>
            <a:r>
              <a:rPr lang="en-US" dirty="0"/>
              <a:t>).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kalkulus</a:t>
            </a:r>
            <a:r>
              <a:rPr lang="en-US" dirty="0"/>
              <a:t> –yang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–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kalkulatif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perilakunya</a:t>
            </a:r>
            <a:r>
              <a:rPr lang="en-US" dirty="0"/>
              <a:t>.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kultural</a:t>
            </a:r>
            <a:r>
              <a:rPr lang="en-US" dirty="0"/>
              <a:t> –yang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–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 </a:t>
            </a:r>
            <a:r>
              <a:rPr lang="en-US" dirty="0" err="1"/>
              <a:t>perilaku</a:t>
            </a:r>
            <a:r>
              <a:rPr lang="en-US" dirty="0"/>
              <a:t>  yang  </a:t>
            </a:r>
            <a:r>
              <a:rPr lang="en-US" dirty="0" err="1"/>
              <a:t>telah</a:t>
            </a:r>
            <a:r>
              <a:rPr lang="en-US" dirty="0"/>
              <a:t>  </a:t>
            </a:r>
            <a:r>
              <a:rPr lang="en-US" dirty="0" err="1"/>
              <a:t>menetap</a:t>
            </a:r>
            <a:r>
              <a:rPr lang="en-US" dirty="0"/>
              <a:t>  lama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i="1" dirty="0" smtClean="0"/>
              <a:t> </a:t>
            </a:r>
            <a:r>
              <a:rPr lang="en-US" b="1" i="1" dirty="0" err="1" smtClean="0"/>
              <a:t>Pendekatan</a:t>
            </a:r>
            <a:r>
              <a:rPr lang="en-US" b="1" i="1" dirty="0" smtClean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,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1970-an,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sub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asumsi-asumsi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pendekatan-pendekatan</a:t>
            </a:r>
            <a:r>
              <a:rPr lang="en-US" dirty="0"/>
              <a:t> lama,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Weberian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rasionalitas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efesiensi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membendung</a:t>
            </a:r>
            <a:r>
              <a:rPr lang="en-US" dirty="0"/>
              <a:t> </a:t>
            </a:r>
            <a:r>
              <a:rPr lang="en-US" dirty="0" err="1"/>
              <a:t>tindakan-tindakan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kultural</a:t>
            </a:r>
            <a:r>
              <a:rPr lang="en-US" dirty="0"/>
              <a:t>.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bingkai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(</a:t>
            </a:r>
            <a:r>
              <a:rPr lang="en-US" i="1" dirty="0"/>
              <a:t>cognitive frames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(</a:t>
            </a:r>
            <a:r>
              <a:rPr lang="en-US" i="1" dirty="0"/>
              <a:t>meaning systems</a:t>
            </a:r>
            <a:r>
              <a:rPr lang="en-US" dirty="0"/>
              <a:t>) yang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(Schmidt, 2006: 107). </a:t>
            </a:r>
            <a:endParaRPr lang="id-ID" dirty="0"/>
          </a:p>
          <a:p>
            <a:r>
              <a:rPr lang="id-ID" dirty="0" err="1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anggota-anggota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berargumen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mem</a:t>
            </a:r>
            <a:r>
              <a:rPr lang="en-US" dirty="0"/>
              <a:t>-</a:t>
            </a:r>
            <a:r>
              <a:rPr lang="en-US" i="1" dirty="0"/>
              <a:t>framing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Sosiologis</a:t>
            </a:r>
            <a:endParaRPr lang="id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proses </a:t>
            </a:r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legitimasi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inefesiensi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universal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rasionalitas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lindas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berisiko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relativitas</a:t>
            </a:r>
            <a:r>
              <a:rPr lang="en-US" dirty="0"/>
              <a:t> </a:t>
            </a:r>
            <a:r>
              <a:rPr lang="en-US" dirty="0" err="1"/>
              <a:t>implisit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lain </a:t>
            </a:r>
            <a:r>
              <a:rPr lang="en-US" dirty="0" err="1"/>
              <a:t>mempertanyakan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 yang </a:t>
            </a:r>
            <a:r>
              <a:rPr lang="en-US" dirty="0" err="1"/>
              <a:t>melintasi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Sosiologis</a:t>
            </a:r>
            <a:endParaRPr lang="id-ID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1628800"/>
          <a:ext cx="8568951" cy="4977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5938"/>
                <a:gridCol w="2231498"/>
                <a:gridCol w="2410017"/>
                <a:gridCol w="2231498"/>
              </a:tblGrid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1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Rational Choice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Institutionalism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Historical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Institutionalism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Sociological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Institutionalism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Object of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explanation</a:t>
                      </a:r>
                      <a:endParaRPr lang="id-ID" sz="16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Rational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behaviour</a:t>
                      </a:r>
                      <a:endParaRPr lang="id-ID" sz="18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Historical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Structures</a:t>
                      </a:r>
                      <a:endParaRPr lang="id-ID" sz="18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Norms and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Culture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Logic of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explanation</a:t>
                      </a:r>
                      <a:endParaRPr lang="id-ID" sz="16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Interest</a:t>
                      </a:r>
                      <a:endParaRPr lang="id-ID" sz="18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Path-dependency</a:t>
                      </a:r>
                      <a:endParaRPr lang="id-ID" sz="18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Appropriateness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1552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Ability to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explain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change</a:t>
                      </a:r>
                      <a:endParaRPr lang="id-ID" sz="16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Static: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emphasis on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continuity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through fixed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preferences</a:t>
                      </a:r>
                      <a:endParaRPr lang="id-ID" sz="18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Static: emphasis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on continuity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through path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dependency</a:t>
                      </a:r>
                      <a:endParaRPr lang="id-ID" sz="18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Static: emphasis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on continuity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through cultural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norms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1552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Examples</a:t>
                      </a:r>
                      <a:endParaRPr lang="id-ID" sz="16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Principle-agent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theory; game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theory</a:t>
                      </a:r>
                      <a:endParaRPr lang="id-ID" sz="18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Historical institutionalism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process tracing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varieties of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capitalism</a:t>
                      </a:r>
                      <a:endParaRPr lang="id-ID" sz="18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Constructivism;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norms; cultural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analysis</a:t>
                      </a:r>
                      <a:endParaRPr lang="id-ID" sz="18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PERBANDINGAN VARIAN </a:t>
            </a:r>
            <a:br>
              <a:rPr lang="id-ID" dirty="0" smtClean="0"/>
            </a:br>
            <a:r>
              <a:rPr lang="id-ID" dirty="0" smtClean="0"/>
              <a:t>Kelembagaan baru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40000" lnSpcReduction="20000"/>
          </a:bodyPr>
          <a:lstStyle/>
          <a:p>
            <a:pPr marL="45720" indent="0" algn="just">
              <a:buNone/>
            </a:pPr>
            <a:r>
              <a:rPr lang="en-US" sz="4500" dirty="0" err="1">
                <a:latin typeface="Calibri" panose="020F0502020204030204" pitchFamily="34" charset="0"/>
              </a:rPr>
              <a:t>Kehadiran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pendekatan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ini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merespon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pendekatan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perilaku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pilihan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rasional</a:t>
            </a:r>
            <a:r>
              <a:rPr lang="en-US" sz="4500" dirty="0">
                <a:latin typeface="Calibri" panose="020F0502020204030204" pitchFamily="34" charset="0"/>
              </a:rPr>
              <a:t> yang </a:t>
            </a:r>
            <a:r>
              <a:rPr lang="en-US" sz="4500" dirty="0" err="1">
                <a:latin typeface="Calibri" panose="020F0502020204030204" pitchFamily="34" charset="0"/>
              </a:rPr>
              <a:t>menganggap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perilaku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individu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otonom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tidak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dipengaruhi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oleh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institusi</a:t>
            </a:r>
            <a:r>
              <a:rPr lang="en-US" sz="4500" dirty="0">
                <a:latin typeface="Calibri" panose="020F0502020204030204" pitchFamily="34" charset="0"/>
              </a:rPr>
              <a:t>. </a:t>
            </a:r>
            <a:r>
              <a:rPr lang="id-ID" sz="4500" dirty="0" smtClean="0">
                <a:latin typeface="Calibri" panose="020F0502020204030204" pitchFamily="34" charset="0"/>
              </a:rPr>
              <a:t>Secara faktual, </a:t>
            </a:r>
            <a:r>
              <a:rPr lang="en-US" sz="4500" dirty="0" err="1" smtClean="0">
                <a:latin typeface="Calibri" panose="020F0502020204030204" pitchFamily="34" charset="0"/>
              </a:rPr>
              <a:t>tindakan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individu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justru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dipengaruhi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faktor</a:t>
            </a:r>
            <a:r>
              <a:rPr lang="id-ID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smtClean="0">
                <a:latin typeface="Calibri" panose="020F0502020204030204" pitchFamily="34" charset="0"/>
              </a:rPr>
              <a:t>di </a:t>
            </a:r>
            <a:r>
              <a:rPr lang="en-US" sz="4500" dirty="0" err="1">
                <a:latin typeface="Calibri" panose="020F0502020204030204" pitchFamily="34" charset="0"/>
              </a:rPr>
              <a:t>luar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mereka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berbentuk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institusi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smtClean="0">
                <a:latin typeface="Calibri" panose="020F0502020204030204" pitchFamily="34" charset="0"/>
              </a:rPr>
              <a:t>formal </a:t>
            </a:r>
            <a:r>
              <a:rPr lang="id-ID" sz="4500" dirty="0" smtClean="0">
                <a:latin typeface="Calibri" panose="020F0502020204030204" pitchFamily="34" charset="0"/>
              </a:rPr>
              <a:t>&amp; </a:t>
            </a:r>
            <a:r>
              <a:rPr lang="en-US" sz="4500" dirty="0" smtClean="0">
                <a:latin typeface="Calibri" panose="020F0502020204030204" pitchFamily="34" charset="0"/>
              </a:rPr>
              <a:t>non-formal.</a:t>
            </a:r>
            <a:r>
              <a:rPr lang="id-ID" sz="4500" dirty="0">
                <a:latin typeface="Calibri" panose="020F0502020204030204" pitchFamily="34" charset="0"/>
              </a:rPr>
              <a:t> </a:t>
            </a:r>
            <a:r>
              <a:rPr lang="id-ID" sz="4500" dirty="0">
                <a:latin typeface="Calibri" panose="020F0502020204030204" pitchFamily="34" charset="0"/>
              </a:rPr>
              <a:t>I</a:t>
            </a:r>
            <a:r>
              <a:rPr lang="en-US" sz="4500" dirty="0" err="1" smtClean="0">
                <a:latin typeface="Calibri" panose="020F0502020204030204" pitchFamily="34" charset="0"/>
              </a:rPr>
              <a:t>nstitusi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tidak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hanya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didefinisikan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lembaga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>
                <a:latin typeface="Calibri" panose="020F0502020204030204" pitchFamily="34" charset="0"/>
              </a:rPr>
              <a:t>formal </a:t>
            </a:r>
            <a:r>
              <a:rPr lang="en-US" sz="4500" dirty="0" err="1" smtClean="0">
                <a:latin typeface="Calibri" panose="020F0502020204030204" pitchFamily="34" charset="0"/>
              </a:rPr>
              <a:t>negara</a:t>
            </a:r>
            <a:r>
              <a:rPr lang="en-US" sz="4500" dirty="0" smtClean="0">
                <a:latin typeface="Calibri" panose="020F0502020204030204" pitchFamily="34" charset="0"/>
              </a:rPr>
              <a:t>, </a:t>
            </a:r>
            <a:r>
              <a:rPr lang="en-US" sz="4500" dirty="0" err="1">
                <a:latin typeface="Calibri" panose="020F0502020204030204" pitchFamily="34" charset="0"/>
              </a:rPr>
              <a:t>tetapi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lebih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luas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mencakup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institusi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>
                <a:latin typeface="Calibri" panose="020F0502020204030204" pitchFamily="34" charset="0"/>
              </a:rPr>
              <a:t>non-formal (</a:t>
            </a:r>
            <a:r>
              <a:rPr lang="en-US" sz="4500" dirty="0" err="1">
                <a:latin typeface="Calibri" panose="020F0502020204030204" pitchFamily="34" charset="0"/>
              </a:rPr>
              <a:t>norma</a:t>
            </a:r>
            <a:r>
              <a:rPr lang="en-US" sz="4500" dirty="0">
                <a:latin typeface="Calibri" panose="020F0502020204030204" pitchFamily="34" charset="0"/>
              </a:rPr>
              <a:t>, </a:t>
            </a:r>
            <a:r>
              <a:rPr lang="en-US" sz="4500" dirty="0" err="1">
                <a:latin typeface="Calibri" panose="020F0502020204030204" pitchFamily="34" charset="0"/>
              </a:rPr>
              <a:t>adat</a:t>
            </a:r>
            <a:r>
              <a:rPr lang="en-US" sz="4500" dirty="0">
                <a:latin typeface="Calibri" panose="020F0502020204030204" pitchFamily="34" charset="0"/>
              </a:rPr>
              <a:t>, </a:t>
            </a:r>
            <a:r>
              <a:rPr lang="en-US" sz="4500" dirty="0" err="1" smtClean="0">
                <a:latin typeface="Calibri" panose="020F0502020204030204" pitchFamily="34" charset="0"/>
              </a:rPr>
              <a:t>prosedur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id-ID" sz="4500" dirty="0" smtClean="0">
                <a:latin typeface="Calibri" panose="020F0502020204030204" pitchFamily="34" charset="0"/>
              </a:rPr>
              <a:t>kebiasaan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id-ID" sz="4500" dirty="0" smtClean="0">
                <a:latin typeface="Calibri" panose="020F0502020204030204" pitchFamily="34" charset="0"/>
              </a:rPr>
              <a:t>di </a:t>
            </a:r>
            <a:r>
              <a:rPr lang="en-US" sz="4500" dirty="0" err="1" smtClean="0">
                <a:latin typeface="Calibri" panose="020F0502020204030204" pitchFamily="34" charset="0"/>
              </a:rPr>
              <a:t>masyarakat</a:t>
            </a:r>
            <a:r>
              <a:rPr lang="en-US" sz="4500" dirty="0">
                <a:latin typeface="Calibri" panose="020F0502020204030204" pitchFamily="34" charset="0"/>
              </a:rPr>
              <a:t>) yang </a:t>
            </a:r>
            <a:r>
              <a:rPr lang="en-US" sz="4500" dirty="0" err="1">
                <a:latin typeface="Calibri" panose="020F0502020204030204" pitchFamily="34" charset="0"/>
              </a:rPr>
              <a:t>dipandang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membatasi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menentukan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tindakan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individu</a:t>
            </a:r>
            <a:r>
              <a:rPr lang="en-US" sz="4500" dirty="0" smtClean="0">
                <a:latin typeface="Calibri" panose="020F0502020204030204" pitchFamily="34" charset="0"/>
              </a:rPr>
              <a:t>.</a:t>
            </a:r>
            <a:endParaRPr lang="id-ID" sz="4500" dirty="0" smtClean="0">
              <a:latin typeface="Calibri" panose="020F0502020204030204" pitchFamily="34" charset="0"/>
            </a:endParaRPr>
          </a:p>
          <a:p>
            <a:pPr algn="just"/>
            <a:r>
              <a:rPr lang="en-US" sz="4500" i="1" dirty="0" err="1" smtClean="0">
                <a:latin typeface="Calibri" panose="020F0502020204030204" pitchFamily="34" charset="0"/>
              </a:rPr>
              <a:t>Pertama</a:t>
            </a:r>
            <a:r>
              <a:rPr lang="en-US" sz="4500" dirty="0">
                <a:latin typeface="Calibri" panose="020F0502020204030204" pitchFamily="34" charset="0"/>
              </a:rPr>
              <a:t>, </a:t>
            </a:r>
            <a:r>
              <a:rPr lang="en-US" sz="4500" dirty="0" err="1" smtClean="0">
                <a:latin typeface="Calibri" panose="020F0502020204030204" pitchFamily="34" charset="0"/>
              </a:rPr>
              <a:t>institusi</a:t>
            </a:r>
            <a:r>
              <a:rPr lang="id-ID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sosial</a:t>
            </a:r>
            <a:r>
              <a:rPr lang="en-US" sz="4500" dirty="0">
                <a:latin typeface="Calibri" panose="020F0502020204030204" pitchFamily="34" charset="0"/>
              </a:rPr>
              <a:t>, </a:t>
            </a:r>
            <a:r>
              <a:rPr lang="en-US" sz="4500" dirty="0" err="1">
                <a:latin typeface="Calibri" panose="020F0502020204030204" pitchFamily="34" charset="0"/>
              </a:rPr>
              <a:t>ekonomi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politik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menjadi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semakin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banyak</a:t>
            </a:r>
            <a:r>
              <a:rPr lang="en-US" sz="4500" dirty="0">
                <a:latin typeface="Calibri" panose="020F0502020204030204" pitchFamily="34" charset="0"/>
              </a:rPr>
              <a:t>, </a:t>
            </a:r>
            <a:r>
              <a:rPr lang="en-US" sz="4500" dirty="0" err="1">
                <a:latin typeface="Calibri" panose="020F0502020204030204" pitchFamily="34" charset="0"/>
              </a:rPr>
              <a:t>memiliki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cakupan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luas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sangat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kompleks</a:t>
            </a:r>
            <a:r>
              <a:rPr lang="id-ID" sz="4500" dirty="0" smtClean="0">
                <a:latin typeface="Calibri" panose="020F0502020204030204" pitchFamily="34" charset="0"/>
              </a:rPr>
              <a:t> yang </a:t>
            </a:r>
            <a:r>
              <a:rPr lang="en-US" sz="4500" dirty="0" err="1" smtClean="0">
                <a:latin typeface="Calibri" panose="020F0502020204030204" pitchFamily="34" charset="0"/>
              </a:rPr>
              <a:t>memiliki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arti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penting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bagi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kehidupan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kolektif</a:t>
            </a:r>
            <a:r>
              <a:rPr lang="en-US" sz="4500" dirty="0">
                <a:latin typeface="Calibri" panose="020F0502020204030204" pitchFamily="34" charset="0"/>
              </a:rPr>
              <a:t>; </a:t>
            </a:r>
            <a:endParaRPr lang="id-ID" sz="4500" dirty="0" smtClean="0">
              <a:latin typeface="Calibri" panose="020F0502020204030204" pitchFamily="34" charset="0"/>
            </a:endParaRPr>
          </a:p>
          <a:p>
            <a:pPr algn="just"/>
            <a:r>
              <a:rPr lang="en-US" sz="4500" i="1" dirty="0" err="1" smtClean="0">
                <a:latin typeface="Calibri" panose="020F0502020204030204" pitchFamily="34" charset="0"/>
              </a:rPr>
              <a:t>Kedua</a:t>
            </a:r>
            <a:r>
              <a:rPr lang="en-US" sz="4500" dirty="0">
                <a:latin typeface="Calibri" panose="020F0502020204030204" pitchFamily="34" charset="0"/>
              </a:rPr>
              <a:t>, </a:t>
            </a:r>
            <a:r>
              <a:rPr lang="en-US" sz="4500" dirty="0" err="1">
                <a:latin typeface="Calibri" panose="020F0502020204030204" pitchFamily="34" charset="0"/>
              </a:rPr>
              <a:t>terdapat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ketertarikan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kembali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terhadap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kajian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negara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dalam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sejumlah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mazhab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analisis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politik</a:t>
            </a:r>
            <a:r>
              <a:rPr lang="en-US" sz="4500" dirty="0">
                <a:latin typeface="Calibri" panose="020F0502020204030204" pitchFamily="34" charset="0"/>
              </a:rPr>
              <a:t>, </a:t>
            </a:r>
            <a:r>
              <a:rPr lang="en-US" sz="4500" dirty="0" err="1">
                <a:latin typeface="Calibri" panose="020F0502020204030204" pitchFamily="34" charset="0"/>
              </a:rPr>
              <a:t>termasuk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marxisme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apa</a:t>
            </a:r>
            <a:r>
              <a:rPr lang="en-US" sz="4500" dirty="0">
                <a:latin typeface="Calibri" panose="020F0502020204030204" pitchFamily="34" charset="0"/>
              </a:rPr>
              <a:t> yang </a:t>
            </a:r>
            <a:r>
              <a:rPr lang="en-US" sz="4500" dirty="0" err="1">
                <a:latin typeface="Calibri" panose="020F0502020204030204" pitchFamily="34" charset="0"/>
              </a:rPr>
              <a:t>disebut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dengan</a:t>
            </a:r>
            <a:r>
              <a:rPr lang="en-US" sz="4500" dirty="0">
                <a:latin typeface="Calibri" panose="020F0502020204030204" pitchFamily="34" charset="0"/>
              </a:rPr>
              <a:t> ‘</a:t>
            </a:r>
            <a:r>
              <a:rPr lang="en-US" sz="4500" dirty="0" err="1">
                <a:latin typeface="Calibri" panose="020F0502020204030204" pitchFamily="34" charset="0"/>
              </a:rPr>
              <a:t>statism</a:t>
            </a:r>
            <a:r>
              <a:rPr lang="en-US" sz="4500" dirty="0">
                <a:latin typeface="Calibri" panose="020F0502020204030204" pitchFamily="34" charset="0"/>
              </a:rPr>
              <a:t>’; </a:t>
            </a:r>
            <a:endParaRPr lang="id-ID" sz="4500" dirty="0" smtClean="0">
              <a:latin typeface="Calibri" panose="020F0502020204030204" pitchFamily="34" charset="0"/>
            </a:endParaRPr>
          </a:p>
          <a:p>
            <a:pPr algn="just"/>
            <a:r>
              <a:rPr lang="en-US" sz="4500" i="1" dirty="0" err="1" smtClean="0">
                <a:latin typeface="Calibri" panose="020F0502020204030204" pitchFamily="34" charset="0"/>
              </a:rPr>
              <a:t>Ketiga</a:t>
            </a:r>
            <a:r>
              <a:rPr lang="en-US" sz="4500" dirty="0">
                <a:latin typeface="Calibri" panose="020F0502020204030204" pitchFamily="34" charset="0"/>
              </a:rPr>
              <a:t>, </a:t>
            </a:r>
            <a:r>
              <a:rPr lang="en-US" sz="4500" dirty="0" err="1">
                <a:latin typeface="Calibri" panose="020F0502020204030204" pitchFamily="34" charset="0"/>
              </a:rPr>
              <a:t>faktor-faktor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institusi</a:t>
            </a:r>
            <a:r>
              <a:rPr lang="en-US" sz="4500" dirty="0">
                <a:latin typeface="Calibri" panose="020F0502020204030204" pitchFamily="34" charset="0"/>
              </a:rPr>
              <a:t> yang </a:t>
            </a:r>
            <a:r>
              <a:rPr lang="en-US" sz="4500" dirty="0" err="1">
                <a:latin typeface="Calibri" panose="020F0502020204030204" pitchFamily="34" charset="0"/>
              </a:rPr>
              <a:t>secara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mencolok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berkembang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dalam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penjelasan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tentang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kenapa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negara-negara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memberikan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respon</a:t>
            </a:r>
            <a:r>
              <a:rPr lang="en-US" sz="4500" dirty="0">
                <a:latin typeface="Calibri" panose="020F0502020204030204" pitchFamily="34" charset="0"/>
              </a:rPr>
              <a:t> yang </a:t>
            </a:r>
            <a:r>
              <a:rPr lang="en-US" sz="4500" dirty="0" err="1">
                <a:latin typeface="Calibri" panose="020F0502020204030204" pitchFamily="34" charset="0"/>
              </a:rPr>
              <a:t>berbeda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terhadap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krisis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ekonomi</a:t>
            </a:r>
            <a:r>
              <a:rPr lang="en-US" sz="4500" dirty="0">
                <a:latin typeface="Calibri" panose="020F0502020204030204" pitchFamily="34" charset="0"/>
              </a:rPr>
              <a:t> global </a:t>
            </a:r>
            <a:r>
              <a:rPr lang="en-US" sz="4500" dirty="0" err="1" smtClean="0">
                <a:latin typeface="Calibri" panose="020F0502020204030204" pitchFamily="34" charset="0"/>
              </a:rPr>
              <a:t>tahun</a:t>
            </a:r>
            <a:r>
              <a:rPr lang="en-US" sz="4500" dirty="0" smtClean="0">
                <a:latin typeface="Calibri" panose="020F0502020204030204" pitchFamily="34" charset="0"/>
              </a:rPr>
              <a:t> </a:t>
            </a:r>
            <a:r>
              <a:rPr lang="en-US" sz="4500" dirty="0">
                <a:latin typeface="Calibri" panose="020F0502020204030204" pitchFamily="34" charset="0"/>
              </a:rPr>
              <a:t>1970-an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1980-an (</a:t>
            </a:r>
            <a:r>
              <a:rPr lang="en-US" sz="4500" dirty="0" err="1">
                <a:latin typeface="Calibri" panose="020F0502020204030204" pitchFamily="34" charset="0"/>
              </a:rPr>
              <a:t>khususnya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krisis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minyak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timbulnya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inflasi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dan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pengangguran</a:t>
            </a:r>
            <a:r>
              <a:rPr lang="en-US" sz="4500" dirty="0">
                <a:latin typeface="Calibri" panose="020F0502020204030204" pitchFamily="34" charset="0"/>
              </a:rPr>
              <a:t>); </a:t>
            </a:r>
            <a:endParaRPr lang="id-ID" sz="4500" dirty="0" smtClean="0">
              <a:latin typeface="Calibri" panose="020F0502020204030204" pitchFamily="34" charset="0"/>
            </a:endParaRPr>
          </a:p>
          <a:p>
            <a:pPr algn="just"/>
            <a:r>
              <a:rPr lang="en-US" sz="4500" i="1" dirty="0" err="1" smtClean="0">
                <a:latin typeface="Calibri" panose="020F0502020204030204" pitchFamily="34" charset="0"/>
              </a:rPr>
              <a:t>Keempat</a:t>
            </a:r>
            <a:r>
              <a:rPr lang="en-US" sz="4500" dirty="0">
                <a:latin typeface="Calibri" panose="020F0502020204030204" pitchFamily="34" charset="0"/>
              </a:rPr>
              <a:t>, </a:t>
            </a:r>
            <a:r>
              <a:rPr lang="en-US" sz="4500" dirty="0" err="1">
                <a:latin typeface="Calibri" panose="020F0502020204030204" pitchFamily="34" charset="0"/>
              </a:rPr>
              <a:t>revisi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kebijakan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publik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sejak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tahun</a:t>
            </a:r>
            <a:r>
              <a:rPr lang="en-US" sz="4500" dirty="0">
                <a:latin typeface="Calibri" panose="020F0502020204030204" pitchFamily="34" charset="0"/>
              </a:rPr>
              <a:t> 1970-an </a:t>
            </a:r>
            <a:r>
              <a:rPr lang="en-US" sz="4500" dirty="0" err="1">
                <a:latin typeface="Calibri" panose="020F0502020204030204" pitchFamily="34" charset="0"/>
              </a:rPr>
              <a:t>dalam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menghadapi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beberapa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tantangan</a:t>
            </a:r>
            <a:r>
              <a:rPr lang="en-US" sz="4500" dirty="0">
                <a:latin typeface="Calibri" panose="020F0502020204030204" pitchFamily="34" charset="0"/>
              </a:rPr>
              <a:t> yang </a:t>
            </a:r>
            <a:r>
              <a:rPr lang="en-US" sz="4500" dirty="0" err="1">
                <a:latin typeface="Calibri" panose="020F0502020204030204" pitchFamily="34" charset="0"/>
              </a:rPr>
              <a:t>mencakup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seluruh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restrukturisasi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institusional</a:t>
            </a:r>
            <a:r>
              <a:rPr lang="en-US" sz="4500" dirty="0">
                <a:latin typeface="Calibri" panose="020F0502020204030204" pitchFamily="34" charset="0"/>
              </a:rPr>
              <a:t> yang </a:t>
            </a:r>
            <a:r>
              <a:rPr lang="en-US" sz="4500" dirty="0" err="1">
                <a:latin typeface="Calibri" panose="020F0502020204030204" pitchFamily="34" charset="0"/>
              </a:rPr>
              <a:t>berdampak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pada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>
                <a:latin typeface="Calibri" panose="020F0502020204030204" pitchFamily="34" charset="0"/>
              </a:rPr>
              <a:t>peran</a:t>
            </a:r>
            <a:r>
              <a:rPr lang="en-US" sz="4500" dirty="0">
                <a:latin typeface="Calibri" panose="020F0502020204030204" pitchFamily="34" charset="0"/>
              </a:rPr>
              <a:t> </a:t>
            </a:r>
            <a:r>
              <a:rPr lang="en-US" sz="4500" dirty="0" err="1" smtClean="0">
                <a:latin typeface="Calibri" panose="020F0502020204030204" pitchFamily="34" charset="0"/>
              </a:rPr>
              <a:t>negara</a:t>
            </a:r>
            <a:r>
              <a:rPr lang="id-ID" sz="4500" dirty="0" smtClean="0">
                <a:latin typeface="Calibri" panose="020F0502020204030204" pitchFamily="34" charset="0"/>
              </a:rPr>
              <a:t>.</a:t>
            </a:r>
            <a:r>
              <a:rPr lang="en-US" sz="2200" dirty="0" smtClean="0">
                <a:latin typeface="Calibri" panose="020F0502020204030204" pitchFamily="34" charset="0"/>
              </a:rPr>
              <a:t>.</a:t>
            </a:r>
            <a:endParaRPr lang="id-ID" sz="2200" dirty="0">
              <a:latin typeface="Calibri" panose="020F0502020204030204" pitchFamily="34" charset="0"/>
            </a:endParaRPr>
          </a:p>
          <a:p>
            <a:pPr algn="just"/>
            <a:endParaRPr lang="id-ID" dirty="0">
              <a:latin typeface="Calibri" panose="020F0502020204030204" pitchFamily="34" charset="0"/>
            </a:endParaRPr>
          </a:p>
          <a:p>
            <a:pPr algn="just"/>
            <a:endParaRPr lang="id-ID" dirty="0" smtClean="0"/>
          </a:p>
          <a:p>
            <a:pPr marL="45720" indent="0" algn="just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KONTEKS KEMUNCULAN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id-ID" dirty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(</a:t>
            </a:r>
            <a:r>
              <a:rPr lang="en-US" dirty="0" err="1"/>
              <a:t>tradisional</a:t>
            </a:r>
            <a:r>
              <a:rPr lang="en-US" dirty="0"/>
              <a:t>) </a:t>
            </a:r>
            <a:r>
              <a:rPr lang="id-ID" dirty="0" smtClean="0"/>
              <a:t>kurang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 smtClean="0"/>
              <a:t>teori</a:t>
            </a:r>
            <a:r>
              <a:rPr lang="id-ID" dirty="0" smtClean="0"/>
              <a:t> dengan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deskriptif-induktif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mencolok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 smtClean="0"/>
              <a:t>teoritis</a:t>
            </a:r>
            <a:r>
              <a:rPr lang="id-ID" dirty="0"/>
              <a:t> </a:t>
            </a:r>
            <a:r>
              <a:rPr lang="id-ID" dirty="0" smtClean="0"/>
              <a:t>yang</a:t>
            </a:r>
            <a:r>
              <a:rPr lang="id-ID" dirty="0" smtClean="0"/>
              <a:t> </a:t>
            </a:r>
            <a:r>
              <a:rPr lang="en-US" dirty="0" err="1" smtClean="0"/>
              <a:t>bereksperimen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deduktif</a:t>
            </a:r>
            <a:r>
              <a:rPr lang="en-US" dirty="0"/>
              <a:t> </a:t>
            </a:r>
            <a:r>
              <a:rPr lang="id-ID" dirty="0" smtClean="0"/>
              <a:t>( berangkat dari </a:t>
            </a:r>
            <a:r>
              <a:rPr lang="en-US" dirty="0" err="1" smtClean="0"/>
              <a:t>dalil-dalil</a:t>
            </a:r>
            <a:r>
              <a:rPr lang="en-US" dirty="0" smtClean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 smtClean="0"/>
              <a:t>bekerja</a:t>
            </a:r>
            <a:r>
              <a:rPr lang="id-ID" dirty="0" smtClean="0"/>
              <a:t>). </a:t>
            </a:r>
            <a:r>
              <a:rPr lang="en-US" dirty="0"/>
              <a:t>Lowndes (2010: 116-121)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id-ID" dirty="0" smtClean="0"/>
              <a:t>elemen perbedaan antara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 smtClean="0"/>
              <a:t>baru</a:t>
            </a:r>
            <a:r>
              <a:rPr lang="id-ID" dirty="0"/>
              <a:t>:</a:t>
            </a:r>
            <a:r>
              <a:rPr lang="id-ID" dirty="0" smtClean="0"/>
              <a:t> </a:t>
            </a:r>
            <a:endParaRPr lang="id-ID" dirty="0"/>
          </a:p>
          <a:p>
            <a:pPr marL="45720" indent="0">
              <a:buNone/>
            </a:pP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Institusionalisme lama VS BARU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85000" lnSpcReduction="10000"/>
          </a:bodyPr>
          <a:lstStyle/>
          <a:p>
            <a:pPr marL="45720" lvl="0" indent="0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FOKUS TERHADAP ORGANISASI MENUJU FOKUS PADA PERATURAN</a:t>
            </a:r>
            <a:endParaRPr lang="id-ID" dirty="0" smtClean="0">
              <a:solidFill>
                <a:srgbClr val="C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sz="2100" dirty="0" smtClean="0"/>
              <a:t>K</a:t>
            </a:r>
            <a:r>
              <a:rPr lang="en-US" sz="2100" dirty="0" err="1" smtClean="0"/>
              <a:t>elembagaan</a:t>
            </a:r>
            <a:r>
              <a:rPr lang="en-US" sz="2100" dirty="0" smtClean="0"/>
              <a:t> </a:t>
            </a:r>
            <a:r>
              <a:rPr lang="en-US" sz="2100" dirty="0" err="1" smtClean="0"/>
              <a:t>baru</a:t>
            </a:r>
            <a:r>
              <a:rPr lang="id-ID" sz="2100" dirty="0"/>
              <a:t> </a:t>
            </a:r>
            <a:r>
              <a:rPr lang="id-ID" sz="2100" dirty="0" smtClean="0"/>
              <a:t>menempatkan </a:t>
            </a:r>
            <a:r>
              <a:rPr lang="en-US" sz="2100" dirty="0" err="1" smtClean="0"/>
              <a:t>institusi</a:t>
            </a:r>
            <a:r>
              <a:rPr lang="en-US" sz="2100" dirty="0" smtClean="0"/>
              <a:t> </a:t>
            </a:r>
            <a:r>
              <a:rPr lang="en-US" sz="2100" dirty="0" err="1"/>
              <a:t>politik</a:t>
            </a:r>
            <a:r>
              <a:rPr lang="en-US" sz="2100" dirty="0"/>
              <a:t> </a:t>
            </a:r>
            <a:r>
              <a:rPr lang="en-US" sz="2100" dirty="0" err="1"/>
              <a:t>tidak</a:t>
            </a:r>
            <a:r>
              <a:rPr lang="en-US" sz="2100" dirty="0"/>
              <a:t> </a:t>
            </a:r>
            <a:r>
              <a:rPr lang="en-US" sz="2100" dirty="0" err="1"/>
              <a:t>lagi</a:t>
            </a:r>
            <a:r>
              <a:rPr lang="en-US" sz="2100" dirty="0"/>
              <a:t> </a:t>
            </a:r>
            <a:r>
              <a:rPr lang="en-US" sz="2100" dirty="0" err="1"/>
              <a:t>merujuk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id-ID" sz="2100" dirty="0" smtClean="0"/>
              <a:t>organisasi atau </a:t>
            </a:r>
            <a:r>
              <a:rPr lang="en-US" sz="2100" dirty="0" err="1" smtClean="0"/>
              <a:t>kelembagaan</a:t>
            </a:r>
            <a:r>
              <a:rPr lang="en-US" sz="2100" dirty="0" smtClean="0"/>
              <a:t> </a:t>
            </a:r>
            <a:r>
              <a:rPr lang="en-US" sz="2100" dirty="0" err="1"/>
              <a:t>pemerintahan</a:t>
            </a:r>
            <a:r>
              <a:rPr lang="en-US" sz="2100" dirty="0"/>
              <a:t>, </a:t>
            </a:r>
            <a:r>
              <a:rPr lang="en-US" sz="2100" dirty="0" err="1"/>
              <a:t>tetapi</a:t>
            </a:r>
            <a:r>
              <a:rPr lang="en-US" sz="2100" dirty="0"/>
              <a:t> </a:t>
            </a:r>
            <a:r>
              <a:rPr lang="en-US" sz="2100" dirty="0" err="1"/>
              <a:t>lebih</a:t>
            </a:r>
            <a:r>
              <a:rPr lang="en-US" sz="2100" dirty="0"/>
              <a:t> </a:t>
            </a:r>
            <a:r>
              <a:rPr lang="en-US" sz="2100" dirty="0" err="1"/>
              <a:t>mengarah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id-ID" sz="2100" dirty="0" smtClean="0"/>
              <a:t>kumpulan </a:t>
            </a:r>
            <a:r>
              <a:rPr lang="en-US" sz="2100" dirty="0" err="1" smtClean="0"/>
              <a:t>aturan</a:t>
            </a:r>
            <a:r>
              <a:rPr lang="en-US" sz="2100" dirty="0"/>
              <a:t>’ yang </a:t>
            </a:r>
            <a:r>
              <a:rPr lang="en-US" sz="2100" dirty="0" err="1"/>
              <a:t>menuntun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membatasi</a:t>
            </a:r>
            <a:r>
              <a:rPr lang="en-US" sz="2100" dirty="0"/>
              <a:t> </a:t>
            </a:r>
            <a:r>
              <a:rPr lang="en-US" sz="2100" dirty="0" err="1"/>
              <a:t>perilaku</a:t>
            </a:r>
            <a:r>
              <a:rPr lang="en-US" sz="2100" dirty="0"/>
              <a:t> </a:t>
            </a:r>
            <a:r>
              <a:rPr lang="en-US" sz="2100" dirty="0" err="1"/>
              <a:t>aktor</a:t>
            </a:r>
            <a:r>
              <a:rPr lang="en-US" sz="2100" dirty="0"/>
              <a:t> </a:t>
            </a:r>
            <a:r>
              <a:rPr lang="en-US" sz="2100" dirty="0" err="1"/>
              <a:t>individu</a:t>
            </a:r>
            <a:r>
              <a:rPr lang="en-US" sz="2100" dirty="0"/>
              <a:t> </a:t>
            </a:r>
            <a:r>
              <a:rPr lang="en-US" sz="2100" dirty="0" err="1"/>
              <a:t>atau</a:t>
            </a:r>
            <a:r>
              <a:rPr lang="en-US" sz="2100" dirty="0"/>
              <a:t> </a:t>
            </a:r>
            <a:r>
              <a:rPr lang="en-US" sz="2100" dirty="0" err="1"/>
              <a:t>kelompok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aktor</a:t>
            </a:r>
            <a:r>
              <a:rPr lang="en-US" sz="2100" dirty="0"/>
              <a:t> </a:t>
            </a:r>
            <a:r>
              <a:rPr lang="en-US" sz="2100" dirty="0" err="1"/>
              <a:t>kolektif</a:t>
            </a:r>
            <a:r>
              <a:rPr lang="en-US" sz="2100" dirty="0"/>
              <a:t>. </a:t>
            </a:r>
            <a:endParaRPr lang="id-ID" sz="21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100" dirty="0" err="1" smtClean="0"/>
              <a:t>Asumsinya</a:t>
            </a:r>
            <a:r>
              <a:rPr lang="en-US" sz="2100" dirty="0"/>
              <a:t>, </a:t>
            </a:r>
            <a:r>
              <a:rPr lang="en-US" sz="2100" dirty="0" err="1"/>
              <a:t>aturan-aturan</a:t>
            </a:r>
            <a:r>
              <a:rPr lang="en-US" sz="2100" dirty="0"/>
              <a:t> </a:t>
            </a:r>
            <a:r>
              <a:rPr lang="en-US" sz="2100" dirty="0" err="1"/>
              <a:t>tersebut</a:t>
            </a:r>
            <a:r>
              <a:rPr lang="en-US" sz="2100" dirty="0"/>
              <a:t> </a:t>
            </a:r>
            <a:r>
              <a:rPr lang="en-US" sz="2100" dirty="0" err="1"/>
              <a:t>bekerja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menentukan</a:t>
            </a:r>
            <a:r>
              <a:rPr lang="en-US" sz="2100" dirty="0"/>
              <a:t> </a:t>
            </a:r>
            <a:r>
              <a:rPr lang="en-US" sz="2100" dirty="0" err="1"/>
              <a:t>perilaku</a:t>
            </a:r>
            <a:r>
              <a:rPr lang="en-US" sz="2100" dirty="0"/>
              <a:t> yang </a:t>
            </a:r>
            <a:r>
              <a:rPr lang="en-US" sz="2100" dirty="0" err="1"/>
              <a:t>tepat</a:t>
            </a:r>
            <a:r>
              <a:rPr lang="en-US" sz="2100" dirty="0"/>
              <a:t> (</a:t>
            </a:r>
            <a:r>
              <a:rPr lang="en-US" sz="2100" dirty="0" err="1"/>
              <a:t>pandangan</a:t>
            </a:r>
            <a:r>
              <a:rPr lang="en-US" sz="2100" dirty="0"/>
              <a:t> </a:t>
            </a:r>
            <a:r>
              <a:rPr lang="en-US" sz="2100" dirty="0" err="1"/>
              <a:t>normatif</a:t>
            </a:r>
            <a:r>
              <a:rPr lang="en-US" sz="2100" dirty="0"/>
              <a:t>), </a:t>
            </a:r>
            <a:r>
              <a:rPr lang="en-US" sz="2100" dirty="0" err="1"/>
              <a:t>dan</a:t>
            </a:r>
            <a:r>
              <a:rPr lang="en-US" sz="2100" dirty="0"/>
              <a:t>/</a:t>
            </a:r>
            <a:r>
              <a:rPr lang="en-US" sz="2100" dirty="0" err="1"/>
              <a:t>atau</a:t>
            </a:r>
            <a:r>
              <a:rPr lang="en-US" sz="2100" dirty="0"/>
              <a:t> </a:t>
            </a:r>
            <a:r>
              <a:rPr lang="en-US" sz="2100" dirty="0" err="1"/>
              <a:t>aturan-aturan</a:t>
            </a:r>
            <a:r>
              <a:rPr lang="en-US" sz="2100" dirty="0"/>
              <a:t> </a:t>
            </a:r>
            <a:r>
              <a:rPr lang="en-US" sz="2100" dirty="0" err="1"/>
              <a:t>itu</a:t>
            </a:r>
            <a:r>
              <a:rPr lang="en-US" sz="2100" dirty="0"/>
              <a:t> </a:t>
            </a:r>
            <a:r>
              <a:rPr lang="en-US" sz="2100" dirty="0" err="1"/>
              <a:t>menentukan</a:t>
            </a:r>
            <a:r>
              <a:rPr lang="en-US" sz="2100" dirty="0"/>
              <a:t> </a:t>
            </a:r>
            <a:r>
              <a:rPr lang="en-US" sz="2100" dirty="0" err="1"/>
              <a:t>dasar</a:t>
            </a:r>
            <a:r>
              <a:rPr lang="en-US" sz="2100" dirty="0"/>
              <a:t> </a:t>
            </a:r>
            <a:r>
              <a:rPr lang="en-US" sz="2100" dirty="0" err="1"/>
              <a:t>pertukaran</a:t>
            </a:r>
            <a:r>
              <a:rPr lang="en-US" sz="2100" dirty="0"/>
              <a:t> </a:t>
            </a:r>
            <a:r>
              <a:rPr lang="en-US" sz="2100" dirty="0" err="1"/>
              <a:t>antar</a:t>
            </a:r>
            <a:r>
              <a:rPr lang="en-US" sz="2100" dirty="0"/>
              <a:t> </a:t>
            </a:r>
            <a:r>
              <a:rPr lang="en-US" sz="2100" dirty="0" err="1"/>
              <a:t>aktor</a:t>
            </a:r>
            <a:r>
              <a:rPr lang="en-US" sz="2100" dirty="0"/>
              <a:t> </a:t>
            </a:r>
            <a:r>
              <a:rPr lang="id-ID" sz="2100" dirty="0" smtClean="0"/>
              <a:t>untuk </a:t>
            </a:r>
            <a:r>
              <a:rPr lang="en-US" sz="2100" dirty="0" err="1" smtClean="0"/>
              <a:t>memaksimalkan</a:t>
            </a:r>
            <a:r>
              <a:rPr lang="en-US" sz="2100" dirty="0" smtClean="0"/>
              <a:t> </a:t>
            </a:r>
            <a:r>
              <a:rPr lang="en-US" sz="2100" dirty="0" err="1"/>
              <a:t>manfaat</a:t>
            </a:r>
            <a:r>
              <a:rPr lang="en-US" sz="2100" dirty="0"/>
              <a:t>. </a:t>
            </a:r>
            <a:r>
              <a:rPr lang="en-US" sz="2100" dirty="0" err="1"/>
              <a:t>Artinya</a:t>
            </a:r>
            <a:r>
              <a:rPr lang="en-US" sz="2100" dirty="0"/>
              <a:t>, </a:t>
            </a:r>
            <a:r>
              <a:rPr lang="en-US" sz="2100" dirty="0" err="1"/>
              <a:t>institusi</a:t>
            </a:r>
            <a:r>
              <a:rPr lang="en-US" sz="2100" dirty="0"/>
              <a:t> di </a:t>
            </a:r>
            <a:r>
              <a:rPr lang="en-US" sz="2100" dirty="0" err="1"/>
              <a:t>sini</a:t>
            </a:r>
            <a:r>
              <a:rPr lang="en-US" sz="2100" dirty="0"/>
              <a:t> </a:t>
            </a:r>
            <a:r>
              <a:rPr lang="en-US" sz="2100" dirty="0" err="1"/>
              <a:t>dipahami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penyedia</a:t>
            </a:r>
            <a:r>
              <a:rPr lang="en-US" sz="2100" dirty="0"/>
              <a:t> </a:t>
            </a:r>
            <a:r>
              <a:rPr lang="en-US" sz="2100" dirty="0" err="1"/>
              <a:t>permainan</a:t>
            </a:r>
            <a:r>
              <a:rPr lang="en-US" sz="2100" dirty="0"/>
              <a:t>, </a:t>
            </a:r>
            <a:r>
              <a:rPr lang="en-US" sz="2100" dirty="0" err="1"/>
              <a:t>sedangkan</a:t>
            </a:r>
            <a:r>
              <a:rPr lang="en-US" sz="2100" dirty="0"/>
              <a:t> </a:t>
            </a:r>
            <a:r>
              <a:rPr lang="en-US" sz="2100" dirty="0" err="1"/>
              <a:t>organisasi</a:t>
            </a:r>
            <a:r>
              <a:rPr lang="en-US" sz="2100" dirty="0"/>
              <a:t> </a:t>
            </a:r>
            <a:r>
              <a:rPr lang="en-US" sz="2100" dirty="0" err="1"/>
              <a:t>begitu</a:t>
            </a:r>
            <a:r>
              <a:rPr lang="en-US" sz="2100" dirty="0"/>
              <a:t> </a:t>
            </a:r>
            <a:r>
              <a:rPr lang="en-US" sz="2100" dirty="0" err="1"/>
              <a:t>juga</a:t>
            </a:r>
            <a:r>
              <a:rPr lang="en-US" sz="2100" dirty="0"/>
              <a:t> </a:t>
            </a:r>
            <a:r>
              <a:rPr lang="en-US" sz="2100" dirty="0" err="1"/>
              <a:t>individu</a:t>
            </a:r>
            <a:r>
              <a:rPr lang="en-US" sz="2100" dirty="0"/>
              <a:t>, </a:t>
            </a:r>
            <a:r>
              <a:rPr lang="en-US" sz="2100" dirty="0" err="1"/>
              <a:t>adalah</a:t>
            </a:r>
            <a:r>
              <a:rPr lang="en-US" sz="2100" dirty="0"/>
              <a:t> </a:t>
            </a:r>
            <a:r>
              <a:rPr lang="en-US" sz="2100" dirty="0" err="1"/>
              <a:t>pemain</a:t>
            </a:r>
            <a:r>
              <a:rPr lang="en-US" sz="2100" dirty="0"/>
              <a:t> yang </a:t>
            </a:r>
            <a:r>
              <a:rPr lang="en-US" sz="2100" dirty="0" err="1"/>
              <a:t>ada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permainan-permainan</a:t>
            </a:r>
            <a:r>
              <a:rPr lang="en-US" sz="2100" dirty="0"/>
              <a:t> yang </a:t>
            </a:r>
            <a:r>
              <a:rPr lang="en-US" sz="2100" dirty="0" err="1"/>
              <a:t>disediakan</a:t>
            </a:r>
            <a:r>
              <a:rPr lang="en-US" sz="2100" dirty="0"/>
              <a:t> </a:t>
            </a:r>
            <a:r>
              <a:rPr lang="en-US" sz="2100" dirty="0" err="1"/>
              <a:t>oleh</a:t>
            </a:r>
            <a:r>
              <a:rPr lang="en-US" sz="2100" dirty="0"/>
              <a:t> </a:t>
            </a:r>
            <a:r>
              <a:rPr lang="en-US" sz="2100" dirty="0" err="1"/>
              <a:t>institusi</a:t>
            </a:r>
            <a:r>
              <a:rPr lang="en-US" sz="2100" dirty="0"/>
              <a:t> </a:t>
            </a:r>
            <a:r>
              <a:rPr lang="en-US" sz="2100" dirty="0" err="1"/>
              <a:t>tersebut</a:t>
            </a:r>
            <a:r>
              <a:rPr lang="en-US" sz="2100" dirty="0"/>
              <a:t>. </a:t>
            </a:r>
            <a:endParaRPr lang="id-ID" sz="21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100" dirty="0" err="1" smtClean="0"/>
              <a:t>Pandangan</a:t>
            </a:r>
            <a:r>
              <a:rPr lang="en-US" sz="2100" dirty="0" smtClean="0"/>
              <a:t> </a:t>
            </a:r>
            <a:r>
              <a:rPr lang="en-US" sz="2100" dirty="0" err="1"/>
              <a:t>ini</a:t>
            </a:r>
            <a:r>
              <a:rPr lang="en-US" sz="2100" dirty="0"/>
              <a:t> </a:t>
            </a:r>
            <a:r>
              <a:rPr lang="en-US" sz="2100" dirty="0" err="1"/>
              <a:t>senada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definisi</a:t>
            </a:r>
            <a:r>
              <a:rPr lang="en-US" sz="2100" dirty="0"/>
              <a:t> </a:t>
            </a:r>
            <a:r>
              <a:rPr lang="en-US" sz="2100" dirty="0" err="1"/>
              <a:t>institusi</a:t>
            </a:r>
            <a:r>
              <a:rPr lang="en-US" sz="2100" dirty="0"/>
              <a:t> yang </a:t>
            </a:r>
            <a:r>
              <a:rPr lang="en-US" sz="2100" dirty="0" err="1"/>
              <a:t>diberikan</a:t>
            </a:r>
            <a:r>
              <a:rPr lang="en-US" sz="2100" dirty="0"/>
              <a:t> Fox </a:t>
            </a:r>
            <a:r>
              <a:rPr lang="en-US" sz="2100" dirty="0" err="1"/>
              <a:t>dan</a:t>
            </a:r>
            <a:r>
              <a:rPr lang="en-US" sz="2100" dirty="0"/>
              <a:t> Miller (</a:t>
            </a:r>
            <a:r>
              <a:rPr lang="en-US" sz="2100" dirty="0" err="1"/>
              <a:t>dalam</a:t>
            </a:r>
            <a:r>
              <a:rPr lang="en-US" sz="2100" dirty="0"/>
              <a:t> Lowndes, 2010: 117), </a:t>
            </a:r>
            <a:r>
              <a:rPr lang="en-US" sz="2100" dirty="0" err="1"/>
              <a:t>yaitu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sebuah</a:t>
            </a:r>
            <a:r>
              <a:rPr lang="en-US" sz="2100" dirty="0"/>
              <a:t> </a:t>
            </a:r>
            <a:r>
              <a:rPr lang="en-US" sz="2100" dirty="0" err="1"/>
              <a:t>himpunan</a:t>
            </a:r>
            <a:r>
              <a:rPr lang="en-US" sz="2100" dirty="0"/>
              <a:t> </a:t>
            </a:r>
            <a:r>
              <a:rPr lang="en-US" sz="2100" dirty="0" err="1"/>
              <a:t>aturan</a:t>
            </a:r>
            <a:r>
              <a:rPr lang="en-US" sz="2100" dirty="0"/>
              <a:t> yang </a:t>
            </a:r>
            <a:r>
              <a:rPr lang="en-US" sz="2100" dirty="0" err="1"/>
              <a:t>ada</a:t>
            </a:r>
            <a:r>
              <a:rPr lang="en-US" sz="2100" dirty="0"/>
              <a:t> ‘di </a:t>
            </a:r>
            <a:r>
              <a:rPr lang="en-US" sz="2100" dirty="0" err="1"/>
              <a:t>dalam</a:t>
            </a:r>
            <a:r>
              <a:rPr lang="en-US" sz="2100" dirty="0"/>
              <a:t>’ </a:t>
            </a:r>
            <a:r>
              <a:rPr lang="en-US" sz="2100" dirty="0" err="1"/>
              <a:t>dan</a:t>
            </a:r>
            <a:r>
              <a:rPr lang="en-US" sz="2100" dirty="0"/>
              <a:t> ‘di </a:t>
            </a:r>
            <a:r>
              <a:rPr lang="en-US" sz="2100" dirty="0" err="1"/>
              <a:t>antara</a:t>
            </a:r>
            <a:r>
              <a:rPr lang="en-US" sz="2100" dirty="0"/>
              <a:t>’ </a:t>
            </a:r>
            <a:r>
              <a:rPr lang="en-US" sz="2100" dirty="0" err="1"/>
              <a:t>organisasi</a:t>
            </a:r>
            <a:r>
              <a:rPr lang="en-US" sz="2100" dirty="0"/>
              <a:t>, </a:t>
            </a:r>
            <a:r>
              <a:rPr lang="en-US" sz="2100" dirty="0" err="1"/>
              <a:t>dan</a:t>
            </a:r>
            <a:r>
              <a:rPr lang="en-US" sz="2100" dirty="0"/>
              <a:t> ‘</a:t>
            </a:r>
            <a:r>
              <a:rPr lang="en-US" sz="2100" dirty="0" err="1"/>
              <a:t>juga</a:t>
            </a:r>
            <a:r>
              <a:rPr lang="en-US" sz="2100" dirty="0"/>
              <a:t> di </a:t>
            </a:r>
            <a:r>
              <a:rPr lang="en-US" sz="2100" dirty="0" err="1"/>
              <a:t>bawah</a:t>
            </a:r>
            <a:r>
              <a:rPr lang="en-US" sz="2100" dirty="0"/>
              <a:t>, di </a:t>
            </a:r>
            <a:r>
              <a:rPr lang="en-US" sz="2100" dirty="0" err="1"/>
              <a:t>atas</a:t>
            </a:r>
            <a:r>
              <a:rPr lang="en-US" sz="2100" dirty="0"/>
              <a:t>, </a:t>
            </a:r>
            <a:r>
              <a:rPr lang="en-US" sz="2100" dirty="0" err="1"/>
              <a:t>dan</a:t>
            </a:r>
            <a:r>
              <a:rPr lang="en-US" sz="2100" dirty="0"/>
              <a:t> di </a:t>
            </a:r>
            <a:r>
              <a:rPr lang="en-US" sz="2100" dirty="0" err="1"/>
              <a:t>sekitarnya</a:t>
            </a:r>
            <a:r>
              <a:rPr lang="en-US" sz="2100" dirty="0"/>
              <a:t>’.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makna</a:t>
            </a:r>
            <a:r>
              <a:rPr lang="en-US" sz="2100" dirty="0"/>
              <a:t> </a:t>
            </a:r>
            <a:r>
              <a:rPr lang="en-US" sz="2100" dirty="0" err="1"/>
              <a:t>ini</a:t>
            </a:r>
            <a:r>
              <a:rPr lang="en-US" sz="2100" dirty="0"/>
              <a:t>, </a:t>
            </a:r>
            <a:r>
              <a:rPr lang="en-US" sz="2100" dirty="0" err="1"/>
              <a:t>organisasi</a:t>
            </a:r>
            <a:r>
              <a:rPr lang="en-US" sz="2100" dirty="0"/>
              <a:t> </a:t>
            </a:r>
            <a:r>
              <a:rPr lang="en-US" sz="2100" dirty="0" err="1"/>
              <a:t>juga</a:t>
            </a:r>
            <a:r>
              <a:rPr lang="en-US" sz="2100" dirty="0"/>
              <a:t> </a:t>
            </a:r>
            <a:r>
              <a:rPr lang="en-US" sz="2100" dirty="0" err="1"/>
              <a:t>dipandang</a:t>
            </a:r>
            <a:r>
              <a:rPr lang="en-US" sz="2100" dirty="0"/>
              <a:t> </a:t>
            </a:r>
            <a:r>
              <a:rPr lang="en-US" sz="2100" dirty="0" err="1"/>
              <a:t>penting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subjek</a:t>
            </a:r>
            <a:r>
              <a:rPr lang="en-US" sz="2100" dirty="0"/>
              <a:t> </a:t>
            </a:r>
            <a:r>
              <a:rPr lang="en-US" sz="2100" dirty="0" err="1"/>
              <a:t>analisis</a:t>
            </a:r>
            <a:r>
              <a:rPr lang="en-US" sz="2100" dirty="0"/>
              <a:t>, </a:t>
            </a:r>
            <a:r>
              <a:rPr lang="en-US" sz="2100" dirty="0" err="1"/>
              <a:t>meskipun</a:t>
            </a:r>
            <a:r>
              <a:rPr lang="en-US" sz="2100" dirty="0"/>
              <a:t> </a:t>
            </a:r>
            <a:r>
              <a:rPr lang="en-US" sz="2100" dirty="0" err="1"/>
              <a:t>tidak</a:t>
            </a:r>
            <a:r>
              <a:rPr lang="en-US" sz="2100" dirty="0"/>
              <a:t> </a:t>
            </a:r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disamakan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institusi</a:t>
            </a:r>
            <a:r>
              <a:rPr lang="en-US" sz="2100" dirty="0"/>
              <a:t> formal.</a:t>
            </a:r>
            <a:endParaRPr lang="id-ID" sz="2100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78281"/>
          </a:xfrm>
        </p:spPr>
        <p:txBody>
          <a:bodyPr>
            <a:normAutofit lnSpcReduction="10000"/>
          </a:bodyPr>
          <a:lstStyle/>
          <a:p>
            <a:pPr marL="45720" lvl="0" indent="0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KONSEP FORMAL TENTANG INSTITUSI KE HAL YANG INFORMAL</a:t>
            </a:r>
            <a:endParaRPr lang="id-ID" dirty="0" smtClean="0">
              <a:solidFill>
                <a:srgbClr val="C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dirty="0">
                <a:latin typeface="Calibri" panose="020F0502020204030204" pitchFamily="34" charset="0"/>
              </a:rPr>
              <a:t>P</a:t>
            </a:r>
            <a:r>
              <a:rPr lang="en-US" dirty="0" err="1" smtClean="0">
                <a:latin typeface="Calibri" panose="020F0502020204030204" pitchFamily="34" charset="0"/>
              </a:rPr>
              <a:t>endekatan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kelembagaan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baru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memberikan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fokus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analisis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tidak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hanya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pada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aturan</a:t>
            </a:r>
            <a:r>
              <a:rPr lang="en-US" dirty="0">
                <a:latin typeface="Calibri" panose="020F0502020204030204" pitchFamily="34" charset="0"/>
              </a:rPr>
              <a:t> (</a:t>
            </a:r>
            <a:r>
              <a:rPr lang="en-US" dirty="0" err="1">
                <a:latin typeface="Calibri" panose="020F0502020204030204" pitchFamily="34" charset="0"/>
              </a:rPr>
              <a:t>institusi</a:t>
            </a:r>
            <a:r>
              <a:rPr lang="en-US" dirty="0">
                <a:latin typeface="Calibri" panose="020F0502020204030204" pitchFamily="34" charset="0"/>
              </a:rPr>
              <a:t>) formal </a:t>
            </a:r>
            <a:r>
              <a:rPr lang="en-US" dirty="0" err="1">
                <a:latin typeface="Calibri" panose="020F0502020204030204" pitchFamily="34" charset="0"/>
              </a:rPr>
              <a:t>saja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</a:rPr>
              <a:t>tetapi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juga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pada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hal</a:t>
            </a:r>
            <a:r>
              <a:rPr lang="en-US" dirty="0">
                <a:latin typeface="Calibri" panose="020F0502020204030204" pitchFamily="34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</a:rPr>
              <a:t>bersifat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konvensional</a:t>
            </a:r>
            <a:r>
              <a:rPr lang="en-US" dirty="0">
                <a:latin typeface="Calibri" panose="020F0502020204030204" pitchFamily="34" charset="0"/>
              </a:rPr>
              <a:t> (</a:t>
            </a:r>
            <a:r>
              <a:rPr lang="en-US" dirty="0" err="1">
                <a:latin typeface="Calibri" panose="020F0502020204030204" pitchFamily="34" charset="0"/>
              </a:rPr>
              <a:t>kebiasaan</a:t>
            </a:r>
            <a:r>
              <a:rPr lang="en-US" dirty="0">
                <a:latin typeface="Calibri" panose="020F0502020204030204" pitchFamily="34" charset="0"/>
              </a:rPr>
              <a:t>) informal. Hal </a:t>
            </a:r>
            <a:r>
              <a:rPr lang="en-US" dirty="0" err="1">
                <a:latin typeface="Calibri" panose="020F0502020204030204" pitchFamily="34" charset="0"/>
              </a:rPr>
              <a:t>tersebut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didasarkan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pada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argumen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bahwa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aturan</a:t>
            </a:r>
            <a:r>
              <a:rPr lang="en-US" dirty="0">
                <a:latin typeface="Calibri" panose="020F0502020204030204" pitchFamily="34" charset="0"/>
              </a:rPr>
              <a:t> informal </a:t>
            </a:r>
            <a:r>
              <a:rPr lang="en-US" dirty="0" err="1">
                <a:latin typeface="Calibri" panose="020F0502020204030204" pitchFamily="34" charset="0"/>
              </a:rPr>
              <a:t>dari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kehidupan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politik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sering</a:t>
            </a:r>
            <a:r>
              <a:rPr lang="en-US" dirty="0">
                <a:latin typeface="Calibri" panose="020F0502020204030204" pitchFamily="34" charset="0"/>
              </a:rPr>
              <a:t> kali </a:t>
            </a:r>
            <a:r>
              <a:rPr lang="en-US" dirty="0" err="1">
                <a:latin typeface="Calibri" panose="020F0502020204030204" pitchFamily="34" charset="0"/>
              </a:rPr>
              <a:t>menjadi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sangat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penting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dalam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membentuk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perilaku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aktor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sebagai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prosedur</a:t>
            </a:r>
            <a:r>
              <a:rPr lang="en-US" dirty="0">
                <a:latin typeface="Calibri" panose="020F0502020204030204" pitchFamily="34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</a:rPr>
              <a:t>disetujui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secara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</a:rPr>
              <a:t>formal.</a:t>
            </a:r>
            <a:endParaRPr lang="id-ID" dirty="0" smtClean="0">
              <a:latin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dirty="0" err="1">
                <a:latin typeface="Calibri" panose="020F0502020204030204" pitchFamily="34" charset="0"/>
              </a:rPr>
              <a:t>K</a:t>
            </a:r>
            <a:r>
              <a:rPr lang="en-US" dirty="0" err="1" smtClean="0">
                <a:latin typeface="Calibri" panose="020F0502020204030204" pitchFamily="34" charset="0"/>
              </a:rPr>
              <a:t>ebiasaan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</a:rPr>
              <a:t>informal </a:t>
            </a:r>
            <a:r>
              <a:rPr lang="en-US" dirty="0" err="1">
                <a:latin typeface="Calibri" panose="020F0502020204030204" pitchFamily="34" charset="0"/>
              </a:rPr>
              <a:t>dapat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id-ID" dirty="0" smtClean="0">
                <a:latin typeface="Calibri" panose="020F0502020204030204" pitchFamily="34" charset="0"/>
              </a:rPr>
              <a:t>pula </a:t>
            </a:r>
            <a:r>
              <a:rPr lang="en-US" dirty="0" err="1" smtClean="0">
                <a:latin typeface="Calibri" panose="020F0502020204030204" pitchFamily="34" charset="0"/>
              </a:rPr>
              <a:t>memperkuat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aturan</a:t>
            </a:r>
            <a:r>
              <a:rPr lang="en-US" dirty="0">
                <a:latin typeface="Calibri" panose="020F0502020204030204" pitchFamily="34" charset="0"/>
              </a:rPr>
              <a:t> formal, </a:t>
            </a:r>
            <a:r>
              <a:rPr lang="en-US" dirty="0" err="1">
                <a:latin typeface="Calibri" panose="020F0502020204030204" pitchFamily="34" charset="0"/>
              </a:rPr>
              <a:t>meskipun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aturan</a:t>
            </a:r>
            <a:r>
              <a:rPr lang="en-US" dirty="0">
                <a:latin typeface="Calibri" panose="020F0502020204030204" pitchFamily="34" charset="0"/>
              </a:rPr>
              <a:t> informal </a:t>
            </a:r>
            <a:r>
              <a:rPr lang="en-US" dirty="0" err="1">
                <a:latin typeface="Calibri" panose="020F0502020204030204" pitchFamily="34" charset="0"/>
              </a:rPr>
              <a:t>ini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juga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sulit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diteliti</a:t>
            </a:r>
            <a:r>
              <a:rPr lang="en-US" dirty="0">
                <a:latin typeface="Calibri" panose="020F0502020204030204" pitchFamily="34" charset="0"/>
              </a:rPr>
              <a:t>. </a:t>
            </a:r>
            <a:r>
              <a:rPr lang="en-US" dirty="0" err="1">
                <a:latin typeface="Calibri" panose="020F0502020204030204" pitchFamily="34" charset="0"/>
              </a:rPr>
              <a:t>Selain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itu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</a:rPr>
              <a:t>kebiasaan</a:t>
            </a:r>
            <a:r>
              <a:rPr lang="en-US" dirty="0">
                <a:latin typeface="Calibri" panose="020F0502020204030204" pitchFamily="34" charset="0"/>
              </a:rPr>
              <a:t> informal yang </a:t>
            </a:r>
            <a:r>
              <a:rPr lang="en-US" dirty="0" err="1">
                <a:latin typeface="Calibri" panose="020F0502020204030204" pitchFamily="34" charset="0"/>
              </a:rPr>
              <a:t>dominan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bisa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juga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mengalahkan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peraturan</a:t>
            </a:r>
            <a:r>
              <a:rPr lang="en-US" dirty="0">
                <a:latin typeface="Calibri" panose="020F0502020204030204" pitchFamily="34" charset="0"/>
              </a:rPr>
              <a:t> formal, </a:t>
            </a:r>
            <a:r>
              <a:rPr lang="en-US" dirty="0" err="1">
                <a:latin typeface="Calibri" panose="020F0502020204030204" pitchFamily="34" charset="0"/>
              </a:rPr>
              <a:t>atau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berfungsi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untuk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memasukkan</a:t>
            </a:r>
            <a:r>
              <a:rPr lang="en-US" dirty="0">
                <a:latin typeface="Calibri" panose="020F0502020204030204" pitchFamily="34" charset="0"/>
              </a:rPr>
              <a:t> (</a:t>
            </a:r>
            <a:r>
              <a:rPr lang="en-US" dirty="0" err="1">
                <a:latin typeface="Calibri" panose="020F0502020204030204" pitchFamily="34" charset="0"/>
              </a:rPr>
              <a:t>dan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mengurangi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ketegangan</a:t>
            </a:r>
            <a:r>
              <a:rPr lang="en-US" dirty="0">
                <a:latin typeface="Calibri" panose="020F0502020204030204" pitchFamily="34" charset="0"/>
              </a:rPr>
              <a:t>) </a:t>
            </a:r>
            <a:r>
              <a:rPr lang="en-US" dirty="0" err="1">
                <a:latin typeface="Calibri" panose="020F0502020204030204" pitchFamily="34" charset="0"/>
              </a:rPr>
              <a:t>perubahan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dalam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aturan</a:t>
            </a:r>
            <a:r>
              <a:rPr lang="en-US" dirty="0">
                <a:latin typeface="Calibri" panose="020F0502020204030204" pitchFamily="34" charset="0"/>
              </a:rPr>
              <a:t> formal</a:t>
            </a:r>
            <a:r>
              <a:rPr lang="id-ID" dirty="0">
                <a:latin typeface="Calibri" panose="020F0502020204030204" pitchFamily="34" charset="0"/>
              </a:rPr>
              <a:t>. </a:t>
            </a:r>
            <a:r>
              <a:rPr lang="en-US" dirty="0">
                <a:latin typeface="Calibri" panose="020F0502020204030204" pitchFamily="34" charset="0"/>
              </a:rPr>
              <a:t>Hal </a:t>
            </a:r>
            <a:r>
              <a:rPr lang="en-US" dirty="0" err="1">
                <a:latin typeface="Calibri" panose="020F0502020204030204" pitchFamily="34" charset="0"/>
              </a:rPr>
              <a:t>ini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seperti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dikatakan</a:t>
            </a:r>
            <a:r>
              <a:rPr lang="en-US" dirty="0">
                <a:latin typeface="Calibri" panose="020F0502020204030204" pitchFamily="34" charset="0"/>
              </a:rPr>
              <a:t> Lowndes (2010: 118) </a:t>
            </a:r>
            <a:r>
              <a:rPr lang="en-US" dirty="0" err="1">
                <a:latin typeface="Calibri" panose="020F0502020204030204" pitchFamily="34" charset="0"/>
              </a:rPr>
              <a:t>bahwa</a:t>
            </a:r>
            <a:r>
              <a:rPr lang="en-US" dirty="0">
                <a:latin typeface="Calibri" panose="020F0502020204030204" pitchFamily="34" charset="0"/>
              </a:rPr>
              <a:t> “</a:t>
            </a:r>
            <a:r>
              <a:rPr lang="en-US" i="1" dirty="0" err="1">
                <a:latin typeface="Calibri" panose="020F0502020204030204" pitchFamily="34" charset="0"/>
              </a:rPr>
              <a:t>studi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tentang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jaringan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kebijakan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telah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menunjukkan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bagaimana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mekanisme</a:t>
            </a:r>
            <a:r>
              <a:rPr lang="en-US" i="1" dirty="0">
                <a:latin typeface="Calibri" panose="020F0502020204030204" pitchFamily="34" charset="0"/>
              </a:rPr>
              <a:t> informal </a:t>
            </a:r>
            <a:r>
              <a:rPr lang="en-US" i="1" dirty="0" err="1">
                <a:latin typeface="Calibri" panose="020F0502020204030204" pitchFamily="34" charset="0"/>
              </a:rPr>
              <a:t>untuk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pembuatan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keputusan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bisa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hadir</a:t>
            </a:r>
            <a:r>
              <a:rPr lang="en-US" i="1" dirty="0">
                <a:latin typeface="Calibri" panose="020F0502020204030204" pitchFamily="34" charset="0"/>
              </a:rPr>
              <a:t> di </a:t>
            </a:r>
            <a:r>
              <a:rPr lang="en-US" i="1" dirty="0" err="1">
                <a:latin typeface="Calibri" panose="020F0502020204030204" pitchFamily="34" charset="0"/>
              </a:rPr>
              <a:t>samping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aturan</a:t>
            </a:r>
            <a:r>
              <a:rPr lang="en-US" i="1" dirty="0">
                <a:latin typeface="Calibri" panose="020F0502020204030204" pitchFamily="34" charset="0"/>
              </a:rPr>
              <a:t> formal </a:t>
            </a:r>
            <a:r>
              <a:rPr lang="en-US" i="1" dirty="0" err="1">
                <a:latin typeface="Calibri" panose="020F0502020204030204" pitchFamily="34" charset="0"/>
              </a:rPr>
              <a:t>sebagai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kerangka</a:t>
            </a:r>
            <a:r>
              <a:rPr lang="en-US" i="1" dirty="0">
                <a:latin typeface="Calibri" panose="020F0502020204030204" pitchFamily="34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</a:rPr>
              <a:t>institusional</a:t>
            </a:r>
            <a:r>
              <a:rPr lang="en-US" i="1" dirty="0">
                <a:latin typeface="Calibri" panose="020F0502020204030204" pitchFamily="34" charset="0"/>
              </a:rPr>
              <a:t> yang </a:t>
            </a:r>
            <a:r>
              <a:rPr lang="en-US" i="1" dirty="0" err="1">
                <a:latin typeface="Calibri" panose="020F0502020204030204" pitchFamily="34" charset="0"/>
              </a:rPr>
              <a:t>paralel</a:t>
            </a:r>
            <a:r>
              <a:rPr lang="en-US" i="1" dirty="0">
                <a:latin typeface="Calibri" panose="020F0502020204030204" pitchFamily="34" charset="0"/>
              </a:rPr>
              <a:t>.</a:t>
            </a:r>
            <a:r>
              <a:rPr lang="en-US" dirty="0">
                <a:latin typeface="Calibri" panose="020F0502020204030204" pitchFamily="34" charset="0"/>
              </a:rPr>
              <a:t>”</a:t>
            </a:r>
            <a:endParaRPr lang="id-ID" dirty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310330"/>
          </a:xfrm>
        </p:spPr>
        <p:txBody>
          <a:bodyPr>
            <a:normAutofit fontScale="85000" lnSpcReduction="10000"/>
          </a:bodyPr>
          <a:lstStyle/>
          <a:p>
            <a:pPr marL="45720" lvl="0" indent="0" algn="just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KONSEPSI STATIS TENTANG INSTITUSI MENUJU KONSEP DINAMIS</a:t>
            </a:r>
            <a:endParaRPr lang="id-ID" dirty="0" smtClean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id-ID" dirty="0"/>
              <a:t>I</a:t>
            </a:r>
            <a:r>
              <a:rPr lang="en-US" dirty="0" err="1" smtClean="0"/>
              <a:t>nstitusi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statis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berproses</a:t>
            </a:r>
            <a:r>
              <a:rPr lang="en-US" dirty="0"/>
              <a:t>,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id-ID" dirty="0" smtClean="0"/>
              <a:t>nilai dasar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institusi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dikatakan</a:t>
            </a:r>
            <a:r>
              <a:rPr lang="en-US" dirty="0"/>
              <a:t> Huntington (1968),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stabil</a:t>
            </a:r>
            <a:r>
              <a:rPr lang="en-US" dirty="0"/>
              <a:t>,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. </a:t>
            </a:r>
            <a:endParaRPr lang="id-ID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id-ID" dirty="0" smtClean="0"/>
              <a:t>B</a:t>
            </a:r>
            <a:r>
              <a:rPr lang="en-US" dirty="0" err="1" smtClean="0"/>
              <a:t>agi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i="1" dirty="0"/>
              <a:t>rational choice</a:t>
            </a:r>
            <a:r>
              <a:rPr lang="en-US" dirty="0"/>
              <a:t>)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yang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formal (</a:t>
            </a:r>
            <a:r>
              <a:rPr lang="en-US" dirty="0" err="1"/>
              <a:t>terkait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informal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berubahnya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respon-respon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  <a:endParaRPr lang="id-ID" dirty="0"/>
          </a:p>
          <a:p>
            <a:pPr marL="45720" indent="0" algn="just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BERKUBANG DALAM NILAI MENJADI POSISI KRITIS TERHADAP NILAI</a:t>
            </a:r>
            <a:endParaRPr lang="id-ID" dirty="0" smtClean="0">
              <a:solidFill>
                <a:srgbClr val="C00000"/>
              </a:solidFill>
            </a:endParaRPr>
          </a:p>
          <a:p>
            <a:pPr marL="45720" lvl="0" indent="0" algn="just">
              <a:buNone/>
            </a:pPr>
            <a:r>
              <a:rPr lang="id-ID" dirty="0"/>
              <a:t>I</a:t>
            </a:r>
            <a:r>
              <a:rPr lang="en-US" dirty="0" err="1" smtClean="0"/>
              <a:t>nstitusionalis</a:t>
            </a:r>
            <a:r>
              <a:rPr lang="en-US" dirty="0" smtClean="0"/>
              <a:t> lama</a:t>
            </a:r>
            <a:r>
              <a:rPr lang="id-ID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ideal </a:t>
            </a:r>
            <a:r>
              <a:rPr lang="id-ID" dirty="0" smtClean="0"/>
              <a:t>(</a:t>
            </a:r>
            <a:r>
              <a:rPr lang="en-US" i="1" dirty="0" smtClean="0"/>
              <a:t>good government</a:t>
            </a:r>
            <a:r>
              <a:rPr lang="id-ID" i="1" dirty="0" smtClean="0"/>
              <a:t>)</a:t>
            </a:r>
            <a:r>
              <a:rPr lang="en-US" dirty="0" smtClean="0"/>
              <a:t>, </a:t>
            </a:r>
            <a:r>
              <a:rPr lang="en-US" dirty="0" err="1" smtClean="0"/>
              <a:t>Institusionalis</a:t>
            </a:r>
            <a:r>
              <a:rPr lang="en-US" dirty="0" smtClean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yang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diperseterukan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perubahan-perubahan</a:t>
            </a:r>
            <a:r>
              <a:rPr lang="en-US" dirty="0"/>
              <a:t> yang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. </a:t>
            </a:r>
            <a:r>
              <a:rPr lang="id-ID" dirty="0"/>
              <a:t>D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 smtClean="0"/>
              <a:t>disokong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didalamnya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5040560"/>
          </a:xfrm>
        </p:spPr>
        <p:txBody>
          <a:bodyPr>
            <a:normAutofit fontScale="55000" lnSpcReduction="20000"/>
          </a:bodyPr>
          <a:lstStyle/>
          <a:p>
            <a:pPr marL="45720" lvl="0" indent="0" algn="just">
              <a:buNone/>
            </a:pPr>
            <a:r>
              <a:rPr lang="en-US" sz="29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DARI KONSEPSI INSTITUSI HOLISTIK MENJADI TERPISAH-PISAH</a:t>
            </a:r>
            <a:endParaRPr lang="id-ID" sz="29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900" dirty="0" err="1" smtClean="0">
                <a:latin typeface="Calibri" panose="020F0502020204030204" pitchFamily="34" charset="0"/>
              </a:rPr>
              <a:t>Penganut</a:t>
            </a:r>
            <a:r>
              <a:rPr lang="en-US" sz="2900" dirty="0" smtClean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pendekatan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kelembagaan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baru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tidak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memberikan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perhatian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besar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id-ID" sz="2900" dirty="0" smtClean="0">
                <a:latin typeface="Calibri" panose="020F0502020204030204" pitchFamily="34" charset="0"/>
              </a:rPr>
              <a:t> pada upaya </a:t>
            </a:r>
            <a:r>
              <a:rPr lang="en-US" sz="2900" dirty="0" err="1" smtClean="0">
                <a:latin typeface="Calibri" panose="020F0502020204030204" pitchFamily="34" charset="0"/>
              </a:rPr>
              <a:t>membandingkan</a:t>
            </a:r>
            <a:r>
              <a:rPr lang="en-US" sz="2900" dirty="0" smtClean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seluruh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sistem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pemerintahan</a:t>
            </a:r>
            <a:r>
              <a:rPr lang="en-US" sz="2900" dirty="0">
                <a:latin typeface="Calibri" panose="020F0502020204030204" pitchFamily="34" charset="0"/>
              </a:rPr>
              <a:t> di </a:t>
            </a:r>
            <a:r>
              <a:rPr lang="en-US" sz="2900" dirty="0" err="1">
                <a:latin typeface="Calibri" panose="020F0502020204030204" pitchFamily="34" charset="0"/>
              </a:rPr>
              <a:t>negara-negara</a:t>
            </a:r>
            <a:r>
              <a:rPr lang="en-US" sz="2900" dirty="0">
                <a:latin typeface="Calibri" panose="020F0502020204030204" pitchFamily="34" charset="0"/>
              </a:rPr>
              <a:t> yang </a:t>
            </a:r>
            <a:r>
              <a:rPr lang="en-US" sz="2900" dirty="0" err="1">
                <a:latin typeface="Calibri" panose="020F0502020204030204" pitchFamily="34" charset="0"/>
              </a:rPr>
              <a:t>menjadi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objek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kajian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id-ID" sz="2900" dirty="0" smtClean="0">
                <a:latin typeface="Calibri" panose="020F0502020204030204" pitchFamily="34" charset="0"/>
              </a:rPr>
              <a:t>seperti </a:t>
            </a:r>
            <a:r>
              <a:rPr lang="en-US" sz="2900" dirty="0" err="1" smtClean="0">
                <a:latin typeface="Calibri" panose="020F0502020204030204" pitchFamily="34" charset="0"/>
              </a:rPr>
              <a:t>pendekatan</a:t>
            </a:r>
            <a:r>
              <a:rPr lang="en-US" sz="2900" dirty="0" smtClean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kelembagaan</a:t>
            </a:r>
            <a:r>
              <a:rPr lang="en-US" sz="2900" dirty="0">
                <a:latin typeface="Calibri" panose="020F0502020204030204" pitchFamily="34" charset="0"/>
              </a:rPr>
              <a:t> lama. </a:t>
            </a:r>
            <a:r>
              <a:rPr lang="en-US" sz="2900" dirty="0" err="1">
                <a:latin typeface="Calibri" panose="020F0502020204030204" pitchFamily="34" charset="0"/>
              </a:rPr>
              <a:t>Kelembagaan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baru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lebih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fokus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pada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komponen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institusi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dalam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kehidupan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politik</a:t>
            </a:r>
            <a:r>
              <a:rPr lang="en-US" sz="2900" dirty="0">
                <a:latin typeface="Calibri" panose="020F0502020204030204" pitchFamily="34" charset="0"/>
              </a:rPr>
              <a:t> yang </a:t>
            </a:r>
            <a:r>
              <a:rPr lang="en-US" sz="2900" dirty="0" err="1">
                <a:latin typeface="Calibri" panose="020F0502020204030204" pitchFamily="34" charset="0"/>
              </a:rPr>
              <a:t>sifatnya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partikular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 smtClean="0">
                <a:latin typeface="Calibri" panose="020F0502020204030204" pitchFamily="34" charset="0"/>
              </a:rPr>
              <a:t>terpisah-pisah</a:t>
            </a:r>
            <a:r>
              <a:rPr lang="id-ID" sz="2900" dirty="0">
                <a:latin typeface="Calibri" panose="020F0502020204030204" pitchFamily="34" charset="0"/>
              </a:rPr>
              <a:t> </a:t>
            </a:r>
            <a:r>
              <a:rPr lang="id-ID" sz="2900" dirty="0" smtClean="0">
                <a:latin typeface="Calibri" panose="020F0502020204030204" pitchFamily="34" charset="0"/>
              </a:rPr>
              <a:t>(</a:t>
            </a:r>
            <a:r>
              <a:rPr lang="en-US" sz="2900" dirty="0" err="1" smtClean="0">
                <a:latin typeface="Calibri" panose="020F0502020204030204" pitchFamily="34" charset="0"/>
              </a:rPr>
              <a:t>seperti</a:t>
            </a:r>
            <a:r>
              <a:rPr lang="en-US" sz="2900" dirty="0" smtClean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sistem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 smtClean="0">
                <a:latin typeface="Calibri" panose="020F0502020204030204" pitchFamily="34" charset="0"/>
              </a:rPr>
              <a:t>pe</a:t>
            </a:r>
            <a:r>
              <a:rPr lang="id-ID" sz="2900" dirty="0" smtClean="0">
                <a:latin typeface="Calibri" panose="020F0502020204030204" pitchFamily="34" charset="0"/>
              </a:rPr>
              <a:t>milu, </a:t>
            </a:r>
            <a:r>
              <a:rPr lang="en-US" sz="2900" dirty="0" err="1" smtClean="0">
                <a:latin typeface="Calibri" panose="020F0502020204030204" pitchFamily="34" charset="0"/>
              </a:rPr>
              <a:t>pembuatan</a:t>
            </a:r>
            <a:r>
              <a:rPr lang="en-US" sz="2900" dirty="0" smtClean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keputusan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kabinet</a:t>
            </a:r>
            <a:r>
              <a:rPr lang="en-US" sz="2900" dirty="0">
                <a:latin typeface="Calibri" panose="020F0502020204030204" pitchFamily="34" charset="0"/>
              </a:rPr>
              <a:t>, </a:t>
            </a:r>
            <a:r>
              <a:rPr lang="en-US" sz="2900" dirty="0" err="1">
                <a:latin typeface="Calibri" panose="020F0502020204030204" pitchFamily="34" charset="0"/>
              </a:rPr>
              <a:t>penganggaran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negara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atau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 smtClean="0">
                <a:latin typeface="Calibri" panose="020F0502020204030204" pitchFamily="34" charset="0"/>
              </a:rPr>
              <a:t>atau</a:t>
            </a:r>
            <a:r>
              <a:rPr lang="en-US" sz="2900" dirty="0" smtClean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hubungan</a:t>
            </a:r>
            <a:r>
              <a:rPr lang="en-US" sz="2900" dirty="0">
                <a:latin typeface="Calibri" panose="020F0502020204030204" pitchFamily="34" charset="0"/>
              </a:rPr>
              <a:t> intra </a:t>
            </a:r>
            <a:r>
              <a:rPr lang="en-US" sz="2900" dirty="0" err="1" smtClean="0">
                <a:latin typeface="Calibri" panose="020F0502020204030204" pitchFamily="34" charset="0"/>
              </a:rPr>
              <a:t>pemerintah</a:t>
            </a:r>
            <a:r>
              <a:rPr lang="id-ID" sz="2900" dirty="0" smtClean="0">
                <a:latin typeface="Calibri" panose="020F0502020204030204" pitchFamily="34" charset="0"/>
              </a:rPr>
              <a:t>)</a:t>
            </a:r>
            <a:r>
              <a:rPr lang="id-ID" sz="2900" dirty="0">
                <a:latin typeface="Calibri" panose="020F0502020204030204" pitchFamily="34" charset="0"/>
              </a:rPr>
              <a:t>.</a:t>
            </a:r>
            <a:r>
              <a:rPr lang="en-US" sz="2900" dirty="0" smtClean="0">
                <a:latin typeface="Calibri" panose="020F0502020204030204" pitchFamily="34" charset="0"/>
              </a:rPr>
              <a:t> </a:t>
            </a:r>
            <a:endParaRPr lang="id-ID" sz="2900" dirty="0" smtClean="0">
              <a:latin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900" dirty="0" err="1" smtClean="0">
                <a:latin typeface="Calibri" panose="020F0502020204030204" pitchFamily="34" charset="0"/>
              </a:rPr>
              <a:t>Institusi</a:t>
            </a:r>
            <a:r>
              <a:rPr lang="en-US" sz="2900" dirty="0" smtClean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semacam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ini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diekspresikan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melalui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struktur</a:t>
            </a:r>
            <a:r>
              <a:rPr lang="en-US" sz="2900" dirty="0">
                <a:latin typeface="Calibri" panose="020F0502020204030204" pitchFamily="34" charset="0"/>
              </a:rPr>
              <a:t> formal </a:t>
            </a:r>
            <a:r>
              <a:rPr lang="en-US" sz="2900" dirty="0" err="1">
                <a:latin typeface="Calibri" panose="020F0502020204030204" pitchFamily="34" charset="0"/>
              </a:rPr>
              <a:t>dan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prosedur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resmi</a:t>
            </a:r>
            <a:r>
              <a:rPr lang="en-US" sz="2900" dirty="0">
                <a:latin typeface="Calibri" panose="020F0502020204030204" pitchFamily="34" charset="0"/>
              </a:rPr>
              <a:t>, </a:t>
            </a:r>
            <a:r>
              <a:rPr lang="en-US" sz="2900" dirty="0" err="1">
                <a:latin typeface="Calibri" panose="020F0502020204030204" pitchFamily="34" charset="0"/>
              </a:rPr>
              <a:t>tetapi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juga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diekspresikan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melalui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prosedur</a:t>
            </a:r>
            <a:r>
              <a:rPr lang="en-US" sz="2900" dirty="0">
                <a:latin typeface="Calibri" panose="020F0502020204030204" pitchFamily="34" charset="0"/>
              </a:rPr>
              <a:t> informal </a:t>
            </a:r>
            <a:r>
              <a:rPr lang="en-US" sz="2900" dirty="0" err="1">
                <a:latin typeface="Calibri" panose="020F0502020204030204" pitchFamily="34" charset="0"/>
              </a:rPr>
              <a:t>seperti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pemahaman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kebiasaan</a:t>
            </a:r>
            <a:r>
              <a:rPr lang="en-US" sz="2900" dirty="0">
                <a:latin typeface="Calibri" panose="020F0502020204030204" pitchFamily="34" charset="0"/>
              </a:rPr>
              <a:t>  yang </a:t>
            </a:r>
            <a:r>
              <a:rPr lang="en-US" sz="2900" dirty="0" err="1">
                <a:latin typeface="Calibri" panose="020F0502020204030204" pitchFamily="34" charset="0"/>
              </a:rPr>
              <a:t>tak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terucapkan</a:t>
            </a:r>
            <a:r>
              <a:rPr lang="en-US" sz="2900" dirty="0">
                <a:latin typeface="Calibri" panose="020F0502020204030204" pitchFamily="34" charset="0"/>
              </a:rPr>
              <a:t> yang </a:t>
            </a:r>
            <a:r>
              <a:rPr lang="en-US" sz="2900" dirty="0" err="1">
                <a:latin typeface="Calibri" panose="020F0502020204030204" pitchFamily="34" charset="0"/>
              </a:rPr>
              <a:t>melampaui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batas-batas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organisasi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baik</a:t>
            </a:r>
            <a:r>
              <a:rPr lang="en-US" sz="2900" dirty="0">
                <a:latin typeface="Calibri" panose="020F0502020204030204" pitchFamily="34" charset="0"/>
              </a:rPr>
              <a:t> di </a:t>
            </a:r>
            <a:r>
              <a:rPr lang="en-US" sz="2900" dirty="0" err="1">
                <a:latin typeface="Calibri" panose="020F0502020204030204" pitchFamily="34" charset="0"/>
              </a:rPr>
              <a:t>dalam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maupun</a:t>
            </a:r>
            <a:r>
              <a:rPr lang="en-US" sz="2900" dirty="0">
                <a:latin typeface="Calibri" panose="020F0502020204030204" pitchFamily="34" charset="0"/>
              </a:rPr>
              <a:t> di </a:t>
            </a:r>
            <a:r>
              <a:rPr lang="en-US" sz="2900" dirty="0" err="1">
                <a:latin typeface="Calibri" panose="020F0502020204030204" pitchFamily="34" charset="0"/>
              </a:rPr>
              <a:t>luar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sektor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 smtClean="0">
                <a:latin typeface="Calibri" panose="020F0502020204030204" pitchFamily="34" charset="0"/>
              </a:rPr>
              <a:t>publik</a:t>
            </a:r>
            <a:r>
              <a:rPr lang="en-US" sz="2900" dirty="0" smtClean="0">
                <a:latin typeface="Calibri" panose="020F0502020204030204" pitchFamily="34" charset="0"/>
              </a:rPr>
              <a:t>.</a:t>
            </a:r>
            <a:endParaRPr lang="id-ID" sz="2900" dirty="0"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en-US" sz="29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DARI INDEPENDENSI MENJADI KEMELEKATAN</a:t>
            </a:r>
            <a:endParaRPr lang="id-ID" sz="29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45720" indent="0" algn="just">
              <a:buNone/>
            </a:pPr>
            <a:r>
              <a:rPr lang="en-US" sz="2900" dirty="0" err="1" smtClean="0">
                <a:latin typeface="Calibri" panose="020F0502020204030204" pitchFamily="34" charset="0"/>
              </a:rPr>
              <a:t>Terakhir</a:t>
            </a:r>
            <a:r>
              <a:rPr lang="en-US" sz="2900" dirty="0" smtClean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adalah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penganut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kelembagaan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baru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berpandangan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bahwa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institusi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politik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bukan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merupakan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entitas</a:t>
            </a:r>
            <a:r>
              <a:rPr lang="en-US" sz="2900" dirty="0">
                <a:latin typeface="Calibri" panose="020F0502020204030204" pitchFamily="34" charset="0"/>
              </a:rPr>
              <a:t> yang </a:t>
            </a:r>
            <a:r>
              <a:rPr lang="en-US" sz="2900" dirty="0" err="1">
                <a:latin typeface="Calibri" panose="020F0502020204030204" pitchFamily="34" charset="0"/>
              </a:rPr>
              <a:t>independen</a:t>
            </a:r>
            <a:r>
              <a:rPr lang="en-US" sz="2900" dirty="0">
                <a:latin typeface="Calibri" panose="020F0502020204030204" pitchFamily="34" charset="0"/>
              </a:rPr>
              <a:t>, yang </a:t>
            </a:r>
            <a:r>
              <a:rPr lang="en-US" sz="2900" dirty="0" err="1">
                <a:latin typeface="Calibri" panose="020F0502020204030204" pitchFamily="34" charset="0"/>
              </a:rPr>
              <a:t>eksis</a:t>
            </a:r>
            <a:r>
              <a:rPr lang="en-US" sz="2900" dirty="0">
                <a:latin typeface="Calibri" panose="020F0502020204030204" pitchFamily="34" charset="0"/>
              </a:rPr>
              <a:t> di </a:t>
            </a:r>
            <a:r>
              <a:rPr lang="en-US" sz="2900" dirty="0" err="1">
                <a:latin typeface="Calibri" panose="020F0502020204030204" pitchFamily="34" charset="0"/>
              </a:rPr>
              <a:t>luar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ruang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waktu</a:t>
            </a:r>
            <a:r>
              <a:rPr lang="en-US" sz="2900" dirty="0">
                <a:latin typeface="Calibri" panose="020F0502020204030204" pitchFamily="34" charset="0"/>
              </a:rPr>
              <a:t>. </a:t>
            </a:r>
            <a:r>
              <a:rPr lang="en-US" sz="2900" dirty="0" err="1">
                <a:latin typeface="Calibri" panose="020F0502020204030204" pitchFamily="34" charset="0"/>
              </a:rPr>
              <a:t>Karena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dalam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bentuk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apapun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keberadaan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institusi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politik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selalu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melekat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tertanam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dalam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konteks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tertentu</a:t>
            </a:r>
            <a:r>
              <a:rPr lang="en-US" sz="2900" dirty="0">
                <a:latin typeface="Calibri" panose="020F0502020204030204" pitchFamily="34" charset="0"/>
              </a:rPr>
              <a:t> yang </a:t>
            </a:r>
            <a:r>
              <a:rPr lang="en-US" sz="2900" dirty="0" err="1">
                <a:latin typeface="Calibri" panose="020F0502020204030204" pitchFamily="34" charset="0"/>
              </a:rPr>
              <a:t>melingkupinya</a:t>
            </a:r>
            <a:r>
              <a:rPr lang="en-US" sz="2900" dirty="0">
                <a:latin typeface="Calibri" panose="020F0502020204030204" pitchFamily="34" charset="0"/>
              </a:rPr>
              <a:t>. </a:t>
            </a:r>
            <a:r>
              <a:rPr lang="en-US" sz="2900" dirty="0" err="1">
                <a:latin typeface="Calibri" panose="020F0502020204030204" pitchFamily="34" charset="0"/>
              </a:rPr>
              <a:t>Keanekaragaman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institusi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politik</a:t>
            </a:r>
            <a:r>
              <a:rPr lang="en-US" sz="2900" dirty="0">
                <a:latin typeface="Calibri" panose="020F0502020204030204" pitchFamily="34" charset="0"/>
              </a:rPr>
              <a:t> yang </a:t>
            </a:r>
            <a:r>
              <a:rPr lang="en-US" sz="2900" dirty="0" err="1">
                <a:latin typeface="Calibri" panose="020F0502020204030204" pitchFamily="34" charset="0"/>
              </a:rPr>
              <a:t>muncul</a:t>
            </a:r>
            <a:r>
              <a:rPr lang="en-US" sz="2900" dirty="0">
                <a:latin typeface="Calibri" panose="020F0502020204030204" pitchFamily="34" charset="0"/>
              </a:rPr>
              <a:t>, </a:t>
            </a:r>
            <a:r>
              <a:rPr lang="en-US" sz="2900" dirty="0" err="1">
                <a:latin typeface="Calibri" panose="020F0502020204030204" pitchFamily="34" charset="0"/>
              </a:rPr>
              <a:t>menurut</a:t>
            </a:r>
            <a:r>
              <a:rPr lang="en-US" sz="2900" dirty="0">
                <a:latin typeface="Calibri" panose="020F0502020204030204" pitchFamily="34" charset="0"/>
              </a:rPr>
              <a:t> Clegg (</a:t>
            </a:r>
            <a:r>
              <a:rPr lang="en-US" sz="2900" dirty="0" err="1">
                <a:latin typeface="Calibri" panose="020F0502020204030204" pitchFamily="34" charset="0"/>
              </a:rPr>
              <a:t>dalam</a:t>
            </a:r>
            <a:r>
              <a:rPr lang="en-US" sz="2900" dirty="0">
                <a:latin typeface="Calibri" panose="020F0502020204030204" pitchFamily="34" charset="0"/>
              </a:rPr>
              <a:t> Lowndes, 2010: 121) </a:t>
            </a:r>
            <a:r>
              <a:rPr lang="en-US" sz="2900" dirty="0" err="1">
                <a:latin typeface="Calibri" panose="020F0502020204030204" pitchFamily="34" charset="0"/>
              </a:rPr>
              <a:t>adalah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sebagian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disebabkan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oleh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interaksi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mereka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dengan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institusi</a:t>
            </a:r>
            <a:r>
              <a:rPr lang="en-US" sz="2900" dirty="0">
                <a:latin typeface="Calibri" panose="020F0502020204030204" pitchFamily="34" charset="0"/>
              </a:rPr>
              <a:t> non-</a:t>
            </a:r>
            <a:r>
              <a:rPr lang="en-US" sz="2900" dirty="0" err="1">
                <a:latin typeface="Calibri" panose="020F0502020204030204" pitchFamily="34" charset="0"/>
              </a:rPr>
              <a:t>politik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pada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tingkat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lokal</a:t>
            </a:r>
            <a:r>
              <a:rPr lang="en-US" sz="2900" dirty="0">
                <a:latin typeface="Calibri" panose="020F0502020204030204" pitchFamily="34" charset="0"/>
              </a:rPr>
              <a:t>, yang </a:t>
            </a:r>
            <a:r>
              <a:rPr lang="en-US" sz="2900" dirty="0" err="1">
                <a:latin typeface="Calibri" panose="020F0502020204030204" pitchFamily="34" charset="0"/>
              </a:rPr>
              <a:t>menciptakan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kesempatan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untuk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tidak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hanya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pada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hal</a:t>
            </a:r>
            <a:r>
              <a:rPr lang="en-US" sz="2900" dirty="0">
                <a:latin typeface="Calibri" panose="020F0502020204030204" pitchFamily="34" charset="0"/>
              </a:rPr>
              <a:t> yang </a:t>
            </a:r>
            <a:r>
              <a:rPr lang="en-US" sz="2900" dirty="0" err="1">
                <a:latin typeface="Calibri" panose="020F0502020204030204" pitchFamily="34" charset="0"/>
              </a:rPr>
              <a:t>berlainan</a:t>
            </a:r>
            <a:r>
              <a:rPr lang="en-US" sz="2900" dirty="0">
                <a:latin typeface="Calibri" panose="020F0502020204030204" pitchFamily="34" charset="0"/>
              </a:rPr>
              <a:t>, </a:t>
            </a:r>
            <a:r>
              <a:rPr lang="en-US" sz="2900" dirty="0" err="1">
                <a:latin typeface="Calibri" panose="020F0502020204030204" pitchFamily="34" charset="0"/>
              </a:rPr>
              <a:t>tapi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juga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pada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hal</a:t>
            </a:r>
            <a:r>
              <a:rPr lang="en-US" sz="2900" dirty="0">
                <a:latin typeface="Calibri" panose="020F0502020204030204" pitchFamily="34" charset="0"/>
              </a:rPr>
              <a:t> yang </a:t>
            </a:r>
            <a:r>
              <a:rPr lang="en-US" sz="2900" dirty="0" err="1">
                <a:latin typeface="Calibri" panose="020F0502020204030204" pitchFamily="34" charset="0"/>
              </a:rPr>
              <a:t>sama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secara</a:t>
            </a:r>
            <a:r>
              <a:rPr lang="en-US" sz="2900" dirty="0">
                <a:latin typeface="Calibri" panose="020F0502020204030204" pitchFamily="34" charset="0"/>
              </a:rPr>
              <a:t> </a:t>
            </a:r>
            <a:r>
              <a:rPr lang="en-US" sz="2900" dirty="0" err="1">
                <a:latin typeface="Calibri" panose="020F0502020204030204" pitchFamily="34" charset="0"/>
              </a:rPr>
              <a:t>berlainan</a:t>
            </a:r>
            <a:r>
              <a:rPr lang="en-US" sz="2900" dirty="0">
                <a:latin typeface="Calibri" panose="020F0502020204030204" pitchFamily="34" charset="0"/>
              </a:rPr>
              <a:t>.</a:t>
            </a:r>
            <a:endParaRPr lang="id-ID" sz="2900" dirty="0">
              <a:latin typeface="Calibri" panose="020F0502020204030204" pitchFamily="34" charset="0"/>
            </a:endParaRP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" indent="0" algn="just">
              <a:buNone/>
            </a:pPr>
            <a:r>
              <a:rPr lang="id-ID" dirty="0" smtClean="0"/>
              <a:t>Ringkasnya,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Lowndes (2010: 121)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. Dan yang paling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 smtClean="0"/>
              <a:t>.</a:t>
            </a:r>
            <a:endParaRPr lang="id-ID" dirty="0"/>
          </a:p>
          <a:p>
            <a:pPr lvl="0"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Swedia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AS, </a:t>
            </a:r>
            <a:r>
              <a:rPr lang="en-US" dirty="0" err="1"/>
              <a:t>Steino</a:t>
            </a:r>
            <a:r>
              <a:rPr lang="en-US" dirty="0"/>
              <a:t> (1993)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  <a:endParaRPr lang="id-ID" dirty="0"/>
          </a:p>
          <a:p>
            <a:pPr lvl="0"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di </a:t>
            </a:r>
            <a:r>
              <a:rPr lang="en-US" dirty="0" err="1"/>
              <a:t>Perancis</a:t>
            </a:r>
            <a:r>
              <a:rPr lang="en-US" dirty="0"/>
              <a:t>, </a:t>
            </a:r>
            <a:r>
              <a:rPr lang="en-US" dirty="0" err="1"/>
              <a:t>Swedia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Swiss, </a:t>
            </a:r>
            <a:r>
              <a:rPr lang="en-US" dirty="0" err="1"/>
              <a:t>Immergut</a:t>
            </a:r>
            <a:r>
              <a:rPr lang="en-US" dirty="0"/>
              <a:t> (1992)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institusionalisasi</a:t>
            </a:r>
            <a:r>
              <a:rPr lang="en-US" dirty="0"/>
              <a:t> ‘</a:t>
            </a:r>
            <a:r>
              <a:rPr lang="en-US" dirty="0" err="1"/>
              <a:t>titik</a:t>
            </a:r>
            <a:r>
              <a:rPr lang="en-US" dirty="0"/>
              <a:t> veto’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penekan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  <a:endParaRPr lang="id-ID" dirty="0"/>
          </a:p>
          <a:p>
            <a:pPr lvl="0"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di California Selatan, </a:t>
            </a:r>
            <a:r>
              <a:rPr lang="en-US" dirty="0" err="1"/>
              <a:t>Ostrom</a:t>
            </a:r>
            <a:r>
              <a:rPr lang="en-US" dirty="0"/>
              <a:t> (1990)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relawan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langka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air)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letak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  <a:endParaRPr lang="id-ID" dirty="0"/>
          </a:p>
          <a:p>
            <a:pPr marL="4572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Aksi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i="1" dirty="0" smtClean="0"/>
              <a:t>new institutionalism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varian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id-ID" dirty="0"/>
              <a:t>V</a:t>
            </a:r>
            <a:r>
              <a:rPr lang="en-US" dirty="0" err="1" smtClean="0"/>
              <a:t>arian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elaborasi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yang </a:t>
            </a:r>
            <a:r>
              <a:rPr lang="en-US" dirty="0" err="1"/>
              <a:t>berlainan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ontologis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 smtClean="0"/>
              <a:t>perbedaannya</a:t>
            </a:r>
            <a:r>
              <a:rPr lang="id-ID" dirty="0" smtClean="0"/>
              <a:t>. Menurut Lo</a:t>
            </a:r>
            <a:r>
              <a:rPr lang="en-US" dirty="0" err="1" smtClean="0"/>
              <a:t>wndes</a:t>
            </a:r>
            <a:r>
              <a:rPr lang="en-US" dirty="0"/>
              <a:t>, </a:t>
            </a:r>
            <a:r>
              <a:rPr lang="id-ID" dirty="0" smtClean="0"/>
              <a:t>ada 7 varian (</a:t>
            </a:r>
            <a:r>
              <a:rPr lang="en-US" dirty="0" smtClean="0"/>
              <a:t>2010</a:t>
            </a:r>
            <a:r>
              <a:rPr lang="en-US" dirty="0"/>
              <a:t>: </a:t>
            </a:r>
            <a:r>
              <a:rPr lang="en-US" dirty="0" smtClean="0"/>
              <a:t>114</a:t>
            </a:r>
            <a:r>
              <a:rPr lang="id-ID" dirty="0" smtClean="0"/>
              <a:t>-115</a:t>
            </a:r>
            <a:r>
              <a:rPr lang="en-US" dirty="0" smtClean="0"/>
              <a:t>)</a:t>
            </a:r>
            <a:r>
              <a:rPr lang="id-ID" dirty="0" smtClean="0"/>
              <a:t>:</a:t>
            </a:r>
            <a:endParaRPr lang="id-ID" dirty="0" smtClean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normatif</a:t>
            </a:r>
            <a:r>
              <a:rPr lang="en-US" b="1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dikandung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pilihan</a:t>
            </a:r>
            <a:r>
              <a:rPr lang="en-US" b="1" i="1" dirty="0"/>
              <a:t> </a:t>
            </a:r>
            <a:r>
              <a:rPr lang="en-US" b="1" i="1" dirty="0" err="1"/>
              <a:t>rasional</a:t>
            </a:r>
            <a:r>
              <a:rPr lang="en-US" b="1" i="1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desakan</a:t>
            </a:r>
            <a:r>
              <a:rPr lang="en-US" dirty="0"/>
              <a:t> yang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kegunan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 smtClean="0"/>
              <a:t>.</a:t>
            </a:r>
            <a:endParaRPr lang="id-ID" dirty="0" smtClean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r>
              <a:rPr lang="en-US" b="1" i="1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.</a:t>
            </a:r>
            <a:endParaRPr lang="id-ID" dirty="0"/>
          </a:p>
          <a:p>
            <a:pPr algn="just"/>
            <a:endParaRPr lang="id-ID" dirty="0"/>
          </a:p>
          <a:p>
            <a:pPr marL="45720" indent="0" algn="just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Varian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0</TotalTime>
  <Words>17806</Words>
  <Application>WPS Presentation</Application>
  <PresentationFormat>On-screen Show (4:3)</PresentationFormat>
  <Paragraphs>187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0" baseType="lpstr">
      <vt:lpstr>Arial</vt:lpstr>
      <vt:lpstr>SimSun</vt:lpstr>
      <vt:lpstr>Wingdings</vt:lpstr>
      <vt:lpstr>Wingdings 2</vt:lpstr>
      <vt:lpstr>Calibri</vt:lpstr>
      <vt:lpstr>Calibri</vt:lpstr>
      <vt:lpstr>Times New Roman</vt:lpstr>
      <vt:lpstr>Franklin Gothic Medium</vt:lpstr>
      <vt:lpstr>Microsoft YaHei</vt:lpstr>
      <vt:lpstr/>
      <vt:lpstr>Arial Unicode MS</vt:lpstr>
      <vt:lpstr>Grid</vt:lpstr>
      <vt:lpstr>Pendekatan new institutionalism</vt:lpstr>
      <vt:lpstr>KONTEKS KEMUNCULAN</vt:lpstr>
      <vt:lpstr>Institusionalisme lama VS BARU</vt:lpstr>
      <vt:lpstr>Institusionalisme lama VS BARU</vt:lpstr>
      <vt:lpstr>Institusionalisme lama VS BARU</vt:lpstr>
      <vt:lpstr>Institusionalisme lama VS BARU</vt:lpstr>
      <vt:lpstr>Institusionalisme lama VS BARU</vt:lpstr>
      <vt:lpstr>Pendekatan Kelembagaan Baru dalam Aksi</vt:lpstr>
      <vt:lpstr>Varian Pendekatan dalam Kelembagaan Baru </vt:lpstr>
      <vt:lpstr>Varian Pendekatan dalam Kelembagaan Baru </vt:lpstr>
      <vt:lpstr>Pendekatan Kelembagaan Pilihan Rasional </vt:lpstr>
      <vt:lpstr>Pendekatan Kelembagaan Pilihan Rasional</vt:lpstr>
      <vt:lpstr>Pendekatan Kelembagaan Historis </vt:lpstr>
      <vt:lpstr>Pendekatan Kelembagaan Historis</vt:lpstr>
      <vt:lpstr> Pendekatan Kelembagaan Historis</vt:lpstr>
      <vt:lpstr>Pendekatan Kelembagaan Sosiologis</vt:lpstr>
      <vt:lpstr>Pendekatan Kelembagaan Sosiologis</vt:lpstr>
      <vt:lpstr>PERBANDINGAN VARIAN  Kelembagaan baru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new institutionalism</dc:title>
  <dc:creator>user</dc:creator>
  <cp:lastModifiedBy>LENOVO</cp:lastModifiedBy>
  <cp:revision>18</cp:revision>
  <dcterms:created xsi:type="dcterms:W3CDTF">2017-03-19T23:03:00Z</dcterms:created>
  <dcterms:modified xsi:type="dcterms:W3CDTF">2020-04-02T01:34:47Z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