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435468-FA43-43E7-8DF7-A3E64823F8B5}" type="doc">
      <dgm:prSet loTypeId="urn:microsoft.com/office/officeart/2005/8/layout/venn1" loCatId="relationship" qsTypeId="urn:microsoft.com/office/officeart/2005/8/quickstyle/simple1" qsCatId="simple" csTypeId="urn:microsoft.com/office/officeart/2005/8/colors/accent1_2" csCatId="accent1" phldr="1"/>
      <dgm:spPr/>
    </dgm:pt>
    <dgm:pt modelId="{F3A793DF-717B-49C0-A591-834D6C459A7C}">
      <dgm:prSet phldrT="[Text]"/>
      <dgm:spPr/>
      <dgm:t>
        <a:bodyPr/>
        <a:lstStyle/>
        <a:p>
          <a:r>
            <a:rPr lang="en-US" dirty="0" smtClean="0"/>
            <a:t>B</a:t>
          </a:r>
          <a:endParaRPr lang="en-US" dirty="0"/>
        </a:p>
      </dgm:t>
    </dgm:pt>
    <dgm:pt modelId="{21618470-E2AD-4F84-BD26-B9821BCF6299}" type="parTrans" cxnId="{B293256E-3505-447C-960F-F89913FA886C}">
      <dgm:prSet/>
      <dgm:spPr/>
      <dgm:t>
        <a:bodyPr/>
        <a:lstStyle/>
        <a:p>
          <a:endParaRPr lang="en-US"/>
        </a:p>
      </dgm:t>
    </dgm:pt>
    <dgm:pt modelId="{FE25BB56-31B3-45E7-AA9F-3A9696D85049}" type="sibTrans" cxnId="{B293256E-3505-447C-960F-F89913FA886C}">
      <dgm:prSet/>
      <dgm:spPr/>
      <dgm:t>
        <a:bodyPr/>
        <a:lstStyle/>
        <a:p>
          <a:endParaRPr lang="en-US"/>
        </a:p>
      </dgm:t>
    </dgm:pt>
    <dgm:pt modelId="{75D236C7-466A-4BD6-AF65-705E3F9AA40F}">
      <dgm:prSet phldrT="[Text]"/>
      <dgm:spPr>
        <a:solidFill>
          <a:srgbClr val="FF0000">
            <a:alpha val="50000"/>
          </a:srgbClr>
        </a:solidFill>
      </dgm:spPr>
      <dgm:t>
        <a:bodyPr/>
        <a:lstStyle/>
        <a:p>
          <a:r>
            <a:rPr lang="en-US" dirty="0" smtClean="0"/>
            <a:t>A</a:t>
          </a:r>
          <a:endParaRPr lang="en-US" dirty="0"/>
        </a:p>
      </dgm:t>
    </dgm:pt>
    <dgm:pt modelId="{F87D8E0D-AE3B-4C14-B063-8681B24B6297}" type="parTrans" cxnId="{878F6E07-3D30-4398-92BF-DA7195ADD9C9}">
      <dgm:prSet/>
      <dgm:spPr/>
      <dgm:t>
        <a:bodyPr/>
        <a:lstStyle/>
        <a:p>
          <a:endParaRPr lang="en-US"/>
        </a:p>
      </dgm:t>
    </dgm:pt>
    <dgm:pt modelId="{56031717-D8BD-4CC2-9744-1F58F0C29F00}" type="sibTrans" cxnId="{878F6E07-3D30-4398-92BF-DA7195ADD9C9}">
      <dgm:prSet/>
      <dgm:spPr/>
      <dgm:t>
        <a:bodyPr/>
        <a:lstStyle/>
        <a:p>
          <a:endParaRPr lang="en-US"/>
        </a:p>
      </dgm:t>
    </dgm:pt>
    <dgm:pt modelId="{30FEF862-27FF-425C-B379-B00708B840F2}" type="pres">
      <dgm:prSet presAssocID="{A0435468-FA43-43E7-8DF7-A3E64823F8B5}" presName="compositeShape" presStyleCnt="0">
        <dgm:presLayoutVars>
          <dgm:chMax val="7"/>
          <dgm:dir/>
          <dgm:resizeHandles val="exact"/>
        </dgm:presLayoutVars>
      </dgm:prSet>
      <dgm:spPr/>
    </dgm:pt>
    <dgm:pt modelId="{ABEAA84E-E282-44B7-95D6-71E9C3D3BA72}" type="pres">
      <dgm:prSet presAssocID="{F3A793DF-717B-49C0-A591-834D6C459A7C}" presName="circ1" presStyleLbl="vennNode1" presStyleIdx="0" presStyleCnt="2" custScaleX="90541" custScaleY="67568" custLinFactNeighborX="-11149" custLinFactNeighborY="20271"/>
      <dgm:spPr/>
      <dgm:t>
        <a:bodyPr/>
        <a:lstStyle/>
        <a:p>
          <a:endParaRPr lang="en-US"/>
        </a:p>
      </dgm:t>
    </dgm:pt>
    <dgm:pt modelId="{05A16AAC-FEAD-4C2A-9CE2-6A87CE6EA564}" type="pres">
      <dgm:prSet presAssocID="{F3A793DF-717B-49C0-A591-834D6C459A7C}" presName="circ1Tx" presStyleLbl="revTx" presStyleIdx="0" presStyleCnt="0">
        <dgm:presLayoutVars>
          <dgm:chMax val="0"/>
          <dgm:chPref val="0"/>
          <dgm:bulletEnabled val="1"/>
        </dgm:presLayoutVars>
      </dgm:prSet>
      <dgm:spPr/>
      <dgm:t>
        <a:bodyPr/>
        <a:lstStyle/>
        <a:p>
          <a:endParaRPr lang="en-US"/>
        </a:p>
      </dgm:t>
    </dgm:pt>
    <dgm:pt modelId="{B4DEB876-4E4C-431B-8424-3BB373830D3D}" type="pres">
      <dgm:prSet presAssocID="{75D236C7-466A-4BD6-AF65-705E3F9AA40F}" presName="circ2" presStyleLbl="vennNode1" presStyleIdx="1" presStyleCnt="2" custScaleX="92343" custScaleY="67567" custLinFactNeighborX="-23198" custLinFactNeighborY="20270"/>
      <dgm:spPr/>
      <dgm:t>
        <a:bodyPr/>
        <a:lstStyle/>
        <a:p>
          <a:endParaRPr lang="en-US"/>
        </a:p>
      </dgm:t>
    </dgm:pt>
    <dgm:pt modelId="{D014BF78-E247-4BB1-96FE-E9623A6B77F1}" type="pres">
      <dgm:prSet presAssocID="{75D236C7-466A-4BD6-AF65-705E3F9AA40F}" presName="circ2Tx" presStyleLbl="revTx" presStyleIdx="0" presStyleCnt="0">
        <dgm:presLayoutVars>
          <dgm:chMax val="0"/>
          <dgm:chPref val="0"/>
          <dgm:bulletEnabled val="1"/>
        </dgm:presLayoutVars>
      </dgm:prSet>
      <dgm:spPr/>
      <dgm:t>
        <a:bodyPr/>
        <a:lstStyle/>
        <a:p>
          <a:endParaRPr lang="en-US"/>
        </a:p>
      </dgm:t>
    </dgm:pt>
  </dgm:ptLst>
  <dgm:cxnLst>
    <dgm:cxn modelId="{878F6E07-3D30-4398-92BF-DA7195ADD9C9}" srcId="{A0435468-FA43-43E7-8DF7-A3E64823F8B5}" destId="{75D236C7-466A-4BD6-AF65-705E3F9AA40F}" srcOrd="1" destOrd="0" parTransId="{F87D8E0D-AE3B-4C14-B063-8681B24B6297}" sibTransId="{56031717-D8BD-4CC2-9744-1F58F0C29F00}"/>
    <dgm:cxn modelId="{F7AB8110-C676-481D-B16A-861D69B7AFE6}" type="presOf" srcId="{F3A793DF-717B-49C0-A591-834D6C459A7C}" destId="{ABEAA84E-E282-44B7-95D6-71E9C3D3BA72}" srcOrd="0" destOrd="0" presId="urn:microsoft.com/office/officeart/2005/8/layout/venn1"/>
    <dgm:cxn modelId="{B293256E-3505-447C-960F-F89913FA886C}" srcId="{A0435468-FA43-43E7-8DF7-A3E64823F8B5}" destId="{F3A793DF-717B-49C0-A591-834D6C459A7C}" srcOrd="0" destOrd="0" parTransId="{21618470-E2AD-4F84-BD26-B9821BCF6299}" sibTransId="{FE25BB56-31B3-45E7-AA9F-3A9696D85049}"/>
    <dgm:cxn modelId="{1272B250-2950-4D55-9180-A50221B11862}" type="presOf" srcId="{A0435468-FA43-43E7-8DF7-A3E64823F8B5}" destId="{30FEF862-27FF-425C-B379-B00708B840F2}" srcOrd="0" destOrd="0" presId="urn:microsoft.com/office/officeart/2005/8/layout/venn1"/>
    <dgm:cxn modelId="{618E7802-F1FA-43E1-87E3-E134A9C39117}" type="presOf" srcId="{75D236C7-466A-4BD6-AF65-705E3F9AA40F}" destId="{B4DEB876-4E4C-431B-8424-3BB373830D3D}" srcOrd="0" destOrd="0" presId="urn:microsoft.com/office/officeart/2005/8/layout/venn1"/>
    <dgm:cxn modelId="{E85FBE28-03B1-4C62-B6E2-6F6957A28703}" type="presOf" srcId="{75D236C7-466A-4BD6-AF65-705E3F9AA40F}" destId="{D014BF78-E247-4BB1-96FE-E9623A6B77F1}" srcOrd="1" destOrd="0" presId="urn:microsoft.com/office/officeart/2005/8/layout/venn1"/>
    <dgm:cxn modelId="{9476EFCC-FE1C-45B3-9EF3-84033A51E365}" type="presOf" srcId="{F3A793DF-717B-49C0-A591-834D6C459A7C}" destId="{05A16AAC-FEAD-4C2A-9CE2-6A87CE6EA564}" srcOrd="1" destOrd="0" presId="urn:microsoft.com/office/officeart/2005/8/layout/venn1"/>
    <dgm:cxn modelId="{5FE1B764-D0EE-4BF4-883A-AA777CC0C32B}" type="presParOf" srcId="{30FEF862-27FF-425C-B379-B00708B840F2}" destId="{ABEAA84E-E282-44B7-95D6-71E9C3D3BA72}" srcOrd="0" destOrd="0" presId="urn:microsoft.com/office/officeart/2005/8/layout/venn1"/>
    <dgm:cxn modelId="{CE98612F-9102-4DCE-A7BE-7FA0172B8FFF}" type="presParOf" srcId="{30FEF862-27FF-425C-B379-B00708B840F2}" destId="{05A16AAC-FEAD-4C2A-9CE2-6A87CE6EA564}" srcOrd="1" destOrd="0" presId="urn:microsoft.com/office/officeart/2005/8/layout/venn1"/>
    <dgm:cxn modelId="{C02AD797-4D50-493D-A2D1-EBC5B3CB73E0}" type="presParOf" srcId="{30FEF862-27FF-425C-B379-B00708B840F2}" destId="{B4DEB876-4E4C-431B-8424-3BB373830D3D}" srcOrd="2" destOrd="0" presId="urn:microsoft.com/office/officeart/2005/8/layout/venn1"/>
    <dgm:cxn modelId="{A6C45BCD-1F08-4BF8-B09C-62CABF3B2E53}" type="presParOf" srcId="{30FEF862-27FF-425C-B379-B00708B840F2}" destId="{D014BF78-E247-4BB1-96FE-E9623A6B77F1}"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D53B27E-6345-425F-9203-4AC47EA6E664}" type="doc">
      <dgm:prSet loTypeId="urn:microsoft.com/office/officeart/2005/8/layout/venn1" loCatId="relationship" qsTypeId="urn:microsoft.com/office/officeart/2005/8/quickstyle/simple1" qsCatId="simple" csTypeId="urn:microsoft.com/office/officeart/2005/8/colors/colorful5" csCatId="colorful" phldr="1"/>
      <dgm:spPr/>
    </dgm:pt>
    <dgm:pt modelId="{B9777468-00A4-4C88-B855-18B5F06F712A}">
      <dgm:prSet phldrT="[Text]"/>
      <dgm:spPr/>
      <dgm:t>
        <a:bodyPr/>
        <a:lstStyle/>
        <a:p>
          <a:endParaRPr lang="en-US" dirty="0" smtClean="0"/>
        </a:p>
        <a:p>
          <a:r>
            <a:rPr lang="en-US" dirty="0" smtClean="0"/>
            <a:t>      Negara </a:t>
          </a:r>
          <a:endParaRPr lang="en-US" dirty="0"/>
        </a:p>
      </dgm:t>
    </dgm:pt>
    <dgm:pt modelId="{1D26DDFC-DB28-4A08-8268-EAF0A9BF8CFF}" type="parTrans" cxnId="{D3D937D4-DEA4-45C5-8882-EF1DF41BEA82}">
      <dgm:prSet/>
      <dgm:spPr/>
      <dgm:t>
        <a:bodyPr/>
        <a:lstStyle/>
        <a:p>
          <a:endParaRPr lang="en-US"/>
        </a:p>
      </dgm:t>
    </dgm:pt>
    <dgm:pt modelId="{92F4506A-F252-4D43-AA41-6B37FBDDC344}" type="sibTrans" cxnId="{D3D937D4-DEA4-45C5-8882-EF1DF41BEA82}">
      <dgm:prSet/>
      <dgm:spPr/>
      <dgm:t>
        <a:bodyPr/>
        <a:lstStyle/>
        <a:p>
          <a:endParaRPr lang="en-US"/>
        </a:p>
      </dgm:t>
    </dgm:pt>
    <dgm:pt modelId="{32BBFD38-B629-4E4C-92E3-F445663084CC}">
      <dgm:prSet phldrT="[Text]"/>
      <dgm:spPr/>
      <dgm:t>
        <a:bodyPr/>
        <a:lstStyle/>
        <a:p>
          <a:pPr marL="0" indent="0"/>
          <a:r>
            <a:rPr lang="en-US" dirty="0" smtClean="0"/>
            <a:t>MS</a:t>
          </a:r>
          <a:endParaRPr lang="en-US" dirty="0"/>
        </a:p>
      </dgm:t>
    </dgm:pt>
    <dgm:pt modelId="{E9ADF3BD-1AE3-4AEA-9849-CE4D8A7D3C2A}" type="parTrans" cxnId="{92FBBF20-978B-4F84-89B3-EE9928B4ACD0}">
      <dgm:prSet/>
      <dgm:spPr/>
      <dgm:t>
        <a:bodyPr/>
        <a:lstStyle/>
        <a:p>
          <a:endParaRPr lang="en-US"/>
        </a:p>
      </dgm:t>
    </dgm:pt>
    <dgm:pt modelId="{CF9B373D-59BA-48A3-8808-63594050128D}" type="sibTrans" cxnId="{92FBBF20-978B-4F84-89B3-EE9928B4ACD0}">
      <dgm:prSet/>
      <dgm:spPr/>
      <dgm:t>
        <a:bodyPr/>
        <a:lstStyle/>
        <a:p>
          <a:endParaRPr lang="en-US"/>
        </a:p>
      </dgm:t>
    </dgm:pt>
    <dgm:pt modelId="{138ECEB9-EC39-480C-B017-9594F1EC1104}">
      <dgm:prSet phldrT="[Text]"/>
      <dgm:spPr/>
      <dgm:t>
        <a:bodyPr/>
        <a:lstStyle/>
        <a:p>
          <a:r>
            <a:rPr lang="en-US" dirty="0" err="1" smtClean="0"/>
            <a:t>Masyarakat</a:t>
          </a:r>
          <a:endParaRPr lang="en-US" dirty="0"/>
        </a:p>
      </dgm:t>
    </dgm:pt>
    <dgm:pt modelId="{9C016B3F-5987-49A0-B690-6246D67F4214}" type="parTrans" cxnId="{7E744867-A84F-47DA-B868-6AC01912F81F}">
      <dgm:prSet/>
      <dgm:spPr/>
      <dgm:t>
        <a:bodyPr/>
        <a:lstStyle/>
        <a:p>
          <a:endParaRPr lang="en-US"/>
        </a:p>
      </dgm:t>
    </dgm:pt>
    <dgm:pt modelId="{62FC24CD-4AD0-429F-B7FC-84CD14917A7B}" type="sibTrans" cxnId="{7E744867-A84F-47DA-B868-6AC01912F81F}">
      <dgm:prSet/>
      <dgm:spPr/>
      <dgm:t>
        <a:bodyPr/>
        <a:lstStyle/>
        <a:p>
          <a:endParaRPr lang="en-US"/>
        </a:p>
      </dgm:t>
    </dgm:pt>
    <dgm:pt modelId="{A44B83BB-C982-48BF-B76D-C8F63330043B}" type="pres">
      <dgm:prSet presAssocID="{0D53B27E-6345-425F-9203-4AC47EA6E664}" presName="compositeShape" presStyleCnt="0">
        <dgm:presLayoutVars>
          <dgm:chMax val="7"/>
          <dgm:dir/>
          <dgm:resizeHandles val="exact"/>
        </dgm:presLayoutVars>
      </dgm:prSet>
      <dgm:spPr/>
    </dgm:pt>
    <dgm:pt modelId="{4EB323CA-B18D-4876-94DC-8B5F312397D6}" type="pres">
      <dgm:prSet presAssocID="{B9777468-00A4-4C88-B855-18B5F06F712A}" presName="circ1" presStyleLbl="vennNode1" presStyleIdx="0" presStyleCnt="3" custLinFactNeighborX="76367" custLinFactNeighborY="63672"/>
      <dgm:spPr/>
      <dgm:t>
        <a:bodyPr/>
        <a:lstStyle/>
        <a:p>
          <a:endParaRPr lang="en-US"/>
        </a:p>
      </dgm:t>
    </dgm:pt>
    <dgm:pt modelId="{EDD36E00-3551-4A92-8FE7-76C51C86D736}" type="pres">
      <dgm:prSet presAssocID="{B9777468-00A4-4C88-B855-18B5F06F712A}" presName="circ1Tx" presStyleLbl="revTx" presStyleIdx="0" presStyleCnt="0">
        <dgm:presLayoutVars>
          <dgm:chMax val="0"/>
          <dgm:chPref val="0"/>
          <dgm:bulletEnabled val="1"/>
        </dgm:presLayoutVars>
      </dgm:prSet>
      <dgm:spPr/>
      <dgm:t>
        <a:bodyPr/>
        <a:lstStyle/>
        <a:p>
          <a:endParaRPr lang="en-US"/>
        </a:p>
      </dgm:t>
    </dgm:pt>
    <dgm:pt modelId="{4E93FB3A-2C36-481F-89FF-FFA71A67496D}" type="pres">
      <dgm:prSet presAssocID="{32BBFD38-B629-4E4C-92E3-F445663084CC}" presName="circ2" presStyleLbl="vennNode1" presStyleIdx="1" presStyleCnt="3" custLinFactNeighborX="-38818" custLinFactNeighborY="-1758"/>
      <dgm:spPr/>
      <dgm:t>
        <a:bodyPr/>
        <a:lstStyle/>
        <a:p>
          <a:endParaRPr lang="en-US"/>
        </a:p>
      </dgm:t>
    </dgm:pt>
    <dgm:pt modelId="{0D08D99A-8B59-4BF2-973A-DBB47A6C8DA6}" type="pres">
      <dgm:prSet presAssocID="{32BBFD38-B629-4E4C-92E3-F445663084CC}" presName="circ2Tx" presStyleLbl="revTx" presStyleIdx="0" presStyleCnt="0">
        <dgm:presLayoutVars>
          <dgm:chMax val="0"/>
          <dgm:chPref val="0"/>
          <dgm:bulletEnabled val="1"/>
        </dgm:presLayoutVars>
      </dgm:prSet>
      <dgm:spPr/>
      <dgm:t>
        <a:bodyPr/>
        <a:lstStyle/>
        <a:p>
          <a:endParaRPr lang="en-US"/>
        </a:p>
      </dgm:t>
    </dgm:pt>
    <dgm:pt modelId="{35669ED2-9EDC-45BE-8273-A149A3997476}" type="pres">
      <dgm:prSet presAssocID="{138ECEB9-EC39-480C-B017-9594F1EC1104}" presName="circ3" presStyleLbl="vennNode1" presStyleIdx="2" presStyleCnt="3" custLinFactNeighborX="-35792"/>
      <dgm:spPr/>
      <dgm:t>
        <a:bodyPr/>
        <a:lstStyle/>
        <a:p>
          <a:endParaRPr lang="en-US"/>
        </a:p>
      </dgm:t>
    </dgm:pt>
    <dgm:pt modelId="{0BAD9D10-9E44-4B11-A64A-534962CFA35A}" type="pres">
      <dgm:prSet presAssocID="{138ECEB9-EC39-480C-B017-9594F1EC1104}" presName="circ3Tx" presStyleLbl="revTx" presStyleIdx="0" presStyleCnt="0">
        <dgm:presLayoutVars>
          <dgm:chMax val="0"/>
          <dgm:chPref val="0"/>
          <dgm:bulletEnabled val="1"/>
        </dgm:presLayoutVars>
      </dgm:prSet>
      <dgm:spPr/>
      <dgm:t>
        <a:bodyPr/>
        <a:lstStyle/>
        <a:p>
          <a:endParaRPr lang="en-US"/>
        </a:p>
      </dgm:t>
    </dgm:pt>
  </dgm:ptLst>
  <dgm:cxnLst>
    <dgm:cxn modelId="{92FBBF20-978B-4F84-89B3-EE9928B4ACD0}" srcId="{0D53B27E-6345-425F-9203-4AC47EA6E664}" destId="{32BBFD38-B629-4E4C-92E3-F445663084CC}" srcOrd="1" destOrd="0" parTransId="{E9ADF3BD-1AE3-4AEA-9849-CE4D8A7D3C2A}" sibTransId="{CF9B373D-59BA-48A3-8808-63594050128D}"/>
    <dgm:cxn modelId="{AAFAEE1C-8104-43B9-B4A0-AECDFE4D6015}" type="presOf" srcId="{B9777468-00A4-4C88-B855-18B5F06F712A}" destId="{4EB323CA-B18D-4876-94DC-8B5F312397D6}" srcOrd="0" destOrd="0" presId="urn:microsoft.com/office/officeart/2005/8/layout/venn1"/>
    <dgm:cxn modelId="{D3D937D4-DEA4-45C5-8882-EF1DF41BEA82}" srcId="{0D53B27E-6345-425F-9203-4AC47EA6E664}" destId="{B9777468-00A4-4C88-B855-18B5F06F712A}" srcOrd="0" destOrd="0" parTransId="{1D26DDFC-DB28-4A08-8268-EAF0A9BF8CFF}" sibTransId="{92F4506A-F252-4D43-AA41-6B37FBDDC344}"/>
    <dgm:cxn modelId="{18E5464D-AEE0-4A3D-A7E3-5CDBC95AD9BD}" type="presOf" srcId="{138ECEB9-EC39-480C-B017-9594F1EC1104}" destId="{0BAD9D10-9E44-4B11-A64A-534962CFA35A}" srcOrd="1" destOrd="0" presId="urn:microsoft.com/office/officeart/2005/8/layout/venn1"/>
    <dgm:cxn modelId="{7E744867-A84F-47DA-B868-6AC01912F81F}" srcId="{0D53B27E-6345-425F-9203-4AC47EA6E664}" destId="{138ECEB9-EC39-480C-B017-9594F1EC1104}" srcOrd="2" destOrd="0" parTransId="{9C016B3F-5987-49A0-B690-6246D67F4214}" sibTransId="{62FC24CD-4AD0-429F-B7FC-84CD14917A7B}"/>
    <dgm:cxn modelId="{1D785B51-401D-40F3-A470-E7D6B3244E7E}" type="presOf" srcId="{32BBFD38-B629-4E4C-92E3-F445663084CC}" destId="{0D08D99A-8B59-4BF2-973A-DBB47A6C8DA6}" srcOrd="1" destOrd="0" presId="urn:microsoft.com/office/officeart/2005/8/layout/venn1"/>
    <dgm:cxn modelId="{478B750B-3B60-4633-94CB-70FBBF67627F}" type="presOf" srcId="{138ECEB9-EC39-480C-B017-9594F1EC1104}" destId="{35669ED2-9EDC-45BE-8273-A149A3997476}" srcOrd="0" destOrd="0" presId="urn:microsoft.com/office/officeart/2005/8/layout/venn1"/>
    <dgm:cxn modelId="{1D8A4A6D-21E5-46A6-ACE9-E73323A774C0}" type="presOf" srcId="{B9777468-00A4-4C88-B855-18B5F06F712A}" destId="{EDD36E00-3551-4A92-8FE7-76C51C86D736}" srcOrd="1" destOrd="0" presId="urn:microsoft.com/office/officeart/2005/8/layout/venn1"/>
    <dgm:cxn modelId="{A1F3FEFE-6636-4606-9FBE-4F8573A6439F}" type="presOf" srcId="{32BBFD38-B629-4E4C-92E3-F445663084CC}" destId="{4E93FB3A-2C36-481F-89FF-FFA71A67496D}" srcOrd="0" destOrd="0" presId="urn:microsoft.com/office/officeart/2005/8/layout/venn1"/>
    <dgm:cxn modelId="{99C9F2AB-4A32-4594-99A3-AE618E70F98C}" type="presOf" srcId="{0D53B27E-6345-425F-9203-4AC47EA6E664}" destId="{A44B83BB-C982-48BF-B76D-C8F63330043B}" srcOrd="0" destOrd="0" presId="urn:microsoft.com/office/officeart/2005/8/layout/venn1"/>
    <dgm:cxn modelId="{70DBB4CF-B119-4544-9428-B273C5AAA34E}" type="presParOf" srcId="{A44B83BB-C982-48BF-B76D-C8F63330043B}" destId="{4EB323CA-B18D-4876-94DC-8B5F312397D6}" srcOrd="0" destOrd="0" presId="urn:microsoft.com/office/officeart/2005/8/layout/venn1"/>
    <dgm:cxn modelId="{A423D215-43AD-4319-A333-3E5C6C5D3EBE}" type="presParOf" srcId="{A44B83BB-C982-48BF-B76D-C8F63330043B}" destId="{EDD36E00-3551-4A92-8FE7-76C51C86D736}" srcOrd="1" destOrd="0" presId="urn:microsoft.com/office/officeart/2005/8/layout/venn1"/>
    <dgm:cxn modelId="{0A410E4B-EC4E-41DA-85B1-95F65B06A44C}" type="presParOf" srcId="{A44B83BB-C982-48BF-B76D-C8F63330043B}" destId="{4E93FB3A-2C36-481F-89FF-FFA71A67496D}" srcOrd="2" destOrd="0" presId="urn:microsoft.com/office/officeart/2005/8/layout/venn1"/>
    <dgm:cxn modelId="{AFE2129E-C90C-43F7-A0BE-2D8990E05707}" type="presParOf" srcId="{A44B83BB-C982-48BF-B76D-C8F63330043B}" destId="{0D08D99A-8B59-4BF2-973A-DBB47A6C8DA6}" srcOrd="3" destOrd="0" presId="urn:microsoft.com/office/officeart/2005/8/layout/venn1"/>
    <dgm:cxn modelId="{FD2A8700-944C-4628-AEF0-8734A3AB131A}" type="presParOf" srcId="{A44B83BB-C982-48BF-B76D-C8F63330043B}" destId="{35669ED2-9EDC-45BE-8273-A149A3997476}" srcOrd="4" destOrd="0" presId="urn:microsoft.com/office/officeart/2005/8/layout/venn1"/>
    <dgm:cxn modelId="{7DF65698-B2AD-431A-992E-B510816FBE44}" type="presParOf" srcId="{A44B83BB-C982-48BF-B76D-C8F63330043B}" destId="{0BAD9D10-9E44-4B11-A64A-534962CFA35A}"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EAA84E-E282-44B7-95D6-71E9C3D3BA72}">
      <dsp:nvSpPr>
        <dsp:cNvPr id="0" name=""/>
        <dsp:cNvSpPr/>
      </dsp:nvSpPr>
      <dsp:spPr>
        <a:xfrm>
          <a:off x="0" y="1574817"/>
          <a:ext cx="3063255" cy="228601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889250">
            <a:lnSpc>
              <a:spcPct val="90000"/>
            </a:lnSpc>
            <a:spcBef>
              <a:spcPct val="0"/>
            </a:spcBef>
            <a:spcAft>
              <a:spcPct val="35000"/>
            </a:spcAft>
          </a:pPr>
          <a:r>
            <a:rPr lang="en-US" sz="6500" kern="1200" dirty="0" smtClean="0"/>
            <a:t>B</a:t>
          </a:r>
          <a:endParaRPr lang="en-US" sz="6500" kern="1200" dirty="0"/>
        </a:p>
      </dsp:txBody>
      <dsp:txXfrm>
        <a:off x="427751" y="1844387"/>
        <a:ext cx="1766201" cy="1746874"/>
      </dsp:txXfrm>
    </dsp:sp>
    <dsp:sp modelId="{B4DEB876-4E4C-431B-8424-3BB373830D3D}">
      <dsp:nvSpPr>
        <dsp:cNvPr id="0" name=""/>
        <dsp:cNvSpPr/>
      </dsp:nvSpPr>
      <dsp:spPr>
        <a:xfrm>
          <a:off x="1904993" y="1574800"/>
          <a:ext cx="3124222" cy="2285980"/>
        </a:xfrm>
        <a:prstGeom prst="ellipse">
          <a:avLst/>
        </a:prstGeom>
        <a:solidFill>
          <a:srgbClr val="FF0000">
            <a:alpha val="50000"/>
          </a:srgb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889250">
            <a:lnSpc>
              <a:spcPct val="90000"/>
            </a:lnSpc>
            <a:spcBef>
              <a:spcPct val="0"/>
            </a:spcBef>
            <a:spcAft>
              <a:spcPct val="35000"/>
            </a:spcAft>
          </a:pPr>
          <a:r>
            <a:rPr lang="en-US" sz="6500" kern="1200" dirty="0" smtClean="0"/>
            <a:t>A</a:t>
          </a:r>
          <a:endParaRPr lang="en-US" sz="6500" kern="1200" dirty="0"/>
        </a:p>
      </dsp:txBody>
      <dsp:txXfrm>
        <a:off x="2791597" y="1844366"/>
        <a:ext cx="1801353" cy="17468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B323CA-B18D-4876-94DC-8B5F312397D6}">
      <dsp:nvSpPr>
        <dsp:cNvPr id="0" name=""/>
        <dsp:cNvSpPr/>
      </dsp:nvSpPr>
      <dsp:spPr>
        <a:xfrm>
          <a:off x="3657600" y="1603378"/>
          <a:ext cx="2438400" cy="2438400"/>
        </a:xfrm>
        <a:prstGeom prst="ellipse">
          <a:avLst/>
        </a:prstGeom>
        <a:solidFill>
          <a:schemeClr val="accent5">
            <a:alpha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n-US" sz="2800" kern="1200" dirty="0" smtClean="0"/>
        </a:p>
        <a:p>
          <a:pPr lvl="0" algn="ctr" defTabSz="1244600">
            <a:lnSpc>
              <a:spcPct val="90000"/>
            </a:lnSpc>
            <a:spcBef>
              <a:spcPct val="0"/>
            </a:spcBef>
            <a:spcAft>
              <a:spcPct val="35000"/>
            </a:spcAft>
          </a:pPr>
          <a:r>
            <a:rPr lang="en-US" sz="2800" kern="1200" dirty="0" smtClean="0"/>
            <a:t>      Negara </a:t>
          </a:r>
          <a:endParaRPr lang="en-US" sz="2800" kern="1200" dirty="0"/>
        </a:p>
      </dsp:txBody>
      <dsp:txXfrm>
        <a:off x="3982720" y="2030098"/>
        <a:ext cx="1788160" cy="1097280"/>
      </dsp:txXfrm>
    </dsp:sp>
    <dsp:sp modelId="{4E93FB3A-2C36-481F-89FF-FFA71A67496D}">
      <dsp:nvSpPr>
        <dsp:cNvPr id="0" name=""/>
        <dsp:cNvSpPr/>
      </dsp:nvSpPr>
      <dsp:spPr>
        <a:xfrm>
          <a:off x="1762117" y="1531932"/>
          <a:ext cx="2438400" cy="2438400"/>
        </a:xfrm>
        <a:prstGeom prst="ellipse">
          <a:avLst/>
        </a:prstGeom>
        <a:solidFill>
          <a:schemeClr val="accent5">
            <a:alpha val="50000"/>
            <a:hueOff val="-10661560"/>
            <a:satOff val="6060"/>
            <a:lumOff val="-500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244600">
            <a:lnSpc>
              <a:spcPct val="90000"/>
            </a:lnSpc>
            <a:spcBef>
              <a:spcPct val="0"/>
            </a:spcBef>
            <a:spcAft>
              <a:spcPct val="35000"/>
            </a:spcAft>
          </a:pPr>
          <a:r>
            <a:rPr lang="en-US" sz="2800" kern="1200" dirty="0" smtClean="0"/>
            <a:t>MS</a:t>
          </a:r>
          <a:endParaRPr lang="en-US" sz="2800" kern="1200" dirty="0"/>
        </a:p>
      </dsp:txBody>
      <dsp:txXfrm>
        <a:off x="2507861" y="2161852"/>
        <a:ext cx="1463040" cy="1341120"/>
      </dsp:txXfrm>
    </dsp:sp>
    <dsp:sp modelId="{35669ED2-9EDC-45BE-8273-A149A3997476}">
      <dsp:nvSpPr>
        <dsp:cNvPr id="0" name=""/>
        <dsp:cNvSpPr/>
      </dsp:nvSpPr>
      <dsp:spPr>
        <a:xfrm>
          <a:off x="76191" y="1574800"/>
          <a:ext cx="2438400" cy="2438400"/>
        </a:xfrm>
        <a:prstGeom prst="ellipse">
          <a:avLst/>
        </a:prstGeom>
        <a:solidFill>
          <a:schemeClr val="accent5">
            <a:alpha val="50000"/>
            <a:hueOff val="-21323121"/>
            <a:satOff val="12119"/>
            <a:lumOff val="-1000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r>
            <a:rPr lang="en-US" sz="2800" kern="1200" dirty="0" err="1" smtClean="0"/>
            <a:t>Masyarakat</a:t>
          </a:r>
          <a:endParaRPr lang="en-US" sz="2800" kern="1200" dirty="0"/>
        </a:p>
      </dsp:txBody>
      <dsp:txXfrm>
        <a:off x="305807" y="2204720"/>
        <a:ext cx="1463040" cy="134112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19D03AA-F2A0-4FA3-B034-72409FA84296}" type="datetimeFigureOut">
              <a:rPr lang="id-ID" smtClean="0"/>
              <a:pPr/>
              <a:t>29/04/2020</a:t>
            </a:fld>
            <a:endParaRPr lang="id-ID"/>
          </a:p>
        </p:txBody>
      </p:sp>
      <p:sp>
        <p:nvSpPr>
          <p:cNvPr id="17" name="Footer Placeholder 16"/>
          <p:cNvSpPr>
            <a:spLocks noGrp="1"/>
          </p:cNvSpPr>
          <p:nvPr>
            <p:ph type="ftr" sz="quarter" idx="11"/>
          </p:nvPr>
        </p:nvSpPr>
        <p:spPr/>
        <p:txBody>
          <a:bodyPr/>
          <a:lstStyle/>
          <a:p>
            <a:endParaRPr lang="id-ID"/>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347C635-E120-471E-A74C-30DE45DCAB18}" type="slidenum">
              <a:rPr lang="id-ID" smtClean="0"/>
              <a:pPr/>
              <a:t>‹#›</a:t>
            </a:fld>
            <a:endParaRPr lang="id-ID"/>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19D03AA-F2A0-4FA3-B034-72409FA84296}" type="datetimeFigureOut">
              <a:rPr lang="id-ID" smtClean="0"/>
              <a:pPr/>
              <a:t>29/04/2020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347C635-E120-471E-A74C-30DE45DCAB18}"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19D03AA-F2A0-4FA3-B034-72409FA84296}" type="datetimeFigureOut">
              <a:rPr lang="id-ID" smtClean="0"/>
              <a:pPr/>
              <a:t>29/04/2020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347C635-E120-471E-A74C-30DE45DCAB18}"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19D03AA-F2A0-4FA3-B034-72409FA84296}" type="datetimeFigureOut">
              <a:rPr lang="id-ID" smtClean="0"/>
              <a:pPr/>
              <a:t>29/04/2020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347C635-E120-471E-A74C-30DE45DCAB18}" type="slidenum">
              <a:rPr lang="id-ID" smtClean="0"/>
              <a:pPr/>
              <a:t>‹#›</a:t>
            </a:fld>
            <a:endParaRPr lang="id-ID"/>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19D03AA-F2A0-4FA3-B034-72409FA84296}" type="datetimeFigureOut">
              <a:rPr lang="id-ID" smtClean="0"/>
              <a:pPr/>
              <a:t>29/04/2020</a:t>
            </a:fld>
            <a:endParaRPr lang="id-ID"/>
          </a:p>
        </p:txBody>
      </p:sp>
      <p:sp>
        <p:nvSpPr>
          <p:cNvPr id="5" name="Footer Placeholder 4"/>
          <p:cNvSpPr>
            <a:spLocks noGrp="1"/>
          </p:cNvSpPr>
          <p:nvPr>
            <p:ph type="ftr" sz="quarter" idx="11"/>
          </p:nvPr>
        </p:nvSpPr>
        <p:spPr>
          <a:xfrm>
            <a:off x="800100" y="6172200"/>
            <a:ext cx="4000500" cy="457200"/>
          </a:xfrm>
        </p:spPr>
        <p:txBody>
          <a:bodyPr/>
          <a:lstStyle/>
          <a:p>
            <a:endParaRPr lang="id-ID"/>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347C635-E120-471E-A74C-30DE45DCAB18}"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19D03AA-F2A0-4FA3-B034-72409FA84296}" type="datetimeFigureOut">
              <a:rPr lang="id-ID" smtClean="0"/>
              <a:pPr/>
              <a:t>29/04/2020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347C635-E120-471E-A74C-30DE45DCAB18}" type="slidenum">
              <a:rPr lang="id-ID" smtClean="0"/>
              <a:pPr/>
              <a:t>‹#›</a:t>
            </a:fld>
            <a:endParaRPr lang="id-ID"/>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19D03AA-F2A0-4FA3-B034-72409FA84296}" type="datetimeFigureOut">
              <a:rPr lang="id-ID" smtClean="0"/>
              <a:pPr/>
              <a:t>29/04/2020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6347C635-E120-471E-A74C-30DE45DCAB18}" type="slidenum">
              <a:rPr lang="id-ID" smtClean="0"/>
              <a:pPr/>
              <a:t>‹#›</a:t>
            </a:fld>
            <a:endParaRPr lang="id-ID"/>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19D03AA-F2A0-4FA3-B034-72409FA84296}" type="datetimeFigureOut">
              <a:rPr lang="id-ID" smtClean="0"/>
              <a:pPr/>
              <a:t>29/04/2020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6347C635-E120-471E-A74C-30DE45DCAB18}"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9D03AA-F2A0-4FA3-B034-72409FA84296}" type="datetimeFigureOut">
              <a:rPr lang="id-ID" smtClean="0"/>
              <a:pPr/>
              <a:t>29/04/2020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6347C635-E120-471E-A74C-30DE45DCAB18}"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19D03AA-F2A0-4FA3-B034-72409FA84296}" type="datetimeFigureOut">
              <a:rPr lang="id-ID" smtClean="0"/>
              <a:pPr/>
              <a:t>29/04/2020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347C635-E120-471E-A74C-30DE45DCAB18}" type="slidenum">
              <a:rPr lang="id-ID" smtClean="0"/>
              <a:pPr/>
              <a:t>‹#›</a:t>
            </a:fld>
            <a:endParaRPr lang="id-ID"/>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19D03AA-F2A0-4FA3-B034-72409FA84296}" type="datetimeFigureOut">
              <a:rPr lang="id-ID" smtClean="0"/>
              <a:pPr/>
              <a:t>29/04/2020</a:t>
            </a:fld>
            <a:endParaRPr lang="id-ID"/>
          </a:p>
        </p:txBody>
      </p:sp>
      <p:sp>
        <p:nvSpPr>
          <p:cNvPr id="6" name="Footer Placeholder 5"/>
          <p:cNvSpPr>
            <a:spLocks noGrp="1"/>
          </p:cNvSpPr>
          <p:nvPr>
            <p:ph type="ftr" sz="quarter" idx="11"/>
          </p:nvPr>
        </p:nvSpPr>
        <p:spPr>
          <a:xfrm>
            <a:off x="914400" y="6172200"/>
            <a:ext cx="3886200" cy="457200"/>
          </a:xfrm>
        </p:spPr>
        <p:txBody>
          <a:bodyPr/>
          <a:lstStyle/>
          <a:p>
            <a:endParaRPr lang="id-ID"/>
          </a:p>
        </p:txBody>
      </p:sp>
      <p:sp>
        <p:nvSpPr>
          <p:cNvPr id="7" name="Slide Number Placeholder 6"/>
          <p:cNvSpPr>
            <a:spLocks noGrp="1"/>
          </p:cNvSpPr>
          <p:nvPr>
            <p:ph type="sldNum" sz="quarter" idx="12"/>
          </p:nvPr>
        </p:nvSpPr>
        <p:spPr>
          <a:xfrm>
            <a:off x="146304" y="6208776"/>
            <a:ext cx="457200" cy="457200"/>
          </a:xfrm>
        </p:spPr>
        <p:txBody>
          <a:bodyPr/>
          <a:lstStyle/>
          <a:p>
            <a:fld id="{6347C635-E120-471E-A74C-30DE45DCAB18}" type="slidenum">
              <a:rPr lang="id-ID" smtClean="0"/>
              <a:pPr/>
              <a:t>‹#›</a:t>
            </a:fld>
            <a:endParaRPr lang="id-ID"/>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19D03AA-F2A0-4FA3-B034-72409FA84296}" type="datetimeFigureOut">
              <a:rPr lang="id-ID" smtClean="0"/>
              <a:pPr/>
              <a:t>29/04/2020</a:t>
            </a:fld>
            <a:endParaRPr lang="id-ID"/>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id-ID"/>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347C635-E120-471E-A74C-30DE45DCAB18}"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id-ID" dirty="0"/>
          </a:p>
        </p:txBody>
      </p:sp>
      <p:sp>
        <p:nvSpPr>
          <p:cNvPr id="2" name="Title 1"/>
          <p:cNvSpPr>
            <a:spLocks noGrp="1"/>
          </p:cNvSpPr>
          <p:nvPr>
            <p:ph type="ctrTitle"/>
          </p:nvPr>
        </p:nvSpPr>
        <p:spPr/>
        <p:txBody>
          <a:bodyPr/>
          <a:lstStyle/>
          <a:p>
            <a:r>
              <a:rPr lang="id-ID" dirty="0" smtClean="0"/>
              <a:t>Civil Society/Masyarakat Sipil</a:t>
            </a:r>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normAutofit/>
          </a:bodyPr>
          <a:lstStyle/>
          <a:p>
            <a:pPr eaLnBrk="1" hangingPunct="1"/>
            <a:r>
              <a:rPr lang="en-US" smtClean="0"/>
              <a:t>MS dan negara/tata pemerintahan</a:t>
            </a:r>
          </a:p>
        </p:txBody>
      </p:sp>
      <p:sp>
        <p:nvSpPr>
          <p:cNvPr id="3" name="Content Placeholder 2"/>
          <p:cNvSpPr>
            <a:spLocks noGrp="1"/>
          </p:cNvSpPr>
          <p:nvPr>
            <p:ph sz="quarter" idx="1"/>
          </p:nvPr>
        </p:nvSpPr>
        <p:spPr/>
        <p:txBody>
          <a:bodyPr rtlCol="0">
            <a:normAutofit/>
          </a:bodyPr>
          <a:lstStyle/>
          <a:p>
            <a:pPr eaLnBrk="1" fontAlgn="auto" hangingPunct="1">
              <a:spcAft>
                <a:spcPts val="0"/>
              </a:spcAft>
              <a:buFont typeface="Arial" pitchFamily="34" charset="0"/>
              <a:buChar char="•"/>
              <a:defRPr/>
            </a:pPr>
            <a:r>
              <a:rPr lang="en-US" dirty="0" err="1" smtClean="0"/>
              <a:t>Intinya</a:t>
            </a:r>
            <a:r>
              <a:rPr lang="en-US" dirty="0" smtClean="0"/>
              <a:t>, MS </a:t>
            </a:r>
            <a:r>
              <a:rPr lang="en-US" dirty="0" err="1" smtClean="0"/>
              <a:t>sebagai</a:t>
            </a:r>
            <a:r>
              <a:rPr lang="en-US" dirty="0" smtClean="0"/>
              <a:t> </a:t>
            </a:r>
            <a:r>
              <a:rPr lang="en-US" dirty="0" err="1" smtClean="0"/>
              <a:t>kekuatan</a:t>
            </a:r>
            <a:r>
              <a:rPr lang="en-US" dirty="0" smtClean="0"/>
              <a:t> “</a:t>
            </a:r>
            <a:r>
              <a:rPr lang="en-US" dirty="0" err="1" smtClean="0"/>
              <a:t>kontrol</a:t>
            </a:r>
            <a:r>
              <a:rPr lang="en-US" dirty="0" smtClean="0"/>
              <a:t> </a:t>
            </a:r>
            <a:r>
              <a:rPr lang="en-US" dirty="0" err="1" smtClean="0"/>
              <a:t>sosial</a:t>
            </a:r>
            <a:r>
              <a:rPr lang="en-US" dirty="0" smtClean="0"/>
              <a:t>” </a:t>
            </a:r>
            <a:r>
              <a:rPr lang="en-US" dirty="0" err="1" smtClean="0"/>
              <a:t>terhadap</a:t>
            </a:r>
            <a:r>
              <a:rPr lang="en-US" dirty="0" smtClean="0"/>
              <a:t> </a:t>
            </a:r>
            <a:r>
              <a:rPr lang="en-US" dirty="0" err="1" smtClean="0"/>
              <a:t>negara</a:t>
            </a:r>
            <a:r>
              <a:rPr lang="en-US" dirty="0" smtClean="0"/>
              <a:t>.</a:t>
            </a:r>
          </a:p>
          <a:p>
            <a:pPr eaLnBrk="1" fontAlgn="auto" hangingPunct="1">
              <a:spcAft>
                <a:spcPts val="0"/>
              </a:spcAft>
              <a:buFont typeface="Arial" pitchFamily="34" charset="0"/>
              <a:buChar char="•"/>
              <a:defRPr/>
            </a:pPr>
            <a:r>
              <a:rPr lang="en-US" dirty="0" smtClean="0"/>
              <a:t>MS </a:t>
            </a:r>
            <a:r>
              <a:rPr lang="en-US" dirty="0" err="1" smtClean="0"/>
              <a:t>membatasi</a:t>
            </a:r>
            <a:r>
              <a:rPr lang="en-US" dirty="0" smtClean="0"/>
              <a:t> </a:t>
            </a:r>
            <a:r>
              <a:rPr lang="en-US" dirty="0" err="1" smtClean="0"/>
              <a:t>pemerintahan</a:t>
            </a:r>
            <a:r>
              <a:rPr lang="en-US" dirty="0" smtClean="0"/>
              <a:t> </a:t>
            </a:r>
            <a:r>
              <a:rPr lang="en-US" dirty="0" err="1" smtClean="0"/>
              <a:t>otoritarian</a:t>
            </a:r>
            <a:r>
              <a:rPr lang="en-US" dirty="0" smtClean="0"/>
              <a:t>. </a:t>
            </a:r>
            <a:r>
              <a:rPr lang="en-US" dirty="0" err="1" smtClean="0"/>
              <a:t>Berdasarkan</a:t>
            </a:r>
            <a:r>
              <a:rPr lang="en-US" dirty="0" smtClean="0"/>
              <a:t> </a:t>
            </a:r>
            <a:r>
              <a:rPr lang="en-US" dirty="0" err="1" smtClean="0"/>
              <a:t>pengalaman</a:t>
            </a:r>
            <a:r>
              <a:rPr lang="en-US" dirty="0" smtClean="0"/>
              <a:t>, MS </a:t>
            </a:r>
            <a:r>
              <a:rPr lang="en-US" dirty="0" err="1" smtClean="0"/>
              <a:t>meruntuhkan</a:t>
            </a:r>
            <a:r>
              <a:rPr lang="en-US" dirty="0" smtClean="0"/>
              <a:t> </a:t>
            </a:r>
            <a:r>
              <a:rPr lang="en-US" dirty="0" err="1" smtClean="0"/>
              <a:t>rezim</a:t>
            </a:r>
            <a:r>
              <a:rPr lang="en-US" dirty="0" smtClean="0"/>
              <a:t> </a:t>
            </a:r>
            <a:r>
              <a:rPr lang="en-US" dirty="0" err="1" smtClean="0"/>
              <a:t>otoritarian</a:t>
            </a:r>
            <a:r>
              <a:rPr lang="en-US" dirty="0" smtClean="0"/>
              <a:t> </a:t>
            </a:r>
            <a:r>
              <a:rPr lang="en-US" dirty="0" err="1" smtClean="0"/>
              <a:t>di</a:t>
            </a:r>
            <a:r>
              <a:rPr lang="en-US" dirty="0" smtClean="0"/>
              <a:t> </a:t>
            </a:r>
            <a:r>
              <a:rPr lang="en-US" dirty="0" err="1" smtClean="0"/>
              <a:t>banyak</a:t>
            </a:r>
            <a:r>
              <a:rPr lang="en-US" dirty="0" smtClean="0"/>
              <a:t> </a:t>
            </a:r>
            <a:r>
              <a:rPr lang="en-US" dirty="0" err="1" smtClean="0"/>
              <a:t>negara</a:t>
            </a:r>
            <a:r>
              <a:rPr lang="en-US" dirty="0" smtClean="0"/>
              <a:t>.</a:t>
            </a:r>
          </a:p>
          <a:p>
            <a:pPr eaLnBrk="1" fontAlgn="auto" hangingPunct="1">
              <a:spcAft>
                <a:spcPts val="0"/>
              </a:spcAft>
              <a:buFont typeface="Arial" pitchFamily="34" charset="0"/>
              <a:buChar char="•"/>
              <a:defRPr/>
            </a:pPr>
            <a:r>
              <a:rPr lang="en-US" dirty="0" smtClean="0"/>
              <a:t>MS </a:t>
            </a:r>
            <a:r>
              <a:rPr lang="en-US" dirty="0" err="1" smtClean="0"/>
              <a:t>sebagai</a:t>
            </a:r>
            <a:r>
              <a:rPr lang="en-US" dirty="0" smtClean="0"/>
              <a:t> </a:t>
            </a:r>
            <a:r>
              <a:rPr lang="en-US" dirty="0" err="1" smtClean="0"/>
              <a:t>wadah</a:t>
            </a:r>
            <a:r>
              <a:rPr lang="en-US" dirty="0" smtClean="0"/>
              <a:t> </a:t>
            </a:r>
            <a:r>
              <a:rPr lang="en-US" dirty="0" err="1" smtClean="0"/>
              <a:t>partisipasi</a:t>
            </a:r>
            <a:r>
              <a:rPr lang="en-US" dirty="0" smtClean="0"/>
              <a:t> (voice, </a:t>
            </a:r>
            <a:r>
              <a:rPr lang="en-US" dirty="0" err="1" smtClean="0"/>
              <a:t>akses</a:t>
            </a:r>
            <a:r>
              <a:rPr lang="en-US" dirty="0" smtClean="0"/>
              <a:t> </a:t>
            </a:r>
            <a:r>
              <a:rPr lang="en-US" dirty="0" err="1" smtClean="0"/>
              <a:t>dan</a:t>
            </a:r>
            <a:r>
              <a:rPr lang="en-US" dirty="0" smtClean="0"/>
              <a:t> </a:t>
            </a:r>
            <a:r>
              <a:rPr lang="en-US" dirty="0" err="1" smtClean="0"/>
              <a:t>kontrol</a:t>
            </a:r>
            <a:r>
              <a:rPr lang="en-US" dirty="0" smtClean="0"/>
              <a:t>) </a:t>
            </a:r>
            <a:r>
              <a:rPr lang="en-US" dirty="0" err="1" smtClean="0"/>
              <a:t>dalam</a:t>
            </a:r>
            <a:r>
              <a:rPr lang="en-US" dirty="0" smtClean="0"/>
              <a:t> </a:t>
            </a:r>
            <a:r>
              <a:rPr lang="en-US" dirty="0" err="1" smtClean="0"/>
              <a:t>tata</a:t>
            </a:r>
            <a:r>
              <a:rPr lang="en-US" dirty="0" smtClean="0"/>
              <a:t> </a:t>
            </a:r>
            <a:r>
              <a:rPr lang="en-US" dirty="0" err="1" smtClean="0"/>
              <a:t>pemerintahan</a:t>
            </a:r>
            <a:r>
              <a:rPr lang="en-US" dirty="0" smtClean="0"/>
              <a:t> </a:t>
            </a:r>
            <a:r>
              <a:rPr lang="en-US" dirty="0" err="1" smtClean="0"/>
              <a:t>lokal</a:t>
            </a:r>
            <a:r>
              <a:rPr lang="en-US" dirty="0" smtClean="0"/>
              <a:t> </a:t>
            </a:r>
            <a:r>
              <a:rPr lang="en-US" dirty="0" err="1" smtClean="0"/>
              <a:t>atau</a:t>
            </a:r>
            <a:r>
              <a:rPr lang="en-US" dirty="0" smtClean="0"/>
              <a:t> </a:t>
            </a:r>
            <a:r>
              <a:rPr lang="en-US" dirty="0" err="1" smtClean="0"/>
              <a:t>kebijakan</a:t>
            </a:r>
            <a:r>
              <a:rPr lang="en-US" dirty="0" smtClean="0"/>
              <a:t> </a:t>
            </a:r>
            <a:r>
              <a:rPr lang="en-US" dirty="0" err="1" smtClean="0"/>
              <a:t>publik</a:t>
            </a:r>
            <a:r>
              <a:rPr lang="en-US" dirty="0" smtClean="0"/>
              <a:t>.</a:t>
            </a:r>
          </a:p>
          <a:p>
            <a:pPr eaLnBrk="1" fontAlgn="auto" hangingPunct="1">
              <a:spcAft>
                <a:spcPts val="0"/>
              </a:spcAft>
              <a:buFont typeface="Arial" pitchFamily="34" charset="0"/>
              <a:buChar char="•"/>
              <a:defRPr/>
            </a:pPr>
            <a:r>
              <a:rPr lang="en-US" dirty="0" smtClean="0"/>
              <a:t>MS </a:t>
            </a:r>
            <a:r>
              <a:rPr lang="en-US" dirty="0" err="1" smtClean="0"/>
              <a:t>mendorong</a:t>
            </a:r>
            <a:r>
              <a:rPr lang="en-US" dirty="0" smtClean="0"/>
              <a:t> </a:t>
            </a:r>
            <a:r>
              <a:rPr lang="en-US" dirty="0" err="1" smtClean="0"/>
              <a:t>dan</a:t>
            </a:r>
            <a:r>
              <a:rPr lang="en-US" dirty="0" smtClean="0"/>
              <a:t> </a:t>
            </a:r>
            <a:r>
              <a:rPr lang="en-US" dirty="0" err="1" smtClean="0"/>
              <a:t>menantang</a:t>
            </a:r>
            <a:r>
              <a:rPr lang="en-US" dirty="0" smtClean="0"/>
              <a:t> </a:t>
            </a:r>
            <a:r>
              <a:rPr lang="en-US" dirty="0" err="1" smtClean="0"/>
              <a:t>pemerintah</a:t>
            </a:r>
            <a:r>
              <a:rPr lang="en-US" dirty="0" smtClean="0"/>
              <a:t> </a:t>
            </a:r>
            <a:r>
              <a:rPr lang="en-US" dirty="0" err="1" smtClean="0"/>
              <a:t>untuk</a:t>
            </a:r>
            <a:r>
              <a:rPr lang="en-US" dirty="0" smtClean="0"/>
              <a:t> </a:t>
            </a:r>
            <a:r>
              <a:rPr lang="en-US" dirty="0" err="1" smtClean="0"/>
              <a:t>menjadi</a:t>
            </a:r>
            <a:r>
              <a:rPr lang="en-US" dirty="0" smtClean="0"/>
              <a:t> </a:t>
            </a:r>
            <a:r>
              <a:rPr lang="en-US" dirty="0" err="1" smtClean="0"/>
              <a:t>lebih</a:t>
            </a:r>
            <a:r>
              <a:rPr lang="en-US" dirty="0" smtClean="0"/>
              <a:t> </a:t>
            </a:r>
            <a:r>
              <a:rPr lang="en-US" dirty="0" err="1" smtClean="0"/>
              <a:t>responsif</a:t>
            </a:r>
            <a:r>
              <a:rPr lang="en-US" dirty="0" smtClean="0"/>
              <a:t>, </a:t>
            </a:r>
            <a:r>
              <a:rPr lang="en-US" dirty="0" err="1" smtClean="0"/>
              <a:t>akuntabel</a:t>
            </a:r>
            <a:r>
              <a:rPr lang="en-US" dirty="0" smtClean="0"/>
              <a:t> </a:t>
            </a:r>
            <a:r>
              <a:rPr lang="en-US" dirty="0" err="1" smtClean="0"/>
              <a:t>dan</a:t>
            </a:r>
            <a:r>
              <a:rPr lang="en-US" dirty="0" smtClean="0"/>
              <a:t> </a:t>
            </a:r>
            <a:r>
              <a:rPr lang="en-US" dirty="0" err="1" smtClean="0"/>
              <a:t>terbuka</a:t>
            </a:r>
            <a:r>
              <a:rPr lang="en-US" dirty="0" smtClean="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500063" y="0"/>
            <a:ext cx="8229600" cy="1143000"/>
          </a:xfrm>
        </p:spPr>
        <p:txBody>
          <a:bodyPr/>
          <a:lstStyle/>
          <a:p>
            <a:pPr eaLnBrk="1" hangingPunct="1"/>
            <a:r>
              <a:rPr lang="en-US" sz="2800" smtClean="0"/>
              <a:t>Peta Strategi Kontestasi OMS</a:t>
            </a:r>
          </a:p>
        </p:txBody>
      </p:sp>
      <p:graphicFrame>
        <p:nvGraphicFramePr>
          <p:cNvPr id="4" name="Content Placeholder 3"/>
          <p:cNvGraphicFramePr>
            <a:graphicFrameLocks noGrp="1"/>
          </p:cNvGraphicFramePr>
          <p:nvPr>
            <p:ph sz="quarter" idx="1"/>
          </p:nvPr>
        </p:nvGraphicFramePr>
        <p:xfrm>
          <a:off x="500034" y="1214422"/>
          <a:ext cx="8286807" cy="5880949"/>
        </p:xfrm>
        <a:graphic>
          <a:graphicData uri="http://schemas.openxmlformats.org/drawingml/2006/table">
            <a:tbl>
              <a:tblPr firstRow="1" bandRow="1">
                <a:tableStyleId>{5C22544A-7EE6-4342-B048-85BDC9FD1C3A}</a:tableStyleId>
              </a:tblPr>
              <a:tblGrid>
                <a:gridCol w="1019175"/>
                <a:gridCol w="2514600"/>
                <a:gridCol w="2438400"/>
                <a:gridCol w="2314632"/>
              </a:tblGrid>
              <a:tr h="402732">
                <a:tc>
                  <a:txBody>
                    <a:bodyPr/>
                    <a:lstStyle/>
                    <a:p>
                      <a:endParaRPr lang="en-US" dirty="0"/>
                    </a:p>
                  </a:txBody>
                  <a:tcPr/>
                </a:tc>
                <a:tc>
                  <a:txBody>
                    <a:bodyPr/>
                    <a:lstStyle/>
                    <a:p>
                      <a:r>
                        <a:rPr lang="en-US" smtClean="0"/>
                        <a:t>Konfrontasi /melawan</a:t>
                      </a:r>
                      <a:endParaRPr lang="en-US"/>
                    </a:p>
                  </a:txBody>
                  <a:tcPr/>
                </a:tc>
                <a:tc>
                  <a:txBody>
                    <a:bodyPr/>
                    <a:lstStyle/>
                    <a:p>
                      <a:r>
                        <a:rPr lang="en-US" smtClean="0"/>
                        <a:t>Reklaim</a:t>
                      </a:r>
                      <a:r>
                        <a:rPr lang="en-US" baseline="0" smtClean="0"/>
                        <a:t> /merebut</a:t>
                      </a:r>
                      <a:endParaRPr lang="en-US"/>
                    </a:p>
                  </a:txBody>
                  <a:tcPr/>
                </a:tc>
                <a:tc>
                  <a:txBody>
                    <a:bodyPr/>
                    <a:lstStyle/>
                    <a:p>
                      <a:r>
                        <a:rPr lang="en-US" smtClean="0"/>
                        <a:t>Engagement/</a:t>
                      </a:r>
                    </a:p>
                    <a:p>
                      <a:r>
                        <a:rPr lang="en-US" smtClean="0"/>
                        <a:t>berkawan</a:t>
                      </a:r>
                      <a:endParaRPr lang="en-US"/>
                    </a:p>
                  </a:txBody>
                  <a:tcPr/>
                </a:tc>
              </a:tr>
              <a:tr h="1374654">
                <a:tc>
                  <a:txBody>
                    <a:bodyPr/>
                    <a:lstStyle/>
                    <a:p>
                      <a:r>
                        <a:rPr lang="en-US" sz="1600" smtClean="0"/>
                        <a:t>Asumsi dasar </a:t>
                      </a:r>
                      <a:endParaRPr lang="en-US" sz="1600"/>
                    </a:p>
                  </a:txBody>
                  <a:tcPr/>
                </a:tc>
                <a:tc>
                  <a:txBody>
                    <a:bodyPr/>
                    <a:lstStyle/>
                    <a:p>
                      <a:r>
                        <a:rPr lang="en-US" sz="1600" smtClean="0"/>
                        <a:t>(1) Negara adalah sumber dari segala</a:t>
                      </a:r>
                      <a:r>
                        <a:rPr lang="en-US" sz="1600" baseline="0" smtClean="0"/>
                        <a:t> sumber masalah; (2) rakyat tidak bisa berbuat salah </a:t>
                      </a:r>
                      <a:endParaRPr lang="en-US" sz="1600"/>
                    </a:p>
                  </a:txBody>
                  <a:tcPr/>
                </a:tc>
                <a:tc>
                  <a:txBody>
                    <a:bodyPr/>
                    <a:lstStyle/>
                    <a:p>
                      <a:r>
                        <a:rPr lang="en-US" sz="1600" smtClean="0"/>
                        <a:t>Negara telah</a:t>
                      </a:r>
                      <a:r>
                        <a:rPr lang="en-US" sz="1600" baseline="0" smtClean="0"/>
                        <a:t> berubah karena demokratisasi, tetapi ia masih dikuasai oligarki elite.  </a:t>
                      </a:r>
                      <a:endParaRPr lang="en-US" sz="1600"/>
                    </a:p>
                  </a:txBody>
                  <a:tcPr/>
                </a:tc>
                <a:tc>
                  <a:txBody>
                    <a:bodyPr/>
                    <a:lstStyle/>
                    <a:p>
                      <a:r>
                        <a:rPr lang="en-US" sz="1600" smtClean="0"/>
                        <a:t>Negara sangat penting dan dibutuhkan, tetapi</a:t>
                      </a:r>
                      <a:r>
                        <a:rPr lang="en-US" sz="1600" baseline="0" smtClean="0"/>
                        <a:t> kapasitas dan responsivitasnya sangat lemah.</a:t>
                      </a:r>
                      <a:endParaRPr lang="en-US" sz="1600"/>
                    </a:p>
                  </a:txBody>
                  <a:tcPr/>
                </a:tc>
              </a:tr>
              <a:tr h="1374654">
                <a:tc>
                  <a:txBody>
                    <a:bodyPr/>
                    <a:lstStyle/>
                    <a:p>
                      <a:r>
                        <a:rPr lang="en-US" sz="1600" smtClean="0"/>
                        <a:t>Konteks </a:t>
                      </a:r>
                      <a:endParaRPr lang="en-US" sz="1600"/>
                    </a:p>
                  </a:txBody>
                  <a:tcPr>
                    <a:solidFill>
                      <a:schemeClr val="accent6">
                        <a:lumMod val="40000"/>
                        <a:lumOff val="60000"/>
                      </a:schemeClr>
                    </a:solidFill>
                  </a:tcPr>
                </a:tc>
                <a:tc>
                  <a:txBody>
                    <a:bodyPr/>
                    <a:lstStyle/>
                    <a:p>
                      <a:r>
                        <a:rPr lang="en-US" sz="1600" smtClean="0"/>
                        <a:t>Negara dikuasi oleh penguasa otoriter, korup dan berpihak pada modal. </a:t>
                      </a:r>
                      <a:endParaRPr lang="en-US" sz="1600"/>
                    </a:p>
                  </a:txBody>
                  <a:tcPr>
                    <a:solidFill>
                      <a:schemeClr val="accent6">
                        <a:lumMod val="40000"/>
                        <a:lumOff val="60000"/>
                      </a:schemeClr>
                    </a:solidFill>
                  </a:tcPr>
                </a:tc>
                <a:tc>
                  <a:txBody>
                    <a:bodyPr/>
                    <a:lstStyle/>
                    <a:p>
                      <a:r>
                        <a:rPr lang="en-US" sz="1600" smtClean="0"/>
                        <a:t>Demokrasi dibajak oleh kaum</a:t>
                      </a:r>
                      <a:r>
                        <a:rPr lang="en-US" sz="1600" baseline="0" smtClean="0"/>
                        <a:t> elite. Terjadi krisis dan involusi demokrasi perwakilan</a:t>
                      </a:r>
                      <a:endParaRPr lang="en-US" sz="1600"/>
                    </a:p>
                  </a:txBody>
                  <a:tcPr>
                    <a:solidFill>
                      <a:schemeClr val="accent6">
                        <a:lumMod val="40000"/>
                        <a:lumOff val="60000"/>
                      </a:schemeClr>
                    </a:solidFill>
                  </a:tcPr>
                </a:tc>
                <a:tc>
                  <a:txBody>
                    <a:bodyPr/>
                    <a:lstStyle/>
                    <a:p>
                      <a:r>
                        <a:rPr lang="en-US" sz="1600" smtClean="0"/>
                        <a:t>Oligarkis, komitmen politik lemah, partisipasi</a:t>
                      </a:r>
                      <a:r>
                        <a:rPr lang="en-US" sz="1600" baseline="0" smtClean="0"/>
                        <a:t> warga sangat lemah. </a:t>
                      </a:r>
                      <a:endParaRPr lang="en-US" sz="1600"/>
                    </a:p>
                  </a:txBody>
                  <a:tcPr>
                    <a:solidFill>
                      <a:schemeClr val="accent6">
                        <a:lumMod val="40000"/>
                        <a:lumOff val="60000"/>
                      </a:schemeClr>
                    </a:solidFill>
                  </a:tcPr>
                </a:tc>
              </a:tr>
              <a:tr h="1374654">
                <a:tc>
                  <a:txBody>
                    <a:bodyPr/>
                    <a:lstStyle/>
                    <a:p>
                      <a:r>
                        <a:rPr lang="en-US" sz="1600" smtClean="0"/>
                        <a:t>Tujuan dan agenda </a:t>
                      </a:r>
                      <a:endParaRPr lang="en-US" sz="1600"/>
                    </a:p>
                  </a:txBody>
                  <a:tcPr>
                    <a:solidFill>
                      <a:schemeClr val="accent3">
                        <a:lumMod val="60000"/>
                        <a:lumOff val="40000"/>
                      </a:schemeClr>
                    </a:solidFill>
                  </a:tcPr>
                </a:tc>
                <a:tc>
                  <a:txBody>
                    <a:bodyPr/>
                    <a:lstStyle/>
                    <a:p>
                      <a:r>
                        <a:rPr lang="en-US" sz="1600" smtClean="0"/>
                        <a:t>Melawan negara, meruntuhkan penguasa otoritarian, melawan kebijakan yang tidak pro rakyat</a:t>
                      </a:r>
                      <a:r>
                        <a:rPr lang="en-US" sz="1600" baseline="0" smtClean="0"/>
                        <a:t> </a:t>
                      </a:r>
                      <a:endParaRPr lang="en-US" sz="1600"/>
                    </a:p>
                  </a:txBody>
                  <a:tcPr>
                    <a:solidFill>
                      <a:schemeClr val="accent3">
                        <a:lumMod val="60000"/>
                        <a:lumOff val="40000"/>
                      </a:schemeClr>
                    </a:solidFill>
                  </a:tcPr>
                </a:tc>
                <a:tc>
                  <a:txBody>
                    <a:bodyPr/>
                    <a:lstStyle/>
                    <a:p>
                      <a:r>
                        <a:rPr lang="en-US" sz="1600" smtClean="0"/>
                        <a:t>Memperdalam demokrasi dan</a:t>
                      </a:r>
                      <a:r>
                        <a:rPr lang="en-US" sz="1600" baseline="0" smtClean="0"/>
                        <a:t> merebut jabatan publik untuk mengontrol negara</a:t>
                      </a:r>
                      <a:endParaRPr lang="en-US" sz="1600"/>
                    </a:p>
                  </a:txBody>
                  <a:tcPr>
                    <a:solidFill>
                      <a:schemeClr val="accent3">
                        <a:lumMod val="60000"/>
                        <a:lumOff val="40000"/>
                      </a:schemeClr>
                    </a:solidFill>
                  </a:tcPr>
                </a:tc>
                <a:tc>
                  <a:txBody>
                    <a:bodyPr/>
                    <a:lstStyle/>
                    <a:p>
                      <a:r>
                        <a:rPr lang="en-US" sz="1600" smtClean="0"/>
                        <a:t>Membuat negara lebih akuntabel dan responsif,</a:t>
                      </a:r>
                      <a:r>
                        <a:rPr lang="en-US" sz="1600" baseline="0" smtClean="0"/>
                        <a:t> serta memperkuat partisipasi warga.</a:t>
                      </a:r>
                      <a:endParaRPr lang="en-US" sz="1600"/>
                    </a:p>
                  </a:txBody>
                  <a:tcPr>
                    <a:solidFill>
                      <a:schemeClr val="accent3">
                        <a:lumMod val="60000"/>
                        <a:lumOff val="40000"/>
                      </a:schemeClr>
                    </a:solidFill>
                  </a:tcPr>
                </a:tc>
              </a:tr>
              <a:tr h="1116907">
                <a:tc>
                  <a:txBody>
                    <a:bodyPr/>
                    <a:lstStyle/>
                    <a:p>
                      <a:r>
                        <a:rPr lang="en-US" sz="1600" smtClean="0"/>
                        <a:t>Tindakan</a:t>
                      </a:r>
                      <a:endParaRPr lang="en-US" sz="1600"/>
                    </a:p>
                  </a:txBody>
                  <a:tcPr>
                    <a:solidFill>
                      <a:schemeClr val="accent4">
                        <a:lumMod val="40000"/>
                        <a:lumOff val="60000"/>
                      </a:schemeClr>
                    </a:solidFill>
                  </a:tcPr>
                </a:tc>
                <a:tc>
                  <a:txBody>
                    <a:bodyPr/>
                    <a:lstStyle/>
                    <a:p>
                      <a:r>
                        <a:rPr lang="en-US" sz="1600" smtClean="0"/>
                        <a:t>Aksi</a:t>
                      </a:r>
                      <a:r>
                        <a:rPr lang="en-US" sz="1600" baseline="0" smtClean="0"/>
                        <a:t> kolektif </a:t>
                      </a:r>
                      <a:endParaRPr lang="en-US" sz="1600"/>
                    </a:p>
                  </a:txBody>
                  <a:tcPr>
                    <a:solidFill>
                      <a:schemeClr val="accent4">
                        <a:lumMod val="40000"/>
                        <a:lumOff val="60000"/>
                      </a:schemeClr>
                    </a:solidFill>
                  </a:tcPr>
                </a:tc>
                <a:tc>
                  <a:txBody>
                    <a:bodyPr/>
                    <a:lstStyle/>
                    <a:p>
                      <a:r>
                        <a:rPr lang="en-US" sz="1600" smtClean="0"/>
                        <a:t>Memperkuat</a:t>
                      </a:r>
                      <a:r>
                        <a:rPr lang="en-US" sz="1600" baseline="0" smtClean="0"/>
                        <a:t> CSOs, gerakan politik dan representasi </a:t>
                      </a:r>
                      <a:endParaRPr lang="en-US" sz="1600"/>
                    </a:p>
                  </a:txBody>
                  <a:tcPr>
                    <a:solidFill>
                      <a:schemeClr val="accent4">
                        <a:lumMod val="40000"/>
                        <a:lumOff val="60000"/>
                      </a:schemeClr>
                    </a:solidFill>
                  </a:tcPr>
                </a:tc>
                <a:tc>
                  <a:txBody>
                    <a:bodyPr/>
                    <a:lstStyle/>
                    <a:p>
                      <a:r>
                        <a:rPr lang="en-US" sz="1600" dirty="0" err="1" smtClean="0"/>
                        <a:t>Konsultasi</a:t>
                      </a:r>
                      <a:r>
                        <a:rPr lang="en-US" sz="1600" dirty="0" smtClean="0"/>
                        <a:t>, </a:t>
                      </a:r>
                      <a:r>
                        <a:rPr lang="en-US" sz="1600" dirty="0" err="1" smtClean="0"/>
                        <a:t>komunikasi</a:t>
                      </a:r>
                      <a:r>
                        <a:rPr lang="en-US" sz="1600" dirty="0" smtClean="0"/>
                        <a:t>, </a:t>
                      </a:r>
                      <a:r>
                        <a:rPr lang="en-US" sz="1600" dirty="0" err="1" smtClean="0"/>
                        <a:t>negosiasi</a:t>
                      </a:r>
                      <a:r>
                        <a:rPr lang="en-US" sz="1600" baseline="0" dirty="0" smtClean="0"/>
                        <a:t> yang </a:t>
                      </a:r>
                      <a:r>
                        <a:rPr lang="en-US" sz="1600" baseline="0" dirty="0" err="1" smtClean="0"/>
                        <a:t>dialogis</a:t>
                      </a:r>
                      <a:r>
                        <a:rPr lang="en-US" sz="1600" baseline="0" dirty="0" smtClean="0"/>
                        <a:t> </a:t>
                      </a:r>
                      <a:r>
                        <a:rPr lang="en-US" sz="1600" baseline="0" dirty="0" err="1" smtClean="0"/>
                        <a:t>antara</a:t>
                      </a:r>
                      <a:r>
                        <a:rPr lang="en-US" sz="1600" baseline="0" dirty="0" smtClean="0"/>
                        <a:t> CSOs </a:t>
                      </a:r>
                      <a:r>
                        <a:rPr lang="en-US" sz="1600" baseline="0" dirty="0" err="1" smtClean="0"/>
                        <a:t>dan</a:t>
                      </a:r>
                      <a:r>
                        <a:rPr lang="en-US" sz="1600" baseline="0" dirty="0" smtClean="0"/>
                        <a:t> </a:t>
                      </a:r>
                      <a:r>
                        <a:rPr lang="en-US" sz="1600" baseline="0" dirty="0" err="1" smtClean="0"/>
                        <a:t>negara</a:t>
                      </a:r>
                      <a:r>
                        <a:rPr lang="en-US" sz="1600" baseline="0" dirty="0" smtClean="0"/>
                        <a:t> </a:t>
                      </a:r>
                      <a:endParaRPr lang="en-US" sz="1600" dirty="0"/>
                    </a:p>
                  </a:txBody>
                  <a:tcPr>
                    <a:solidFill>
                      <a:schemeClr val="accent4">
                        <a:lumMod val="40000"/>
                        <a:lumOff val="60000"/>
                      </a:schemeClr>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mtClean="0"/>
              <a:t>Apa itu masyarakat sipil?</a:t>
            </a:r>
          </a:p>
        </p:txBody>
      </p:sp>
      <p:sp>
        <p:nvSpPr>
          <p:cNvPr id="3" name="Content Placeholder 2"/>
          <p:cNvSpPr>
            <a:spLocks noGrp="1"/>
          </p:cNvSpPr>
          <p:nvPr>
            <p:ph sz="quarter" idx="1"/>
          </p:nvPr>
        </p:nvSpPr>
        <p:spPr/>
        <p:txBody>
          <a:bodyPr rtlCol="0">
            <a:normAutofit fontScale="77500" lnSpcReduction="20000"/>
          </a:bodyPr>
          <a:lstStyle/>
          <a:p>
            <a:pPr eaLnBrk="1" fontAlgn="auto" hangingPunct="1">
              <a:spcAft>
                <a:spcPts val="0"/>
              </a:spcAft>
              <a:buFont typeface="Arial" pitchFamily="34" charset="0"/>
              <a:buChar char="•"/>
              <a:defRPr/>
            </a:pPr>
            <a:r>
              <a:rPr lang="id-ID" dirty="0" smtClean="0"/>
              <a:t>Ada sejumlah ilmuwan yang menggunakan istilah “masyarakat kewargaan” (M. Ryaas Rasyid, 1997), “masyarakat luas” (F, Magnis-Suseno, 1992), kalangan NGOs lebih cocok menggunakan “masyarakat sipil” (Mansoer Fakih, 1996), </a:t>
            </a:r>
            <a:r>
              <a:rPr lang="en-US" dirty="0" err="1" smtClean="0"/>
              <a:t>dan</a:t>
            </a:r>
            <a:r>
              <a:rPr lang="en-US" dirty="0" smtClean="0"/>
              <a:t> </a:t>
            </a:r>
            <a:r>
              <a:rPr lang="en-US" dirty="0" err="1" smtClean="0"/>
              <a:t>Kutut</a:t>
            </a:r>
            <a:r>
              <a:rPr lang="en-US" dirty="0" smtClean="0"/>
              <a:t> </a:t>
            </a:r>
            <a:r>
              <a:rPr lang="en-US" dirty="0" err="1" smtClean="0"/>
              <a:t>Suwondo</a:t>
            </a:r>
            <a:r>
              <a:rPr lang="en-US" dirty="0" smtClean="0"/>
              <a:t> (2003) </a:t>
            </a:r>
            <a:r>
              <a:rPr lang="en-US" dirty="0" err="1" smtClean="0"/>
              <a:t>tetap</a:t>
            </a:r>
            <a:r>
              <a:rPr lang="en-US" dirty="0" smtClean="0"/>
              <a:t> </a:t>
            </a:r>
            <a:r>
              <a:rPr lang="en-US" dirty="0" err="1" smtClean="0"/>
              <a:t>menggunakan</a:t>
            </a:r>
            <a:r>
              <a:rPr lang="en-US" dirty="0" smtClean="0"/>
              <a:t> </a:t>
            </a:r>
            <a:r>
              <a:rPr lang="en-US" i="1" dirty="0" smtClean="0"/>
              <a:t>civil society</a:t>
            </a:r>
            <a:r>
              <a:rPr lang="en-US" dirty="0" smtClean="0"/>
              <a:t>. </a:t>
            </a:r>
          </a:p>
          <a:p>
            <a:pPr eaLnBrk="1" fontAlgn="auto" hangingPunct="1">
              <a:spcAft>
                <a:spcPts val="0"/>
              </a:spcAft>
              <a:buFont typeface="Arial" pitchFamily="34" charset="0"/>
              <a:buChar char="•"/>
              <a:defRPr/>
            </a:pPr>
            <a:r>
              <a:rPr lang="en-US" dirty="0" smtClean="0"/>
              <a:t>K</a:t>
            </a:r>
            <a:r>
              <a:rPr lang="id-ID" dirty="0" smtClean="0"/>
              <a:t>alangan intelektual muslim lebih suka menggunakan istilah masyarakat madani. </a:t>
            </a:r>
            <a:endParaRPr lang="en-US" dirty="0" smtClean="0"/>
          </a:p>
          <a:p>
            <a:pPr eaLnBrk="1" fontAlgn="auto" hangingPunct="1">
              <a:spcAft>
                <a:spcPts val="0"/>
              </a:spcAft>
              <a:buFont typeface="Arial" pitchFamily="34" charset="0"/>
              <a:buChar char="•"/>
              <a:defRPr/>
            </a:pPr>
            <a:r>
              <a:rPr lang="en-US" dirty="0" smtClean="0"/>
              <a:t>M</a:t>
            </a:r>
            <a:r>
              <a:rPr lang="id-ID" dirty="0" smtClean="0"/>
              <a:t>asyarakat madani menjadi sangat populer tidak hanya di kalangan intelektual muslim, tetapi juga dijadikan istilah di kalangan organisasi sosial, partai politik dan kalangan pemerintah. Nurcholish Madjid termasuk yang mempopulerkan masyarakat madani di Indonesia. </a:t>
            </a:r>
            <a:endParaRPr lang="en-US" dirty="0" smtClean="0"/>
          </a:p>
          <a:p>
            <a:pPr eaLnBrk="1" fontAlgn="auto" hangingPunct="1">
              <a:spcAft>
                <a:spcPts val="0"/>
              </a:spcAft>
              <a:buFont typeface="Arial" pitchFamily="34" charset="0"/>
              <a:buChar char="•"/>
              <a:defRPr/>
            </a:pPr>
            <a:r>
              <a:rPr lang="id-ID" dirty="0" smtClean="0"/>
              <a:t>Istilah masyarakat madani menunjuk pada masyarakat yang beradab, berakhlak, santun, berbudi pekerti luhur. Madani merupakan manifestasi kota Madinah yang diungkapkan dengan istilah </a:t>
            </a:r>
            <a:r>
              <a:rPr lang="id-ID" i="1" dirty="0" smtClean="0"/>
              <a:t>madaniyah, tamadun</a:t>
            </a:r>
            <a:r>
              <a:rPr lang="id-ID" dirty="0" smtClean="0"/>
              <a:t>, dan </a:t>
            </a:r>
            <a:r>
              <a:rPr lang="id-ID" i="1" dirty="0" smtClean="0"/>
              <a:t>hadralah</a:t>
            </a:r>
            <a:r>
              <a:rPr lang="id-ID" dirty="0" smtClean="0"/>
              <a:t> yang semuanya berarti peradaban (Sukidi, 1998). </a:t>
            </a:r>
            <a:endParaRPr lang="en-US" dirty="0" smtClean="0"/>
          </a:p>
          <a:p>
            <a:pPr eaLnBrk="1" fontAlgn="auto" hangingPunct="1">
              <a:spcAft>
                <a:spcPts val="0"/>
              </a:spcAft>
              <a:buFont typeface="Arial" pitchFamily="34" charset="0"/>
              <a:buChar char="•"/>
              <a:defRPr/>
            </a:pPr>
            <a:r>
              <a:rPr lang="en-US" dirty="0" smtClean="0"/>
              <a:t>MS </a:t>
            </a:r>
            <a:r>
              <a:rPr lang="en-US" dirty="0" err="1" smtClean="0"/>
              <a:t>bisa</a:t>
            </a:r>
            <a:r>
              <a:rPr lang="en-US" dirty="0" smtClean="0"/>
              <a:t> </a:t>
            </a:r>
            <a:r>
              <a:rPr lang="en-US" dirty="0" err="1" smtClean="0"/>
              <a:t>dibedakan</a:t>
            </a:r>
            <a:r>
              <a:rPr lang="en-US" dirty="0" smtClean="0"/>
              <a:t> </a:t>
            </a:r>
            <a:r>
              <a:rPr lang="en-US" dirty="0" err="1" smtClean="0"/>
              <a:t>dalam</a:t>
            </a:r>
            <a:r>
              <a:rPr lang="en-US" dirty="0" smtClean="0"/>
              <a:t> </a:t>
            </a:r>
            <a:r>
              <a:rPr lang="en-US" dirty="0" err="1" smtClean="0"/>
              <a:t>kategori</a:t>
            </a:r>
            <a:r>
              <a:rPr lang="en-US" dirty="0" smtClean="0"/>
              <a:t> </a:t>
            </a:r>
            <a:r>
              <a:rPr lang="en-US" dirty="0" err="1" smtClean="0"/>
              <a:t>aktor</a:t>
            </a:r>
            <a:r>
              <a:rPr lang="en-US" dirty="0" smtClean="0"/>
              <a:t>, </a:t>
            </a:r>
            <a:r>
              <a:rPr lang="en-US" dirty="0" err="1" smtClean="0"/>
              <a:t>ruang</a:t>
            </a:r>
            <a:r>
              <a:rPr lang="en-US" dirty="0" smtClean="0"/>
              <a:t> </a:t>
            </a:r>
            <a:r>
              <a:rPr lang="en-US" dirty="0" err="1" smtClean="0"/>
              <a:t>atau</a:t>
            </a:r>
            <a:r>
              <a:rPr lang="en-US" dirty="0" smtClean="0"/>
              <a:t> arena </a:t>
            </a:r>
            <a:r>
              <a:rPr lang="en-US" dirty="0" err="1" smtClean="0"/>
              <a:t>dan</a:t>
            </a:r>
            <a:r>
              <a:rPr lang="en-US" dirty="0" smtClean="0"/>
              <a:t> idea (</a:t>
            </a:r>
            <a:r>
              <a:rPr lang="en-US" dirty="0" err="1" smtClean="0"/>
              <a:t>cita-cita</a:t>
            </a:r>
            <a:r>
              <a:rPr lang="en-US" dirty="0" smtClean="0"/>
              <a:t>). </a:t>
            </a:r>
          </a:p>
          <a:p>
            <a:pPr eaLnBrk="1" fontAlgn="auto" hangingPunct="1">
              <a:spcAft>
                <a:spcPts val="0"/>
              </a:spcAft>
              <a:buFont typeface="Arial" pitchFamily="34" charset="0"/>
              <a:buChar char="•"/>
              <a:defRPr/>
            </a:pP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smtClean="0"/>
              <a:t>MS sebagai aktor</a:t>
            </a:r>
          </a:p>
        </p:txBody>
      </p:sp>
      <p:sp>
        <p:nvSpPr>
          <p:cNvPr id="3" name="Content Placeholder 2"/>
          <p:cNvSpPr>
            <a:spLocks noGrp="1"/>
          </p:cNvSpPr>
          <p:nvPr>
            <p:ph sz="quarter" idx="1"/>
          </p:nvPr>
        </p:nvSpPr>
        <p:spPr/>
        <p:txBody>
          <a:bodyPr rtlCol="0">
            <a:normAutofit fontScale="85000" lnSpcReduction="10000"/>
          </a:bodyPr>
          <a:lstStyle/>
          <a:p>
            <a:pPr eaLnBrk="1" fontAlgn="auto" hangingPunct="1">
              <a:spcAft>
                <a:spcPts val="0"/>
              </a:spcAft>
              <a:buFont typeface="Arial" pitchFamily="34" charset="0"/>
              <a:buChar char="•"/>
              <a:defRPr/>
            </a:pPr>
            <a:r>
              <a:rPr lang="en-US" dirty="0" smtClean="0"/>
              <a:t>MS </a:t>
            </a:r>
            <a:r>
              <a:rPr lang="en-US" dirty="0" err="1" smtClean="0"/>
              <a:t>adalah</a:t>
            </a:r>
            <a:r>
              <a:rPr lang="en-US" dirty="0" smtClean="0"/>
              <a:t> </a:t>
            </a:r>
            <a:r>
              <a:rPr lang="en-US" dirty="0" err="1" smtClean="0"/>
              <a:t>asosiasi</a:t>
            </a:r>
            <a:r>
              <a:rPr lang="en-US" dirty="0" smtClean="0"/>
              <a:t> </a:t>
            </a:r>
            <a:r>
              <a:rPr lang="en-US" dirty="0" err="1" smtClean="0"/>
              <a:t>atau</a:t>
            </a:r>
            <a:r>
              <a:rPr lang="en-US" dirty="0" smtClean="0"/>
              <a:t> </a:t>
            </a:r>
            <a:r>
              <a:rPr lang="en-US" dirty="0" err="1" smtClean="0"/>
              <a:t>organisasi</a:t>
            </a:r>
            <a:r>
              <a:rPr lang="en-US" dirty="0" smtClean="0"/>
              <a:t> yang </a:t>
            </a:r>
            <a:r>
              <a:rPr lang="en-US" dirty="0" err="1" smtClean="0"/>
              <a:t>dibentuk</a:t>
            </a:r>
            <a:r>
              <a:rPr lang="en-US" dirty="0" smtClean="0"/>
              <a:t> </a:t>
            </a:r>
            <a:r>
              <a:rPr lang="en-US" dirty="0" err="1" smtClean="0"/>
              <a:t>oleh</a:t>
            </a:r>
            <a:r>
              <a:rPr lang="en-US" dirty="0" smtClean="0"/>
              <a:t> </a:t>
            </a:r>
            <a:r>
              <a:rPr lang="en-US" dirty="0" err="1" smtClean="0"/>
              <a:t>kelompok</a:t>
            </a:r>
            <a:r>
              <a:rPr lang="en-US" dirty="0" smtClean="0"/>
              <a:t> </a:t>
            </a:r>
            <a:r>
              <a:rPr lang="en-US" dirty="0" err="1" smtClean="0"/>
              <a:t>atau</a:t>
            </a:r>
            <a:r>
              <a:rPr lang="en-US" dirty="0" smtClean="0"/>
              <a:t> </a:t>
            </a:r>
            <a:r>
              <a:rPr lang="en-US" dirty="0" err="1" smtClean="0"/>
              <a:t>kumpulan</a:t>
            </a:r>
            <a:r>
              <a:rPr lang="en-US" dirty="0" smtClean="0"/>
              <a:t> </a:t>
            </a:r>
            <a:r>
              <a:rPr lang="en-US" dirty="0" err="1" smtClean="0"/>
              <a:t>individu</a:t>
            </a:r>
            <a:r>
              <a:rPr lang="en-US" dirty="0" smtClean="0"/>
              <a:t>. </a:t>
            </a:r>
            <a:r>
              <a:rPr lang="en-US" dirty="0" err="1" smtClean="0"/>
              <a:t>Karena</a:t>
            </a:r>
            <a:r>
              <a:rPr lang="en-US" dirty="0" smtClean="0"/>
              <a:t> </a:t>
            </a:r>
            <a:r>
              <a:rPr lang="en-US" dirty="0" err="1" smtClean="0"/>
              <a:t>itu</a:t>
            </a:r>
            <a:r>
              <a:rPr lang="en-US" dirty="0" smtClean="0"/>
              <a:t> </a:t>
            </a:r>
            <a:r>
              <a:rPr lang="en-US" dirty="0" err="1" smtClean="0"/>
              <a:t>sering</a:t>
            </a:r>
            <a:r>
              <a:rPr lang="en-US" dirty="0" smtClean="0"/>
              <a:t> </a:t>
            </a:r>
            <a:r>
              <a:rPr lang="en-US" dirty="0" err="1" smtClean="0"/>
              <a:t>muncul</a:t>
            </a:r>
            <a:r>
              <a:rPr lang="en-US" dirty="0" smtClean="0"/>
              <a:t> </a:t>
            </a:r>
            <a:r>
              <a:rPr lang="en-US" dirty="0" err="1" smtClean="0"/>
              <a:t>istilah</a:t>
            </a:r>
            <a:r>
              <a:rPr lang="en-US" dirty="0" smtClean="0"/>
              <a:t> </a:t>
            </a:r>
            <a:r>
              <a:rPr lang="en-US" dirty="0" err="1" smtClean="0"/>
              <a:t>organisasi</a:t>
            </a:r>
            <a:r>
              <a:rPr lang="en-US" dirty="0" smtClean="0"/>
              <a:t> </a:t>
            </a:r>
            <a:r>
              <a:rPr lang="en-US" dirty="0" err="1" smtClean="0"/>
              <a:t>masyarakat</a:t>
            </a:r>
            <a:r>
              <a:rPr lang="en-US" dirty="0" smtClean="0"/>
              <a:t> </a:t>
            </a:r>
            <a:r>
              <a:rPr lang="en-US" dirty="0" err="1" smtClean="0"/>
              <a:t>sipil</a:t>
            </a:r>
            <a:r>
              <a:rPr lang="en-US" dirty="0" smtClean="0"/>
              <a:t> (OMS) </a:t>
            </a:r>
            <a:r>
              <a:rPr lang="en-US" dirty="0" err="1" smtClean="0"/>
              <a:t>atau</a:t>
            </a:r>
            <a:r>
              <a:rPr lang="en-US" dirty="0" smtClean="0"/>
              <a:t> civil society </a:t>
            </a:r>
            <a:r>
              <a:rPr lang="en-US" dirty="0" err="1" smtClean="0"/>
              <a:t>organisations</a:t>
            </a:r>
            <a:r>
              <a:rPr lang="en-US" dirty="0" smtClean="0"/>
              <a:t>. </a:t>
            </a:r>
          </a:p>
          <a:p>
            <a:pPr eaLnBrk="1" fontAlgn="auto" hangingPunct="1">
              <a:spcAft>
                <a:spcPts val="0"/>
              </a:spcAft>
              <a:buFont typeface="Arial" pitchFamily="34" charset="0"/>
              <a:buChar char="•"/>
              <a:defRPr/>
            </a:pPr>
            <a:r>
              <a:rPr lang="en-US" dirty="0" smtClean="0"/>
              <a:t>OMS </a:t>
            </a:r>
            <a:r>
              <a:rPr lang="en-US" dirty="0" err="1" smtClean="0"/>
              <a:t>bermacam-macam</a:t>
            </a:r>
            <a:r>
              <a:rPr lang="en-US" dirty="0" smtClean="0"/>
              <a:t> </a:t>
            </a:r>
            <a:r>
              <a:rPr lang="en-US" dirty="0" err="1" smtClean="0"/>
              <a:t>bentuk</a:t>
            </a:r>
            <a:r>
              <a:rPr lang="en-US" dirty="0" smtClean="0"/>
              <a:t>: community based </a:t>
            </a:r>
            <a:r>
              <a:rPr lang="en-US" dirty="0" err="1" smtClean="0"/>
              <a:t>organisation</a:t>
            </a:r>
            <a:r>
              <a:rPr lang="en-US" dirty="0" smtClean="0"/>
              <a:t>, </a:t>
            </a:r>
            <a:r>
              <a:rPr lang="en-US" dirty="0" err="1" smtClean="0"/>
              <a:t>organisasi</a:t>
            </a:r>
            <a:r>
              <a:rPr lang="en-US" dirty="0" smtClean="0"/>
              <a:t> </a:t>
            </a:r>
            <a:r>
              <a:rPr lang="en-US" dirty="0" err="1" smtClean="0"/>
              <a:t>profesi</a:t>
            </a:r>
            <a:r>
              <a:rPr lang="en-US" dirty="0" smtClean="0"/>
              <a:t>, </a:t>
            </a:r>
          </a:p>
          <a:p>
            <a:pPr eaLnBrk="1" fontAlgn="auto" hangingPunct="1">
              <a:spcAft>
                <a:spcPts val="0"/>
              </a:spcAft>
              <a:buFont typeface="Arial" pitchFamily="34" charset="0"/>
              <a:buChar char="•"/>
              <a:defRPr/>
            </a:pPr>
            <a:r>
              <a:rPr lang="id-ID" dirty="0" smtClean="0"/>
              <a:t>Tidak tidak setiap asosiasi atau organisasi disebut sebagai </a:t>
            </a:r>
            <a:r>
              <a:rPr lang="id-ID" i="1" dirty="0" smtClean="0"/>
              <a:t>civil society</a:t>
            </a:r>
            <a:r>
              <a:rPr lang="id-ID" dirty="0" smtClean="0"/>
              <a:t>. Masyarakat sipil bukanlah masyarakat parokial: kehidupan individual dan keluarga dan aktivitas kelompok yang berpandangan ke dalam (rekreasi, hiburan, ibadah agama, spiritualitas); dan ia tidak mengikutkan masyarakat ekonomi: usaha penghasilan-profit dari perusahaan-perusahaan bisnis individual. Masyarakat parokhial dan masyarakat ekonom</a:t>
            </a:r>
            <a:r>
              <a:rPr lang="en-US" dirty="0" err="1" smtClean="0"/>
              <a:t>i</a:t>
            </a:r>
            <a:r>
              <a:rPr lang="id-ID" dirty="0" smtClean="0"/>
              <a:t> tidak memfokuskan diri pada kehidupan sipil dan lingkup publik, namun mereka dapat membantu menciptakan norma dan pola-pola keterlibatan kultural ke lingkup sipil.</a:t>
            </a:r>
            <a:endParaRPr lang="en-US" dirty="0" smtClean="0"/>
          </a:p>
          <a:p>
            <a:pPr eaLnBrk="1" fontAlgn="auto" hangingPunct="1">
              <a:spcAft>
                <a:spcPts val="0"/>
              </a:spcAft>
              <a:buFont typeface="Arial" pitchFamily="34" charset="0"/>
              <a:buChar char="•"/>
              <a:defRPr/>
            </a:pP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smtClean="0"/>
              <a:t>Beda MS dg masyarakat</a:t>
            </a:r>
          </a:p>
        </p:txBody>
      </p:sp>
      <p:sp>
        <p:nvSpPr>
          <p:cNvPr id="3" name="Content Placeholder 2"/>
          <p:cNvSpPr>
            <a:spLocks noGrp="1"/>
          </p:cNvSpPr>
          <p:nvPr>
            <p:ph sz="quarter" idx="1"/>
          </p:nvPr>
        </p:nvSpPr>
        <p:spPr/>
        <p:txBody>
          <a:bodyPr rtlCol="0">
            <a:normAutofit fontScale="92500" lnSpcReduction="20000"/>
          </a:bodyPr>
          <a:lstStyle/>
          <a:p>
            <a:pPr eaLnBrk="1" fontAlgn="auto" hangingPunct="1">
              <a:spcAft>
                <a:spcPts val="0"/>
              </a:spcAft>
              <a:buFont typeface="Arial" pitchFamily="34" charset="0"/>
              <a:buChar char="•"/>
              <a:defRPr/>
            </a:pPr>
            <a:r>
              <a:rPr lang="fi-FI" dirty="0" smtClean="0"/>
              <a:t>Masyarakat sipil berkonsentrasi pada tujuan-tujuan publik bukannya tujuan privat. Ia berbeda dari masyarakat parokial. Ia “aksesibel bagi warga dan terbuka bagi pemikiran publik—tidak tertanam dalam setting eksklusif, rahasia, atau korporatif</a:t>
            </a:r>
            <a:endParaRPr lang="en-US" dirty="0" smtClean="0"/>
          </a:p>
          <a:p>
            <a:pPr eaLnBrk="1" fontAlgn="auto" hangingPunct="1">
              <a:spcAft>
                <a:spcPts val="0"/>
              </a:spcAft>
              <a:buFont typeface="Arial" pitchFamily="34" charset="0"/>
              <a:buChar char="•"/>
              <a:defRPr/>
            </a:pPr>
            <a:r>
              <a:rPr lang="fi-FI" dirty="0" smtClean="0"/>
              <a:t>Masyarakat sipil berhubungan dengan negara dalam sejumlah cara tertentu tetapi tidak berusaha merebut kontrol atau posisi di dalam negara; ia tidak berusaha memerintah </a:t>
            </a:r>
            <a:r>
              <a:rPr lang="fi-FI" i="1" dirty="0" smtClean="0"/>
              <a:t>polity</a:t>
            </a:r>
            <a:r>
              <a:rPr lang="fi-FI" dirty="0" smtClean="0"/>
              <a:t> secara keseluruhan.</a:t>
            </a:r>
            <a:endParaRPr lang="en-US" dirty="0" smtClean="0"/>
          </a:p>
          <a:p>
            <a:pPr eaLnBrk="1" fontAlgn="auto" hangingPunct="1">
              <a:spcAft>
                <a:spcPts val="0"/>
              </a:spcAft>
              <a:buFont typeface="Arial" pitchFamily="34" charset="0"/>
              <a:buChar char="•"/>
              <a:defRPr/>
            </a:pPr>
            <a:r>
              <a:rPr lang="en-US" dirty="0" err="1" smtClean="0"/>
              <a:t>Masyarakat</a:t>
            </a:r>
            <a:r>
              <a:rPr lang="en-US" dirty="0" smtClean="0"/>
              <a:t> </a:t>
            </a:r>
            <a:r>
              <a:rPr lang="en-US" dirty="0" err="1" smtClean="0"/>
              <a:t>sipil</a:t>
            </a:r>
            <a:r>
              <a:rPr lang="en-US" dirty="0" smtClean="0"/>
              <a:t> </a:t>
            </a:r>
            <a:r>
              <a:rPr lang="en-US" dirty="0" err="1" smtClean="0"/>
              <a:t>mencakup</a:t>
            </a:r>
            <a:r>
              <a:rPr lang="en-US" dirty="0" smtClean="0"/>
              <a:t> </a:t>
            </a:r>
            <a:r>
              <a:rPr lang="en-US" dirty="0" err="1" smtClean="0"/>
              <a:t>pluralisme</a:t>
            </a:r>
            <a:r>
              <a:rPr lang="en-US" dirty="0" smtClean="0"/>
              <a:t> </a:t>
            </a:r>
            <a:r>
              <a:rPr lang="en-US" dirty="0" err="1" smtClean="0"/>
              <a:t>dan</a:t>
            </a:r>
            <a:r>
              <a:rPr lang="en-US" dirty="0" smtClean="0"/>
              <a:t> </a:t>
            </a:r>
            <a:r>
              <a:rPr lang="en-US" dirty="0" err="1" smtClean="0"/>
              <a:t>keragaman</a:t>
            </a:r>
            <a:r>
              <a:rPr lang="en-US" dirty="0" smtClean="0"/>
              <a:t>.</a:t>
            </a:r>
          </a:p>
          <a:p>
            <a:pPr eaLnBrk="1" fontAlgn="auto" hangingPunct="1">
              <a:spcAft>
                <a:spcPts val="0"/>
              </a:spcAft>
              <a:buFont typeface="Arial" pitchFamily="34" charset="0"/>
              <a:buChar char="•"/>
              <a:defRPr/>
            </a:pPr>
            <a:r>
              <a:rPr lang="en-US" dirty="0" err="1" smtClean="0"/>
              <a:t>Masyarakat</a:t>
            </a:r>
            <a:r>
              <a:rPr lang="en-US" dirty="0" smtClean="0"/>
              <a:t> </a:t>
            </a:r>
            <a:r>
              <a:rPr lang="en-US" dirty="0" err="1" smtClean="0"/>
              <a:t>sipil</a:t>
            </a:r>
            <a:r>
              <a:rPr lang="en-US" dirty="0" smtClean="0"/>
              <a:t> </a:t>
            </a:r>
            <a:r>
              <a:rPr lang="en-US" dirty="0" err="1" smtClean="0"/>
              <a:t>tidak</a:t>
            </a:r>
            <a:r>
              <a:rPr lang="en-US" dirty="0" smtClean="0"/>
              <a:t> </a:t>
            </a:r>
            <a:r>
              <a:rPr lang="en-US" dirty="0" err="1" smtClean="0"/>
              <a:t>berusaha</a:t>
            </a:r>
            <a:r>
              <a:rPr lang="en-US" dirty="0" smtClean="0"/>
              <a:t> </a:t>
            </a:r>
            <a:r>
              <a:rPr lang="en-US" dirty="0" err="1" smtClean="0"/>
              <a:t>merepresentasikan</a:t>
            </a:r>
            <a:r>
              <a:rPr lang="en-US" dirty="0" smtClean="0"/>
              <a:t> </a:t>
            </a:r>
            <a:r>
              <a:rPr lang="en-US" dirty="0" err="1" smtClean="0"/>
              <a:t>rangkaian</a:t>
            </a:r>
            <a:r>
              <a:rPr lang="en-US" dirty="0" smtClean="0"/>
              <a:t> </a:t>
            </a:r>
            <a:r>
              <a:rPr lang="en-US" dirty="0" err="1" smtClean="0"/>
              <a:t>utuh</a:t>
            </a:r>
            <a:r>
              <a:rPr lang="en-US" dirty="0" smtClean="0"/>
              <a:t> </a:t>
            </a:r>
            <a:r>
              <a:rPr lang="en-US" dirty="0" err="1" smtClean="0"/>
              <a:t>kepentingan-kepentingan</a:t>
            </a:r>
            <a:r>
              <a:rPr lang="en-US" dirty="0" smtClean="0"/>
              <a:t> </a:t>
            </a:r>
            <a:r>
              <a:rPr lang="en-US" dirty="0" err="1" smtClean="0"/>
              <a:t>seseorang</a:t>
            </a:r>
            <a:r>
              <a:rPr lang="en-US" dirty="0" smtClean="0"/>
              <a:t> </a:t>
            </a:r>
            <a:r>
              <a:rPr lang="en-US" dirty="0" err="1" smtClean="0"/>
              <a:t>atau</a:t>
            </a:r>
            <a:r>
              <a:rPr lang="en-US" dirty="0" smtClean="0"/>
              <a:t> </a:t>
            </a:r>
            <a:r>
              <a:rPr lang="en-US" dirty="0" err="1" smtClean="0"/>
              <a:t>sebuah</a:t>
            </a:r>
            <a:r>
              <a:rPr lang="en-US" dirty="0" smtClean="0"/>
              <a:t> </a:t>
            </a:r>
            <a:r>
              <a:rPr lang="en-US" dirty="0" err="1" smtClean="0"/>
              <a:t>komunitas</a:t>
            </a:r>
            <a:r>
              <a:rPr lang="en-US" dirty="0" smtClean="0"/>
              <a:t>.</a:t>
            </a:r>
          </a:p>
          <a:p>
            <a:pPr eaLnBrk="1" fontAlgn="auto" hangingPunct="1">
              <a:spcAft>
                <a:spcPts val="0"/>
              </a:spcAft>
              <a:buFont typeface="Arial" pitchFamily="34" charset="0"/>
              <a:buChar char="•"/>
              <a:defRPr/>
            </a:pPr>
            <a:r>
              <a:rPr lang="id-ID" dirty="0" smtClean="0"/>
              <a:t>Masyarakat sipil haruslah dibedakan dari fenomena komunitas sipil yang lebih jelas meningkatkan demokrasi</a:t>
            </a:r>
            <a:r>
              <a:rPr lang="en-US" dirty="0" smtClean="0"/>
              <a:t> (Larry Diamond, 2003)</a:t>
            </a:r>
          </a:p>
          <a:p>
            <a:pPr eaLnBrk="1" fontAlgn="auto" hangingPunct="1">
              <a:spcAft>
                <a:spcPts val="0"/>
              </a:spcAft>
              <a:buFont typeface="Arial" pitchFamily="34" charset="0"/>
              <a:buChar char="•"/>
              <a:defRPr/>
            </a:pP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smtClean="0"/>
              <a:t>MS sebagai Ruang/Arena</a:t>
            </a:r>
          </a:p>
        </p:txBody>
      </p:sp>
      <p:sp>
        <p:nvSpPr>
          <p:cNvPr id="3" name="Content Placeholder 2"/>
          <p:cNvSpPr>
            <a:spLocks noGrp="1"/>
          </p:cNvSpPr>
          <p:nvPr>
            <p:ph sz="quarter" idx="1"/>
          </p:nvPr>
        </p:nvSpPr>
        <p:spPr>
          <a:xfrm>
            <a:off x="457200" y="1524000"/>
            <a:ext cx="8001000" cy="4602163"/>
          </a:xfrm>
        </p:spPr>
        <p:txBody>
          <a:bodyPr rtlCol="0">
            <a:normAutofit fontScale="92500" lnSpcReduction="10000"/>
          </a:bodyPr>
          <a:lstStyle/>
          <a:p>
            <a:pPr eaLnBrk="1" fontAlgn="auto" hangingPunct="1">
              <a:spcAft>
                <a:spcPts val="0"/>
              </a:spcAft>
              <a:buFont typeface="Arial" pitchFamily="34" charset="0"/>
              <a:buChar char="•"/>
              <a:defRPr/>
            </a:pPr>
            <a:r>
              <a:rPr lang="id-ID" dirty="0" smtClean="0"/>
              <a:t>Masyarakat sipil, yang paling dasar, dipahami sebagai ruang atau ranah di antara individu/keluarga dan negara (Michael Keane, 1988, Jurgen Habermas, 1989; Jean Cohen dan Andrew Arato, 1992; Adam Selignman, 1992; Michael Walzer, 1992; Perez Diaz, 1993; John A. Hall, 1995; Gideon Baker, 2003; Michael Edward, 2004). </a:t>
            </a:r>
            <a:endParaRPr lang="en-US" dirty="0" smtClean="0"/>
          </a:p>
          <a:p>
            <a:pPr eaLnBrk="1" fontAlgn="auto" hangingPunct="1">
              <a:spcAft>
                <a:spcPts val="0"/>
              </a:spcAft>
              <a:buFont typeface="Arial" pitchFamily="34" charset="0"/>
              <a:buChar char="•"/>
              <a:defRPr/>
            </a:pPr>
            <a:r>
              <a:rPr lang="id-ID" dirty="0" smtClean="0"/>
              <a:t>Lebih tegas lagi, </a:t>
            </a:r>
            <a:r>
              <a:rPr lang="id-ID" i="1" dirty="0" smtClean="0"/>
              <a:t>civil society</a:t>
            </a:r>
            <a:r>
              <a:rPr lang="id-ID" dirty="0" smtClean="0"/>
              <a:t> menunjuk pada ruang-ruang asosasi-asosiasi dalam masyarakat yang berbeda dengan negara (Martin Shaw, 1997). </a:t>
            </a:r>
            <a:r>
              <a:rPr lang="en-US" dirty="0" err="1" smtClean="0"/>
              <a:t>Karena</a:t>
            </a:r>
            <a:r>
              <a:rPr lang="en-US" dirty="0" smtClean="0"/>
              <a:t> </a:t>
            </a:r>
            <a:r>
              <a:rPr lang="en-US" dirty="0" err="1" smtClean="0"/>
              <a:t>itu</a:t>
            </a:r>
            <a:r>
              <a:rPr lang="en-US" dirty="0" smtClean="0"/>
              <a:t> </a:t>
            </a:r>
            <a:r>
              <a:rPr lang="en-US" dirty="0" err="1" smtClean="0"/>
              <a:t>masyarakat</a:t>
            </a:r>
            <a:r>
              <a:rPr lang="en-US" dirty="0" smtClean="0"/>
              <a:t> </a:t>
            </a:r>
            <a:r>
              <a:rPr lang="en-US" dirty="0" err="1" smtClean="0"/>
              <a:t>sipil</a:t>
            </a:r>
            <a:r>
              <a:rPr lang="en-US" dirty="0" smtClean="0"/>
              <a:t> </a:t>
            </a:r>
            <a:r>
              <a:rPr lang="en-US" dirty="0" err="1" smtClean="0"/>
              <a:t>sering</a:t>
            </a:r>
            <a:r>
              <a:rPr lang="en-US" dirty="0" smtClean="0"/>
              <a:t> </a:t>
            </a:r>
            <a:r>
              <a:rPr lang="en-US" dirty="0" err="1" smtClean="0"/>
              <a:t>juga</a:t>
            </a:r>
            <a:r>
              <a:rPr lang="en-US" dirty="0" smtClean="0"/>
              <a:t> </a:t>
            </a:r>
            <a:r>
              <a:rPr lang="en-US" dirty="0" err="1" smtClean="0"/>
              <a:t>disebut</a:t>
            </a:r>
            <a:r>
              <a:rPr lang="en-US" dirty="0" smtClean="0"/>
              <a:t> </a:t>
            </a:r>
            <a:r>
              <a:rPr lang="en-US" dirty="0" err="1" smtClean="0"/>
              <a:t>sebagai</a:t>
            </a:r>
            <a:r>
              <a:rPr lang="en-US" dirty="0" smtClean="0"/>
              <a:t> </a:t>
            </a:r>
            <a:r>
              <a:rPr lang="en-US" dirty="0" err="1" smtClean="0"/>
              <a:t>ruang</a:t>
            </a:r>
            <a:r>
              <a:rPr lang="en-US" dirty="0" smtClean="0"/>
              <a:t> </a:t>
            </a:r>
            <a:r>
              <a:rPr lang="en-US" dirty="0" err="1" smtClean="0"/>
              <a:t>publik</a:t>
            </a:r>
            <a:r>
              <a:rPr lang="en-US" dirty="0" smtClean="0"/>
              <a:t>. </a:t>
            </a:r>
          </a:p>
          <a:p>
            <a:pPr eaLnBrk="1" fontAlgn="auto" hangingPunct="1">
              <a:spcAft>
                <a:spcPts val="0"/>
              </a:spcAft>
              <a:buFont typeface="Arial" pitchFamily="34" charset="0"/>
              <a:buChar char="•"/>
              <a:defRPr/>
            </a:pPr>
            <a:r>
              <a:rPr lang="id-ID" dirty="0" smtClean="0"/>
              <a:t>Ruang antara tersebut, apakah bersifat bebas atau tidak bebas, apakah otonom atau tergantung, hal itu merupakan persoalan lain.</a:t>
            </a:r>
            <a:endParaRPr lang="en-US" dirty="0" smtClean="0"/>
          </a:p>
          <a:p>
            <a:pPr eaLnBrk="1" fontAlgn="auto" hangingPunct="1">
              <a:spcAft>
                <a:spcPts val="0"/>
              </a:spcAft>
              <a:buFont typeface="Arial" pitchFamily="34" charset="0"/>
              <a:buChar char="•"/>
              <a:defRPr/>
            </a:pPr>
            <a:r>
              <a:rPr lang="en-US" dirty="0" smtClean="0"/>
              <a:t>MS </a:t>
            </a:r>
            <a:r>
              <a:rPr lang="en-US" dirty="0" err="1" smtClean="0"/>
              <a:t>sebagai</a:t>
            </a:r>
            <a:r>
              <a:rPr lang="en-US" dirty="0" smtClean="0"/>
              <a:t> arena </a:t>
            </a:r>
            <a:r>
              <a:rPr lang="en-US" dirty="0" err="1" smtClean="0"/>
              <a:t>gerakan</a:t>
            </a:r>
            <a:r>
              <a:rPr lang="en-US" dirty="0" smtClean="0"/>
              <a:t> </a:t>
            </a:r>
            <a:r>
              <a:rPr lang="en-US" dirty="0" err="1" smtClean="0"/>
              <a:t>sosial</a:t>
            </a:r>
            <a:r>
              <a:rPr lang="en-US" dirty="0" smtClean="0"/>
              <a:t> </a:t>
            </a:r>
            <a:r>
              <a:rPr lang="en-US" dirty="0" err="1" smtClean="0"/>
              <a:t>dalam</a:t>
            </a:r>
            <a:r>
              <a:rPr lang="en-US" dirty="0" smtClean="0"/>
              <a:t> </a:t>
            </a:r>
            <a:r>
              <a:rPr lang="en-US" dirty="0" err="1" smtClean="0"/>
              <a:t>menghadapi</a:t>
            </a:r>
            <a:r>
              <a:rPr lang="en-US" dirty="0" smtClean="0"/>
              <a:t> </a:t>
            </a:r>
            <a:r>
              <a:rPr lang="en-US" dirty="0" err="1" smtClean="0"/>
              <a:t>pasar</a:t>
            </a:r>
            <a:r>
              <a:rPr lang="en-US" dirty="0" smtClean="0"/>
              <a:t> </a:t>
            </a:r>
            <a:r>
              <a:rPr lang="en-US" dirty="0" err="1" smtClean="0"/>
              <a:t>dan</a:t>
            </a:r>
            <a:r>
              <a:rPr lang="en-US" dirty="0" smtClean="0"/>
              <a:t>/</a:t>
            </a:r>
            <a:r>
              <a:rPr lang="en-US" dirty="0" err="1" smtClean="0"/>
              <a:t>atau</a:t>
            </a:r>
            <a:r>
              <a:rPr lang="en-US" dirty="0" smtClean="0"/>
              <a:t> </a:t>
            </a:r>
            <a:r>
              <a:rPr lang="en-US" dirty="0" err="1" smtClean="0"/>
              <a:t>negara</a:t>
            </a:r>
            <a:r>
              <a:rPr lang="en-US" dirty="0" smtClean="0"/>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smtClean="0"/>
              <a:t>MS sebagai idea</a:t>
            </a:r>
          </a:p>
        </p:txBody>
      </p:sp>
      <p:sp>
        <p:nvSpPr>
          <p:cNvPr id="9219" name="Content Placeholder 2"/>
          <p:cNvSpPr>
            <a:spLocks noGrp="1"/>
          </p:cNvSpPr>
          <p:nvPr>
            <p:ph sz="quarter" idx="1"/>
          </p:nvPr>
        </p:nvSpPr>
        <p:spPr/>
        <p:txBody>
          <a:bodyPr/>
          <a:lstStyle/>
          <a:p>
            <a:pPr eaLnBrk="1" hangingPunct="1"/>
            <a:r>
              <a:rPr lang="es-ES" smtClean="0"/>
              <a:t>Michael Edward (2004, menegaskan bahwa masyarakat sipil secara orisinal, dari Aristotle hingga Thomas Hobbes, merepresentasikan sebuah masyarakat yang mempunyai idealisme tertentu, seperti kesetaraan politik, pluralisme dan perdamaian.</a:t>
            </a:r>
          </a:p>
          <a:p>
            <a:pPr eaLnBrk="1" hangingPunct="1"/>
            <a:r>
              <a:rPr lang="es-ES" smtClean="0"/>
              <a:t>MS berkarakter pluralis, demokratis, beradab, berswadaya dan mandiri.</a:t>
            </a:r>
          </a:p>
          <a:p>
            <a:pPr eaLnBrk="1" hangingPunct="1"/>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smtClean="0"/>
              <a:t>Fungsi MS</a:t>
            </a:r>
          </a:p>
        </p:txBody>
      </p:sp>
      <p:sp>
        <p:nvSpPr>
          <p:cNvPr id="10243" name="Content Placeholder 2"/>
          <p:cNvSpPr>
            <a:spLocks noGrp="1"/>
          </p:cNvSpPr>
          <p:nvPr>
            <p:ph sz="quarter" idx="1"/>
          </p:nvPr>
        </p:nvSpPr>
        <p:spPr/>
        <p:txBody>
          <a:bodyPr/>
          <a:lstStyle/>
          <a:p>
            <a:pPr eaLnBrk="1" hangingPunct="1"/>
            <a:r>
              <a:rPr lang="en-US" smtClean="0"/>
              <a:t>Sebagai perekat (interseksi) antarkelompok atau organisasi yang berbeda</a:t>
            </a:r>
          </a:p>
          <a:p>
            <a:pPr eaLnBrk="1" hangingPunct="1"/>
            <a:endParaRPr lang="en-US" smtClean="0"/>
          </a:p>
          <a:p>
            <a:pPr eaLnBrk="1" hangingPunct="1">
              <a:buFont typeface="Arial" charset="0"/>
              <a:buNone/>
            </a:pPr>
            <a:endParaRPr lang="en-US" smtClean="0"/>
          </a:p>
        </p:txBody>
      </p:sp>
      <p:graphicFrame>
        <p:nvGraphicFramePr>
          <p:cNvPr id="4" name="Diagram 3"/>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smtClean="0"/>
              <a:t>Fungsi </a:t>
            </a:r>
          </a:p>
        </p:txBody>
      </p:sp>
      <p:sp>
        <p:nvSpPr>
          <p:cNvPr id="11267" name="Content Placeholder 2"/>
          <p:cNvSpPr>
            <a:spLocks noGrp="1"/>
          </p:cNvSpPr>
          <p:nvPr>
            <p:ph sz="quarter" idx="1"/>
          </p:nvPr>
        </p:nvSpPr>
        <p:spPr/>
        <p:txBody>
          <a:bodyPr/>
          <a:lstStyle/>
          <a:p>
            <a:pPr eaLnBrk="1" hangingPunct="1"/>
            <a:r>
              <a:rPr lang="en-US" smtClean="0"/>
              <a:t>Sebagai jembatan (intermediary) antara masyarakat dan negara. </a:t>
            </a:r>
          </a:p>
        </p:txBody>
      </p:sp>
      <p:graphicFrame>
        <p:nvGraphicFramePr>
          <p:cNvPr id="4" name="Diagram 3"/>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269" name="TextBox 4"/>
          <p:cNvSpPr txBox="1">
            <a:spLocks noChangeArrowheads="1"/>
          </p:cNvSpPr>
          <p:nvPr/>
        </p:nvSpPr>
        <p:spPr bwMode="auto">
          <a:xfrm>
            <a:off x="3657600" y="3962400"/>
            <a:ext cx="228600" cy="369888"/>
          </a:xfrm>
          <a:prstGeom prst="rect">
            <a:avLst/>
          </a:prstGeom>
          <a:noFill/>
          <a:ln w="9525">
            <a:noFill/>
            <a:miter lim="800000"/>
            <a:headEnd/>
            <a:tailEnd/>
          </a:ln>
        </p:spPr>
        <p:txBody>
          <a:bodyPr>
            <a:spAutoFit/>
          </a:bodyPr>
          <a:lstStyle/>
          <a:p>
            <a:r>
              <a:rPr lang="en-US">
                <a:latin typeface="Calibri" pitchFamily="34" charset="0"/>
              </a:rPr>
              <a:t>A</a:t>
            </a:r>
          </a:p>
        </p:txBody>
      </p:sp>
      <p:sp>
        <p:nvSpPr>
          <p:cNvPr id="11270" name="TextBox 5"/>
          <p:cNvSpPr txBox="1">
            <a:spLocks noChangeArrowheads="1"/>
          </p:cNvSpPr>
          <p:nvPr/>
        </p:nvSpPr>
        <p:spPr bwMode="auto">
          <a:xfrm>
            <a:off x="5334000" y="3886200"/>
            <a:ext cx="457200" cy="381000"/>
          </a:xfrm>
          <a:prstGeom prst="rect">
            <a:avLst/>
          </a:prstGeom>
          <a:noFill/>
          <a:ln w="9525">
            <a:noFill/>
            <a:miter lim="800000"/>
            <a:headEnd/>
            <a:tailEnd/>
          </a:ln>
        </p:spPr>
        <p:txBody>
          <a:bodyPr>
            <a:spAutoFit/>
          </a:bodyPr>
          <a:lstStyle/>
          <a:p>
            <a:r>
              <a:rPr lang="en-US">
                <a:latin typeface="Calibri" pitchFamily="34" charset="0"/>
              </a:rPr>
              <a:t>B</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smtClean="0"/>
              <a:t>MS dan masyarakat</a:t>
            </a:r>
          </a:p>
        </p:txBody>
      </p:sp>
      <p:sp>
        <p:nvSpPr>
          <p:cNvPr id="12291" name="Content Placeholder 2"/>
          <p:cNvSpPr>
            <a:spLocks noGrp="1"/>
          </p:cNvSpPr>
          <p:nvPr>
            <p:ph sz="quarter" idx="1"/>
          </p:nvPr>
        </p:nvSpPr>
        <p:spPr/>
        <p:txBody>
          <a:bodyPr/>
          <a:lstStyle/>
          <a:p>
            <a:pPr eaLnBrk="1" hangingPunct="1"/>
            <a:r>
              <a:rPr lang="en-US" smtClean="0"/>
              <a:t>MS memberikan pelayanan sosial kepada masyarakat.</a:t>
            </a:r>
          </a:p>
          <a:p>
            <a:pPr eaLnBrk="1" hangingPunct="1"/>
            <a:r>
              <a:rPr lang="en-US" smtClean="0"/>
              <a:t>MS melakukan pemberdayaan (pendidikan dan pengorganisasian kepada masyarakat).</a:t>
            </a:r>
          </a:p>
          <a:p>
            <a:pPr eaLnBrk="1" hangingPunct="1"/>
            <a:r>
              <a:rPr lang="en-US" smtClean="0"/>
              <a:t>Memperkuat ketahanan sosial.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9</TotalTime>
  <Words>859</Words>
  <Application>Microsoft Office PowerPoint</Application>
  <PresentationFormat>On-screen Show (4:3)</PresentationFormat>
  <Paragraphs>67</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Franklin Gothic Book</vt:lpstr>
      <vt:lpstr>Perpetua</vt:lpstr>
      <vt:lpstr>Wingdings 2</vt:lpstr>
      <vt:lpstr>Equity</vt:lpstr>
      <vt:lpstr>Civil Society/Masyarakat Sipil</vt:lpstr>
      <vt:lpstr>Apa itu masyarakat sipil?</vt:lpstr>
      <vt:lpstr>MS sebagai aktor</vt:lpstr>
      <vt:lpstr>Beda MS dg masyarakat</vt:lpstr>
      <vt:lpstr>MS sebagai Ruang/Arena</vt:lpstr>
      <vt:lpstr>MS sebagai idea</vt:lpstr>
      <vt:lpstr>Fungsi MS</vt:lpstr>
      <vt:lpstr>Fungsi </vt:lpstr>
      <vt:lpstr>MS dan masyarakat</vt:lpstr>
      <vt:lpstr>MS dan negara/tata pemerintahan</vt:lpstr>
      <vt:lpstr>Peta Strategi Kontestasi OMS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Civil Society/Masyarakat Sipil</dc:title>
  <dc:creator>WIDYO</dc:creator>
  <cp:lastModifiedBy>hp</cp:lastModifiedBy>
  <cp:revision>2</cp:revision>
  <dcterms:created xsi:type="dcterms:W3CDTF">2017-03-27T00:35:24Z</dcterms:created>
  <dcterms:modified xsi:type="dcterms:W3CDTF">2020-04-28T20:16:26Z</dcterms:modified>
</cp:coreProperties>
</file>