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44366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5223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9895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874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668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950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459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500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085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163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699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DC48-9FC6-4727-9607-98ADED2F58A1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0E05B-79CD-4DB8-8634-8589D58443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485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9075"/>
            <a:ext cx="9144000" cy="1685925"/>
          </a:xfrm>
          <a:ln w="76200" cmpd="tri">
            <a:solidFill>
              <a:srgbClr val="33FF00"/>
            </a:solidFill>
          </a:ln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KEPEMIMPINAN PEMERINTAHAN</a:t>
            </a:r>
            <a:b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</a:br>
            <a:r>
              <a:rPr lang="en-US" sz="31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(MENURUT PROF. DR. SADU WASISTIONO, M.S)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19374"/>
            <a:ext cx="9144000" cy="4238625"/>
          </a:xfrm>
          <a:ln w="76200" cmpd="tri">
            <a:solidFill>
              <a:srgbClr val="E8BC4A"/>
            </a:solidFill>
          </a:ln>
        </p:spPr>
        <p:txBody>
          <a:bodyPr anchor="t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:</a:t>
            </a:r>
          </a:p>
          <a:p>
            <a:pPr marL="34925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a.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Organisasional</a:t>
            </a:r>
            <a:r>
              <a:rPr lang="en-US" dirty="0"/>
              <a:t>;</a:t>
            </a:r>
          </a:p>
          <a:p>
            <a:pPr marL="34925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b.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2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Kepemimpinan</a:t>
            </a:r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Organisasional</a:t>
            </a:r>
            <a:endParaRPr lang="en-US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pple Casual"/>
              <a:cs typeface="Apple Casu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999" y="1600200"/>
            <a:ext cx="8874125" cy="509905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Kepemimpinan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ini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muncul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karena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pimpinan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pemerintah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daerah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maupun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Organisasi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Perangkat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Daerah (OPD)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memimpin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sebuah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unit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organisasi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Pengikutnya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merupakan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bawahan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yang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patuh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karena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adanya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ikatan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norma-norma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organisasi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formal.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Dalam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menjalankan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kepemimpinannya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,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pimpinan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organisasi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formal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biasanya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mengggunakan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berbagai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fasilitas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manajerial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seperti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kewenangan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,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anggaran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,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personil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dan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logistik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Teori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yang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digunakan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untuk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menganalisis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berasal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dari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ilmu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manajemen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dan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administrasi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sz="2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publik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0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Kepemimpinan</a:t>
            </a:r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 </a:t>
            </a:r>
            <a:r>
              <a:rPr lang="en-US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Sosial</a:t>
            </a:r>
            <a:endParaRPr lang="en-US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pple Casual"/>
              <a:cs typeface="Apple Casu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 anchor="ctr">
            <a:normAutofit fontScale="3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6700" dirty="0" err="1"/>
              <a:t>Timbul</a:t>
            </a:r>
            <a:r>
              <a:rPr lang="en-US" sz="6700" dirty="0"/>
              <a:t> </a:t>
            </a:r>
            <a:r>
              <a:rPr lang="en-US" sz="6700" dirty="0" err="1"/>
              <a:t>karena</a:t>
            </a:r>
            <a:r>
              <a:rPr lang="en-US" sz="6700" dirty="0"/>
              <a:t> </a:t>
            </a:r>
            <a:r>
              <a:rPr lang="en-US" sz="6700" dirty="0" err="1"/>
              <a:t>seseorang</a:t>
            </a:r>
            <a:r>
              <a:rPr lang="en-US" sz="6700" dirty="0"/>
              <a:t> </a:t>
            </a:r>
            <a:r>
              <a:rPr lang="en-US" sz="6700" dirty="0" err="1"/>
              <a:t>memimpin</a:t>
            </a:r>
            <a:r>
              <a:rPr lang="en-US" sz="6700" dirty="0"/>
              <a:t> </a:t>
            </a:r>
            <a:r>
              <a:rPr lang="en-US" sz="6700" dirty="0" err="1"/>
              <a:t>masyarakat</a:t>
            </a:r>
            <a:r>
              <a:rPr lang="en-US" sz="6700" dirty="0"/>
              <a:t> </a:t>
            </a:r>
            <a:r>
              <a:rPr lang="en-US" sz="6700" dirty="0" err="1"/>
              <a:t>luas</a:t>
            </a:r>
            <a:r>
              <a:rPr lang="en-US" sz="6700" dirty="0"/>
              <a:t> yang </a:t>
            </a:r>
            <a:r>
              <a:rPr lang="en-US" sz="6700" dirty="0" err="1"/>
              <a:t>tidak</a:t>
            </a:r>
            <a:r>
              <a:rPr lang="en-US" sz="6700" dirty="0"/>
              <a:t> </a:t>
            </a:r>
            <a:r>
              <a:rPr lang="en-US" sz="6700" dirty="0" err="1"/>
              <a:t>dalam</a:t>
            </a:r>
            <a:r>
              <a:rPr lang="en-US" sz="6700" dirty="0"/>
              <a:t> </a:t>
            </a:r>
            <a:r>
              <a:rPr lang="en-US" sz="6700" dirty="0" err="1"/>
              <a:t>kedudukan</a:t>
            </a:r>
            <a:r>
              <a:rPr lang="en-US" sz="6700" dirty="0"/>
              <a:t> </a:t>
            </a:r>
            <a:r>
              <a:rPr lang="en-US" sz="6700" dirty="0" err="1"/>
              <a:t>sebagai</a:t>
            </a:r>
            <a:r>
              <a:rPr lang="en-US" sz="6700" dirty="0"/>
              <a:t> </a:t>
            </a:r>
            <a:r>
              <a:rPr lang="en-US" sz="6700" dirty="0" err="1"/>
              <a:t>bawahan</a:t>
            </a:r>
            <a:r>
              <a:rPr lang="en-US" sz="6700" dirty="0"/>
              <a:t>. </a:t>
            </a:r>
            <a:r>
              <a:rPr lang="en-US" sz="6700" dirty="0" err="1"/>
              <a:t>Pengikut</a:t>
            </a:r>
            <a:r>
              <a:rPr lang="en-US" sz="6700" dirty="0"/>
              <a:t> </a:t>
            </a:r>
            <a:r>
              <a:rPr lang="en-US" sz="6700" dirty="0" err="1"/>
              <a:t>berposisi</a:t>
            </a:r>
            <a:r>
              <a:rPr lang="en-US" sz="6700" dirty="0"/>
              <a:t> </a:t>
            </a:r>
            <a:r>
              <a:rPr lang="en-US" sz="6700" dirty="0" err="1"/>
              <a:t>sebagai</a:t>
            </a:r>
            <a:r>
              <a:rPr lang="en-US" sz="6700" dirty="0"/>
              <a:t> </a:t>
            </a:r>
            <a:r>
              <a:rPr lang="en-US" sz="6700" dirty="0" err="1"/>
              <a:t>pendukung</a:t>
            </a:r>
            <a:r>
              <a:rPr lang="en-US" sz="6700" dirty="0"/>
              <a:t> yang </a:t>
            </a:r>
            <a:r>
              <a:rPr lang="en-US" sz="6700" dirty="0" err="1"/>
              <a:t>terikat</a:t>
            </a:r>
            <a:r>
              <a:rPr lang="en-US" sz="6700" dirty="0"/>
              <a:t> </a:t>
            </a:r>
            <a:r>
              <a:rPr lang="en-US" sz="6700" dirty="0" err="1"/>
              <a:t>pada</a:t>
            </a:r>
            <a:r>
              <a:rPr lang="en-US" sz="6700" dirty="0"/>
              <a:t> </a:t>
            </a:r>
            <a:r>
              <a:rPr lang="en-US" sz="6700" dirty="0" err="1"/>
              <a:t>kharisma</a:t>
            </a:r>
            <a:r>
              <a:rPr lang="en-US" sz="6700" dirty="0"/>
              <a:t> </a:t>
            </a:r>
            <a:r>
              <a:rPr lang="en-US" sz="6700" dirty="0" err="1"/>
              <a:t>seseorang</a:t>
            </a:r>
            <a:endParaRPr lang="en-US" sz="67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6700" dirty="0" err="1"/>
              <a:t>Pada</a:t>
            </a:r>
            <a:r>
              <a:rPr lang="en-US" sz="6700" dirty="0"/>
              <a:t> </a:t>
            </a:r>
            <a:r>
              <a:rPr lang="en-US" sz="6700" dirty="0" err="1"/>
              <a:t>kepemimpinan</a:t>
            </a:r>
            <a:r>
              <a:rPr lang="en-US" sz="6700" dirty="0"/>
              <a:t> </a:t>
            </a:r>
            <a:r>
              <a:rPr lang="en-US" sz="6700" dirty="0" err="1"/>
              <a:t>sosial</a:t>
            </a:r>
            <a:r>
              <a:rPr lang="en-US" sz="6700" dirty="0"/>
              <a:t>, </a:t>
            </a:r>
            <a:r>
              <a:rPr lang="en-US" sz="6700" dirty="0" err="1"/>
              <a:t>kapasitas</a:t>
            </a:r>
            <a:r>
              <a:rPr lang="en-US" sz="6700" dirty="0"/>
              <a:t> &amp; </a:t>
            </a:r>
            <a:r>
              <a:rPr lang="en-US" sz="6700" dirty="0" err="1"/>
              <a:t>kualitas</a:t>
            </a:r>
            <a:r>
              <a:rPr lang="en-US" sz="6700" dirty="0"/>
              <a:t> </a:t>
            </a:r>
            <a:r>
              <a:rPr lang="en-US" sz="6700" dirty="0" err="1"/>
              <a:t>pribadi</a:t>
            </a:r>
            <a:r>
              <a:rPr lang="en-US" sz="6700" dirty="0"/>
              <a:t> </a:t>
            </a:r>
            <a:r>
              <a:rPr lang="en-US" sz="6700" dirty="0" err="1"/>
              <a:t>si</a:t>
            </a:r>
            <a:r>
              <a:rPr lang="en-US" sz="6700" dirty="0"/>
              <a:t> </a:t>
            </a:r>
            <a:r>
              <a:rPr lang="en-US" sz="6700" dirty="0" err="1"/>
              <a:t>pemimpin</a:t>
            </a:r>
            <a:r>
              <a:rPr lang="en-US" sz="6700" dirty="0"/>
              <a:t> yang </a:t>
            </a:r>
            <a:r>
              <a:rPr lang="en-US" sz="6700" dirty="0" err="1"/>
              <a:t>mampu</a:t>
            </a:r>
            <a:r>
              <a:rPr lang="en-US" sz="6700" dirty="0"/>
              <a:t> </a:t>
            </a:r>
            <a:r>
              <a:rPr lang="en-US" sz="6700" dirty="0" err="1"/>
              <a:t>menggerakkan</a:t>
            </a:r>
            <a:r>
              <a:rPr lang="en-US" sz="6700" dirty="0"/>
              <a:t> </a:t>
            </a:r>
            <a:r>
              <a:rPr lang="en-US" sz="6700" dirty="0" err="1"/>
              <a:t>pengikutnya</a:t>
            </a:r>
            <a:r>
              <a:rPr lang="en-US" sz="6700" dirty="0"/>
              <a:t>. </a:t>
            </a:r>
            <a:r>
              <a:rPr lang="en-US" sz="6700" dirty="0" err="1"/>
              <a:t>Naik</a:t>
            </a:r>
            <a:r>
              <a:rPr lang="en-US" sz="6700" dirty="0"/>
              <a:t> </a:t>
            </a:r>
            <a:r>
              <a:rPr lang="en-US" sz="6700" dirty="0" err="1"/>
              <a:t>atau</a:t>
            </a:r>
            <a:r>
              <a:rPr lang="en-US" sz="6700" dirty="0"/>
              <a:t> </a:t>
            </a:r>
            <a:r>
              <a:rPr lang="en-US" sz="6700" dirty="0" err="1"/>
              <a:t>turunnya</a:t>
            </a:r>
            <a:r>
              <a:rPr lang="en-US" sz="6700" dirty="0"/>
              <a:t> </a:t>
            </a:r>
            <a:r>
              <a:rPr lang="en-US" sz="6700" dirty="0" err="1"/>
              <a:t>dukungan</a:t>
            </a:r>
            <a:r>
              <a:rPr lang="en-US" sz="6700" dirty="0"/>
              <a:t> </a:t>
            </a:r>
            <a:r>
              <a:rPr lang="en-US" sz="6700" dirty="0" err="1"/>
              <a:t>akan</a:t>
            </a:r>
            <a:r>
              <a:rPr lang="en-US" sz="6700" dirty="0"/>
              <a:t> </a:t>
            </a:r>
            <a:r>
              <a:rPr lang="en-US" sz="6700" dirty="0" err="1"/>
              <a:t>bergerak</a:t>
            </a:r>
            <a:r>
              <a:rPr lang="en-US" sz="6700" dirty="0"/>
              <a:t> </a:t>
            </a:r>
            <a:r>
              <a:rPr lang="en-US" sz="6700" dirty="0" err="1"/>
              <a:t>sangat</a:t>
            </a:r>
            <a:r>
              <a:rPr lang="en-US" sz="6700" dirty="0"/>
              <a:t> </a:t>
            </a:r>
            <a:r>
              <a:rPr lang="en-US" sz="6700" dirty="0" err="1"/>
              <a:t>cepat</a:t>
            </a:r>
            <a:r>
              <a:rPr lang="en-US" sz="6700" dirty="0"/>
              <a:t>, </a:t>
            </a:r>
            <a:r>
              <a:rPr lang="en-US" sz="6700" dirty="0" err="1"/>
              <a:t>tergantung</a:t>
            </a:r>
            <a:r>
              <a:rPr lang="en-US" sz="6700" dirty="0"/>
              <a:t> </a:t>
            </a:r>
            <a:r>
              <a:rPr lang="en-US" sz="6700" dirty="0" err="1"/>
              <a:t>pada</a:t>
            </a:r>
            <a:r>
              <a:rPr lang="en-US" sz="6700" dirty="0"/>
              <a:t> </a:t>
            </a:r>
            <a:r>
              <a:rPr lang="en-US" sz="6700" dirty="0" err="1"/>
              <a:t>konsistensi</a:t>
            </a:r>
            <a:r>
              <a:rPr lang="en-US" sz="6700" dirty="0"/>
              <a:t> </a:t>
            </a:r>
            <a:r>
              <a:rPr lang="en-US" sz="6700" dirty="0" err="1"/>
              <a:t>perilaku</a:t>
            </a:r>
            <a:r>
              <a:rPr lang="en-US" sz="6700" dirty="0"/>
              <a:t> </a:t>
            </a:r>
            <a:r>
              <a:rPr lang="en-US" sz="6700" dirty="0" err="1"/>
              <a:t>pemimpin</a:t>
            </a:r>
            <a:r>
              <a:rPr lang="en-US" sz="6700" dirty="0"/>
              <a:t> </a:t>
            </a:r>
            <a:r>
              <a:rPr lang="en-US" sz="6700" dirty="0" err="1"/>
              <a:t>bersangkutan</a:t>
            </a:r>
            <a:r>
              <a:rPr lang="en-US" sz="6700" dirty="0"/>
              <a:t>. </a:t>
            </a:r>
            <a:r>
              <a:rPr lang="en-US" sz="6700" dirty="0" err="1"/>
              <a:t>Contoh</a:t>
            </a:r>
            <a:r>
              <a:rPr lang="en-US" sz="6700" dirty="0"/>
              <a:t> : </a:t>
            </a:r>
            <a:r>
              <a:rPr lang="en-US" sz="6700" dirty="0" err="1"/>
              <a:t>Kasus</a:t>
            </a:r>
            <a:r>
              <a:rPr lang="en-US" sz="6700" dirty="0"/>
              <a:t> </a:t>
            </a:r>
            <a:r>
              <a:rPr lang="en-US" sz="6700" dirty="0" err="1"/>
              <a:t>Bupati</a:t>
            </a:r>
            <a:r>
              <a:rPr lang="en-US" sz="6700" dirty="0"/>
              <a:t> </a:t>
            </a:r>
            <a:r>
              <a:rPr lang="en-US" sz="6700" dirty="0" err="1"/>
              <a:t>Garut</a:t>
            </a:r>
            <a:r>
              <a:rPr lang="en-US" sz="6700" dirty="0"/>
              <a:t> (</a:t>
            </a:r>
            <a:r>
              <a:rPr lang="en-US" sz="6700" dirty="0" err="1"/>
              <a:t>Aceng</a:t>
            </a:r>
            <a:r>
              <a:rPr lang="en-US" sz="6700" dirty="0"/>
              <a:t> H.M </a:t>
            </a:r>
            <a:r>
              <a:rPr lang="en-US" sz="6700" dirty="0" err="1"/>
              <a:t>Fikri</a:t>
            </a:r>
            <a:r>
              <a:rPr lang="en-US" sz="6700" dirty="0"/>
              <a:t>), </a:t>
            </a:r>
            <a:r>
              <a:rPr lang="en-US" sz="6700" dirty="0" err="1"/>
              <a:t>terlibat</a:t>
            </a:r>
            <a:r>
              <a:rPr lang="en-US" sz="6700" dirty="0"/>
              <a:t> </a:t>
            </a:r>
            <a:r>
              <a:rPr lang="en-US" sz="6700" dirty="0" err="1"/>
              <a:t>skandal</a:t>
            </a:r>
            <a:r>
              <a:rPr lang="en-US" sz="6700" dirty="0"/>
              <a:t> sex </a:t>
            </a:r>
            <a:r>
              <a:rPr lang="en-US" sz="6700" dirty="0" err="1"/>
              <a:t>dan</a:t>
            </a:r>
            <a:r>
              <a:rPr lang="en-US" sz="6700" dirty="0"/>
              <a:t> </a:t>
            </a:r>
            <a:r>
              <a:rPr lang="en-US" sz="6700" dirty="0" err="1"/>
              <a:t>akhirnya</a:t>
            </a:r>
            <a:r>
              <a:rPr lang="en-US" sz="6700" dirty="0"/>
              <a:t> </a:t>
            </a:r>
            <a:r>
              <a:rPr lang="en-US" sz="6700" dirty="0" err="1"/>
              <a:t>dimakzulkan</a:t>
            </a:r>
            <a:r>
              <a:rPr lang="en-US" sz="6700" dirty="0"/>
              <a:t> (</a:t>
            </a:r>
            <a:r>
              <a:rPr lang="en-US" sz="6700" dirty="0" err="1"/>
              <a:t>dipecat</a:t>
            </a:r>
            <a:r>
              <a:rPr lang="en-US" sz="6700" dirty="0"/>
              <a:t>) </a:t>
            </a:r>
            <a:r>
              <a:rPr lang="en-US" sz="6700" dirty="0" err="1"/>
              <a:t>dari</a:t>
            </a:r>
            <a:r>
              <a:rPr lang="en-US" sz="6700" dirty="0"/>
              <a:t> </a:t>
            </a:r>
            <a:r>
              <a:rPr lang="en-US" sz="6700" dirty="0" err="1"/>
              <a:t>kedudukan</a:t>
            </a:r>
            <a:r>
              <a:rPr lang="en-US" sz="6700" dirty="0"/>
              <a:t> </a:t>
            </a:r>
            <a:r>
              <a:rPr lang="en-US" sz="6700" dirty="0" err="1"/>
              <a:t>sbg</a:t>
            </a:r>
            <a:r>
              <a:rPr lang="en-US" sz="6700" dirty="0"/>
              <a:t> </a:t>
            </a:r>
            <a:r>
              <a:rPr lang="en-US" sz="6700" dirty="0" err="1"/>
              <a:t>Bupati</a:t>
            </a:r>
            <a:r>
              <a:rPr lang="en-US" sz="6700" dirty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6700" dirty="0" err="1"/>
              <a:t>Dimensi</a:t>
            </a:r>
            <a:r>
              <a:rPr lang="en-US" sz="6700" dirty="0"/>
              <a:t> </a:t>
            </a:r>
            <a:r>
              <a:rPr lang="en-US" sz="6700" dirty="0" err="1"/>
              <a:t>sosial</a:t>
            </a:r>
            <a:r>
              <a:rPr lang="en-US" sz="6700" dirty="0"/>
              <a:t> &amp; </a:t>
            </a:r>
            <a:r>
              <a:rPr lang="en-US" sz="6700" dirty="0" err="1"/>
              <a:t>politik</a:t>
            </a:r>
            <a:r>
              <a:rPr lang="en-US" sz="6700" dirty="0"/>
              <a:t> </a:t>
            </a:r>
            <a:r>
              <a:rPr lang="en-US" sz="6700" dirty="0" err="1"/>
              <a:t>lebih</a:t>
            </a:r>
            <a:r>
              <a:rPr lang="en-US" sz="6700" dirty="0"/>
              <a:t> </a:t>
            </a:r>
            <a:r>
              <a:rPr lang="en-US" sz="6700" dirty="0" err="1"/>
              <a:t>dominan</a:t>
            </a:r>
            <a:r>
              <a:rPr lang="en-US" sz="6700" dirty="0"/>
              <a:t> </a:t>
            </a:r>
            <a:r>
              <a:rPr lang="en-US" sz="6700" dirty="0" err="1"/>
              <a:t>dari</a:t>
            </a:r>
            <a:r>
              <a:rPr lang="en-US" sz="6700" dirty="0"/>
              <a:t> </a:t>
            </a:r>
            <a:r>
              <a:rPr lang="en-US" sz="6700" dirty="0" err="1"/>
              <a:t>pada</a:t>
            </a:r>
            <a:r>
              <a:rPr lang="en-US" sz="6700" dirty="0"/>
              <a:t> </a:t>
            </a:r>
            <a:r>
              <a:rPr lang="en-US" sz="6700" dirty="0" err="1"/>
              <a:t>dimensi</a:t>
            </a:r>
            <a:r>
              <a:rPr lang="en-US" sz="6700" dirty="0"/>
              <a:t> </a:t>
            </a:r>
            <a:r>
              <a:rPr lang="en-US" sz="6700" dirty="0" err="1"/>
              <a:t>administratif</a:t>
            </a:r>
            <a:r>
              <a:rPr lang="en-US" sz="6700" dirty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6700" dirty="0" err="1"/>
              <a:t>Teori</a:t>
            </a:r>
            <a:r>
              <a:rPr lang="en-US" sz="6700" dirty="0"/>
              <a:t> yang </a:t>
            </a:r>
            <a:r>
              <a:rPr lang="en-US" sz="6700" dirty="0" err="1"/>
              <a:t>digunakan</a:t>
            </a:r>
            <a:r>
              <a:rPr lang="en-US" sz="6700" dirty="0"/>
              <a:t> </a:t>
            </a:r>
            <a:r>
              <a:rPr lang="en-US" sz="6700" dirty="0" err="1"/>
              <a:t>untuk</a:t>
            </a:r>
            <a:r>
              <a:rPr lang="en-US" sz="6700" dirty="0"/>
              <a:t> </a:t>
            </a:r>
            <a:r>
              <a:rPr lang="en-US" sz="6700" dirty="0" err="1"/>
              <a:t>menganalisis</a:t>
            </a:r>
            <a:r>
              <a:rPr lang="en-US" sz="6700" dirty="0"/>
              <a:t> </a:t>
            </a:r>
            <a:r>
              <a:rPr lang="en-US" sz="6700" dirty="0" err="1"/>
              <a:t>gejala</a:t>
            </a:r>
            <a:r>
              <a:rPr lang="en-US" sz="6700" dirty="0"/>
              <a:t> </a:t>
            </a:r>
            <a:r>
              <a:rPr lang="en-US" sz="6700" dirty="0" err="1"/>
              <a:t>kepemimpinan</a:t>
            </a:r>
            <a:r>
              <a:rPr lang="en-US" sz="6700" dirty="0"/>
              <a:t> </a:t>
            </a:r>
            <a:r>
              <a:rPr lang="en-US" sz="6700" dirty="0" err="1"/>
              <a:t>sosial</a:t>
            </a:r>
            <a:r>
              <a:rPr lang="en-US" sz="6700" dirty="0"/>
              <a:t> </a:t>
            </a:r>
            <a:r>
              <a:rPr lang="en-US" sz="6700" dirty="0" err="1"/>
              <a:t>berasal</a:t>
            </a:r>
            <a:r>
              <a:rPr lang="en-US" sz="6700" dirty="0"/>
              <a:t> </a:t>
            </a:r>
            <a:r>
              <a:rPr lang="en-US" sz="6700" dirty="0" err="1"/>
              <a:t>dari</a:t>
            </a:r>
            <a:r>
              <a:rPr lang="en-US" sz="6700" dirty="0"/>
              <a:t> </a:t>
            </a:r>
            <a:r>
              <a:rPr lang="en-US" sz="6700" dirty="0" err="1"/>
              <a:t>Sosiologi</a:t>
            </a:r>
            <a:r>
              <a:rPr lang="en-US" sz="6700" dirty="0"/>
              <a:t>, yang </a:t>
            </a:r>
            <a:r>
              <a:rPr lang="en-US" sz="6700" dirty="0" err="1"/>
              <a:t>menekankan</a:t>
            </a:r>
            <a:r>
              <a:rPr lang="en-US" sz="6700" dirty="0"/>
              <a:t> </a:t>
            </a:r>
            <a:r>
              <a:rPr lang="en-US" sz="6700" dirty="0" err="1"/>
              <a:t>pada</a:t>
            </a:r>
            <a:r>
              <a:rPr lang="en-US" sz="6700" dirty="0"/>
              <a:t> </a:t>
            </a:r>
            <a:r>
              <a:rPr lang="en-US" sz="6700" dirty="0" err="1"/>
              <a:t>kharisma</a:t>
            </a:r>
            <a:r>
              <a:rPr lang="en-US" sz="6700" dirty="0"/>
              <a:t>, </a:t>
            </a:r>
            <a:r>
              <a:rPr lang="en-US" sz="6700" dirty="0" err="1"/>
              <a:t>gezag</a:t>
            </a:r>
            <a:r>
              <a:rPr lang="en-US" sz="6700" dirty="0"/>
              <a:t>, </a:t>
            </a:r>
            <a:r>
              <a:rPr lang="en-US" sz="6700" dirty="0" err="1"/>
              <a:t>serta</a:t>
            </a:r>
            <a:r>
              <a:rPr lang="en-US" sz="6700" dirty="0"/>
              <a:t>  </a:t>
            </a:r>
            <a:r>
              <a:rPr lang="en-US" sz="6700" dirty="0" err="1"/>
              <a:t>sumber-sumber</a:t>
            </a:r>
            <a:r>
              <a:rPr lang="en-US" sz="6700" dirty="0"/>
              <a:t> </a:t>
            </a:r>
            <a:r>
              <a:rPr lang="en-US" sz="6700" dirty="0" err="1"/>
              <a:t>otoritasnya</a:t>
            </a:r>
            <a:r>
              <a:rPr lang="en-US" sz="6700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2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1109"/>
            <a:ext cx="8229600" cy="645036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/>
              <a:t>Kepala</a:t>
            </a:r>
            <a:r>
              <a:rPr lang="en-US" dirty="0"/>
              <a:t> Daerah,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OPD,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organisasional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pengikutnya</a:t>
            </a:r>
            <a:r>
              <a:rPr lang="en-US" dirty="0"/>
              <a:t> </a:t>
            </a:r>
            <a:r>
              <a:rPr lang="en-US" dirty="0" err="1"/>
              <a:t>memang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Daerah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bawahannya</a:t>
            </a:r>
            <a:r>
              <a:rPr lang="en-US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dilayani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bawahannya</a:t>
            </a:r>
            <a:r>
              <a:rPr lang="en-US" dirty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8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772"/>
            <a:ext cx="9144000" cy="1411428"/>
          </a:xfrm>
          <a:solidFill>
            <a:srgbClr val="000090"/>
          </a:solidFill>
          <a:ln w="57150" cmpd="thinThick">
            <a:solidFill>
              <a:schemeClr val="tx1"/>
            </a:solidFill>
          </a:ln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pple Casual"/>
                <a:cs typeface="Apple Casual"/>
              </a:rPr>
              <a:t>TIGA PILAR KEPEMIMPINAN PEMERINTAHAN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01914"/>
            <a:ext cx="9144000" cy="5056086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pilar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agar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kepemimpinannya</a:t>
            </a:r>
            <a:r>
              <a:rPr lang="en-US" dirty="0"/>
              <a:t> </a:t>
            </a:r>
            <a:r>
              <a:rPr lang="en-US" dirty="0" err="1"/>
              <a:t>denga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marL="292100" indent="-2921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1. </a:t>
            </a:r>
            <a:r>
              <a:rPr lang="en-US" b="1" dirty="0" err="1"/>
              <a:t>Kapabilitas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moral,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jejak</a:t>
            </a:r>
            <a:r>
              <a:rPr lang="en-US" dirty="0"/>
              <a:t> </a:t>
            </a:r>
            <a:r>
              <a:rPr lang="en-US" dirty="0" err="1"/>
              <a:t>rekam</a:t>
            </a:r>
            <a:r>
              <a:rPr lang="en-US" dirty="0"/>
              <a:t> (</a:t>
            </a:r>
            <a:r>
              <a:rPr lang="en-US" i="1" dirty="0"/>
              <a:t>track record</a:t>
            </a:r>
            <a:r>
              <a:rPr lang="en-US" dirty="0"/>
              <a:t>)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jejak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perilakunya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 marL="292100" indent="-2921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2. </a:t>
            </a:r>
            <a:r>
              <a:rPr lang="en-US" b="1" dirty="0" err="1"/>
              <a:t>Akseptabilitas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pengikut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kehadiran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, yang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program-program yang </a:t>
            </a:r>
            <a:r>
              <a:rPr lang="en-US" dirty="0" err="1"/>
              <a:t>ditawarkan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diangkat</a:t>
            </a:r>
            <a:r>
              <a:rPr lang="en-US" dirty="0"/>
              <a:t>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7290"/>
            <a:ext cx="9144000" cy="6720710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/>
              <a:t>3. </a:t>
            </a:r>
            <a:r>
              <a:rPr lang="en-US" sz="3600" b="1" dirty="0" err="1"/>
              <a:t>Ko</a:t>
            </a:r>
            <a:r>
              <a:rPr lang="en-US" sz="3000" b="1" dirty="0" err="1"/>
              <a:t>mpatibilitas</a:t>
            </a:r>
            <a:r>
              <a:rPr lang="en-US" sz="3000" dirty="0"/>
              <a:t>, </a:t>
            </a:r>
            <a:r>
              <a:rPr lang="en-US" sz="3000" dirty="0" err="1"/>
              <a:t>yaitu</a:t>
            </a:r>
            <a:r>
              <a:rPr lang="en-US" sz="3000" dirty="0"/>
              <a:t>  </a:t>
            </a:r>
            <a:r>
              <a:rPr lang="en-US" sz="3000" dirty="0" err="1"/>
              <a:t>kemampuan</a:t>
            </a:r>
            <a:r>
              <a:rPr lang="en-US" sz="3000" dirty="0"/>
              <a:t> </a:t>
            </a:r>
            <a:r>
              <a:rPr lang="en-US" sz="3000" dirty="0" err="1"/>
              <a:t>pemimpin</a:t>
            </a:r>
            <a:r>
              <a:rPr lang="en-US" sz="3000" dirty="0"/>
              <a:t> </a:t>
            </a:r>
            <a:r>
              <a:rPr lang="en-US" sz="3000" dirty="0" err="1"/>
              <a:t>pemerintahan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menyesuaikan</a:t>
            </a:r>
            <a:r>
              <a:rPr lang="en-US" sz="3000" dirty="0"/>
              <a:t> </a:t>
            </a:r>
            <a:r>
              <a:rPr lang="en-US" sz="3000" dirty="0" err="1"/>
              <a:t>diri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kebijakan</a:t>
            </a:r>
            <a:r>
              <a:rPr lang="en-US" sz="3000" dirty="0"/>
              <a:t> yang </a:t>
            </a:r>
            <a:r>
              <a:rPr lang="en-US" sz="3000" dirty="0" err="1"/>
              <a:t>datang</a:t>
            </a:r>
            <a:r>
              <a:rPr lang="en-US" sz="3000" dirty="0"/>
              <a:t> </a:t>
            </a:r>
            <a:r>
              <a:rPr lang="en-US" sz="3000" dirty="0" err="1"/>
              <a:t>dari</a:t>
            </a:r>
            <a:r>
              <a:rPr lang="en-US" sz="3000" dirty="0"/>
              <a:t> </a:t>
            </a:r>
            <a:r>
              <a:rPr lang="en-US" sz="3000" dirty="0" err="1"/>
              <a:t>sistem</a:t>
            </a:r>
            <a:r>
              <a:rPr lang="en-US" sz="3000" dirty="0"/>
              <a:t> </a:t>
            </a:r>
            <a:r>
              <a:rPr lang="en-US" sz="3000" dirty="0" err="1"/>
              <a:t>pemerintah</a:t>
            </a:r>
            <a:r>
              <a:rPr lang="en-US" sz="3000" dirty="0"/>
              <a:t> </a:t>
            </a:r>
            <a:r>
              <a:rPr lang="en-US" sz="3000" dirty="0" err="1"/>
              <a:t>tingkat</a:t>
            </a:r>
            <a:r>
              <a:rPr lang="en-US" sz="3000" dirty="0"/>
              <a:t> </a:t>
            </a:r>
            <a:r>
              <a:rPr lang="en-US" sz="3000" dirty="0" err="1"/>
              <a:t>atasnya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kemampuan</a:t>
            </a:r>
            <a:r>
              <a:rPr lang="en-US" sz="3000" dirty="0"/>
              <a:t> </a:t>
            </a:r>
            <a:r>
              <a:rPr lang="en-US" sz="3000" dirty="0" err="1"/>
              <a:t>mengakomodasikan</a:t>
            </a:r>
            <a:r>
              <a:rPr lang="en-US" sz="3000" dirty="0"/>
              <a:t> </a:t>
            </a:r>
            <a:r>
              <a:rPr lang="en-US" sz="3000" dirty="0" err="1"/>
              <a:t>tuntutan</a:t>
            </a:r>
            <a:r>
              <a:rPr lang="en-US" sz="3000" dirty="0"/>
              <a:t> </a:t>
            </a:r>
            <a:r>
              <a:rPr lang="en-US" sz="3000" dirty="0" err="1"/>
              <a:t>dari</a:t>
            </a:r>
            <a:r>
              <a:rPr lang="en-US" sz="3000" dirty="0"/>
              <a:t> </a:t>
            </a:r>
            <a:r>
              <a:rPr lang="en-US" sz="3000" dirty="0" err="1"/>
              <a:t>subsistem</a:t>
            </a:r>
            <a:r>
              <a:rPr lang="en-US" sz="3000" dirty="0"/>
              <a:t> </a:t>
            </a:r>
            <a:r>
              <a:rPr lang="en-US" sz="3000" dirty="0" err="1"/>
              <a:t>pemerintah</a:t>
            </a:r>
            <a:r>
              <a:rPr lang="en-US" sz="3000" dirty="0"/>
              <a:t> </a:t>
            </a:r>
            <a:r>
              <a:rPr lang="en-US" sz="3000" dirty="0" err="1"/>
              <a:t>tingkat</a:t>
            </a:r>
            <a:r>
              <a:rPr lang="en-US" sz="3000" dirty="0"/>
              <a:t> </a:t>
            </a:r>
            <a:r>
              <a:rPr lang="en-US" sz="3000" dirty="0" err="1"/>
              <a:t>bawahnya</a:t>
            </a:r>
            <a:r>
              <a:rPr lang="en-US" sz="3000" dirty="0"/>
              <a:t> </a:t>
            </a:r>
            <a:r>
              <a:rPr lang="en-US" sz="3000" dirty="0" err="1"/>
              <a:t>maupun</a:t>
            </a:r>
            <a:r>
              <a:rPr lang="en-US" sz="3000" dirty="0"/>
              <a:t> </a:t>
            </a:r>
            <a:r>
              <a:rPr lang="en-US" sz="3000" dirty="0" err="1"/>
              <a:t>dari</a:t>
            </a:r>
            <a:r>
              <a:rPr lang="en-US" sz="3000" dirty="0"/>
              <a:t> </a:t>
            </a:r>
            <a:r>
              <a:rPr lang="en-US" sz="3000" dirty="0" err="1"/>
              <a:t>para</a:t>
            </a:r>
            <a:r>
              <a:rPr lang="en-US" sz="3000" dirty="0"/>
              <a:t> </a:t>
            </a:r>
            <a:r>
              <a:rPr lang="en-US" sz="3000" dirty="0" err="1"/>
              <a:t>pengikutnya</a:t>
            </a:r>
            <a:r>
              <a:rPr lang="en-US" sz="3000" dirty="0"/>
              <a:t>.</a:t>
            </a:r>
          </a:p>
          <a:p>
            <a:pPr marL="0" indent="0">
              <a:buNone/>
            </a:pPr>
            <a:endParaRPr lang="en-US" b="1" dirty="0">
              <a:latin typeface="Cambria"/>
              <a:cs typeface="Cambria"/>
            </a:endParaRPr>
          </a:p>
          <a:p>
            <a:pPr marL="0" indent="0">
              <a:buNone/>
            </a:pPr>
            <a:endParaRPr lang="en-US" b="1" dirty="0">
              <a:latin typeface="Cambria"/>
              <a:cs typeface="Cambria"/>
            </a:endParaRPr>
          </a:p>
          <a:p>
            <a:pPr marL="0" indent="0">
              <a:buNone/>
            </a:pPr>
            <a:endParaRPr lang="en-US" b="1" dirty="0">
              <a:latin typeface="Cambria"/>
              <a:cs typeface="Cambria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8947" y="4122769"/>
            <a:ext cx="8598069" cy="19048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Derajat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urgensi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ketiga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pilar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kepemimpinan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pemerintahan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berbeda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menurut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posisi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kepemimpinan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dan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 level </a:t>
            </a:r>
            <a:r>
              <a:rPr lang="en-US" sz="32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pemerintahan</a:t>
            </a: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/>
                <a:cs typeface="Cambri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3146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0128"/>
            <a:ext cx="1752786" cy="631189"/>
          </a:xfrm>
          <a:ln w="76200" cmpd="tri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Cambria"/>
                <a:cs typeface="Cambria"/>
              </a:rPr>
              <a:t>Contoh</a:t>
            </a:r>
            <a:r>
              <a:rPr lang="en-US" sz="3200" b="1" dirty="0">
                <a:latin typeface="Cambria"/>
                <a:cs typeface="Cambria"/>
              </a:rPr>
              <a:t>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876536"/>
            <a:ext cx="9144000" cy="5981464"/>
          </a:xfrm>
        </p:spPr>
        <p:txBody>
          <a:bodyPr anchor="t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Urgensi</a:t>
            </a:r>
            <a:r>
              <a:rPr lang="en-US" sz="2400" dirty="0"/>
              <a:t>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dirty="0" err="1"/>
              <a:t>Kepemimpinan</a:t>
            </a:r>
            <a:r>
              <a:rPr lang="en-US" sz="2400" dirty="0"/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 err="1"/>
              <a:t>dikaitkan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Tingkatan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700773"/>
              </p:ext>
            </p:extLst>
          </p:nvPr>
        </p:nvGraphicFramePr>
        <p:xfrm>
          <a:off x="0" y="1864981"/>
          <a:ext cx="91440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9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9748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none" strike="noStrike" kern="1200" baseline="0" dirty="0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NO</a:t>
                      </a:r>
                      <a:endParaRPr lang="en-US" sz="2800" b="1" dirty="0">
                        <a:solidFill>
                          <a:srgbClr val="000090"/>
                        </a:solidFill>
                        <a:latin typeface="Cambria"/>
                        <a:cs typeface="Cambria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none" strike="noStrike" kern="1200" baseline="0" dirty="0" err="1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Tingkatan</a:t>
                      </a:r>
                      <a:r>
                        <a:rPr lang="en-US" sz="2800" b="1" i="0" u="none" strike="noStrike" kern="1200" baseline="0" dirty="0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 </a:t>
                      </a:r>
                      <a:r>
                        <a:rPr lang="en-US" sz="2800" b="1" i="0" u="none" strike="noStrike" kern="1200" baseline="0" dirty="0" err="1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Posisi</a:t>
                      </a:r>
                      <a:endParaRPr lang="en-US" sz="2800" b="1" i="0" u="none" strike="noStrike" kern="1200" baseline="0" dirty="0">
                        <a:solidFill>
                          <a:srgbClr val="000090"/>
                        </a:solidFill>
                        <a:latin typeface="Cambria"/>
                        <a:ea typeface="+mn-ea"/>
                        <a:cs typeface="Cambria"/>
                      </a:endParaRPr>
                    </a:p>
                    <a:p>
                      <a:pPr algn="ctr"/>
                      <a:r>
                        <a:rPr lang="en-US" sz="2800" b="1" i="0" u="none" strike="noStrike" kern="1200" baseline="0" dirty="0" err="1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Pemerintahan</a:t>
                      </a:r>
                      <a:endParaRPr lang="en-US" sz="2800" b="1" i="0" u="none" strike="noStrike" kern="1200" baseline="0" dirty="0">
                        <a:solidFill>
                          <a:srgbClr val="000090"/>
                        </a:solidFill>
                        <a:latin typeface="Cambria"/>
                        <a:ea typeface="+mn-ea"/>
                        <a:cs typeface="Cambria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u="none" strike="noStrike" kern="1200" baseline="0" dirty="0" err="1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Urutan</a:t>
                      </a:r>
                      <a:r>
                        <a:rPr lang="en-US" sz="2800" b="1" i="0" u="none" strike="noStrike" kern="1200" baseline="0" dirty="0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 </a:t>
                      </a:r>
                      <a:r>
                        <a:rPr lang="en-US" sz="2800" b="1" i="0" u="none" strike="noStrike" kern="1200" baseline="0" dirty="0" err="1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Derajat</a:t>
                      </a:r>
                      <a:r>
                        <a:rPr lang="en-US" sz="2800" b="1" i="0" u="none" strike="noStrike" kern="1200" baseline="0" dirty="0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 </a:t>
                      </a:r>
                      <a:r>
                        <a:rPr lang="en-US" sz="2800" b="1" i="0" u="none" strike="noStrike" kern="1200" baseline="0" dirty="0" err="1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Urgensi</a:t>
                      </a:r>
                      <a:endParaRPr lang="en-US" sz="2800" b="1" i="0" u="none" strike="noStrike" kern="1200" baseline="0" dirty="0">
                        <a:solidFill>
                          <a:srgbClr val="000090"/>
                        </a:solidFill>
                        <a:latin typeface="Cambria"/>
                        <a:ea typeface="+mn-ea"/>
                        <a:cs typeface="Cambria"/>
                      </a:endParaRPr>
                    </a:p>
                    <a:p>
                      <a:pPr algn="ctr"/>
                      <a:r>
                        <a:rPr lang="en-US" sz="2800" b="1" i="0" u="none" strike="noStrike" kern="1200" baseline="0" dirty="0" err="1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Aspek</a:t>
                      </a:r>
                      <a:r>
                        <a:rPr lang="en-US" sz="2800" b="1" i="0" u="none" strike="noStrike" kern="1200" baseline="0" dirty="0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 </a:t>
                      </a:r>
                      <a:r>
                        <a:rPr lang="en-US" sz="2800" b="1" i="0" u="none" strike="noStrike" kern="1200" baseline="0" dirty="0" err="1">
                          <a:solidFill>
                            <a:srgbClr val="000090"/>
                          </a:solidFill>
                          <a:latin typeface="Cambria"/>
                          <a:ea typeface="+mn-ea"/>
                          <a:cs typeface="Cambria"/>
                        </a:rPr>
                        <a:t>Kepemimpinan</a:t>
                      </a:r>
                      <a:endParaRPr lang="en-US" sz="2800" b="1" dirty="0">
                        <a:solidFill>
                          <a:srgbClr val="000090"/>
                        </a:solidFill>
                        <a:latin typeface="Cambria"/>
                        <a:cs typeface="Cambria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766">
                <a:tc>
                  <a:txBody>
                    <a:bodyPr/>
                    <a:lstStyle/>
                    <a:p>
                      <a:r>
                        <a:rPr lang="en-US" sz="2000" b="1" dirty="0"/>
                        <a:t>1.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PUSAT (PRESIDEN)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KAPABILITAS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AKSEPTABILITAS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KOMPATIBILITAS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3766">
                <a:tc>
                  <a:txBody>
                    <a:bodyPr/>
                    <a:lstStyle/>
                    <a:p>
                      <a:r>
                        <a:rPr lang="en-US" sz="2000" b="1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PROVINSI (GUBERNUR)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KOMPATIBILITAS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KAPABILITAS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AKSEPTABILITAS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3766">
                <a:tc>
                  <a:txBody>
                    <a:bodyPr/>
                    <a:lstStyle/>
                    <a:p>
                      <a:r>
                        <a:rPr lang="en-US" sz="2000" b="1" dirty="0"/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KAB./KOTA (BUPATI / WALIKOTA)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AKSEPTABILITAS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KAPABILITAS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KOMPATIBILITAS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3766">
                <a:tc>
                  <a:txBody>
                    <a:bodyPr/>
                    <a:lstStyle/>
                    <a:p>
                      <a:r>
                        <a:rPr lang="en-US" sz="2000" b="1" dirty="0"/>
                        <a:t>4.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DESA (KEPALA DESA)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AKSEPTABILITAS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KOMPATIBILITAS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000" b="1" dirty="0"/>
                        <a:t>KAPABILITAS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951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2550"/>
            <a:ext cx="8229600" cy="1091198"/>
          </a:xfrm>
        </p:spPr>
        <p:txBody>
          <a:bodyPr/>
          <a:lstStyle/>
          <a:p>
            <a:r>
              <a:rPr lang="en-US" dirty="0"/>
              <a:t>BAHAN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99" y="1931957"/>
            <a:ext cx="8871245" cy="474045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urgensi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pilar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level:</a:t>
            </a:r>
          </a:p>
          <a:p>
            <a:pPr marL="854075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OPD</a:t>
            </a:r>
          </a:p>
          <a:p>
            <a:pPr marL="854075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03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493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Apple Casual</vt:lpstr>
      <vt:lpstr>Arial</vt:lpstr>
      <vt:lpstr>Calibri</vt:lpstr>
      <vt:lpstr>Cambria</vt:lpstr>
      <vt:lpstr>Office Theme</vt:lpstr>
      <vt:lpstr>KEPEMIMPINAN PEMERINTAHAN (MENURUT PROF. DR. SADU WASISTIONO, M.S)</vt:lpstr>
      <vt:lpstr>Kepemimpinan Organisasional</vt:lpstr>
      <vt:lpstr>Kepemimpinan Sosial</vt:lpstr>
      <vt:lpstr>PowerPoint Presentation</vt:lpstr>
      <vt:lpstr>TIGA PILAR KEPEMIMPINAN PEMERINTAHAN</vt:lpstr>
      <vt:lpstr>PowerPoint Presentation</vt:lpstr>
      <vt:lpstr>Contoh:</vt:lpstr>
      <vt:lpstr>BAHAN DISKUSI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KEPEMIMPINAN PEMERINTAHAN (MENURUT PROF. DR. SADU WASISTIONO, M.S)</dc:title>
  <dc:creator>User</dc:creator>
  <cp:lastModifiedBy>User</cp:lastModifiedBy>
  <cp:revision>5</cp:revision>
  <dcterms:created xsi:type="dcterms:W3CDTF">2021-02-27T06:03:07Z</dcterms:created>
  <dcterms:modified xsi:type="dcterms:W3CDTF">2022-02-26T18:20:58Z</dcterms:modified>
</cp:coreProperties>
</file>