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4" r:id="rId6"/>
    <p:sldId id="265" r:id="rId7"/>
    <p:sldId id="262" r:id="rId8"/>
    <p:sldId id="266" r:id="rId9"/>
    <p:sldId id="263" r:id="rId10"/>
    <p:sldId id="267" r:id="rId11"/>
    <p:sldId id="268" r:id="rId12"/>
    <p:sldId id="269" r:id="rId13"/>
    <p:sldId id="270" r:id="rId14"/>
    <p:sldId id="278" r:id="rId15"/>
    <p:sldId id="272" r:id="rId16"/>
    <p:sldId id="277" r:id="rId17"/>
    <p:sldId id="273" r:id="rId18"/>
    <p:sldId id="274" r:id="rId19"/>
    <p:sldId id="276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2" d="100"/>
          <a:sy n="72" d="100"/>
        </p:scale>
        <p:origin x="-1326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C18DA0-5326-4A5A-A69B-7FBF9BF16F6B}" type="datetimeFigureOut">
              <a:rPr lang="en-US" smtClean="0"/>
              <a:t>10/25/2021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C85333-5D86-4E8D-B841-F6041562CF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13498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C18DA0-5326-4A5A-A69B-7FBF9BF16F6B}" type="datetimeFigureOut">
              <a:rPr lang="en-US" smtClean="0"/>
              <a:t>10/25/2021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C85333-5D86-4E8D-B841-F6041562CF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46441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C18DA0-5326-4A5A-A69B-7FBF9BF16F6B}" type="datetimeFigureOut">
              <a:rPr lang="en-US" smtClean="0"/>
              <a:t>10/25/2021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C85333-5D86-4E8D-B841-F6041562CF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61974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C18DA0-5326-4A5A-A69B-7FBF9BF16F6B}" type="datetimeFigureOut">
              <a:rPr lang="en-US" smtClean="0"/>
              <a:t>10/25/2021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C85333-5D86-4E8D-B841-F6041562CF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43369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C18DA0-5326-4A5A-A69B-7FBF9BF16F6B}" type="datetimeFigureOut">
              <a:rPr lang="en-US" smtClean="0"/>
              <a:t>10/25/2021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C85333-5D86-4E8D-B841-F6041562CF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2945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C18DA0-5326-4A5A-A69B-7FBF9BF16F6B}" type="datetimeFigureOut">
              <a:rPr lang="en-US" smtClean="0"/>
              <a:t>10/25/2021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C85333-5D86-4E8D-B841-F6041562CF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46252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C18DA0-5326-4A5A-A69B-7FBF9BF16F6B}" type="datetimeFigureOut">
              <a:rPr lang="en-US" smtClean="0"/>
              <a:t>10/25/2021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C85333-5D86-4E8D-B841-F6041562CF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80146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C18DA0-5326-4A5A-A69B-7FBF9BF16F6B}" type="datetimeFigureOut">
              <a:rPr lang="en-US" smtClean="0"/>
              <a:t>10/25/2021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C85333-5D86-4E8D-B841-F6041562CF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69544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C18DA0-5326-4A5A-A69B-7FBF9BF16F6B}" type="datetimeFigureOut">
              <a:rPr lang="en-US" smtClean="0"/>
              <a:t>10/25/2021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C85333-5D86-4E8D-B841-F6041562CF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33134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C18DA0-5326-4A5A-A69B-7FBF9BF16F6B}" type="datetimeFigureOut">
              <a:rPr lang="en-US" smtClean="0"/>
              <a:t>10/25/2021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C85333-5D86-4E8D-B841-F6041562CF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72581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C18DA0-5326-4A5A-A69B-7FBF9BF16F6B}" type="datetimeFigureOut">
              <a:rPr lang="en-US" smtClean="0"/>
              <a:t>10/25/2021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C85333-5D86-4E8D-B841-F6041562CF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44743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C18DA0-5326-4A5A-A69B-7FBF9BF16F6B}" type="datetimeFigureOut">
              <a:rPr lang="en-US" smtClean="0"/>
              <a:t>10/25/2021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C85333-5D86-4E8D-B841-F6041562CF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66916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304801"/>
            <a:ext cx="7848600" cy="914399"/>
          </a:xfrm>
        </p:spPr>
        <p:txBody>
          <a:bodyPr>
            <a:normAutofit/>
          </a:bodyPr>
          <a:lstStyle/>
          <a:p>
            <a:pPr lvl="0"/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447800"/>
            <a:ext cx="7848600" cy="4191000"/>
          </a:xfrm>
        </p:spPr>
        <p:txBody>
          <a:bodyPr/>
          <a:lstStyle/>
          <a:p>
            <a:pPr lvl="0"/>
            <a:endParaRPr lang="en-AU" dirty="0" smtClean="0"/>
          </a:p>
          <a:p>
            <a:pPr lvl="0"/>
            <a:r>
              <a:rPr lang="en-AU" dirty="0" smtClean="0">
                <a:solidFill>
                  <a:schemeClr val="tx1"/>
                </a:solidFill>
              </a:rPr>
              <a:t>Pemerintahan </a:t>
            </a:r>
            <a:r>
              <a:rPr lang="en-AU" dirty="0">
                <a:solidFill>
                  <a:schemeClr val="tx1"/>
                </a:solidFill>
              </a:rPr>
              <a:t>Daerah </a:t>
            </a:r>
            <a:r>
              <a:rPr lang="en-AU" dirty="0" err="1">
                <a:solidFill>
                  <a:schemeClr val="tx1"/>
                </a:solidFill>
              </a:rPr>
              <a:t>pada</a:t>
            </a:r>
            <a:r>
              <a:rPr lang="en-AU" dirty="0">
                <a:solidFill>
                  <a:schemeClr val="tx1"/>
                </a:solidFill>
              </a:rPr>
              <a:t> </a:t>
            </a:r>
            <a:r>
              <a:rPr lang="en-AU" dirty="0" err="1">
                <a:solidFill>
                  <a:schemeClr val="tx1"/>
                </a:solidFill>
              </a:rPr>
              <a:t>masa</a:t>
            </a:r>
            <a:r>
              <a:rPr lang="en-AU" dirty="0">
                <a:solidFill>
                  <a:schemeClr val="tx1"/>
                </a:solidFill>
              </a:rPr>
              <a:t> 1974-1999</a:t>
            </a:r>
            <a:endParaRPr lang="en-US" dirty="0">
              <a:solidFill>
                <a:schemeClr val="tx1"/>
              </a:solidFill>
            </a:endParaRPr>
          </a:p>
          <a:p>
            <a:pPr lvl="0"/>
            <a:r>
              <a:rPr lang="en-AU" dirty="0">
                <a:solidFill>
                  <a:schemeClr val="tx1"/>
                </a:solidFill>
              </a:rPr>
              <a:t>Pemerintahan Daerah </a:t>
            </a:r>
            <a:r>
              <a:rPr lang="en-AU" dirty="0" err="1">
                <a:solidFill>
                  <a:schemeClr val="tx1"/>
                </a:solidFill>
              </a:rPr>
              <a:t>pada</a:t>
            </a:r>
            <a:r>
              <a:rPr lang="en-AU" dirty="0">
                <a:solidFill>
                  <a:schemeClr val="tx1"/>
                </a:solidFill>
              </a:rPr>
              <a:t> </a:t>
            </a:r>
            <a:r>
              <a:rPr lang="en-AU" dirty="0" err="1">
                <a:solidFill>
                  <a:schemeClr val="tx1"/>
                </a:solidFill>
              </a:rPr>
              <a:t>masa</a:t>
            </a:r>
            <a:r>
              <a:rPr lang="en-AU" dirty="0">
                <a:solidFill>
                  <a:schemeClr val="tx1"/>
                </a:solidFill>
              </a:rPr>
              <a:t> 1999-2004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327871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4638"/>
            <a:ext cx="8153400" cy="2587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60198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800" b="1" dirty="0" smtClean="0"/>
              <a:t>7. Pemerintahan </a:t>
            </a:r>
            <a:r>
              <a:rPr lang="en-US" sz="2800" b="1" dirty="0" err="1" smtClean="0"/>
              <a:t>Desa</a:t>
            </a:r>
            <a:endParaRPr lang="en-US" sz="2800" b="1" dirty="0" smtClean="0"/>
          </a:p>
          <a:p>
            <a:pPr marL="514350" indent="-514350">
              <a:buFont typeface="+mj-lt"/>
              <a:buAutoNum type="alphaLcPeriod"/>
            </a:pPr>
            <a:r>
              <a:rPr lang="en-US" sz="2400" dirty="0" err="1" smtClean="0"/>
              <a:t>Pengaturan</a:t>
            </a:r>
            <a:r>
              <a:rPr lang="en-US" sz="2400" dirty="0" smtClean="0"/>
              <a:t> Pemerintahan </a:t>
            </a:r>
            <a:r>
              <a:rPr lang="en-US" sz="2400" dirty="0" err="1" smtClean="0"/>
              <a:t>Desa</a:t>
            </a:r>
            <a:r>
              <a:rPr lang="en-US" sz="2400" dirty="0" smtClean="0"/>
              <a:t> </a:t>
            </a:r>
            <a:r>
              <a:rPr lang="en-US" sz="2400" dirty="0" err="1" smtClean="0"/>
              <a:t>tidak</a:t>
            </a:r>
            <a:r>
              <a:rPr lang="en-US" sz="2400" dirty="0" smtClean="0"/>
              <a:t> </a:t>
            </a:r>
            <a:r>
              <a:rPr lang="en-US" sz="2400" dirty="0" err="1" smtClean="0"/>
              <a:t>lagi</a:t>
            </a:r>
            <a:r>
              <a:rPr lang="en-US" sz="2400" dirty="0" smtClean="0"/>
              <a:t> </a:t>
            </a:r>
            <a:r>
              <a:rPr lang="en-US" sz="2400" dirty="0" err="1" smtClean="0"/>
              <a:t>seragam</a:t>
            </a:r>
            <a:r>
              <a:rPr lang="en-US" sz="2400" dirty="0" smtClean="0"/>
              <a:t>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dikembakikan</a:t>
            </a:r>
            <a:r>
              <a:rPr lang="en-US" sz="2400" dirty="0" smtClean="0"/>
              <a:t> </a:t>
            </a:r>
            <a:r>
              <a:rPr lang="en-US" sz="2400" dirty="0" err="1" smtClean="0"/>
              <a:t>pd</a:t>
            </a:r>
            <a:r>
              <a:rPr lang="en-US" sz="2400" dirty="0" smtClean="0"/>
              <a:t> </a:t>
            </a:r>
            <a:r>
              <a:rPr lang="en-US" sz="2400" dirty="0" err="1" smtClean="0"/>
              <a:t>asal-usul</a:t>
            </a:r>
            <a:r>
              <a:rPr lang="en-US" sz="2400" dirty="0" smtClean="0"/>
              <a:t>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ketentuan</a:t>
            </a:r>
            <a:r>
              <a:rPr lang="en-US" sz="2400" dirty="0" smtClean="0"/>
              <a:t> </a:t>
            </a:r>
            <a:r>
              <a:rPr lang="en-US" sz="2400" dirty="0" err="1" smtClean="0"/>
              <a:t>adatnya</a:t>
            </a:r>
            <a:r>
              <a:rPr lang="en-US" sz="2400" dirty="0" smtClean="0"/>
              <a:t> di </a:t>
            </a:r>
            <a:r>
              <a:rPr lang="en-US" sz="2400" dirty="0" err="1" smtClean="0"/>
              <a:t>daerah</a:t>
            </a:r>
            <a:r>
              <a:rPr lang="en-US" sz="2400" dirty="0" smtClean="0"/>
              <a:t>. </a:t>
            </a:r>
          </a:p>
          <a:p>
            <a:pPr marL="514350" indent="-514350">
              <a:buFont typeface="+mj-lt"/>
              <a:buAutoNum type="alphaLcPeriod"/>
            </a:pPr>
            <a:r>
              <a:rPr lang="en-US" sz="2400" dirty="0" err="1" smtClean="0"/>
              <a:t>Pengaturan</a:t>
            </a:r>
            <a:r>
              <a:rPr lang="en-US" sz="2400" dirty="0" smtClean="0"/>
              <a:t> </a:t>
            </a:r>
            <a:r>
              <a:rPr lang="en-US" sz="2400" dirty="0" err="1" smtClean="0"/>
              <a:t>tentang</a:t>
            </a:r>
            <a:r>
              <a:rPr lang="en-US" sz="2400" dirty="0" smtClean="0"/>
              <a:t> Pemerintahan </a:t>
            </a:r>
            <a:r>
              <a:rPr lang="en-US" sz="2400" dirty="0" err="1" smtClean="0"/>
              <a:t>Desa</a:t>
            </a:r>
            <a:r>
              <a:rPr lang="en-US" sz="2400" dirty="0" smtClean="0"/>
              <a:t> </a:t>
            </a:r>
            <a:r>
              <a:rPr lang="en-US" sz="2400" dirty="0" err="1" smtClean="0"/>
              <a:t>diserahkan</a:t>
            </a:r>
            <a:r>
              <a:rPr lang="en-US" sz="2400" dirty="0" smtClean="0"/>
              <a:t> </a:t>
            </a:r>
            <a:r>
              <a:rPr lang="en-US" sz="2400" dirty="0" err="1" smtClean="0"/>
              <a:t>kepada</a:t>
            </a:r>
            <a:r>
              <a:rPr lang="en-US" sz="2400" dirty="0" smtClean="0"/>
              <a:t> </a:t>
            </a:r>
            <a:r>
              <a:rPr lang="en-US" sz="2400" dirty="0" err="1" smtClean="0"/>
              <a:t>masing-masing</a:t>
            </a:r>
            <a:r>
              <a:rPr lang="en-US" sz="2400" dirty="0" smtClean="0"/>
              <a:t> </a:t>
            </a:r>
            <a:r>
              <a:rPr lang="en-US" sz="2400" dirty="0" err="1" smtClean="0"/>
              <a:t>daerah</a:t>
            </a:r>
            <a:r>
              <a:rPr lang="en-US" sz="2400" dirty="0" smtClean="0"/>
              <a:t> </a:t>
            </a:r>
            <a:r>
              <a:rPr lang="en-US" sz="2400" dirty="0" err="1" smtClean="0"/>
              <a:t>kabupaten</a:t>
            </a:r>
            <a:r>
              <a:rPr lang="en-US" sz="2400" dirty="0" smtClean="0"/>
              <a:t>/</a:t>
            </a:r>
            <a:r>
              <a:rPr lang="en-US" sz="2400" dirty="0" err="1" smtClean="0"/>
              <a:t>kotamadya</a:t>
            </a:r>
            <a:endParaRPr lang="en-US" sz="2400" dirty="0" smtClean="0"/>
          </a:p>
          <a:p>
            <a:pPr marL="514350" indent="-514350">
              <a:buFont typeface="+mj-lt"/>
              <a:buAutoNum type="alphaLcPeriod"/>
            </a:pPr>
            <a:r>
              <a:rPr lang="en-US" sz="2400" dirty="0" smtClean="0"/>
              <a:t>Kepala </a:t>
            </a:r>
            <a:r>
              <a:rPr lang="en-US" sz="2400" dirty="0" err="1" smtClean="0"/>
              <a:t>daerah</a:t>
            </a:r>
            <a:r>
              <a:rPr lang="en-US" sz="2400" dirty="0" smtClean="0"/>
              <a:t> </a:t>
            </a:r>
            <a:r>
              <a:rPr lang="en-US" sz="2400" dirty="0" err="1" smtClean="0"/>
              <a:t>brtanggungjawab</a:t>
            </a:r>
            <a:r>
              <a:rPr lang="en-US" sz="2400" dirty="0" smtClean="0"/>
              <a:t> </a:t>
            </a:r>
            <a:r>
              <a:rPr lang="en-US" sz="2400" dirty="0" err="1" smtClean="0"/>
              <a:t>kpd</a:t>
            </a:r>
            <a:r>
              <a:rPr lang="en-US" sz="2400" dirty="0" smtClean="0"/>
              <a:t> </a:t>
            </a:r>
            <a:r>
              <a:rPr lang="en-US" sz="2400" dirty="0" err="1" smtClean="0"/>
              <a:t>Badan</a:t>
            </a:r>
            <a:r>
              <a:rPr lang="en-US" sz="2400" dirty="0" smtClean="0"/>
              <a:t> </a:t>
            </a:r>
            <a:r>
              <a:rPr lang="en-US" sz="2400" dirty="0" err="1" smtClean="0"/>
              <a:t>PerwakilanDesa</a:t>
            </a:r>
            <a:r>
              <a:rPr lang="en-US" sz="2400" dirty="0" smtClean="0"/>
              <a:t>.</a:t>
            </a:r>
          </a:p>
          <a:p>
            <a:pPr marL="514350" indent="-514350">
              <a:buFont typeface="+mj-lt"/>
              <a:buAutoNum type="alphaLcPeriod"/>
            </a:pPr>
            <a:r>
              <a:rPr lang="en-US" sz="2400" dirty="0" smtClean="0"/>
              <a:t> </a:t>
            </a:r>
            <a:r>
              <a:rPr lang="en-US" sz="2400" dirty="0" err="1" smtClean="0"/>
              <a:t>Desa</a:t>
            </a:r>
            <a:r>
              <a:rPr lang="en-US" sz="2400" dirty="0" smtClean="0"/>
              <a:t> </a:t>
            </a:r>
            <a:r>
              <a:rPr lang="en-US" sz="2400" dirty="0" err="1" smtClean="0"/>
              <a:t>dapat</a:t>
            </a:r>
            <a:r>
              <a:rPr lang="en-US" sz="2400" dirty="0" smtClean="0"/>
              <a:t> </a:t>
            </a:r>
            <a:r>
              <a:rPr lang="en-US" sz="2400" dirty="0" err="1" smtClean="0"/>
              <a:t>melakukan</a:t>
            </a:r>
            <a:r>
              <a:rPr lang="en-US" sz="2400" dirty="0" smtClean="0"/>
              <a:t> </a:t>
            </a:r>
            <a:r>
              <a:rPr lang="en-US" sz="2400" dirty="0" err="1" smtClean="0"/>
              <a:t>perbuatan</a:t>
            </a:r>
            <a:r>
              <a:rPr lang="en-US" sz="2400" dirty="0" smtClean="0"/>
              <a:t> </a:t>
            </a:r>
            <a:r>
              <a:rPr lang="en-US" sz="2400" dirty="0" err="1" smtClean="0"/>
              <a:t>hukum</a:t>
            </a:r>
            <a:r>
              <a:rPr lang="en-US" sz="2400" dirty="0" smtClean="0"/>
              <a:t> </a:t>
            </a:r>
            <a:r>
              <a:rPr lang="en-US" sz="2400" dirty="0" err="1" smtClean="0"/>
              <a:t>baik</a:t>
            </a:r>
            <a:r>
              <a:rPr lang="en-US" sz="2400" dirty="0" smtClean="0"/>
              <a:t> </a:t>
            </a:r>
            <a:r>
              <a:rPr lang="en-US" sz="2400" dirty="0" err="1" smtClean="0"/>
              <a:t>publik</a:t>
            </a:r>
            <a:r>
              <a:rPr lang="en-US" sz="2400" dirty="0" smtClean="0"/>
              <a:t> </a:t>
            </a:r>
            <a:r>
              <a:rPr lang="en-US" sz="2400" dirty="0" err="1" smtClean="0"/>
              <a:t>maupun</a:t>
            </a:r>
            <a:r>
              <a:rPr lang="en-US" sz="2400" dirty="0" smtClean="0"/>
              <a:t> </a:t>
            </a:r>
            <a:r>
              <a:rPr lang="en-US" sz="2400" dirty="0" err="1" smtClean="0"/>
              <a:t>perdata</a:t>
            </a:r>
            <a:endParaRPr lang="en-US" sz="2400" dirty="0" smtClean="0"/>
          </a:p>
          <a:p>
            <a:pPr marL="514350" indent="-514350">
              <a:buFont typeface="+mj-lt"/>
              <a:buAutoNum type="alphaLcPeriod"/>
            </a:pPr>
            <a:r>
              <a:rPr lang="en-US" sz="2400" dirty="0" smtClean="0"/>
              <a:t>Di </a:t>
            </a:r>
            <a:r>
              <a:rPr lang="en-US" sz="2400" dirty="0" err="1"/>
              <a:t>D</a:t>
            </a:r>
            <a:r>
              <a:rPr lang="en-US" sz="2400" dirty="0" err="1" smtClean="0"/>
              <a:t>esa</a:t>
            </a:r>
            <a:r>
              <a:rPr lang="en-US" sz="2400" dirty="0" smtClean="0"/>
              <a:t> </a:t>
            </a:r>
            <a:r>
              <a:rPr lang="en-US" sz="2400" dirty="0" err="1" smtClean="0"/>
              <a:t>dibentuk</a:t>
            </a:r>
            <a:r>
              <a:rPr lang="en-US" sz="2400" dirty="0" smtClean="0"/>
              <a:t> </a:t>
            </a:r>
            <a:r>
              <a:rPr lang="en-US" sz="2400" dirty="0" err="1" smtClean="0"/>
              <a:t>Badan</a:t>
            </a:r>
            <a:r>
              <a:rPr lang="en-US" sz="2400" dirty="0" smtClean="0"/>
              <a:t> </a:t>
            </a:r>
            <a:r>
              <a:rPr lang="en-US" sz="2400" dirty="0" err="1" smtClean="0"/>
              <a:t>Perwakilan</a:t>
            </a:r>
            <a:r>
              <a:rPr lang="en-US" sz="2400" dirty="0" smtClean="0"/>
              <a:t> </a:t>
            </a:r>
            <a:r>
              <a:rPr lang="en-US" sz="2400" dirty="0" err="1" smtClean="0"/>
              <a:t>Desa</a:t>
            </a:r>
            <a:r>
              <a:rPr lang="en-US" sz="2400" dirty="0"/>
              <a:t> </a:t>
            </a:r>
            <a:r>
              <a:rPr lang="en-US" sz="2400" dirty="0" err="1" smtClean="0"/>
              <a:t>sebagai</a:t>
            </a:r>
            <a:r>
              <a:rPr lang="en-US" sz="2400" dirty="0" smtClean="0"/>
              <a:t> </a:t>
            </a:r>
            <a:r>
              <a:rPr lang="en-US" sz="2400" dirty="0" err="1" smtClean="0"/>
              <a:t>lembaga</a:t>
            </a:r>
            <a:r>
              <a:rPr lang="en-US" sz="2400" dirty="0" smtClean="0"/>
              <a:t> </a:t>
            </a:r>
            <a:r>
              <a:rPr lang="en-US" sz="2400" dirty="0" err="1" smtClean="0"/>
              <a:t>legislasi</a:t>
            </a:r>
            <a:r>
              <a:rPr lang="en-US" sz="2400" dirty="0" smtClean="0"/>
              <a:t>, </a:t>
            </a:r>
            <a:r>
              <a:rPr lang="en-US" sz="2400" dirty="0" err="1" smtClean="0"/>
              <a:t>pengawasan</a:t>
            </a:r>
            <a:r>
              <a:rPr lang="en-US" sz="2400" dirty="0" smtClean="0"/>
              <a:t>, </a:t>
            </a:r>
            <a:r>
              <a:rPr lang="en-US" sz="2400" dirty="0" err="1" smtClean="0"/>
              <a:t>pelaksana</a:t>
            </a:r>
            <a:r>
              <a:rPr lang="en-US" sz="2400" dirty="0" smtClean="0"/>
              <a:t> </a:t>
            </a:r>
            <a:r>
              <a:rPr lang="en-US" sz="2400" dirty="0" err="1" smtClean="0"/>
              <a:t>peraturan</a:t>
            </a:r>
            <a:r>
              <a:rPr lang="en-US" sz="2400" dirty="0" smtClean="0"/>
              <a:t> &amp; </a:t>
            </a:r>
            <a:r>
              <a:rPr lang="en-US" sz="2400" dirty="0" err="1" smtClean="0"/>
              <a:t>anggaran</a:t>
            </a:r>
            <a:r>
              <a:rPr lang="en-US" sz="2400" dirty="0" smtClean="0"/>
              <a:t> </a:t>
            </a:r>
            <a:r>
              <a:rPr lang="en-US" sz="2400" dirty="0" err="1" smtClean="0"/>
              <a:t>desa</a:t>
            </a:r>
            <a:r>
              <a:rPr lang="en-US" sz="2400" dirty="0" smtClean="0"/>
              <a:t> Kepala </a:t>
            </a:r>
            <a:r>
              <a:rPr lang="en-US" sz="2400" dirty="0" err="1" smtClean="0"/>
              <a:t>desa</a:t>
            </a:r>
            <a:r>
              <a:rPr lang="en-US" sz="2400" dirty="0" smtClean="0"/>
              <a:t> </a:t>
            </a:r>
            <a:r>
              <a:rPr lang="en-US" sz="2400" dirty="0" err="1" smtClean="0"/>
              <a:t>mempunyai</a:t>
            </a:r>
            <a:r>
              <a:rPr lang="en-US" sz="2400" dirty="0" smtClean="0"/>
              <a:t> </a:t>
            </a:r>
            <a:r>
              <a:rPr lang="en-US" sz="2400" dirty="0" err="1" smtClean="0"/>
              <a:t>kewenangan</a:t>
            </a:r>
            <a:r>
              <a:rPr lang="en-US" sz="2400" dirty="0" smtClean="0"/>
              <a:t> </a:t>
            </a:r>
            <a:r>
              <a:rPr lang="en-US" sz="2400" dirty="0" err="1" smtClean="0"/>
              <a:t>untuk</a:t>
            </a:r>
            <a:r>
              <a:rPr lang="en-US" sz="2400" dirty="0" smtClean="0"/>
              <a:t> </a:t>
            </a:r>
            <a:r>
              <a:rPr lang="en-US" sz="2400" dirty="0" err="1" smtClean="0"/>
              <a:t>mendamaikan</a:t>
            </a:r>
            <a:r>
              <a:rPr lang="en-US" sz="2400" dirty="0" smtClean="0"/>
              <a:t> </a:t>
            </a:r>
            <a:r>
              <a:rPr lang="en-US" sz="2400" dirty="0" err="1" smtClean="0"/>
              <a:t>sengketa</a:t>
            </a:r>
            <a:r>
              <a:rPr lang="en-US" sz="2400" dirty="0" smtClean="0"/>
              <a:t> </a:t>
            </a:r>
            <a:r>
              <a:rPr lang="en-US" sz="2400" dirty="0" err="1" smtClean="0"/>
              <a:t>warganya</a:t>
            </a:r>
            <a:r>
              <a:rPr lang="en-US" sz="2400" dirty="0" smtClean="0"/>
              <a:t>.</a:t>
            </a:r>
          </a:p>
          <a:p>
            <a:pPr marL="514350" indent="-514350">
              <a:buFont typeface="+mj-lt"/>
              <a:buAutoNum type="alphaLcPeriod"/>
            </a:pPr>
            <a:r>
              <a:rPr lang="en-US" sz="2400" dirty="0" smtClean="0"/>
              <a:t>Untuk </a:t>
            </a:r>
            <a:r>
              <a:rPr lang="en-US" sz="2400" dirty="0" err="1" smtClean="0"/>
              <a:t>meningkatkan</a:t>
            </a:r>
            <a:r>
              <a:rPr lang="en-US" sz="2400" dirty="0" smtClean="0"/>
              <a:t> </a:t>
            </a:r>
            <a:r>
              <a:rPr lang="en-US" sz="2400" dirty="0" err="1" smtClean="0"/>
              <a:t>pelayanan</a:t>
            </a:r>
            <a:r>
              <a:rPr lang="en-US" sz="2400" dirty="0" smtClean="0"/>
              <a:t> </a:t>
            </a:r>
            <a:r>
              <a:rPr lang="en-US" sz="2400" dirty="0" err="1" smtClean="0"/>
              <a:t>kepada</a:t>
            </a:r>
            <a:r>
              <a:rPr lang="en-US" sz="2400" dirty="0" smtClean="0"/>
              <a:t> </a:t>
            </a:r>
            <a:r>
              <a:rPr lang="en-US" sz="2400" dirty="0" err="1" smtClean="0"/>
              <a:t>masyarakat</a:t>
            </a:r>
            <a:r>
              <a:rPr lang="en-US" sz="2400" dirty="0" smtClean="0"/>
              <a:t>  yang </a:t>
            </a:r>
            <a:r>
              <a:rPr lang="en-US" sz="2400" dirty="0" err="1" smtClean="0"/>
              <a:t>bercirikan</a:t>
            </a:r>
            <a:r>
              <a:rPr lang="en-US" sz="2400" dirty="0" smtClean="0"/>
              <a:t> </a:t>
            </a:r>
            <a:r>
              <a:rPr lang="en-US" sz="2400" dirty="0" err="1" smtClean="0"/>
              <a:t>perkotaan</a:t>
            </a:r>
            <a:r>
              <a:rPr lang="en-US" sz="2400" dirty="0" smtClean="0"/>
              <a:t> </a:t>
            </a:r>
            <a:r>
              <a:rPr lang="en-US" sz="2400" dirty="0" err="1" smtClean="0"/>
              <a:t>dibentuk</a:t>
            </a:r>
            <a:r>
              <a:rPr lang="en-US" sz="2400" dirty="0" smtClean="0"/>
              <a:t> </a:t>
            </a:r>
            <a:r>
              <a:rPr lang="en-US" sz="2400" dirty="0" err="1" smtClean="0"/>
              <a:t>kelurahan</a:t>
            </a:r>
            <a:r>
              <a:rPr lang="en-US" sz="2400" dirty="0" smtClean="0"/>
              <a:t> di </a:t>
            </a:r>
            <a:r>
              <a:rPr lang="en-US" sz="2400" dirty="0" err="1" smtClean="0"/>
              <a:t>kota</a:t>
            </a:r>
            <a:endParaRPr lang="en-US" sz="2400" dirty="0" smtClean="0"/>
          </a:p>
          <a:p>
            <a:pPr marL="514350" indent="-514350">
              <a:buFont typeface="+mj-lt"/>
              <a:buAutoNum type="alphaLcPeriod"/>
            </a:pPr>
            <a:endParaRPr lang="en-US" sz="2400" dirty="0" smtClean="0"/>
          </a:p>
          <a:p>
            <a:pPr marL="514350" indent="-514350">
              <a:buFont typeface="+mj-lt"/>
              <a:buAutoNum type="alphaLcPeriod"/>
            </a:pPr>
            <a:endParaRPr lang="en-US" sz="2400" dirty="0" smtClean="0">
              <a:cs typeface="Arial" pitchFamily="34" charset="0"/>
            </a:endParaRPr>
          </a:p>
          <a:p>
            <a:pPr marL="0" indent="0">
              <a:buNone/>
            </a:pPr>
            <a:endParaRPr lang="en-US" sz="2400" dirty="0" smtClean="0">
              <a:cs typeface="Arial" pitchFamily="34" charset="0"/>
            </a:endParaRPr>
          </a:p>
          <a:p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354673263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74638"/>
            <a:ext cx="8305800" cy="715962"/>
          </a:xfrm>
        </p:spPr>
        <p:txBody>
          <a:bodyPr>
            <a:normAutofit fontScale="90000"/>
          </a:bodyPr>
          <a:lstStyle/>
          <a:p>
            <a:pPr lvl="0"/>
            <a:r>
              <a:rPr lang="en-AU" dirty="0" smtClean="0"/>
              <a:t/>
            </a:r>
            <a:br>
              <a:rPr lang="en-AU" dirty="0" smtClean="0"/>
            </a:br>
            <a:r>
              <a:rPr lang="en-AU" sz="3600" b="1" dirty="0" smtClean="0">
                <a:latin typeface="+mn-lt"/>
              </a:rPr>
              <a:t>Pemerintahan Daerah  </a:t>
            </a:r>
            <a:r>
              <a:rPr lang="id-ID" sz="3600" b="1" dirty="0" err="1">
                <a:latin typeface="+mn-lt"/>
              </a:rPr>
              <a:t>M</a:t>
            </a:r>
            <a:r>
              <a:rPr lang="en-AU" sz="3600" b="1" dirty="0" err="1" smtClean="0">
                <a:latin typeface="+mn-lt"/>
              </a:rPr>
              <a:t>asa</a:t>
            </a:r>
            <a:r>
              <a:rPr lang="en-US" sz="3600" b="1" dirty="0" smtClean="0">
                <a:solidFill>
                  <a:srgbClr val="FF0000"/>
                </a:solidFill>
                <a:latin typeface="+mn-lt"/>
                <a:cs typeface="Arial" pitchFamily="34" charset="0"/>
              </a:rPr>
              <a:t> </a:t>
            </a:r>
            <a:r>
              <a:rPr lang="en-US" sz="3600" b="1" dirty="0" smtClean="0">
                <a:latin typeface="+mn-lt"/>
                <a:cs typeface="Arial" pitchFamily="34" charset="0"/>
              </a:rPr>
              <a:t>UU No 32 </a:t>
            </a:r>
            <a:r>
              <a:rPr lang="en-US" sz="3600" b="1" dirty="0" err="1" smtClean="0">
                <a:latin typeface="+mn-lt"/>
                <a:cs typeface="Arial" pitchFamily="34" charset="0"/>
              </a:rPr>
              <a:t>Th</a:t>
            </a:r>
            <a:r>
              <a:rPr lang="en-AU" sz="3600" b="1" dirty="0" smtClean="0">
                <a:latin typeface="+mn-lt"/>
              </a:rPr>
              <a:t> 2004</a:t>
            </a:r>
            <a:r>
              <a:rPr lang="en-US" sz="3600" b="1" dirty="0" smtClean="0">
                <a:latin typeface="+mn-lt"/>
              </a:rPr>
              <a:t/>
            </a:r>
            <a:br>
              <a:rPr lang="en-US" sz="3600" b="1" dirty="0" smtClean="0">
                <a:latin typeface="+mn-lt"/>
              </a:rPr>
            </a:br>
            <a:endParaRPr lang="en-US" sz="3600" b="1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295400"/>
            <a:ext cx="8229600" cy="5181600"/>
          </a:xfrm>
        </p:spPr>
        <p:txBody>
          <a:bodyPr>
            <a:noAutofit/>
          </a:bodyPr>
          <a:lstStyle/>
          <a:p>
            <a:r>
              <a:rPr lang="en-US" sz="2800" dirty="0">
                <a:latin typeface="+mj-lt"/>
              </a:rPr>
              <a:t>Pada </a:t>
            </a:r>
            <a:r>
              <a:rPr lang="en-US" sz="2800" dirty="0" err="1">
                <a:latin typeface="+mj-lt"/>
              </a:rPr>
              <a:t>periode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ini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berlaku</a:t>
            </a:r>
            <a:r>
              <a:rPr lang="en-US" sz="2800" dirty="0">
                <a:latin typeface="+mj-lt"/>
              </a:rPr>
              <a:t> </a:t>
            </a:r>
            <a:r>
              <a:rPr lang="en-US" sz="2800" dirty="0" smtClean="0">
                <a:latin typeface="+mj-lt"/>
              </a:rPr>
              <a:t>Undang-Undang No.</a:t>
            </a:r>
            <a:r>
              <a:rPr lang="id-ID" sz="2800" dirty="0" smtClean="0">
                <a:latin typeface="+mj-lt"/>
              </a:rPr>
              <a:t> </a:t>
            </a:r>
            <a:r>
              <a:rPr lang="en-US" sz="2800" dirty="0" smtClean="0">
                <a:latin typeface="+mj-lt"/>
              </a:rPr>
              <a:t>32 </a:t>
            </a:r>
            <a:r>
              <a:rPr lang="en-US" sz="2800" dirty="0" err="1">
                <a:latin typeface="+mj-lt"/>
              </a:rPr>
              <a:t>Tahun</a:t>
            </a:r>
            <a:r>
              <a:rPr lang="en-US" sz="2800" dirty="0">
                <a:latin typeface="+mj-lt"/>
              </a:rPr>
              <a:t> 2004 </a:t>
            </a:r>
            <a:r>
              <a:rPr lang="en-US" sz="2800" dirty="0" smtClean="0">
                <a:latin typeface="+mj-lt"/>
              </a:rPr>
              <a:t>t</a:t>
            </a:r>
            <a:r>
              <a:rPr lang="id-ID" sz="2800" dirty="0" smtClean="0">
                <a:latin typeface="+mj-lt"/>
              </a:rPr>
              <a:t>en</a:t>
            </a:r>
            <a:r>
              <a:rPr lang="en-US" sz="2800" dirty="0" smtClean="0">
                <a:latin typeface="+mj-lt"/>
              </a:rPr>
              <a:t>t</a:t>
            </a:r>
            <a:r>
              <a:rPr lang="id-ID" sz="2800" dirty="0" smtClean="0">
                <a:latin typeface="+mj-lt"/>
              </a:rPr>
              <a:t>a</a:t>
            </a:r>
            <a:r>
              <a:rPr lang="en-US" sz="2800" dirty="0" err="1" smtClean="0">
                <a:latin typeface="+mj-lt"/>
              </a:rPr>
              <a:t>ng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>
                <a:latin typeface="+mj-lt"/>
              </a:rPr>
              <a:t>Pemerintahan </a:t>
            </a:r>
            <a:r>
              <a:rPr lang="en-US" sz="2800" dirty="0" smtClean="0">
                <a:latin typeface="+mj-lt"/>
              </a:rPr>
              <a:t>Daerah m</a:t>
            </a:r>
            <a:r>
              <a:rPr lang="id-ID" sz="2800" dirty="0" smtClean="0">
                <a:latin typeface="+mj-lt"/>
              </a:rPr>
              <a:t>e</a:t>
            </a:r>
            <a:r>
              <a:rPr lang="en-US" sz="2800" dirty="0" err="1" smtClean="0">
                <a:latin typeface="+mj-lt"/>
              </a:rPr>
              <a:t>nggantikan</a:t>
            </a:r>
            <a:r>
              <a:rPr lang="en-US" sz="2800" dirty="0">
                <a:latin typeface="+mj-lt"/>
              </a:rPr>
              <a:t> </a:t>
            </a:r>
            <a:r>
              <a:rPr lang="en-US" sz="2800" dirty="0" smtClean="0">
                <a:latin typeface="+mj-lt"/>
              </a:rPr>
              <a:t>UU No</a:t>
            </a:r>
            <a:r>
              <a:rPr lang="en-US" sz="2800" dirty="0">
                <a:latin typeface="+mj-lt"/>
              </a:rPr>
              <a:t>. 22 </a:t>
            </a:r>
            <a:r>
              <a:rPr lang="en-US" sz="2800" dirty="0" err="1" smtClean="0">
                <a:latin typeface="+mj-lt"/>
              </a:rPr>
              <a:t>Th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>
                <a:latin typeface="+mj-lt"/>
              </a:rPr>
              <a:t>1999. </a:t>
            </a:r>
            <a:endParaRPr lang="en-US" sz="2800" dirty="0" smtClean="0">
              <a:latin typeface="+mj-lt"/>
            </a:endParaRPr>
          </a:p>
          <a:p>
            <a:r>
              <a:rPr lang="en-US" sz="2800" dirty="0" smtClean="0">
                <a:latin typeface="+mj-lt"/>
              </a:rPr>
              <a:t>Menurut </a:t>
            </a:r>
            <a:r>
              <a:rPr lang="en-US" sz="2800" dirty="0">
                <a:latin typeface="+mj-lt"/>
              </a:rPr>
              <a:t>UU </a:t>
            </a:r>
            <a:r>
              <a:rPr lang="en-US" sz="2800" dirty="0" smtClean="0">
                <a:latin typeface="+mj-lt"/>
              </a:rPr>
              <a:t>No. 32 </a:t>
            </a:r>
            <a:r>
              <a:rPr lang="en-US" sz="2800" dirty="0" err="1" smtClean="0">
                <a:latin typeface="+mj-lt"/>
              </a:rPr>
              <a:t>Tahun</a:t>
            </a:r>
            <a:r>
              <a:rPr lang="en-US" sz="2800" dirty="0" smtClean="0">
                <a:latin typeface="+mj-lt"/>
              </a:rPr>
              <a:t> 2004 </a:t>
            </a:r>
            <a:r>
              <a:rPr lang="en-US" sz="2800" dirty="0" err="1" smtClean="0">
                <a:latin typeface="+mj-lt"/>
              </a:rPr>
              <a:t>ini</a:t>
            </a:r>
            <a:r>
              <a:rPr lang="en-US" sz="2800" dirty="0">
                <a:latin typeface="+mj-lt"/>
              </a:rPr>
              <a:t> Indonesia </a:t>
            </a:r>
            <a:r>
              <a:rPr lang="en-US" sz="2800" dirty="0" err="1">
                <a:latin typeface="+mj-lt"/>
              </a:rPr>
              <a:t>dibagi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menjadi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satu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jenis</a:t>
            </a:r>
            <a:r>
              <a:rPr lang="en-US" sz="2800" dirty="0">
                <a:latin typeface="+mj-lt"/>
              </a:rPr>
              <a:t> </a:t>
            </a:r>
            <a:r>
              <a:rPr lang="en-US" sz="2800" dirty="0" err="1">
                <a:latin typeface="+mj-lt"/>
              </a:rPr>
              <a:t>daerah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otonom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dengan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perincian</a:t>
            </a:r>
            <a:r>
              <a:rPr lang="en-US" sz="2800" dirty="0">
                <a:latin typeface="+mj-lt"/>
              </a:rPr>
              <a:t> Negara </a:t>
            </a:r>
            <a:r>
              <a:rPr lang="en-US" sz="2800" dirty="0" err="1">
                <a:latin typeface="+mj-lt"/>
              </a:rPr>
              <a:t>Kesatuan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Republik</a:t>
            </a:r>
            <a:r>
              <a:rPr lang="en-US" sz="2800" dirty="0">
                <a:latin typeface="+mj-lt"/>
              </a:rPr>
              <a:t> Indonesia </a:t>
            </a:r>
            <a:r>
              <a:rPr lang="en-US" sz="2800" dirty="0" err="1">
                <a:latin typeface="+mj-lt"/>
              </a:rPr>
              <a:t>dibagi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atas</a:t>
            </a:r>
            <a:r>
              <a:rPr lang="en-US" sz="2800" dirty="0">
                <a:latin typeface="+mj-lt"/>
              </a:rPr>
              <a:t> </a:t>
            </a:r>
            <a:r>
              <a:rPr lang="en-US" sz="2800" dirty="0" err="1" smtClean="0">
                <a:latin typeface="+mj-lt"/>
              </a:rPr>
              <a:t>daerah</a:t>
            </a:r>
            <a:r>
              <a:rPr lang="id-ID" sz="2800" dirty="0" smtClean="0">
                <a:latin typeface="+mj-lt"/>
              </a:rPr>
              <a:t>-daerah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provinsi</a:t>
            </a:r>
            <a:r>
              <a:rPr lang="en-US" sz="2800" dirty="0">
                <a:latin typeface="+mj-lt"/>
              </a:rPr>
              <a:t> </a:t>
            </a:r>
            <a:r>
              <a:rPr lang="en-US" sz="2800" dirty="0" err="1">
                <a:latin typeface="+mj-lt"/>
              </a:rPr>
              <a:t>dan</a:t>
            </a:r>
            <a:r>
              <a:rPr lang="en-US" sz="2800" dirty="0">
                <a:latin typeface="+mj-lt"/>
              </a:rPr>
              <a:t> </a:t>
            </a:r>
            <a:r>
              <a:rPr lang="en-US" sz="2800" dirty="0" err="1">
                <a:latin typeface="+mj-lt"/>
              </a:rPr>
              <a:t>daerah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provinsi</a:t>
            </a:r>
            <a:r>
              <a:rPr lang="en-US" sz="2800" dirty="0">
                <a:latin typeface="+mj-lt"/>
              </a:rPr>
              <a:t> </a:t>
            </a:r>
            <a:r>
              <a:rPr lang="en-US" sz="2800" dirty="0" err="1">
                <a:latin typeface="+mj-lt"/>
              </a:rPr>
              <a:t>itu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dibagi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atas</a:t>
            </a:r>
            <a:r>
              <a:rPr lang="en-US" sz="2800" dirty="0">
                <a:latin typeface="+mj-lt"/>
              </a:rPr>
              <a:t> </a:t>
            </a:r>
            <a:r>
              <a:rPr lang="en-US" sz="2800" dirty="0" err="1">
                <a:latin typeface="+mj-lt"/>
              </a:rPr>
              <a:t>daerah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kabupaten</a:t>
            </a:r>
            <a:r>
              <a:rPr lang="en-US" sz="2800" dirty="0">
                <a:latin typeface="+mj-lt"/>
              </a:rPr>
              <a:t> </a:t>
            </a:r>
            <a:r>
              <a:rPr lang="en-US" sz="2800" dirty="0" err="1">
                <a:latin typeface="+mj-lt"/>
              </a:rPr>
              <a:t>dan</a:t>
            </a:r>
            <a:r>
              <a:rPr lang="en-US" sz="2800" dirty="0">
                <a:latin typeface="+mj-lt"/>
              </a:rPr>
              <a:t> </a:t>
            </a:r>
            <a:r>
              <a:rPr lang="en-US" sz="2800" dirty="0" err="1">
                <a:latin typeface="+mj-lt"/>
              </a:rPr>
              <a:t>daerah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kota</a:t>
            </a:r>
            <a:r>
              <a:rPr lang="en-US" sz="2800" dirty="0">
                <a:latin typeface="+mj-lt"/>
              </a:rPr>
              <a:t>. </a:t>
            </a:r>
            <a:endParaRPr lang="en-US" sz="2800" dirty="0" smtClean="0">
              <a:latin typeface="+mj-lt"/>
            </a:endParaRPr>
          </a:p>
          <a:p>
            <a:r>
              <a:rPr lang="en-US" sz="2800" dirty="0" err="1" smtClean="0">
                <a:latin typeface="+mj-lt"/>
              </a:rPr>
              <a:t>Selain</a:t>
            </a:r>
            <a:r>
              <a:rPr lang="id-ID" sz="2800" dirty="0" smtClean="0">
                <a:latin typeface="+mj-lt"/>
              </a:rPr>
              <a:t> itu </a:t>
            </a:r>
            <a:r>
              <a:rPr lang="en-US" sz="2800" dirty="0" smtClean="0">
                <a:latin typeface="+mj-lt"/>
              </a:rPr>
              <a:t> Negara </a:t>
            </a:r>
            <a:r>
              <a:rPr lang="en-US" sz="2800" dirty="0" err="1" smtClean="0">
                <a:latin typeface="+mj-lt"/>
              </a:rPr>
              <a:t>mengakui</a:t>
            </a:r>
            <a:r>
              <a:rPr lang="en-US" sz="2800" dirty="0" smtClean="0">
                <a:latin typeface="+mj-lt"/>
              </a:rPr>
              <a:t> </a:t>
            </a:r>
            <a:r>
              <a:rPr lang="en-US" sz="2800" dirty="0" err="1" smtClean="0">
                <a:latin typeface="+mj-lt"/>
              </a:rPr>
              <a:t>kekhususan</a:t>
            </a:r>
            <a:r>
              <a:rPr lang="en-US" sz="2800" dirty="0" smtClean="0">
                <a:latin typeface="+mj-lt"/>
              </a:rPr>
              <a:t> </a:t>
            </a:r>
            <a:r>
              <a:rPr lang="en-US" sz="2800" dirty="0" err="1" smtClean="0">
                <a:latin typeface="+mj-lt"/>
              </a:rPr>
              <a:t>dan</a:t>
            </a:r>
            <a:r>
              <a:rPr lang="en-US" sz="2800" dirty="0" smtClean="0">
                <a:latin typeface="+mj-lt"/>
              </a:rPr>
              <a:t>/</a:t>
            </a:r>
            <a:r>
              <a:rPr lang="en-US" sz="2800" dirty="0" err="1" smtClean="0">
                <a:latin typeface="+mj-lt"/>
              </a:rPr>
              <a:t>atau</a:t>
            </a:r>
            <a:r>
              <a:rPr lang="en-US" sz="2800" dirty="0" smtClean="0">
                <a:latin typeface="+mj-lt"/>
              </a:rPr>
              <a:t> </a:t>
            </a:r>
            <a:endParaRPr lang="id-ID" sz="2800" dirty="0" smtClean="0">
              <a:latin typeface="+mj-lt"/>
            </a:endParaRPr>
          </a:p>
          <a:p>
            <a:pPr marL="0" indent="0">
              <a:buNone/>
            </a:pPr>
            <a:r>
              <a:rPr lang="id-ID" sz="2800" dirty="0">
                <a:latin typeface="+mj-lt"/>
              </a:rPr>
              <a:t> </a:t>
            </a:r>
            <a:r>
              <a:rPr lang="id-ID" sz="2800" dirty="0" smtClean="0">
                <a:latin typeface="+mj-lt"/>
              </a:rPr>
              <a:t>    </a:t>
            </a:r>
            <a:r>
              <a:rPr lang="en-US" sz="2800" dirty="0" err="1" smtClean="0">
                <a:latin typeface="+mj-lt"/>
              </a:rPr>
              <a:t>keistimewaan</a:t>
            </a:r>
            <a:r>
              <a:rPr lang="en-US" sz="2800" dirty="0" smtClean="0">
                <a:latin typeface="+mj-lt"/>
              </a:rPr>
              <a:t> yang </a:t>
            </a:r>
            <a:r>
              <a:rPr lang="en-US" sz="2800" dirty="0" err="1" smtClean="0">
                <a:latin typeface="+mj-lt"/>
              </a:rPr>
              <a:t>ada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pada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empat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daerah</a:t>
            </a:r>
            <a:r>
              <a:rPr lang="en-US" sz="2800" dirty="0" smtClean="0">
                <a:latin typeface="+mj-lt"/>
              </a:rPr>
              <a:t> </a:t>
            </a:r>
            <a:endParaRPr lang="id-ID" sz="2800" dirty="0" smtClean="0">
              <a:latin typeface="+mj-lt"/>
            </a:endParaRPr>
          </a:p>
          <a:p>
            <a:pPr marL="0" indent="0">
              <a:buNone/>
            </a:pPr>
            <a:r>
              <a:rPr lang="id-ID" sz="2800" dirty="0">
                <a:latin typeface="+mj-lt"/>
              </a:rPr>
              <a:t> </a:t>
            </a:r>
            <a:r>
              <a:rPr lang="id-ID" sz="2800" dirty="0" smtClean="0">
                <a:latin typeface="+mj-lt"/>
              </a:rPr>
              <a:t>    </a:t>
            </a:r>
            <a:r>
              <a:rPr lang="en-US" sz="2800" dirty="0" err="1" smtClean="0">
                <a:latin typeface="+mj-lt"/>
              </a:rPr>
              <a:t>yaitu</a:t>
            </a:r>
            <a:r>
              <a:rPr lang="en-US" sz="2800" dirty="0" smtClean="0">
                <a:latin typeface="+mj-lt"/>
              </a:rPr>
              <a:t> Aceh, Jakarta, Papua </a:t>
            </a:r>
            <a:r>
              <a:rPr lang="en-US" sz="2800" dirty="0" err="1" smtClean="0">
                <a:latin typeface="+mj-lt"/>
              </a:rPr>
              <a:t>dan</a:t>
            </a:r>
            <a:r>
              <a:rPr lang="en-US" sz="2800" dirty="0" smtClean="0">
                <a:latin typeface="+mj-lt"/>
              </a:rPr>
              <a:t> Yogyakarta</a:t>
            </a:r>
            <a:r>
              <a:rPr lang="en-US" sz="2800" dirty="0">
                <a:latin typeface="+mj-lt"/>
              </a:rPr>
              <a:t>. </a:t>
            </a:r>
            <a:endParaRPr lang="en-US" sz="2800" dirty="0" smtClean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408959497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34962"/>
          </a:xfrm>
        </p:spPr>
        <p:txBody>
          <a:bodyPr>
            <a:normAutofit fontScale="90000"/>
          </a:bodyPr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791200"/>
          </a:xfrm>
        </p:spPr>
        <p:txBody>
          <a:bodyPr>
            <a:noAutofit/>
          </a:bodyPr>
          <a:lstStyle/>
          <a:p>
            <a:r>
              <a:rPr lang="en-US" sz="2800" dirty="0">
                <a:latin typeface="+mj-lt"/>
              </a:rPr>
              <a:t>Negara </a:t>
            </a:r>
            <a:r>
              <a:rPr lang="en-US" sz="2800" dirty="0" err="1">
                <a:latin typeface="+mj-lt"/>
              </a:rPr>
              <a:t>juga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mengakui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dan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menghormati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kesatuan</a:t>
            </a:r>
            <a:r>
              <a:rPr lang="en-US" sz="2800" dirty="0">
                <a:latin typeface="+mj-lt"/>
              </a:rPr>
              <a:t> – </a:t>
            </a:r>
            <a:r>
              <a:rPr lang="en-US" sz="2800" dirty="0" err="1">
                <a:latin typeface="+mj-lt"/>
              </a:rPr>
              <a:t>kesatuan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masyarakat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hukum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adat</a:t>
            </a:r>
            <a:r>
              <a:rPr lang="en-US" sz="2800" dirty="0">
                <a:latin typeface="+mj-lt"/>
              </a:rPr>
              <a:t> (</a:t>
            </a:r>
            <a:r>
              <a:rPr lang="en-US" sz="2800" dirty="0" err="1">
                <a:latin typeface="+mj-lt"/>
              </a:rPr>
              <a:t>Desa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atau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nama</a:t>
            </a:r>
            <a:r>
              <a:rPr lang="en-US" sz="2800" dirty="0">
                <a:latin typeface="+mj-lt"/>
              </a:rPr>
              <a:t> lain) </a:t>
            </a:r>
            <a:r>
              <a:rPr lang="en-US" sz="2800" dirty="0" err="1">
                <a:latin typeface="+mj-lt"/>
              </a:rPr>
              <a:t>beserta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hak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tradisionalnya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sepanjang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masih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hidup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dan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sesuai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dengan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perkembangan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masyarakat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dan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prinsip</a:t>
            </a:r>
            <a:r>
              <a:rPr lang="en-US" sz="2800" dirty="0">
                <a:latin typeface="+mj-lt"/>
              </a:rPr>
              <a:t> Negara </a:t>
            </a:r>
            <a:r>
              <a:rPr lang="en-US" sz="2800" dirty="0" err="1">
                <a:latin typeface="+mj-lt"/>
              </a:rPr>
              <a:t>Kesatuan</a:t>
            </a:r>
            <a:r>
              <a:rPr lang="en-US" sz="2800" dirty="0">
                <a:latin typeface="+mj-lt"/>
              </a:rPr>
              <a:t>. </a:t>
            </a:r>
          </a:p>
          <a:p>
            <a:r>
              <a:rPr lang="en-US" sz="2800" dirty="0">
                <a:latin typeface="+mj-lt"/>
              </a:rPr>
              <a:t> </a:t>
            </a:r>
            <a:r>
              <a:rPr lang="en-US" sz="2800" b="1" dirty="0">
                <a:latin typeface="+mj-lt"/>
              </a:rPr>
              <a:t>Pemerintahan </a:t>
            </a:r>
            <a:r>
              <a:rPr lang="en-US" sz="2800" b="1" dirty="0" smtClean="0">
                <a:latin typeface="+mj-lt"/>
              </a:rPr>
              <a:t>Daerah</a:t>
            </a:r>
            <a:r>
              <a:rPr lang="en-US" sz="2800" b="1" dirty="0">
                <a:latin typeface="+mj-lt"/>
              </a:rPr>
              <a:t> </a:t>
            </a:r>
            <a:r>
              <a:rPr lang="en-US" sz="2800" dirty="0">
                <a:latin typeface="+mj-lt"/>
              </a:rPr>
              <a:t>adalah penyelenggaraan urusan </a:t>
            </a:r>
            <a:r>
              <a:rPr lang="en-US" sz="2800" dirty="0" err="1">
                <a:latin typeface="+mj-lt"/>
              </a:rPr>
              <a:t>pemerintahan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oleh</a:t>
            </a:r>
            <a:r>
              <a:rPr lang="en-US" sz="2800" dirty="0">
                <a:latin typeface="+mj-lt"/>
              </a:rPr>
              <a:t> </a:t>
            </a:r>
            <a:r>
              <a:rPr lang="en-US" sz="2800" dirty="0" err="1" smtClean="0">
                <a:latin typeface="+mj-lt"/>
              </a:rPr>
              <a:t>pemerintah</a:t>
            </a:r>
            <a:r>
              <a:rPr lang="id-ID" sz="2800" dirty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daerah</a:t>
            </a:r>
            <a:r>
              <a:rPr lang="en-US" sz="2800" dirty="0">
                <a:latin typeface="+mj-lt"/>
              </a:rPr>
              <a:t> </a:t>
            </a:r>
            <a:r>
              <a:rPr lang="en-US" sz="2800" dirty="0" err="1">
                <a:latin typeface="+mj-lt"/>
              </a:rPr>
              <a:t>dan</a:t>
            </a:r>
            <a:r>
              <a:rPr lang="en-US" sz="2800" dirty="0">
                <a:latin typeface="+mj-lt"/>
              </a:rPr>
              <a:t> DPRD </a:t>
            </a:r>
            <a:r>
              <a:rPr lang="en-US" sz="2800" dirty="0" err="1">
                <a:latin typeface="+mj-lt"/>
              </a:rPr>
              <a:t>menurut</a:t>
            </a:r>
            <a:r>
              <a:rPr lang="en-US" sz="2800" dirty="0">
                <a:latin typeface="+mj-lt"/>
              </a:rPr>
              <a:t> </a:t>
            </a:r>
            <a:r>
              <a:rPr lang="en-US" sz="2800" dirty="0" err="1">
                <a:latin typeface="+mj-lt"/>
              </a:rPr>
              <a:t>asas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otonomi</a:t>
            </a:r>
            <a:r>
              <a:rPr lang="en-US" sz="2800" dirty="0">
                <a:latin typeface="+mj-lt"/>
              </a:rPr>
              <a:t> </a:t>
            </a:r>
            <a:r>
              <a:rPr lang="en-US" sz="2800" dirty="0" err="1">
                <a:latin typeface="+mj-lt"/>
              </a:rPr>
              <a:t>dan</a:t>
            </a:r>
            <a:r>
              <a:rPr lang="en-US" sz="2800" dirty="0">
                <a:latin typeface="+mj-lt"/>
              </a:rPr>
              <a:t> </a:t>
            </a:r>
            <a:r>
              <a:rPr lang="en-US" sz="2800" dirty="0" err="1">
                <a:latin typeface="+mj-lt"/>
              </a:rPr>
              <a:t>tugas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pembantuan</a:t>
            </a:r>
            <a:r>
              <a:rPr lang="en-US" sz="2800" dirty="0">
                <a:latin typeface="+mj-lt"/>
              </a:rPr>
              <a:t> </a:t>
            </a:r>
            <a:r>
              <a:rPr lang="en-US" sz="2800" dirty="0" err="1">
                <a:latin typeface="+mj-lt"/>
              </a:rPr>
              <a:t>dengan</a:t>
            </a:r>
            <a:r>
              <a:rPr lang="en-US" sz="2800" dirty="0">
                <a:latin typeface="+mj-lt"/>
              </a:rPr>
              <a:t> </a:t>
            </a:r>
            <a:r>
              <a:rPr lang="en-US" sz="2800" dirty="0" err="1">
                <a:latin typeface="+mj-lt"/>
              </a:rPr>
              <a:t>prinsip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otonomi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seluas-luasnya</a:t>
            </a:r>
            <a:r>
              <a:rPr lang="en-US" sz="2800" dirty="0">
                <a:latin typeface="+mj-lt"/>
              </a:rPr>
              <a:t> </a:t>
            </a:r>
            <a:r>
              <a:rPr lang="en-US" sz="2800" dirty="0" err="1">
                <a:latin typeface="+mj-lt"/>
              </a:rPr>
              <a:t>dalam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sistem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dan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prinsip</a:t>
            </a:r>
            <a:r>
              <a:rPr lang="en-US" sz="2800" dirty="0">
                <a:latin typeface="+mj-lt"/>
              </a:rPr>
              <a:t> Negara </a:t>
            </a:r>
            <a:r>
              <a:rPr lang="en-US" sz="2800" dirty="0" err="1">
                <a:latin typeface="+mj-lt"/>
              </a:rPr>
              <a:t>Kesatuan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Republik</a:t>
            </a:r>
            <a:r>
              <a:rPr lang="en-US" sz="2800" dirty="0">
                <a:latin typeface="+mj-lt"/>
              </a:rPr>
              <a:t> Indonesia </a:t>
            </a:r>
            <a:r>
              <a:rPr lang="en-US" sz="2800" dirty="0" err="1">
                <a:latin typeface="+mj-lt"/>
              </a:rPr>
              <a:t>sebagaimana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dimaksud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dalam</a:t>
            </a:r>
            <a:r>
              <a:rPr lang="en-US" sz="2800" dirty="0">
                <a:latin typeface="+mj-lt"/>
              </a:rPr>
              <a:t> Undang-Undang </a:t>
            </a:r>
            <a:r>
              <a:rPr lang="en-US" sz="2800" dirty="0" err="1">
                <a:latin typeface="+mj-lt"/>
              </a:rPr>
              <a:t>Dasar</a:t>
            </a:r>
            <a:r>
              <a:rPr lang="en-US" sz="2800" dirty="0">
                <a:latin typeface="+mj-lt"/>
              </a:rPr>
              <a:t> Negara </a:t>
            </a:r>
            <a:r>
              <a:rPr lang="en-US" sz="2800" dirty="0" err="1">
                <a:latin typeface="+mj-lt"/>
              </a:rPr>
              <a:t>Republik</a:t>
            </a:r>
            <a:r>
              <a:rPr lang="en-US" sz="2800" dirty="0">
                <a:latin typeface="+mj-lt"/>
              </a:rPr>
              <a:t> Indonesia </a:t>
            </a:r>
            <a:r>
              <a:rPr lang="en-US" sz="2800" dirty="0" err="1">
                <a:latin typeface="+mj-lt"/>
              </a:rPr>
              <a:t>Tahun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smtClean="0">
                <a:latin typeface="+mj-lt"/>
              </a:rPr>
              <a:t>1945</a:t>
            </a:r>
          </a:p>
        </p:txBody>
      </p:sp>
    </p:spTree>
    <p:extLst>
      <p:ext uri="{BB962C8B-B14F-4D97-AF65-F5344CB8AC3E}">
        <p14:creationId xmlns:p14="http://schemas.microsoft.com/office/powerpoint/2010/main" val="367326385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34962"/>
          </a:xfrm>
        </p:spPr>
        <p:txBody>
          <a:bodyPr>
            <a:normAutofit fontScale="90000"/>
          </a:bodyPr>
          <a:lstStyle/>
          <a:p>
            <a:pPr lvl="0"/>
            <a:endParaRPr lang="en-AU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685800"/>
            <a:ext cx="8153400" cy="5943600"/>
          </a:xfrm>
        </p:spPr>
        <p:txBody>
          <a:bodyPr>
            <a:noAutofit/>
          </a:bodyPr>
          <a:lstStyle/>
          <a:p>
            <a:r>
              <a:rPr lang="en-US" sz="2400" dirty="0"/>
              <a:t>Pemerintahan </a:t>
            </a:r>
            <a:r>
              <a:rPr lang="en-US" sz="2400" dirty="0" err="1"/>
              <a:t>lokal</a:t>
            </a:r>
            <a:r>
              <a:rPr lang="en-US" sz="2400" dirty="0"/>
              <a:t> </a:t>
            </a:r>
            <a:r>
              <a:rPr lang="en-US" sz="2400" dirty="0" err="1"/>
              <a:t>secara</a:t>
            </a:r>
            <a:r>
              <a:rPr lang="en-US" sz="2400" dirty="0"/>
              <a:t> </a:t>
            </a:r>
            <a:r>
              <a:rPr lang="en-US" sz="2400" dirty="0" err="1"/>
              <a:t>umum</a:t>
            </a:r>
            <a:r>
              <a:rPr lang="en-US" sz="2400" dirty="0"/>
              <a:t> </a:t>
            </a:r>
            <a:r>
              <a:rPr lang="en-US" sz="2400" dirty="0" err="1"/>
              <a:t>terdiri</a:t>
            </a:r>
            <a:r>
              <a:rPr lang="en-US" sz="2400" dirty="0"/>
              <a:t> </a:t>
            </a:r>
            <a:r>
              <a:rPr lang="en-US" sz="2400" dirty="0" err="1"/>
              <a:t>dari</a:t>
            </a:r>
            <a:r>
              <a:rPr lang="en-US" sz="2400" dirty="0"/>
              <a:t>:</a:t>
            </a:r>
          </a:p>
          <a:p>
            <a:pPr marL="0" indent="0">
              <a:buNone/>
            </a:pPr>
            <a:r>
              <a:rPr lang="en-US" sz="2400" b="1" dirty="0"/>
              <a:t>     </a:t>
            </a:r>
            <a:r>
              <a:rPr lang="en-US" sz="2400" b="1" dirty="0" err="1"/>
              <a:t>Legislatif</a:t>
            </a:r>
            <a:r>
              <a:rPr lang="en-US" sz="2400" b="1" dirty="0"/>
              <a:t>:  </a:t>
            </a:r>
            <a:r>
              <a:rPr lang="en-US" sz="2400" dirty="0" err="1"/>
              <a:t>Dewan</a:t>
            </a:r>
            <a:r>
              <a:rPr lang="en-US" sz="2400" dirty="0"/>
              <a:t> </a:t>
            </a:r>
            <a:r>
              <a:rPr lang="en-US" sz="2400" dirty="0" err="1"/>
              <a:t>Perwakilan</a:t>
            </a:r>
            <a:r>
              <a:rPr lang="en-US" sz="2400" dirty="0"/>
              <a:t> Rakyat Daerah.</a:t>
            </a:r>
          </a:p>
          <a:p>
            <a:pPr marL="0" indent="0">
              <a:buNone/>
            </a:pPr>
            <a:r>
              <a:rPr lang="en-US" sz="2400" b="1" dirty="0"/>
              <a:t>     </a:t>
            </a:r>
            <a:r>
              <a:rPr lang="en-US" sz="2400" b="1" dirty="0" err="1"/>
              <a:t>Eksekutif</a:t>
            </a:r>
            <a:r>
              <a:rPr lang="en-US" sz="2400" b="1" dirty="0"/>
              <a:t>: </a:t>
            </a:r>
            <a:r>
              <a:rPr lang="en-US" sz="2400" dirty="0" err="1"/>
              <a:t>Pemerintah</a:t>
            </a:r>
            <a:r>
              <a:rPr lang="en-US" sz="2400" dirty="0"/>
              <a:t> Daerah yang </a:t>
            </a:r>
            <a:r>
              <a:rPr lang="en-US" sz="2400" dirty="0" err="1"/>
              <a:t>terdiri</a:t>
            </a:r>
            <a:r>
              <a:rPr lang="en-US" sz="2400" dirty="0"/>
              <a:t> </a:t>
            </a:r>
            <a:r>
              <a:rPr lang="en-US" sz="2400" dirty="0" err="1"/>
              <a:t>atas</a:t>
            </a:r>
            <a:r>
              <a:rPr lang="en-US" sz="2400" dirty="0"/>
              <a:t> </a:t>
            </a:r>
          </a:p>
          <a:p>
            <a:pPr marL="0" indent="0">
              <a:buNone/>
            </a:pPr>
            <a:r>
              <a:rPr lang="en-US" sz="2400" dirty="0"/>
              <a:t>                        Kepala Daerah </a:t>
            </a:r>
            <a:r>
              <a:rPr lang="en-US" sz="2400" dirty="0" err="1"/>
              <a:t>dan</a:t>
            </a:r>
            <a:r>
              <a:rPr lang="en-US" sz="2400" dirty="0"/>
              <a:t> </a:t>
            </a:r>
            <a:r>
              <a:rPr lang="en-US" sz="2400" dirty="0" err="1"/>
              <a:t>Perangkat</a:t>
            </a:r>
            <a:r>
              <a:rPr lang="en-US" sz="2400" dirty="0"/>
              <a:t> </a:t>
            </a:r>
            <a:r>
              <a:rPr lang="en-US" sz="2400" dirty="0" smtClean="0"/>
              <a:t>Daerah</a:t>
            </a:r>
            <a:endParaRPr lang="en-US" sz="2400" dirty="0"/>
          </a:p>
          <a:p>
            <a:r>
              <a:rPr lang="en-US" sz="2400" dirty="0" smtClean="0"/>
              <a:t>Pemerintahan </a:t>
            </a:r>
            <a:r>
              <a:rPr lang="en-US" sz="2400" dirty="0" err="1"/>
              <a:t>daerah</a:t>
            </a:r>
            <a:r>
              <a:rPr lang="en-US" sz="2400" dirty="0"/>
              <a:t> </a:t>
            </a:r>
            <a:r>
              <a:rPr lang="en-US" sz="2400" dirty="0" err="1"/>
              <a:t>provinsi</a:t>
            </a:r>
            <a:r>
              <a:rPr lang="en-US" sz="2400" dirty="0"/>
              <a:t> yang </a:t>
            </a:r>
            <a:r>
              <a:rPr lang="en-US" sz="2400" dirty="0" err="1"/>
              <a:t>terdiri</a:t>
            </a:r>
            <a:r>
              <a:rPr lang="en-US" sz="2400" dirty="0"/>
              <a:t> </a:t>
            </a:r>
            <a:r>
              <a:rPr lang="en-US" sz="2400" dirty="0" err="1" smtClean="0"/>
              <a:t>atas</a:t>
            </a:r>
            <a:r>
              <a:rPr lang="en-US" sz="2400" dirty="0" smtClean="0"/>
              <a:t> </a:t>
            </a:r>
            <a:r>
              <a:rPr lang="en-US" sz="2400" dirty="0"/>
              <a:t> Pemerintah Daerah </a:t>
            </a:r>
            <a:r>
              <a:rPr lang="en-US" sz="2400" dirty="0" err="1" smtClean="0"/>
              <a:t>Provinsi</a:t>
            </a:r>
            <a:r>
              <a:rPr lang="en-US" sz="2400" dirty="0" smtClean="0"/>
              <a:t> </a:t>
            </a:r>
            <a:r>
              <a:rPr lang="en-US" sz="2400" dirty="0" err="1" smtClean="0"/>
              <a:t>dan</a:t>
            </a:r>
            <a:r>
              <a:rPr lang="en-US" sz="2400" dirty="0"/>
              <a:t> DPRD </a:t>
            </a:r>
            <a:r>
              <a:rPr lang="en-US" sz="2400" dirty="0" err="1"/>
              <a:t>Provinsi</a:t>
            </a:r>
            <a:r>
              <a:rPr lang="en-US" sz="2400" dirty="0"/>
              <a:t>.</a:t>
            </a:r>
          </a:p>
          <a:p>
            <a:r>
              <a:rPr lang="en-US" sz="2400" dirty="0"/>
              <a:t> Untuk </a:t>
            </a:r>
            <a:r>
              <a:rPr lang="en-US" sz="2400" dirty="0" err="1"/>
              <a:t>Provinsi</a:t>
            </a:r>
            <a:r>
              <a:rPr lang="en-US" sz="2400" dirty="0"/>
              <a:t> Aceh </a:t>
            </a:r>
            <a:r>
              <a:rPr lang="en-US" sz="2400" dirty="0" err="1"/>
              <a:t>disebut</a:t>
            </a:r>
            <a:r>
              <a:rPr lang="en-US" sz="2400" dirty="0"/>
              <a:t> Pemerintah Aceh (</a:t>
            </a:r>
            <a:r>
              <a:rPr lang="en-US" sz="2400" dirty="0" err="1"/>
              <a:t>Pemda</a:t>
            </a:r>
            <a:r>
              <a:rPr lang="en-US" sz="2400" dirty="0"/>
              <a:t> Aceh) </a:t>
            </a:r>
            <a:r>
              <a:rPr lang="en-US" sz="2400" dirty="0" err="1"/>
              <a:t>dan</a:t>
            </a:r>
            <a:r>
              <a:rPr lang="en-US" sz="2400" dirty="0"/>
              <a:t> </a:t>
            </a:r>
            <a:r>
              <a:rPr lang="en-US" sz="2400" dirty="0" err="1"/>
              <a:t>Dewan</a:t>
            </a:r>
            <a:r>
              <a:rPr lang="en-US" sz="2400" dirty="0"/>
              <a:t> </a:t>
            </a:r>
            <a:r>
              <a:rPr lang="en-US" sz="2400" dirty="0" err="1"/>
              <a:t>Perwakilan</a:t>
            </a:r>
            <a:r>
              <a:rPr lang="en-US" sz="2400" dirty="0"/>
              <a:t> Rakyat Aceh (DPR Aceh). </a:t>
            </a:r>
            <a:r>
              <a:rPr lang="en-US" sz="2400" dirty="0" err="1"/>
              <a:t>Khusus</a:t>
            </a:r>
            <a:r>
              <a:rPr lang="en-US" sz="2400" dirty="0"/>
              <a:t> Aceh </a:t>
            </a:r>
            <a:r>
              <a:rPr lang="en-US" sz="2400" dirty="0" err="1"/>
              <a:t>terdapat</a:t>
            </a:r>
            <a:r>
              <a:rPr lang="en-US" sz="2400" dirty="0"/>
              <a:t> </a:t>
            </a:r>
            <a:r>
              <a:rPr lang="en-US" sz="2400" dirty="0" err="1"/>
              <a:t>Majelis</a:t>
            </a:r>
            <a:r>
              <a:rPr lang="en-US" sz="2400" dirty="0"/>
              <a:t> </a:t>
            </a:r>
            <a:r>
              <a:rPr lang="en-US" sz="2400" dirty="0" err="1"/>
              <a:t>Permusyawaratan</a:t>
            </a:r>
            <a:r>
              <a:rPr lang="en-US" sz="2400" dirty="0"/>
              <a:t> </a:t>
            </a:r>
            <a:r>
              <a:rPr lang="en-US" sz="2400" dirty="0" err="1" smtClean="0"/>
              <a:t>Ulama</a:t>
            </a:r>
            <a:r>
              <a:rPr lang="en-US" sz="2400" dirty="0" smtClean="0"/>
              <a:t> </a:t>
            </a:r>
            <a:r>
              <a:rPr lang="en-US" sz="2400" dirty="0"/>
              <a:t>(</a:t>
            </a:r>
            <a:r>
              <a:rPr lang="en-US" sz="2400" dirty="0" smtClean="0"/>
              <a:t>MPU)</a:t>
            </a:r>
            <a:r>
              <a:rPr lang="en-US" sz="2400" dirty="0"/>
              <a:t> yang </a:t>
            </a:r>
            <a:r>
              <a:rPr lang="en-US" sz="2400" dirty="0" err="1"/>
              <a:t>menjadi</a:t>
            </a:r>
            <a:r>
              <a:rPr lang="en-US" sz="2400" dirty="0"/>
              <a:t> </a:t>
            </a:r>
            <a:r>
              <a:rPr lang="en-US" sz="2400" dirty="0" err="1"/>
              <a:t>mitra</a:t>
            </a:r>
            <a:r>
              <a:rPr lang="en-US" sz="2400" dirty="0"/>
              <a:t> DPR Aceh </a:t>
            </a:r>
            <a:r>
              <a:rPr lang="en-US" sz="2400" dirty="0" err="1"/>
              <a:t>dan</a:t>
            </a:r>
            <a:r>
              <a:rPr lang="en-US" sz="2400" dirty="0"/>
              <a:t> </a:t>
            </a:r>
            <a:r>
              <a:rPr lang="en-US" sz="2400" dirty="0" err="1"/>
              <a:t>Pemda</a:t>
            </a:r>
            <a:r>
              <a:rPr lang="en-US" sz="2400" dirty="0"/>
              <a:t> Aceh. </a:t>
            </a:r>
            <a:endParaRPr lang="en-US" sz="2400" dirty="0" smtClean="0"/>
          </a:p>
          <a:p>
            <a:r>
              <a:rPr lang="en-US" sz="2400" dirty="0" smtClean="0"/>
              <a:t>Untuk</a:t>
            </a:r>
            <a:r>
              <a:rPr lang="en-US" sz="2400" dirty="0"/>
              <a:t> </a:t>
            </a:r>
            <a:r>
              <a:rPr lang="en-US" sz="2400" dirty="0" err="1"/>
              <a:t>Provinsi</a:t>
            </a:r>
            <a:r>
              <a:rPr lang="en-US" sz="2400" dirty="0"/>
              <a:t> Papua 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Provinsi</a:t>
            </a:r>
            <a:r>
              <a:rPr lang="en-US" sz="2400" dirty="0"/>
              <a:t> Papua Barat  </a:t>
            </a:r>
            <a:r>
              <a:rPr lang="en-US" sz="2400" dirty="0" err="1"/>
              <a:t>disebut</a:t>
            </a:r>
            <a:r>
              <a:rPr lang="en-US" sz="2400" dirty="0"/>
              <a:t> </a:t>
            </a:r>
            <a:r>
              <a:rPr lang="en-US" sz="2400" dirty="0" err="1"/>
              <a:t>Dewan</a:t>
            </a:r>
            <a:r>
              <a:rPr lang="en-US" sz="2400" dirty="0"/>
              <a:t> </a:t>
            </a:r>
            <a:r>
              <a:rPr lang="en-US" sz="2400" dirty="0" err="1"/>
              <a:t>Perwakilan</a:t>
            </a:r>
            <a:r>
              <a:rPr lang="en-US" sz="2400" dirty="0"/>
              <a:t> Rakyat Papua (DPR Papua). </a:t>
            </a:r>
            <a:r>
              <a:rPr lang="en-US" sz="2400" dirty="0" err="1"/>
              <a:t>Khusus</a:t>
            </a:r>
            <a:r>
              <a:rPr lang="en-US" sz="2400" dirty="0"/>
              <a:t> Papua </a:t>
            </a:r>
            <a:r>
              <a:rPr lang="en-US" sz="2400" dirty="0" err="1"/>
              <a:t>dan</a:t>
            </a:r>
            <a:r>
              <a:rPr lang="en-US" sz="2400" dirty="0"/>
              <a:t> Papua Barat </a:t>
            </a:r>
            <a:r>
              <a:rPr lang="en-US" sz="2400" dirty="0" err="1" smtClean="0"/>
              <a:t>terdapat</a:t>
            </a:r>
            <a:r>
              <a:rPr lang="en-US" sz="2400" dirty="0"/>
              <a:t> </a:t>
            </a:r>
            <a:r>
              <a:rPr lang="en-US" sz="2400" dirty="0" err="1"/>
              <a:t>Majelis</a:t>
            </a:r>
            <a:r>
              <a:rPr lang="en-US" sz="2400" dirty="0"/>
              <a:t> Rakyat Papua (MRP) </a:t>
            </a:r>
            <a:r>
              <a:rPr lang="en-US" sz="2400" dirty="0" err="1"/>
              <a:t>sebagai</a:t>
            </a:r>
            <a:r>
              <a:rPr lang="en-US" sz="2400" dirty="0"/>
              <a:t> </a:t>
            </a:r>
            <a:r>
              <a:rPr lang="en-US" sz="2400" dirty="0" err="1"/>
              <a:t>representasi</a:t>
            </a:r>
            <a:r>
              <a:rPr lang="en-US" sz="2400" dirty="0"/>
              <a:t> </a:t>
            </a:r>
            <a:r>
              <a:rPr lang="en-US" sz="2400" dirty="0" err="1"/>
              <a:t>kultural</a:t>
            </a:r>
            <a:r>
              <a:rPr lang="en-US" sz="2400" dirty="0"/>
              <a:t> orang </a:t>
            </a:r>
            <a:r>
              <a:rPr lang="en-US" sz="2400" dirty="0" err="1"/>
              <a:t>asli</a:t>
            </a:r>
            <a:r>
              <a:rPr lang="en-US" sz="2400" dirty="0"/>
              <a:t> </a:t>
            </a:r>
            <a:r>
              <a:rPr lang="en-US" sz="2400" dirty="0" smtClean="0"/>
              <a:t>Papua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42744246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87362"/>
          </a:xfrm>
        </p:spPr>
        <p:txBody>
          <a:bodyPr>
            <a:normAutofit fontScale="90000"/>
          </a:bodyPr>
          <a:lstStyle/>
          <a:p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990600"/>
            <a:ext cx="8305800" cy="5410200"/>
          </a:xfrm>
        </p:spPr>
        <p:txBody>
          <a:bodyPr>
            <a:normAutofit fontScale="92500"/>
          </a:bodyPr>
          <a:lstStyle/>
          <a:p>
            <a:r>
              <a:rPr lang="id-ID" dirty="0" smtClean="0"/>
              <a:t>Pemerintah daerah Kabupaten /Kota  terdiri atas : Pemerintah </a:t>
            </a:r>
            <a:r>
              <a:rPr lang="id-ID" dirty="0"/>
              <a:t>daerah kabupaten / kota </a:t>
            </a:r>
            <a:r>
              <a:rPr lang="id-ID" dirty="0" smtClean="0"/>
              <a:t>dan DPRD</a:t>
            </a:r>
          </a:p>
          <a:p>
            <a:r>
              <a:rPr lang="id-ID" dirty="0" smtClean="0"/>
              <a:t>Untuk Kabupaten/Kota di lingkungan Provinsi Aceh disebut Dewan Perwakilan Rakyat Kabupaten/Kota</a:t>
            </a:r>
            <a:r>
              <a:rPr lang="id-ID" dirty="0"/>
              <a:t> </a:t>
            </a:r>
            <a:r>
              <a:rPr lang="id-ID" dirty="0" smtClean="0"/>
              <a:t> ( DPR Kabupaten/Kota). Khusus</a:t>
            </a:r>
            <a:r>
              <a:rPr lang="id-ID" dirty="0"/>
              <a:t> Kabupaten/Kota</a:t>
            </a:r>
            <a:r>
              <a:rPr lang="id-ID" dirty="0" smtClean="0"/>
              <a:t> </a:t>
            </a:r>
            <a:r>
              <a:rPr lang="id-ID" dirty="0"/>
              <a:t>di lingkungan Provinsi Aceh </a:t>
            </a:r>
            <a:r>
              <a:rPr lang="id-ID" dirty="0" smtClean="0"/>
              <a:t>terdapat Majelis Permusyawaratan Ulama Kabupaten/Kota (MPU) yang menjadi mitra DPR Kabupaten/Kota </a:t>
            </a:r>
            <a:r>
              <a:rPr lang="id-ID" dirty="0"/>
              <a:t>dan Pemda </a:t>
            </a:r>
            <a:r>
              <a:rPr lang="id-ID" dirty="0" smtClean="0"/>
              <a:t>Kabupaten/Kota di dalam </a:t>
            </a:r>
            <a:r>
              <a:rPr lang="id-ID" dirty="0"/>
              <a:t>lingkungan Provinsi Aceh </a:t>
            </a:r>
            <a:endParaRPr lang="id-ID" dirty="0" smtClean="0"/>
          </a:p>
          <a:p>
            <a:endParaRPr lang="id-ID" dirty="0"/>
          </a:p>
          <a:p>
            <a:endParaRPr lang="id-ID" dirty="0" smtClean="0"/>
          </a:p>
        </p:txBody>
      </p:sp>
    </p:spTree>
    <p:extLst>
      <p:ext uri="{BB962C8B-B14F-4D97-AF65-F5344CB8AC3E}">
        <p14:creationId xmlns:p14="http://schemas.microsoft.com/office/powerpoint/2010/main" val="134608771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74638"/>
            <a:ext cx="8305800" cy="4111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638800"/>
          </a:xfrm>
        </p:spPr>
        <p:txBody>
          <a:bodyPr>
            <a:noAutofit/>
          </a:bodyPr>
          <a:lstStyle/>
          <a:p>
            <a:r>
              <a:rPr lang="en-US" sz="2800" b="1" dirty="0"/>
              <a:t>DPRD </a:t>
            </a:r>
            <a:r>
              <a:rPr lang="en-US" sz="2800" dirty="0" err="1"/>
              <a:t>merupakan</a:t>
            </a:r>
            <a:r>
              <a:rPr lang="en-US" sz="2800" dirty="0"/>
              <a:t> </a:t>
            </a:r>
            <a:r>
              <a:rPr lang="en-US" sz="2800" dirty="0" err="1"/>
              <a:t>lembaga</a:t>
            </a:r>
            <a:r>
              <a:rPr lang="en-US" sz="2800" dirty="0"/>
              <a:t> </a:t>
            </a:r>
            <a:r>
              <a:rPr lang="en-US" sz="2800" dirty="0" err="1"/>
              <a:t>perwakilan</a:t>
            </a:r>
            <a:r>
              <a:rPr lang="en-US" sz="2800" dirty="0"/>
              <a:t> </a:t>
            </a:r>
            <a:r>
              <a:rPr lang="en-US" sz="2800" dirty="0" err="1"/>
              <a:t>rakyat</a:t>
            </a:r>
            <a:r>
              <a:rPr lang="en-US" sz="2800" dirty="0"/>
              <a:t> </a:t>
            </a:r>
            <a:r>
              <a:rPr lang="en-US" sz="2800" dirty="0" err="1"/>
              <a:t>daerah</a:t>
            </a:r>
            <a:r>
              <a:rPr lang="en-US" sz="2800" dirty="0"/>
              <a:t> </a:t>
            </a:r>
            <a:r>
              <a:rPr lang="en-US" sz="2800" dirty="0" err="1"/>
              <a:t>dan</a:t>
            </a:r>
            <a:r>
              <a:rPr lang="en-US" sz="2800" dirty="0"/>
              <a:t> </a:t>
            </a:r>
            <a:r>
              <a:rPr lang="en-US" sz="2800" dirty="0" err="1"/>
              <a:t>berkedudukan</a:t>
            </a:r>
            <a:r>
              <a:rPr lang="en-US" sz="2800" dirty="0"/>
              <a:t> </a:t>
            </a:r>
            <a:r>
              <a:rPr lang="en-US" sz="2800" dirty="0" err="1"/>
              <a:t>sebagai</a:t>
            </a:r>
            <a:r>
              <a:rPr lang="en-US" sz="2800" dirty="0"/>
              <a:t> </a:t>
            </a:r>
            <a:r>
              <a:rPr lang="en-US" sz="2800" dirty="0" err="1" smtClean="0"/>
              <a:t>unsur</a:t>
            </a:r>
            <a:r>
              <a:rPr lang="id-ID" sz="2800" dirty="0"/>
              <a:t> </a:t>
            </a:r>
            <a:r>
              <a:rPr lang="en-US" sz="2800" dirty="0" err="1" smtClean="0"/>
              <a:t>penyelenggaraan</a:t>
            </a:r>
            <a:r>
              <a:rPr lang="en-US" sz="2800" dirty="0" smtClean="0"/>
              <a:t> </a:t>
            </a:r>
            <a:r>
              <a:rPr lang="en-US" sz="2800" dirty="0" err="1" smtClean="0"/>
              <a:t>pemerintahan</a:t>
            </a:r>
            <a:r>
              <a:rPr lang="en-US" sz="2800" dirty="0" smtClean="0"/>
              <a:t> penyelenggaraan</a:t>
            </a:r>
            <a:r>
              <a:rPr lang="en-US" sz="2800" dirty="0"/>
              <a:t> </a:t>
            </a:r>
            <a:r>
              <a:rPr lang="en-US" sz="2800" dirty="0" err="1"/>
              <a:t>pemerintahan</a:t>
            </a:r>
            <a:r>
              <a:rPr lang="en-US" sz="2800" dirty="0"/>
              <a:t> </a:t>
            </a:r>
            <a:r>
              <a:rPr lang="en-US" sz="2800" dirty="0" err="1"/>
              <a:t>daerah</a:t>
            </a:r>
            <a:r>
              <a:rPr lang="en-US" sz="2800" dirty="0" smtClean="0"/>
              <a:t>.</a:t>
            </a:r>
          </a:p>
          <a:p>
            <a:r>
              <a:rPr lang="en-US" sz="2800" dirty="0"/>
              <a:t> </a:t>
            </a:r>
            <a:r>
              <a:rPr lang="en-US" sz="2800" b="1" dirty="0"/>
              <a:t>DPRD</a:t>
            </a:r>
            <a:r>
              <a:rPr lang="en-US" sz="2800" dirty="0"/>
              <a:t> </a:t>
            </a:r>
            <a:r>
              <a:rPr lang="en-US" sz="2800" dirty="0" err="1"/>
              <a:t>memiliki</a:t>
            </a:r>
            <a:r>
              <a:rPr lang="en-US" sz="2800" dirty="0"/>
              <a:t> </a:t>
            </a:r>
            <a:r>
              <a:rPr lang="en-US" sz="2800" dirty="0" err="1"/>
              <a:t>fungsi</a:t>
            </a:r>
            <a:r>
              <a:rPr lang="en-US" sz="2800" dirty="0"/>
              <a:t> </a:t>
            </a:r>
            <a:r>
              <a:rPr lang="en-US" sz="2800" dirty="0" err="1"/>
              <a:t>legislasi</a:t>
            </a:r>
            <a:r>
              <a:rPr lang="en-US" sz="2800" dirty="0"/>
              <a:t>, </a:t>
            </a:r>
            <a:r>
              <a:rPr lang="en-US" sz="2800" dirty="0" err="1"/>
              <a:t>anggaran</a:t>
            </a:r>
            <a:r>
              <a:rPr lang="en-US" sz="2800" dirty="0"/>
              <a:t>, </a:t>
            </a:r>
            <a:r>
              <a:rPr lang="en-US" sz="2800" dirty="0" err="1"/>
              <a:t>dan</a:t>
            </a:r>
            <a:r>
              <a:rPr lang="en-US" sz="2800" dirty="0"/>
              <a:t> </a:t>
            </a:r>
            <a:r>
              <a:rPr lang="en-US" sz="2800" dirty="0" err="1"/>
              <a:t>pengawasan</a:t>
            </a:r>
            <a:r>
              <a:rPr lang="en-US" sz="2800" dirty="0"/>
              <a:t>. </a:t>
            </a:r>
            <a:r>
              <a:rPr lang="en-US" sz="2800" dirty="0" err="1"/>
              <a:t>Ketentuan</a:t>
            </a:r>
            <a:r>
              <a:rPr lang="en-US" sz="2800" dirty="0"/>
              <a:t> </a:t>
            </a:r>
            <a:r>
              <a:rPr lang="en-US" sz="2800" dirty="0" err="1"/>
              <a:t>tentang</a:t>
            </a:r>
            <a:r>
              <a:rPr lang="en-US" sz="2800" dirty="0"/>
              <a:t> DPRD </a:t>
            </a:r>
            <a:r>
              <a:rPr lang="en-US" sz="2800" dirty="0" err="1"/>
              <a:t>sepanjang</a:t>
            </a:r>
            <a:r>
              <a:rPr lang="en-US" sz="2800" dirty="0"/>
              <a:t> </a:t>
            </a:r>
            <a:r>
              <a:rPr lang="en-US" sz="2800" dirty="0" err="1"/>
              <a:t>tidak</a:t>
            </a:r>
            <a:r>
              <a:rPr lang="en-US" sz="2800" dirty="0"/>
              <a:t> </a:t>
            </a:r>
            <a:r>
              <a:rPr lang="en-US" sz="2800" dirty="0" err="1"/>
              <a:t>diatur</a:t>
            </a:r>
            <a:r>
              <a:rPr lang="en-US" sz="2800" dirty="0"/>
              <a:t> </a:t>
            </a:r>
            <a:r>
              <a:rPr lang="en-US" sz="2800" dirty="0" err="1"/>
              <a:t>secara</a:t>
            </a:r>
            <a:r>
              <a:rPr lang="en-US" sz="2800" dirty="0"/>
              <a:t> </a:t>
            </a:r>
            <a:r>
              <a:rPr lang="en-US" sz="2800" dirty="0" err="1"/>
              <a:t>khusus</a:t>
            </a:r>
            <a:r>
              <a:rPr lang="en-US" sz="2800" dirty="0"/>
              <a:t> </a:t>
            </a:r>
            <a:r>
              <a:rPr lang="en-US" sz="2800" dirty="0" err="1"/>
              <a:t>berlaku</a:t>
            </a:r>
            <a:r>
              <a:rPr lang="en-US" sz="2800" dirty="0"/>
              <a:t> </a:t>
            </a:r>
            <a:r>
              <a:rPr lang="en-US" sz="2800" dirty="0" err="1"/>
              <a:t>ketentuan</a:t>
            </a:r>
            <a:r>
              <a:rPr lang="en-US" sz="2800" dirty="0"/>
              <a:t> undang-undang yang </a:t>
            </a:r>
            <a:r>
              <a:rPr lang="en-US" sz="2800" dirty="0" err="1"/>
              <a:t>mengatur</a:t>
            </a:r>
            <a:r>
              <a:rPr lang="en-US" sz="2800" dirty="0"/>
              <a:t> </a:t>
            </a:r>
            <a:r>
              <a:rPr lang="en-US" sz="2800" dirty="0" err="1"/>
              <a:t>Susunan</a:t>
            </a:r>
            <a:r>
              <a:rPr lang="en-US" sz="2800" dirty="0"/>
              <a:t> </a:t>
            </a:r>
            <a:r>
              <a:rPr lang="en-US" sz="2800" dirty="0" err="1"/>
              <a:t>dan</a:t>
            </a:r>
            <a:r>
              <a:rPr lang="en-US" sz="2800" dirty="0"/>
              <a:t> </a:t>
            </a:r>
            <a:r>
              <a:rPr lang="en-US" sz="2800" dirty="0" err="1"/>
              <a:t>Kedudukan</a:t>
            </a:r>
            <a:r>
              <a:rPr lang="en-US" sz="2800" dirty="0"/>
              <a:t> </a:t>
            </a:r>
            <a:r>
              <a:rPr lang="en-US" sz="2800" dirty="0" smtClean="0"/>
              <a:t>MPR, </a:t>
            </a:r>
            <a:r>
              <a:rPr lang="en-US" sz="2800" dirty="0"/>
              <a:t> DPR, DPD, </a:t>
            </a:r>
            <a:r>
              <a:rPr lang="en-US" sz="2800" dirty="0" err="1" smtClean="0"/>
              <a:t>dan</a:t>
            </a:r>
            <a:r>
              <a:rPr lang="en-US" sz="2800" dirty="0" smtClean="0"/>
              <a:t> DPRD </a:t>
            </a:r>
            <a:r>
              <a:rPr lang="en-US" sz="2800" dirty="0" err="1"/>
              <a:t>Khusus</a:t>
            </a:r>
            <a:r>
              <a:rPr lang="en-US" sz="2800" dirty="0"/>
              <a:t> </a:t>
            </a:r>
            <a:r>
              <a:rPr lang="en-US" sz="2800" dirty="0" err="1"/>
              <a:t>untuk</a:t>
            </a:r>
            <a:r>
              <a:rPr lang="en-US" sz="2800" dirty="0"/>
              <a:t> DPR Aceh, </a:t>
            </a:r>
            <a:r>
              <a:rPr lang="en-US" sz="2800" dirty="0" smtClean="0"/>
              <a:t>DPR </a:t>
            </a:r>
            <a:r>
              <a:rPr lang="en-US" sz="2800" dirty="0"/>
              <a:t>Papua, </a:t>
            </a:r>
            <a:r>
              <a:rPr lang="en-US" sz="2800" dirty="0" err="1"/>
              <a:t>dan</a:t>
            </a:r>
            <a:r>
              <a:rPr lang="en-US" sz="2800" dirty="0"/>
              <a:t> DPRD </a:t>
            </a:r>
            <a:r>
              <a:rPr lang="en-US" sz="2800" dirty="0" err="1"/>
              <a:t>Provinsi</a:t>
            </a:r>
            <a:r>
              <a:rPr lang="en-US" sz="2800" dirty="0"/>
              <a:t> DKI Jakarta </a:t>
            </a:r>
            <a:r>
              <a:rPr lang="en-US" sz="2800" dirty="0" err="1"/>
              <a:t>dapat</a:t>
            </a:r>
            <a:r>
              <a:rPr lang="en-US" sz="2800" dirty="0"/>
              <a:t> </a:t>
            </a:r>
            <a:r>
              <a:rPr lang="en-US" sz="2800" dirty="0" err="1"/>
              <a:t>memiliki</a:t>
            </a:r>
            <a:r>
              <a:rPr lang="en-US" sz="2800" dirty="0"/>
              <a:t> </a:t>
            </a:r>
            <a:r>
              <a:rPr lang="en-US" sz="2800" dirty="0" err="1"/>
              <a:t>anggota</a:t>
            </a:r>
            <a:r>
              <a:rPr lang="en-US" sz="2800" dirty="0"/>
              <a:t> </a:t>
            </a:r>
            <a:r>
              <a:rPr lang="en-US" sz="2800" dirty="0" err="1"/>
              <a:t>sebanyak</a:t>
            </a:r>
            <a:r>
              <a:rPr lang="en-US" sz="2800" dirty="0"/>
              <a:t> 125% </a:t>
            </a:r>
            <a:r>
              <a:rPr lang="en-US" sz="2800" dirty="0" err="1"/>
              <a:t>dari</a:t>
            </a:r>
            <a:r>
              <a:rPr lang="en-US" sz="2800" dirty="0"/>
              <a:t> </a:t>
            </a:r>
            <a:r>
              <a:rPr lang="en-US" sz="2800" dirty="0" err="1"/>
              <a:t>jumlah</a:t>
            </a:r>
            <a:r>
              <a:rPr lang="en-US" sz="2800" dirty="0"/>
              <a:t> yang </a:t>
            </a:r>
            <a:r>
              <a:rPr lang="en-US" sz="2800" dirty="0" err="1"/>
              <a:t>ditentukan</a:t>
            </a:r>
            <a:r>
              <a:rPr lang="en-US" sz="2800" dirty="0"/>
              <a:t> </a:t>
            </a:r>
            <a:r>
              <a:rPr lang="en-US" sz="2800" dirty="0" err="1"/>
              <a:t>dalam</a:t>
            </a:r>
            <a:r>
              <a:rPr lang="en-US" sz="2800" dirty="0"/>
              <a:t> UU yang </a:t>
            </a:r>
            <a:r>
              <a:rPr lang="en-US" sz="2800" dirty="0" err="1"/>
              <a:t>mengatur</a:t>
            </a:r>
            <a:r>
              <a:rPr lang="en-US" sz="2800" dirty="0"/>
              <a:t> </a:t>
            </a:r>
            <a:r>
              <a:rPr lang="en-US" sz="2800" dirty="0" err="1"/>
              <a:t>mengenai</a:t>
            </a:r>
            <a:r>
              <a:rPr lang="en-US" sz="2800" dirty="0"/>
              <a:t> </a:t>
            </a:r>
            <a:r>
              <a:rPr lang="en-US" sz="2800" dirty="0" smtClean="0"/>
              <a:t>DPRD</a:t>
            </a:r>
            <a:endParaRPr lang="en-US" sz="2800" baseline="30000" dirty="0" smtClean="0"/>
          </a:p>
          <a:p>
            <a:pPr marL="0" indent="0">
              <a:buNone/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02610872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4638"/>
            <a:ext cx="8153400" cy="6397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143000"/>
            <a:ext cx="8305800" cy="5486400"/>
          </a:xfrm>
        </p:spPr>
        <p:txBody>
          <a:bodyPr>
            <a:normAutofit fontScale="85000" lnSpcReduction="10000"/>
          </a:bodyPr>
          <a:lstStyle/>
          <a:p>
            <a:r>
              <a:rPr lang="en-US" dirty="0"/>
              <a:t>Kepala </a:t>
            </a:r>
            <a:r>
              <a:rPr lang="en-US" dirty="0" err="1"/>
              <a:t>daerah</a:t>
            </a:r>
            <a:r>
              <a:rPr lang="en-US" dirty="0"/>
              <a:t> </a:t>
            </a:r>
            <a:r>
              <a:rPr lang="en-US" dirty="0" err="1"/>
              <a:t>untuk</a:t>
            </a:r>
            <a:r>
              <a:rPr lang="en-US" dirty="0"/>
              <a:t> </a:t>
            </a:r>
            <a:r>
              <a:rPr lang="en-US" dirty="0" err="1"/>
              <a:t>provinsi</a:t>
            </a:r>
            <a:r>
              <a:rPr lang="en-US" dirty="0"/>
              <a:t> </a:t>
            </a:r>
            <a:r>
              <a:rPr lang="en-US" dirty="0" err="1"/>
              <a:t>disebut</a:t>
            </a:r>
            <a:r>
              <a:rPr lang="en-US" dirty="0"/>
              <a:t> </a:t>
            </a:r>
            <a:r>
              <a:rPr lang="en-US" dirty="0" err="1"/>
              <a:t>Gubernur</a:t>
            </a:r>
            <a:r>
              <a:rPr lang="en-US" dirty="0"/>
              <a:t>, </a:t>
            </a:r>
            <a:endParaRPr lang="en-US" dirty="0" smtClean="0"/>
          </a:p>
          <a:p>
            <a:r>
              <a:rPr lang="en-US" dirty="0" smtClean="0"/>
              <a:t>Kepala </a:t>
            </a:r>
            <a:r>
              <a:rPr lang="en-US" dirty="0" err="1"/>
              <a:t>daerah</a:t>
            </a:r>
            <a:r>
              <a:rPr lang="en-US" dirty="0"/>
              <a:t> </a:t>
            </a:r>
            <a:r>
              <a:rPr lang="en-US" dirty="0" err="1" smtClean="0"/>
              <a:t>untuk</a:t>
            </a:r>
            <a:r>
              <a:rPr lang="en-US" dirty="0"/>
              <a:t> </a:t>
            </a:r>
            <a:r>
              <a:rPr lang="en-US" dirty="0" err="1"/>
              <a:t>kabupaten</a:t>
            </a:r>
            <a:r>
              <a:rPr lang="en-US" dirty="0"/>
              <a:t> </a:t>
            </a:r>
            <a:r>
              <a:rPr lang="en-US" dirty="0" err="1"/>
              <a:t>disebut</a:t>
            </a:r>
            <a:r>
              <a:rPr lang="en-US" dirty="0"/>
              <a:t> </a:t>
            </a:r>
            <a:r>
              <a:rPr lang="en-US" dirty="0" err="1" smtClean="0"/>
              <a:t>Bupati</a:t>
            </a:r>
            <a:endParaRPr lang="en-US" dirty="0" smtClean="0"/>
          </a:p>
          <a:p>
            <a:r>
              <a:rPr lang="en-US" dirty="0" smtClean="0"/>
              <a:t>Kepala </a:t>
            </a:r>
            <a:r>
              <a:rPr lang="en-US" dirty="0" err="1"/>
              <a:t>daerah</a:t>
            </a:r>
            <a:r>
              <a:rPr lang="en-US" dirty="0"/>
              <a:t> </a:t>
            </a:r>
            <a:r>
              <a:rPr lang="en-US" dirty="0" err="1" smtClean="0"/>
              <a:t>untuk</a:t>
            </a:r>
            <a:r>
              <a:rPr lang="en-US" dirty="0"/>
              <a:t> </a:t>
            </a:r>
            <a:r>
              <a:rPr lang="en-US" dirty="0" err="1"/>
              <a:t>kota</a:t>
            </a:r>
            <a:r>
              <a:rPr lang="en-US" dirty="0"/>
              <a:t> </a:t>
            </a:r>
            <a:r>
              <a:rPr lang="en-US" dirty="0" err="1"/>
              <a:t>disebut</a:t>
            </a:r>
            <a:r>
              <a:rPr lang="en-US" dirty="0"/>
              <a:t> </a:t>
            </a:r>
            <a:r>
              <a:rPr lang="en-US" dirty="0" err="1"/>
              <a:t>Wali</a:t>
            </a:r>
            <a:r>
              <a:rPr lang="en-US" dirty="0"/>
              <a:t> </a:t>
            </a:r>
            <a:r>
              <a:rPr lang="en-US" dirty="0" err="1"/>
              <a:t>kota</a:t>
            </a:r>
            <a:r>
              <a:rPr lang="en-US" dirty="0"/>
              <a:t>. </a:t>
            </a:r>
            <a:endParaRPr lang="en-US" dirty="0" smtClean="0"/>
          </a:p>
          <a:p>
            <a:r>
              <a:rPr lang="en-US" dirty="0" smtClean="0"/>
              <a:t>Wakil </a:t>
            </a:r>
            <a:r>
              <a:rPr lang="en-US" dirty="0" err="1"/>
              <a:t>kepala</a:t>
            </a:r>
            <a:r>
              <a:rPr lang="en-US" dirty="0"/>
              <a:t> </a:t>
            </a:r>
            <a:r>
              <a:rPr lang="en-US" dirty="0" err="1"/>
              <a:t>daerah</a:t>
            </a:r>
            <a:r>
              <a:rPr lang="en-US" dirty="0"/>
              <a:t> </a:t>
            </a:r>
            <a:r>
              <a:rPr lang="en-US" dirty="0" err="1"/>
              <a:t>untuk</a:t>
            </a:r>
            <a:r>
              <a:rPr lang="en-US" dirty="0"/>
              <a:t> </a:t>
            </a:r>
            <a:r>
              <a:rPr lang="en-US" dirty="0" err="1"/>
              <a:t>provinsi</a:t>
            </a:r>
            <a:r>
              <a:rPr lang="en-US" dirty="0"/>
              <a:t> </a:t>
            </a:r>
            <a:r>
              <a:rPr lang="en-US" dirty="0" err="1"/>
              <a:t>disebut</a:t>
            </a:r>
            <a:r>
              <a:rPr lang="en-US" dirty="0"/>
              <a:t> Wakil </a:t>
            </a:r>
            <a:r>
              <a:rPr lang="en-US" dirty="0" err="1"/>
              <a:t>Gubernur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 </a:t>
            </a:r>
            <a:r>
              <a:rPr lang="en-US" dirty="0" err="1"/>
              <a:t>kabupaten</a:t>
            </a:r>
            <a:r>
              <a:rPr lang="en-US" dirty="0"/>
              <a:t> </a:t>
            </a:r>
            <a:r>
              <a:rPr lang="en-US" dirty="0" err="1"/>
              <a:t>disebut</a:t>
            </a:r>
            <a:r>
              <a:rPr lang="en-US" dirty="0"/>
              <a:t> Wakil </a:t>
            </a:r>
            <a:r>
              <a:rPr lang="en-US" dirty="0" err="1"/>
              <a:t>Bupati</a:t>
            </a:r>
            <a:r>
              <a:rPr lang="en-US" dirty="0"/>
              <a:t> 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 </a:t>
            </a:r>
            <a:r>
              <a:rPr lang="en-US" dirty="0" err="1"/>
              <a:t>kota</a:t>
            </a:r>
            <a:r>
              <a:rPr lang="en-US" dirty="0"/>
              <a:t> </a:t>
            </a:r>
            <a:r>
              <a:rPr lang="en-US" dirty="0" err="1"/>
              <a:t>disebut</a:t>
            </a:r>
            <a:r>
              <a:rPr lang="en-US" dirty="0"/>
              <a:t> Wakil </a:t>
            </a:r>
            <a:r>
              <a:rPr lang="en-US" dirty="0" err="1"/>
              <a:t>Wali</a:t>
            </a:r>
            <a:r>
              <a:rPr lang="en-US" dirty="0"/>
              <a:t> </a:t>
            </a:r>
            <a:r>
              <a:rPr lang="en-US" dirty="0" err="1"/>
              <a:t>kota</a:t>
            </a:r>
            <a:r>
              <a:rPr lang="en-US" dirty="0"/>
              <a:t>. </a:t>
            </a:r>
            <a:endParaRPr lang="en-US" dirty="0" smtClean="0"/>
          </a:p>
          <a:p>
            <a:r>
              <a:rPr lang="en-US" dirty="0" err="1" smtClean="0"/>
              <a:t>Gubernur</a:t>
            </a:r>
            <a:r>
              <a:rPr lang="en-US" dirty="0"/>
              <a:t> yang </a:t>
            </a:r>
            <a:r>
              <a:rPr lang="en-US" dirty="0" err="1"/>
              <a:t>karena</a:t>
            </a:r>
            <a:r>
              <a:rPr lang="en-US" dirty="0"/>
              <a:t> </a:t>
            </a:r>
            <a:r>
              <a:rPr lang="en-US" dirty="0" err="1"/>
              <a:t>jabatannya</a:t>
            </a:r>
            <a:r>
              <a:rPr lang="en-US" dirty="0"/>
              <a:t> </a:t>
            </a:r>
            <a:r>
              <a:rPr lang="en-US" dirty="0" err="1"/>
              <a:t>berkedudukan</a:t>
            </a:r>
            <a:r>
              <a:rPr lang="en-US" dirty="0"/>
              <a:t> </a:t>
            </a:r>
            <a:r>
              <a:rPr lang="en-US" dirty="0" err="1"/>
              <a:t>juga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 wakil Pemerintah di </a:t>
            </a:r>
            <a:r>
              <a:rPr lang="en-US" dirty="0" err="1"/>
              <a:t>wilayah</a:t>
            </a:r>
            <a:r>
              <a:rPr lang="en-US" dirty="0"/>
              <a:t> </a:t>
            </a:r>
            <a:r>
              <a:rPr lang="en-US" dirty="0" err="1"/>
              <a:t>provinsi</a:t>
            </a:r>
            <a:r>
              <a:rPr lang="en-US" dirty="0"/>
              <a:t> yang </a:t>
            </a:r>
            <a:r>
              <a:rPr lang="en-US" dirty="0" err="1"/>
              <a:t>bersangkutan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bertanggung </a:t>
            </a:r>
            <a:r>
              <a:rPr lang="en-US" dirty="0" err="1"/>
              <a:t>jawab</a:t>
            </a:r>
            <a:r>
              <a:rPr lang="en-US" dirty="0"/>
              <a:t> </a:t>
            </a:r>
            <a:r>
              <a:rPr lang="en-US" dirty="0" err="1"/>
              <a:t>kepada</a:t>
            </a:r>
            <a:r>
              <a:rPr lang="en-US" dirty="0"/>
              <a:t> </a:t>
            </a:r>
            <a:r>
              <a:rPr lang="en-US" dirty="0" err="1"/>
              <a:t>Presiden</a:t>
            </a:r>
            <a:r>
              <a:rPr lang="en-US" dirty="0"/>
              <a:t>. </a:t>
            </a:r>
            <a:endParaRPr lang="en-US" dirty="0" smtClean="0"/>
          </a:p>
          <a:p>
            <a:r>
              <a:rPr lang="en-US" dirty="0" smtClean="0"/>
              <a:t>Kepala </a:t>
            </a:r>
            <a:r>
              <a:rPr lang="en-US" dirty="0" err="1"/>
              <a:t>daerah</a:t>
            </a:r>
            <a:r>
              <a:rPr lang="en-US" dirty="0"/>
              <a:t> </a:t>
            </a:r>
            <a:r>
              <a:rPr lang="en-US" dirty="0" err="1"/>
              <a:t>dan</a:t>
            </a:r>
            <a:r>
              <a:rPr lang="en-US" dirty="0"/>
              <a:t> wakil </a:t>
            </a:r>
            <a:r>
              <a:rPr lang="en-US" dirty="0" err="1"/>
              <a:t>kepala</a:t>
            </a:r>
            <a:r>
              <a:rPr lang="en-US" dirty="0"/>
              <a:t> </a:t>
            </a:r>
            <a:r>
              <a:rPr lang="en-US" dirty="0" err="1"/>
              <a:t>daerah</a:t>
            </a:r>
            <a:r>
              <a:rPr lang="en-US" dirty="0"/>
              <a:t> </a:t>
            </a:r>
            <a:r>
              <a:rPr lang="en-US" dirty="0" err="1"/>
              <a:t>dipilih</a:t>
            </a:r>
            <a:r>
              <a:rPr lang="en-US" dirty="0"/>
              <a:t> 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satu</a:t>
            </a:r>
            <a:r>
              <a:rPr lang="en-US" dirty="0"/>
              <a:t> </a:t>
            </a:r>
            <a:r>
              <a:rPr lang="en-US" dirty="0" err="1"/>
              <a:t>pasangan</a:t>
            </a:r>
            <a:r>
              <a:rPr lang="en-US" dirty="0"/>
              <a:t> </a:t>
            </a:r>
            <a:r>
              <a:rPr lang="en-US" dirty="0" err="1"/>
              <a:t>calon</a:t>
            </a:r>
            <a:r>
              <a:rPr lang="en-US" dirty="0"/>
              <a:t> yang </a:t>
            </a:r>
            <a:r>
              <a:rPr lang="en-US" dirty="0" err="1"/>
              <a:t>dilaksanakan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demokratis</a:t>
            </a:r>
            <a:r>
              <a:rPr lang="en-US" dirty="0"/>
              <a:t> </a:t>
            </a:r>
            <a:r>
              <a:rPr lang="en-US" dirty="0" err="1"/>
              <a:t>berdasarkan</a:t>
            </a:r>
            <a:r>
              <a:rPr lang="en-US" dirty="0"/>
              <a:t> </a:t>
            </a:r>
            <a:r>
              <a:rPr lang="en-US" dirty="0" err="1"/>
              <a:t>asas</a:t>
            </a:r>
            <a:r>
              <a:rPr lang="en-US" dirty="0"/>
              <a:t> </a:t>
            </a:r>
            <a:r>
              <a:rPr lang="en-US" dirty="0" err="1"/>
              <a:t>langsung</a:t>
            </a:r>
            <a:r>
              <a:rPr lang="en-US" dirty="0"/>
              <a:t>, </a:t>
            </a:r>
            <a:r>
              <a:rPr lang="en-US" dirty="0" err="1"/>
              <a:t>umum</a:t>
            </a:r>
            <a:r>
              <a:rPr lang="en-US" dirty="0"/>
              <a:t>, </a:t>
            </a:r>
            <a:r>
              <a:rPr lang="en-US" dirty="0" err="1"/>
              <a:t>bebas</a:t>
            </a:r>
            <a:r>
              <a:rPr lang="en-US" dirty="0"/>
              <a:t>, </a:t>
            </a:r>
            <a:r>
              <a:rPr lang="en-US" dirty="0" err="1"/>
              <a:t>rahasia</a:t>
            </a:r>
            <a:r>
              <a:rPr lang="en-US" dirty="0"/>
              <a:t>, </a:t>
            </a:r>
            <a:r>
              <a:rPr lang="en-US" dirty="0" err="1"/>
              <a:t>jujur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adil</a:t>
            </a:r>
            <a:r>
              <a:rPr lang="en-US" dirty="0"/>
              <a:t>.</a:t>
            </a:r>
          </a:p>
          <a:p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9169725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990600"/>
            <a:ext cx="8153400" cy="5562600"/>
          </a:xfrm>
        </p:spPr>
        <p:txBody>
          <a:bodyPr>
            <a:normAutofit fontScale="92500"/>
          </a:bodyPr>
          <a:lstStyle/>
          <a:p>
            <a:r>
              <a:rPr lang="en-US" sz="3000" dirty="0" err="1" smtClean="0">
                <a:latin typeface="+mj-lt"/>
              </a:rPr>
              <a:t>Perangkat</a:t>
            </a:r>
            <a:r>
              <a:rPr lang="en-US" sz="3000" dirty="0" smtClean="0">
                <a:latin typeface="+mj-lt"/>
              </a:rPr>
              <a:t> </a:t>
            </a:r>
            <a:r>
              <a:rPr lang="en-US" sz="3000" dirty="0" err="1">
                <a:latin typeface="+mj-lt"/>
              </a:rPr>
              <a:t>daerah</a:t>
            </a:r>
            <a:r>
              <a:rPr lang="en-US" sz="3000" dirty="0">
                <a:latin typeface="+mj-lt"/>
              </a:rPr>
              <a:t> </a:t>
            </a:r>
            <a:r>
              <a:rPr lang="en-US" sz="3000" dirty="0" err="1">
                <a:latin typeface="+mj-lt"/>
              </a:rPr>
              <a:t>provinsi</a:t>
            </a:r>
            <a:r>
              <a:rPr lang="en-US" sz="3000" dirty="0">
                <a:latin typeface="+mj-lt"/>
              </a:rPr>
              <a:t> </a:t>
            </a:r>
            <a:r>
              <a:rPr lang="en-US" sz="3000" dirty="0" err="1">
                <a:latin typeface="+mj-lt"/>
              </a:rPr>
              <a:t>secara</a:t>
            </a:r>
            <a:r>
              <a:rPr lang="en-US" sz="3000" dirty="0">
                <a:latin typeface="+mj-lt"/>
              </a:rPr>
              <a:t> </a:t>
            </a:r>
            <a:r>
              <a:rPr lang="en-US" sz="3000" dirty="0" err="1">
                <a:latin typeface="+mj-lt"/>
              </a:rPr>
              <a:t>umum</a:t>
            </a:r>
            <a:r>
              <a:rPr lang="en-US" sz="3000" dirty="0">
                <a:latin typeface="+mj-lt"/>
              </a:rPr>
              <a:t> </a:t>
            </a:r>
            <a:r>
              <a:rPr lang="en-US" sz="3000" dirty="0" err="1">
                <a:latin typeface="+mj-lt"/>
              </a:rPr>
              <a:t>terdiri</a:t>
            </a:r>
            <a:r>
              <a:rPr lang="en-US" sz="3000" dirty="0">
                <a:latin typeface="+mj-lt"/>
              </a:rPr>
              <a:t> </a:t>
            </a:r>
            <a:r>
              <a:rPr lang="en-US" sz="3000" dirty="0" err="1" smtClean="0">
                <a:latin typeface="+mj-lt"/>
              </a:rPr>
              <a:t>atas</a:t>
            </a:r>
            <a:r>
              <a:rPr lang="en-US" sz="3000" dirty="0" smtClean="0">
                <a:latin typeface="+mj-lt"/>
              </a:rPr>
              <a:t>:</a:t>
            </a:r>
          </a:p>
          <a:p>
            <a:pPr marL="0" indent="0">
              <a:buNone/>
            </a:pPr>
            <a:r>
              <a:rPr lang="en-US" sz="3000" dirty="0" smtClean="0">
                <a:latin typeface="+mj-lt"/>
              </a:rPr>
              <a:t>    -</a:t>
            </a:r>
            <a:r>
              <a:rPr lang="en-US" sz="3000" dirty="0">
                <a:latin typeface="+mj-lt"/>
              </a:rPr>
              <a:t> </a:t>
            </a:r>
            <a:r>
              <a:rPr lang="en-US" sz="3000" dirty="0" smtClean="0">
                <a:latin typeface="+mj-lt"/>
              </a:rPr>
              <a:t> </a:t>
            </a:r>
            <a:r>
              <a:rPr lang="en-US" sz="3000" dirty="0" err="1" smtClean="0">
                <a:latin typeface="+mj-lt"/>
              </a:rPr>
              <a:t>sekretariat</a:t>
            </a:r>
            <a:r>
              <a:rPr lang="en-US" sz="3000" dirty="0" smtClean="0">
                <a:latin typeface="+mj-lt"/>
              </a:rPr>
              <a:t> </a:t>
            </a:r>
            <a:r>
              <a:rPr lang="en-US" sz="3000" dirty="0" err="1" smtClean="0">
                <a:latin typeface="+mj-lt"/>
              </a:rPr>
              <a:t>daerah</a:t>
            </a:r>
            <a:r>
              <a:rPr lang="en-US" sz="3000" dirty="0" smtClean="0">
                <a:latin typeface="+mj-lt"/>
              </a:rPr>
              <a:t>,</a:t>
            </a:r>
          </a:p>
          <a:p>
            <a:pPr marL="0" indent="0">
              <a:buNone/>
            </a:pPr>
            <a:r>
              <a:rPr lang="en-US" sz="3000" dirty="0">
                <a:latin typeface="+mj-lt"/>
              </a:rPr>
              <a:t> </a:t>
            </a:r>
            <a:r>
              <a:rPr lang="en-US" sz="3000" dirty="0" smtClean="0">
                <a:latin typeface="+mj-lt"/>
              </a:rPr>
              <a:t>   -  </a:t>
            </a:r>
            <a:r>
              <a:rPr lang="en-US" sz="3000" dirty="0" err="1" smtClean="0">
                <a:latin typeface="+mj-lt"/>
              </a:rPr>
              <a:t>sekretariat</a:t>
            </a:r>
            <a:r>
              <a:rPr lang="en-US" sz="3000" dirty="0" smtClean="0">
                <a:latin typeface="+mj-lt"/>
              </a:rPr>
              <a:t> </a:t>
            </a:r>
            <a:r>
              <a:rPr lang="en-US" sz="3000" dirty="0">
                <a:latin typeface="+mj-lt"/>
              </a:rPr>
              <a:t>DPRD, </a:t>
            </a:r>
            <a:endParaRPr lang="en-US" sz="3000" dirty="0" smtClean="0">
              <a:latin typeface="+mj-lt"/>
            </a:endParaRPr>
          </a:p>
          <a:p>
            <a:pPr marL="0" indent="0">
              <a:buNone/>
            </a:pPr>
            <a:r>
              <a:rPr lang="en-US" sz="3000" dirty="0" smtClean="0">
                <a:latin typeface="+mj-lt"/>
              </a:rPr>
              <a:t>    -  </a:t>
            </a:r>
            <a:r>
              <a:rPr lang="en-US" sz="3000" dirty="0" err="1" smtClean="0">
                <a:latin typeface="+mj-lt"/>
              </a:rPr>
              <a:t>dinas</a:t>
            </a:r>
            <a:r>
              <a:rPr lang="en-US" sz="3000" dirty="0" smtClean="0">
                <a:latin typeface="+mj-lt"/>
              </a:rPr>
              <a:t> </a:t>
            </a:r>
            <a:r>
              <a:rPr lang="en-US" sz="3000" dirty="0" err="1">
                <a:latin typeface="+mj-lt"/>
              </a:rPr>
              <a:t>daerah</a:t>
            </a:r>
            <a:r>
              <a:rPr lang="en-US" sz="3000" dirty="0" smtClean="0">
                <a:latin typeface="+mj-lt"/>
              </a:rPr>
              <a:t>,</a:t>
            </a:r>
          </a:p>
          <a:p>
            <a:pPr marL="0" indent="0">
              <a:buNone/>
            </a:pPr>
            <a:r>
              <a:rPr lang="en-US" sz="3000" dirty="0">
                <a:latin typeface="+mj-lt"/>
              </a:rPr>
              <a:t> </a:t>
            </a:r>
            <a:r>
              <a:rPr lang="en-US" sz="3000" dirty="0" smtClean="0">
                <a:latin typeface="+mj-lt"/>
              </a:rPr>
              <a:t>   -  </a:t>
            </a:r>
            <a:r>
              <a:rPr lang="en-US" sz="3000" dirty="0" err="1">
                <a:latin typeface="+mj-lt"/>
              </a:rPr>
              <a:t>dan</a:t>
            </a:r>
            <a:r>
              <a:rPr lang="en-US" sz="3000" dirty="0">
                <a:latin typeface="+mj-lt"/>
              </a:rPr>
              <a:t> </a:t>
            </a:r>
            <a:r>
              <a:rPr lang="en-US" sz="3000" dirty="0" err="1">
                <a:latin typeface="+mj-lt"/>
              </a:rPr>
              <a:t>lembaga</a:t>
            </a:r>
            <a:r>
              <a:rPr lang="en-US" sz="3000" dirty="0">
                <a:latin typeface="+mj-lt"/>
              </a:rPr>
              <a:t> </a:t>
            </a:r>
            <a:r>
              <a:rPr lang="en-US" sz="3000" dirty="0" err="1">
                <a:latin typeface="+mj-lt"/>
              </a:rPr>
              <a:t>teknis</a:t>
            </a:r>
            <a:r>
              <a:rPr lang="en-US" sz="3000" dirty="0">
                <a:latin typeface="+mj-lt"/>
              </a:rPr>
              <a:t> </a:t>
            </a:r>
            <a:r>
              <a:rPr lang="en-US" sz="3000" dirty="0" err="1">
                <a:latin typeface="+mj-lt"/>
              </a:rPr>
              <a:t>daerah</a:t>
            </a:r>
            <a:r>
              <a:rPr lang="en-US" sz="3000" dirty="0">
                <a:latin typeface="+mj-lt"/>
              </a:rPr>
              <a:t>. </a:t>
            </a:r>
            <a:endParaRPr lang="en-US" sz="3000" dirty="0" smtClean="0">
              <a:latin typeface="+mj-lt"/>
            </a:endParaRPr>
          </a:p>
          <a:p>
            <a:r>
              <a:rPr lang="en-US" sz="3000" dirty="0" err="1" smtClean="0">
                <a:latin typeface="+mj-lt"/>
              </a:rPr>
              <a:t>Perangkat</a:t>
            </a:r>
            <a:r>
              <a:rPr lang="en-US" sz="3000" dirty="0" smtClean="0">
                <a:latin typeface="+mj-lt"/>
              </a:rPr>
              <a:t> </a:t>
            </a:r>
            <a:r>
              <a:rPr lang="en-US" sz="3000" dirty="0" err="1">
                <a:latin typeface="+mj-lt"/>
              </a:rPr>
              <a:t>daerah</a:t>
            </a:r>
            <a:r>
              <a:rPr lang="en-US" sz="3000" dirty="0">
                <a:latin typeface="+mj-lt"/>
              </a:rPr>
              <a:t> </a:t>
            </a:r>
            <a:r>
              <a:rPr lang="en-US" sz="3000" dirty="0" err="1">
                <a:latin typeface="+mj-lt"/>
              </a:rPr>
              <a:t>kabupaten</a:t>
            </a:r>
            <a:r>
              <a:rPr lang="en-US" sz="3000" dirty="0">
                <a:latin typeface="+mj-lt"/>
              </a:rPr>
              <a:t>/</a:t>
            </a:r>
            <a:r>
              <a:rPr lang="en-US" sz="3000" dirty="0" err="1">
                <a:latin typeface="+mj-lt"/>
              </a:rPr>
              <a:t>kota</a:t>
            </a:r>
            <a:r>
              <a:rPr lang="en-US" sz="3000" dirty="0">
                <a:latin typeface="+mj-lt"/>
              </a:rPr>
              <a:t> </a:t>
            </a:r>
            <a:r>
              <a:rPr lang="en-US" sz="3000" dirty="0" smtClean="0">
                <a:latin typeface="+mj-lt"/>
              </a:rPr>
              <a:t> </a:t>
            </a:r>
            <a:r>
              <a:rPr lang="en-US" sz="3000" dirty="0" err="1">
                <a:latin typeface="+mj-lt"/>
              </a:rPr>
              <a:t>terdiri</a:t>
            </a:r>
            <a:r>
              <a:rPr lang="en-US" sz="3000" dirty="0">
                <a:latin typeface="+mj-lt"/>
              </a:rPr>
              <a:t> </a:t>
            </a:r>
            <a:r>
              <a:rPr lang="en-US" sz="3000" dirty="0" err="1" smtClean="0">
                <a:latin typeface="+mj-lt"/>
              </a:rPr>
              <a:t>atas</a:t>
            </a:r>
            <a:r>
              <a:rPr lang="en-US" sz="3000" dirty="0" smtClean="0">
                <a:latin typeface="+mj-lt"/>
              </a:rPr>
              <a:t>:</a:t>
            </a:r>
          </a:p>
          <a:p>
            <a:pPr marL="0" indent="0">
              <a:buNone/>
            </a:pPr>
            <a:r>
              <a:rPr lang="en-US" sz="3000" dirty="0">
                <a:latin typeface="+mj-lt"/>
              </a:rPr>
              <a:t> </a:t>
            </a:r>
            <a:r>
              <a:rPr lang="en-US" sz="3000" dirty="0" smtClean="0">
                <a:latin typeface="+mj-lt"/>
              </a:rPr>
              <a:t>  -</a:t>
            </a:r>
            <a:r>
              <a:rPr lang="en-US" sz="3000" dirty="0">
                <a:latin typeface="+mj-lt"/>
              </a:rPr>
              <a:t> </a:t>
            </a:r>
            <a:r>
              <a:rPr lang="en-US" sz="3000" dirty="0" smtClean="0">
                <a:latin typeface="+mj-lt"/>
              </a:rPr>
              <a:t> </a:t>
            </a:r>
            <a:r>
              <a:rPr lang="en-US" sz="3000" dirty="0" err="1" smtClean="0">
                <a:latin typeface="+mj-lt"/>
              </a:rPr>
              <a:t>sekretariat</a:t>
            </a:r>
            <a:r>
              <a:rPr lang="en-US" sz="3000" dirty="0" smtClean="0">
                <a:latin typeface="+mj-lt"/>
              </a:rPr>
              <a:t> </a:t>
            </a:r>
            <a:r>
              <a:rPr lang="en-US" sz="3000" dirty="0" err="1">
                <a:latin typeface="+mj-lt"/>
              </a:rPr>
              <a:t>daerah</a:t>
            </a:r>
            <a:r>
              <a:rPr lang="en-US" sz="3000" dirty="0">
                <a:latin typeface="+mj-lt"/>
              </a:rPr>
              <a:t>, </a:t>
            </a:r>
            <a:endParaRPr lang="en-US" sz="3000" dirty="0" smtClean="0">
              <a:latin typeface="+mj-lt"/>
            </a:endParaRPr>
          </a:p>
          <a:p>
            <a:pPr marL="0" indent="0">
              <a:buNone/>
            </a:pPr>
            <a:r>
              <a:rPr lang="en-US" sz="3000" dirty="0">
                <a:latin typeface="+mj-lt"/>
              </a:rPr>
              <a:t> </a:t>
            </a:r>
            <a:r>
              <a:rPr lang="en-US" sz="3000" dirty="0" smtClean="0">
                <a:latin typeface="+mj-lt"/>
              </a:rPr>
              <a:t>  -  </a:t>
            </a:r>
            <a:r>
              <a:rPr lang="en-US" sz="3000" dirty="0" err="1" smtClean="0">
                <a:latin typeface="+mj-lt"/>
              </a:rPr>
              <a:t>sekretariat</a:t>
            </a:r>
            <a:r>
              <a:rPr lang="en-US" sz="3000" dirty="0" smtClean="0">
                <a:latin typeface="+mj-lt"/>
              </a:rPr>
              <a:t> </a:t>
            </a:r>
            <a:r>
              <a:rPr lang="en-US" sz="3000" dirty="0">
                <a:latin typeface="+mj-lt"/>
              </a:rPr>
              <a:t>DPRD, </a:t>
            </a:r>
            <a:endParaRPr lang="en-US" sz="3000" dirty="0" smtClean="0">
              <a:latin typeface="+mj-lt"/>
            </a:endParaRPr>
          </a:p>
          <a:p>
            <a:pPr marL="0" indent="0">
              <a:buNone/>
            </a:pPr>
            <a:r>
              <a:rPr lang="en-US" sz="3000" dirty="0">
                <a:latin typeface="+mj-lt"/>
              </a:rPr>
              <a:t> </a:t>
            </a:r>
            <a:r>
              <a:rPr lang="en-US" sz="3000" dirty="0" smtClean="0">
                <a:latin typeface="+mj-lt"/>
              </a:rPr>
              <a:t>  -  </a:t>
            </a:r>
            <a:r>
              <a:rPr lang="en-US" sz="3000" dirty="0" err="1" smtClean="0">
                <a:latin typeface="+mj-lt"/>
              </a:rPr>
              <a:t>dinas</a:t>
            </a:r>
            <a:r>
              <a:rPr lang="en-US" sz="3000" dirty="0" smtClean="0">
                <a:latin typeface="+mj-lt"/>
              </a:rPr>
              <a:t> </a:t>
            </a:r>
            <a:r>
              <a:rPr lang="en-US" sz="3000" dirty="0" err="1">
                <a:latin typeface="+mj-lt"/>
              </a:rPr>
              <a:t>daerah</a:t>
            </a:r>
            <a:r>
              <a:rPr lang="en-US" sz="3000" dirty="0" smtClean="0">
                <a:latin typeface="+mj-lt"/>
              </a:rPr>
              <a:t>,</a:t>
            </a:r>
          </a:p>
          <a:p>
            <a:pPr marL="0" indent="0">
              <a:buNone/>
            </a:pPr>
            <a:r>
              <a:rPr lang="en-US" sz="3000" dirty="0">
                <a:latin typeface="+mj-lt"/>
              </a:rPr>
              <a:t> </a:t>
            </a:r>
            <a:r>
              <a:rPr lang="en-US" sz="3000" dirty="0" smtClean="0">
                <a:latin typeface="+mj-lt"/>
              </a:rPr>
              <a:t>  -</a:t>
            </a:r>
            <a:r>
              <a:rPr lang="en-US" sz="3000" dirty="0">
                <a:latin typeface="+mj-lt"/>
              </a:rPr>
              <a:t> </a:t>
            </a:r>
            <a:r>
              <a:rPr lang="en-US" sz="3000" dirty="0" smtClean="0">
                <a:latin typeface="+mj-lt"/>
              </a:rPr>
              <a:t> </a:t>
            </a:r>
            <a:r>
              <a:rPr lang="en-US" sz="3000" dirty="0" err="1" smtClean="0">
                <a:latin typeface="+mj-lt"/>
              </a:rPr>
              <a:t>lembaga</a:t>
            </a:r>
            <a:r>
              <a:rPr lang="en-US" sz="3000" dirty="0" smtClean="0">
                <a:latin typeface="+mj-lt"/>
              </a:rPr>
              <a:t> </a:t>
            </a:r>
            <a:r>
              <a:rPr lang="en-US" sz="3000" dirty="0" err="1">
                <a:latin typeface="+mj-lt"/>
              </a:rPr>
              <a:t>teknis</a:t>
            </a:r>
            <a:r>
              <a:rPr lang="en-US" sz="3000" dirty="0">
                <a:latin typeface="+mj-lt"/>
              </a:rPr>
              <a:t> </a:t>
            </a:r>
            <a:r>
              <a:rPr lang="en-US" sz="3000" dirty="0" err="1" smtClean="0">
                <a:latin typeface="+mj-lt"/>
              </a:rPr>
              <a:t>daerah</a:t>
            </a:r>
            <a:r>
              <a:rPr lang="en-US" sz="3000" dirty="0">
                <a:latin typeface="+mj-lt"/>
              </a:rPr>
              <a:t> </a:t>
            </a:r>
            <a:r>
              <a:rPr lang="en-US" sz="3000" dirty="0" err="1" smtClean="0">
                <a:latin typeface="+mj-lt"/>
              </a:rPr>
              <a:t>kecamatan</a:t>
            </a:r>
            <a:r>
              <a:rPr lang="en-US" sz="3000" dirty="0">
                <a:latin typeface="+mj-lt"/>
              </a:rPr>
              <a:t>, </a:t>
            </a:r>
            <a:r>
              <a:rPr lang="en-US" sz="3000" dirty="0" err="1">
                <a:latin typeface="+mj-lt"/>
              </a:rPr>
              <a:t>dan</a:t>
            </a:r>
            <a:r>
              <a:rPr lang="en-US" sz="3000" dirty="0">
                <a:latin typeface="+mj-lt"/>
              </a:rPr>
              <a:t> </a:t>
            </a:r>
            <a:r>
              <a:rPr lang="en-US" sz="3000" dirty="0" err="1">
                <a:latin typeface="+mj-lt"/>
              </a:rPr>
              <a:t>kelurahan</a:t>
            </a:r>
            <a:r>
              <a:rPr lang="en-US" sz="3000" dirty="0">
                <a:latin typeface="+mj-lt"/>
              </a:rPr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646037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87362"/>
          </a:xfrm>
        </p:spPr>
        <p:txBody>
          <a:bodyPr>
            <a:normAutofit fontScale="90000"/>
          </a:bodyPr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305800" cy="5791200"/>
          </a:xfrm>
        </p:spPr>
        <p:txBody>
          <a:bodyPr>
            <a:noAutofit/>
          </a:bodyPr>
          <a:lstStyle/>
          <a:p>
            <a:r>
              <a:rPr lang="en-US" sz="2800" b="1" dirty="0" err="1"/>
              <a:t>Desa</a:t>
            </a:r>
            <a:r>
              <a:rPr lang="en-US" sz="2800" b="1" dirty="0"/>
              <a:t> </a:t>
            </a:r>
            <a:r>
              <a:rPr lang="en-US" sz="2400" dirty="0" err="1"/>
              <a:t>atau</a:t>
            </a:r>
            <a:r>
              <a:rPr lang="en-US" sz="2400" dirty="0"/>
              <a:t> </a:t>
            </a:r>
            <a:r>
              <a:rPr lang="en-US" sz="2400" dirty="0" err="1"/>
              <a:t>nama</a:t>
            </a:r>
            <a:r>
              <a:rPr lang="en-US" sz="2400" dirty="0"/>
              <a:t> lain adalah </a:t>
            </a:r>
            <a:r>
              <a:rPr lang="en-US" sz="2400" dirty="0" err="1"/>
              <a:t>kesatuan</a:t>
            </a:r>
            <a:r>
              <a:rPr lang="en-US" sz="2400" dirty="0"/>
              <a:t> </a:t>
            </a:r>
            <a:r>
              <a:rPr lang="en-US" sz="2400" dirty="0" err="1"/>
              <a:t>masyarakat</a:t>
            </a:r>
            <a:r>
              <a:rPr lang="en-US" sz="2400" dirty="0"/>
              <a:t> </a:t>
            </a:r>
            <a:r>
              <a:rPr lang="en-US" sz="2400" dirty="0" err="1"/>
              <a:t>hukum</a:t>
            </a:r>
            <a:r>
              <a:rPr lang="en-US" sz="2400" dirty="0"/>
              <a:t> yang </a:t>
            </a:r>
            <a:r>
              <a:rPr lang="en-US" sz="2400" dirty="0" err="1"/>
              <a:t>memiliki</a:t>
            </a:r>
            <a:r>
              <a:rPr lang="en-US" sz="2400" dirty="0"/>
              <a:t> </a:t>
            </a:r>
            <a:r>
              <a:rPr lang="en-US" sz="2400" dirty="0" err="1"/>
              <a:t>batas-batas</a:t>
            </a:r>
            <a:r>
              <a:rPr lang="en-US" sz="2400" dirty="0"/>
              <a:t> </a:t>
            </a:r>
            <a:r>
              <a:rPr lang="en-US" sz="2400" dirty="0" err="1"/>
              <a:t>wilayah</a:t>
            </a:r>
            <a:r>
              <a:rPr lang="en-US" sz="2400" dirty="0"/>
              <a:t> yang </a:t>
            </a:r>
            <a:r>
              <a:rPr lang="en-US" sz="2400" dirty="0" err="1"/>
              <a:t>berwenang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mengatur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mengurus</a:t>
            </a:r>
            <a:r>
              <a:rPr lang="en-US" sz="2400" dirty="0"/>
              <a:t> </a:t>
            </a:r>
            <a:r>
              <a:rPr lang="en-US" sz="2400" dirty="0" err="1"/>
              <a:t>kepentingan</a:t>
            </a:r>
            <a:r>
              <a:rPr lang="en-US" sz="2400" dirty="0"/>
              <a:t> </a:t>
            </a:r>
            <a:r>
              <a:rPr lang="en-US" sz="2400" dirty="0" err="1"/>
              <a:t>masyarakat</a:t>
            </a:r>
            <a:r>
              <a:rPr lang="en-US" sz="2400" dirty="0"/>
              <a:t> </a:t>
            </a:r>
            <a:r>
              <a:rPr lang="en-US" sz="2400" dirty="0" err="1"/>
              <a:t>setempat</a:t>
            </a:r>
            <a:r>
              <a:rPr lang="en-US" sz="2400" dirty="0"/>
              <a:t>, </a:t>
            </a:r>
            <a:r>
              <a:rPr lang="en-US" sz="2400" dirty="0" err="1"/>
              <a:t>berdasarkan</a:t>
            </a:r>
            <a:r>
              <a:rPr lang="en-US" sz="2400" dirty="0"/>
              <a:t> </a:t>
            </a:r>
            <a:r>
              <a:rPr lang="en-US" sz="2400" dirty="0" err="1"/>
              <a:t>asal</a:t>
            </a:r>
            <a:r>
              <a:rPr lang="en-US" sz="2400" dirty="0"/>
              <a:t> </a:t>
            </a:r>
            <a:r>
              <a:rPr lang="en-US" sz="2400" dirty="0" err="1"/>
              <a:t>usul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adat</a:t>
            </a:r>
            <a:r>
              <a:rPr lang="en-US" sz="2400" dirty="0"/>
              <a:t> </a:t>
            </a:r>
            <a:r>
              <a:rPr lang="en-US" sz="2400" dirty="0" err="1"/>
              <a:t>istiadat</a:t>
            </a:r>
            <a:r>
              <a:rPr lang="en-US" sz="2400" dirty="0"/>
              <a:t> </a:t>
            </a:r>
            <a:r>
              <a:rPr lang="en-US" sz="2400" dirty="0" err="1"/>
              <a:t>setempat</a:t>
            </a:r>
            <a:r>
              <a:rPr lang="en-US" sz="2400" dirty="0"/>
              <a:t> yang </a:t>
            </a:r>
            <a:r>
              <a:rPr lang="en-US" sz="2400" dirty="0" err="1"/>
              <a:t>diakui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dihormati</a:t>
            </a:r>
            <a:r>
              <a:rPr lang="en-US" sz="2400" dirty="0"/>
              <a:t> </a:t>
            </a:r>
            <a:r>
              <a:rPr lang="en-US" sz="2400" dirty="0" err="1"/>
              <a:t>dalam</a:t>
            </a:r>
            <a:r>
              <a:rPr lang="en-US" sz="2400" dirty="0"/>
              <a:t> </a:t>
            </a:r>
            <a:r>
              <a:rPr lang="en-US" sz="2400" dirty="0" err="1"/>
              <a:t>sistem</a:t>
            </a:r>
            <a:r>
              <a:rPr lang="en-US" sz="2400" dirty="0"/>
              <a:t> Pemerintahan Negara. </a:t>
            </a:r>
            <a:endParaRPr lang="en-US" sz="2400" dirty="0" smtClean="0"/>
          </a:p>
          <a:p>
            <a:r>
              <a:rPr lang="en-US" sz="2400" dirty="0" err="1" smtClean="0"/>
              <a:t>Termasuk</a:t>
            </a:r>
            <a:r>
              <a:rPr lang="en-US" sz="2400" dirty="0" smtClean="0"/>
              <a:t>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pengertian</a:t>
            </a:r>
            <a:r>
              <a:rPr lang="en-US" sz="2400" dirty="0"/>
              <a:t> </a:t>
            </a:r>
            <a:r>
              <a:rPr lang="en-US" sz="2400" dirty="0" err="1"/>
              <a:t>ini</a:t>
            </a:r>
            <a:r>
              <a:rPr lang="en-US" sz="2400" dirty="0"/>
              <a:t> adalah </a:t>
            </a:r>
            <a:r>
              <a:rPr lang="en-US" sz="2400" dirty="0" err="1"/>
              <a:t>Nagari</a:t>
            </a:r>
            <a:r>
              <a:rPr lang="en-US" sz="2400" dirty="0"/>
              <a:t> di Sumatra Barat</a:t>
            </a:r>
            <a:r>
              <a:rPr lang="en-US" sz="2400" dirty="0" smtClean="0"/>
              <a:t>, </a:t>
            </a:r>
            <a:r>
              <a:rPr lang="en-US" sz="2400" dirty="0" err="1" smtClean="0"/>
              <a:t>Gampong</a:t>
            </a:r>
            <a:r>
              <a:rPr lang="en-US" sz="2400" dirty="0"/>
              <a:t> di </a:t>
            </a:r>
            <a:r>
              <a:rPr lang="en-US" sz="2400" dirty="0" err="1"/>
              <a:t>provinsi</a:t>
            </a:r>
            <a:r>
              <a:rPr lang="en-US" sz="2400" dirty="0"/>
              <a:t> Aceh, </a:t>
            </a:r>
            <a:r>
              <a:rPr lang="en-US" sz="2400" dirty="0" err="1"/>
              <a:t>Lembang</a:t>
            </a:r>
            <a:r>
              <a:rPr lang="en-US" sz="2400" dirty="0"/>
              <a:t> di Sulawesi Selatan, Kampung di Kalimantan S</a:t>
            </a:r>
            <a:r>
              <a:rPr lang="en-US" sz="2400" dirty="0" smtClean="0"/>
              <a:t>elatan </a:t>
            </a:r>
            <a:r>
              <a:rPr lang="en-US" sz="2400" dirty="0" err="1" smtClean="0"/>
              <a:t>dan</a:t>
            </a:r>
            <a:r>
              <a:rPr lang="en-US" sz="2400" dirty="0" smtClean="0"/>
              <a:t> Papua, </a:t>
            </a:r>
            <a:r>
              <a:rPr lang="en-US" sz="2400" dirty="0" err="1" smtClean="0"/>
              <a:t>Negeri</a:t>
            </a:r>
            <a:r>
              <a:rPr lang="en-US" sz="2400" dirty="0" smtClean="0"/>
              <a:t> di Maluku. Secara </a:t>
            </a:r>
            <a:r>
              <a:rPr lang="en-US" sz="2400" dirty="0" err="1" smtClean="0"/>
              <a:t>bertahap</a:t>
            </a:r>
            <a:r>
              <a:rPr lang="en-US" sz="2400" dirty="0" smtClean="0"/>
              <a:t> </a:t>
            </a:r>
            <a:r>
              <a:rPr lang="en-US" sz="2400" dirty="0"/>
              <a:t> </a:t>
            </a:r>
            <a:r>
              <a:rPr lang="en-US" sz="2400" dirty="0" err="1" smtClean="0"/>
              <a:t>Desa</a:t>
            </a:r>
            <a:r>
              <a:rPr lang="en-US" sz="2400" dirty="0"/>
              <a:t> </a:t>
            </a:r>
            <a:r>
              <a:rPr lang="en-US" sz="2400" dirty="0" err="1"/>
              <a:t>dapat</a:t>
            </a:r>
            <a:r>
              <a:rPr lang="en-US" sz="2400" dirty="0"/>
              <a:t> </a:t>
            </a:r>
            <a:r>
              <a:rPr lang="en-US" sz="2400" dirty="0" err="1"/>
              <a:t>diubah</a:t>
            </a:r>
            <a:r>
              <a:rPr lang="en-US" sz="2400" dirty="0"/>
              <a:t> </a:t>
            </a:r>
            <a:r>
              <a:rPr lang="en-US" sz="2400" dirty="0" err="1"/>
              <a:t>atau</a:t>
            </a:r>
            <a:r>
              <a:rPr lang="en-US" sz="2400" dirty="0"/>
              <a:t> </a:t>
            </a:r>
            <a:r>
              <a:rPr lang="en-US" sz="2400" dirty="0" err="1"/>
              <a:t>disesuaikan</a:t>
            </a:r>
            <a:r>
              <a:rPr lang="en-US" sz="2400" dirty="0"/>
              <a:t> </a:t>
            </a:r>
            <a:r>
              <a:rPr lang="en-US" sz="2400" dirty="0" err="1"/>
              <a:t>statusnya</a:t>
            </a:r>
            <a:r>
              <a:rPr lang="en-US" sz="2400" dirty="0"/>
              <a:t> </a:t>
            </a:r>
            <a:r>
              <a:rPr lang="en-US" sz="2400" dirty="0" err="1" smtClean="0"/>
              <a:t>menjadi</a:t>
            </a:r>
            <a:r>
              <a:rPr lang="en-US" sz="2400" dirty="0" smtClean="0"/>
              <a:t> </a:t>
            </a:r>
            <a:r>
              <a:rPr lang="en-US" sz="2400" dirty="0" err="1" smtClean="0"/>
              <a:t>kelurahan</a:t>
            </a:r>
            <a:r>
              <a:rPr lang="en-US" sz="2400" dirty="0"/>
              <a:t>.</a:t>
            </a:r>
          </a:p>
          <a:p>
            <a:r>
              <a:rPr lang="en-US" sz="2400" dirty="0"/>
              <a:t>Dalam </a:t>
            </a:r>
            <a:r>
              <a:rPr lang="en-US" sz="2400" dirty="0" err="1" smtClean="0"/>
              <a:t>pemerintahan</a:t>
            </a:r>
            <a:r>
              <a:rPr lang="en-US" sz="2400" dirty="0" smtClean="0"/>
              <a:t> </a:t>
            </a:r>
            <a:r>
              <a:rPr lang="en-US" sz="2400" dirty="0" err="1" smtClean="0"/>
              <a:t>daerah</a:t>
            </a:r>
            <a:r>
              <a:rPr lang="en-US" sz="2400" dirty="0"/>
              <a:t> </a:t>
            </a:r>
            <a:r>
              <a:rPr lang="en-US" sz="2400" dirty="0" err="1"/>
              <a:t>kabupaten</a:t>
            </a:r>
            <a:r>
              <a:rPr lang="en-US" sz="2400" dirty="0"/>
              <a:t>/</a:t>
            </a:r>
            <a:r>
              <a:rPr lang="en-US" sz="2400" dirty="0" err="1"/>
              <a:t>kota</a:t>
            </a:r>
            <a:r>
              <a:rPr lang="en-US" sz="2400" dirty="0"/>
              <a:t> </a:t>
            </a:r>
            <a:r>
              <a:rPr lang="en-US" sz="2400" dirty="0" err="1" smtClean="0"/>
              <a:t>dibentuk</a:t>
            </a:r>
            <a:endParaRPr lang="en-US" sz="2400" dirty="0" smtClean="0"/>
          </a:p>
          <a:p>
            <a:pPr marL="0" indent="0">
              <a:buNone/>
            </a:pPr>
            <a:r>
              <a:rPr lang="en-US" sz="2400" dirty="0"/>
              <a:t> </a:t>
            </a:r>
            <a:r>
              <a:rPr lang="en-US" sz="2400" dirty="0" smtClean="0"/>
              <a:t>   </a:t>
            </a:r>
            <a:r>
              <a:rPr lang="en-US" sz="2400" dirty="0"/>
              <a:t> </a:t>
            </a:r>
            <a:r>
              <a:rPr lang="en-US" sz="2400" dirty="0" err="1"/>
              <a:t>pemerintahan</a:t>
            </a:r>
            <a:r>
              <a:rPr lang="en-US" sz="2400" dirty="0"/>
              <a:t> </a:t>
            </a:r>
            <a:r>
              <a:rPr lang="en-US" sz="2400" dirty="0" err="1"/>
              <a:t>desa</a:t>
            </a:r>
            <a:r>
              <a:rPr lang="en-US" sz="2400" dirty="0"/>
              <a:t> yang </a:t>
            </a:r>
            <a:r>
              <a:rPr lang="en-US" sz="2400" dirty="0" err="1"/>
              <a:t>terdiri</a:t>
            </a:r>
            <a:r>
              <a:rPr lang="en-US" sz="2400" dirty="0"/>
              <a:t> </a:t>
            </a:r>
            <a:r>
              <a:rPr lang="en-US" sz="2400" dirty="0" err="1"/>
              <a:t>dari</a:t>
            </a:r>
            <a:r>
              <a:rPr lang="en-US" sz="2400" dirty="0"/>
              <a:t> Pemerintah </a:t>
            </a:r>
            <a:endParaRPr lang="en-US" sz="2400" dirty="0" smtClean="0"/>
          </a:p>
          <a:p>
            <a:pPr marL="0" indent="0">
              <a:buNone/>
            </a:pPr>
            <a:r>
              <a:rPr lang="en-US" sz="2400" dirty="0"/>
              <a:t> </a:t>
            </a:r>
            <a:r>
              <a:rPr lang="en-US" sz="2400" dirty="0" smtClean="0"/>
              <a:t>    </a:t>
            </a:r>
            <a:r>
              <a:rPr lang="en-US" sz="2400" dirty="0" err="1" smtClean="0"/>
              <a:t>Desa</a:t>
            </a:r>
            <a:r>
              <a:rPr lang="en-US" sz="2400" dirty="0"/>
              <a:t> </a:t>
            </a:r>
            <a:r>
              <a:rPr lang="en-US" sz="2400" dirty="0" err="1"/>
              <a:t>dan</a:t>
            </a:r>
            <a:r>
              <a:rPr lang="en-US" sz="2400" dirty="0"/>
              <a:t> </a:t>
            </a:r>
            <a:r>
              <a:rPr lang="en-US" sz="2400" dirty="0" err="1"/>
              <a:t>Badan</a:t>
            </a:r>
            <a:r>
              <a:rPr lang="en-US" sz="2400" dirty="0"/>
              <a:t> </a:t>
            </a:r>
            <a:r>
              <a:rPr lang="en-US" sz="2400" dirty="0" err="1"/>
              <a:t>Permusyawaratan</a:t>
            </a:r>
            <a:r>
              <a:rPr lang="en-US" sz="2400" dirty="0"/>
              <a:t> </a:t>
            </a:r>
            <a:r>
              <a:rPr lang="en-US" sz="2400" dirty="0" err="1" smtClean="0"/>
              <a:t>Desa</a:t>
            </a:r>
            <a:r>
              <a:rPr lang="en-US" sz="2400" dirty="0"/>
              <a:t> </a:t>
            </a:r>
            <a:r>
              <a:rPr lang="en-US" sz="2400" dirty="0" smtClean="0"/>
              <a:t>(BPD)</a:t>
            </a:r>
            <a:endParaRPr lang="en-US" sz="2400" dirty="0"/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92430220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4638"/>
            <a:ext cx="8153400" cy="4873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838200"/>
            <a:ext cx="8153400" cy="5715000"/>
          </a:xfrm>
        </p:spPr>
        <p:txBody>
          <a:bodyPr>
            <a:noAutofit/>
          </a:bodyPr>
          <a:lstStyle/>
          <a:p>
            <a:r>
              <a:rPr lang="en-US" sz="2400" dirty="0" err="1" smtClean="0">
                <a:latin typeface="+mj-lt"/>
              </a:rPr>
              <a:t>Pemerintah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Desa</a:t>
            </a:r>
            <a:r>
              <a:rPr lang="en-US" sz="2400" dirty="0">
                <a:latin typeface="+mj-lt"/>
              </a:rPr>
              <a:t> </a:t>
            </a:r>
            <a:r>
              <a:rPr lang="en-US" sz="2400" dirty="0" err="1">
                <a:latin typeface="+mj-lt"/>
              </a:rPr>
              <a:t>terdiri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atas</a:t>
            </a:r>
            <a:r>
              <a:rPr lang="en-US" sz="2400" dirty="0">
                <a:latin typeface="+mj-lt"/>
              </a:rPr>
              <a:t> Kepala </a:t>
            </a:r>
            <a:r>
              <a:rPr lang="en-US" sz="2400" dirty="0" err="1">
                <a:latin typeface="+mj-lt"/>
              </a:rPr>
              <a:t>Desa</a:t>
            </a:r>
            <a:r>
              <a:rPr lang="en-US" sz="2400" dirty="0">
                <a:latin typeface="+mj-lt"/>
              </a:rPr>
              <a:t> </a:t>
            </a:r>
            <a:r>
              <a:rPr lang="id-ID" sz="2400" dirty="0">
                <a:latin typeface="+mj-lt"/>
              </a:rPr>
              <a:t>&amp;</a:t>
            </a:r>
            <a:r>
              <a:rPr lang="en-US" sz="2400" dirty="0">
                <a:latin typeface="+mj-lt"/>
              </a:rPr>
              <a:t> </a:t>
            </a:r>
            <a:r>
              <a:rPr lang="en-US" sz="2400" dirty="0" err="1">
                <a:latin typeface="+mj-lt"/>
              </a:rPr>
              <a:t>Perangkat</a:t>
            </a:r>
            <a:r>
              <a:rPr lang="en-US" sz="2400" dirty="0">
                <a:latin typeface="+mj-lt"/>
              </a:rPr>
              <a:t> </a:t>
            </a:r>
            <a:r>
              <a:rPr lang="id-ID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Desa</a:t>
            </a:r>
            <a:r>
              <a:rPr lang="en-US" sz="2400" dirty="0">
                <a:latin typeface="+mj-lt"/>
              </a:rPr>
              <a:t>. </a:t>
            </a:r>
            <a:endParaRPr lang="id-ID" sz="2400" dirty="0" smtClean="0">
              <a:latin typeface="+mj-lt"/>
            </a:endParaRPr>
          </a:p>
          <a:p>
            <a:r>
              <a:rPr lang="en-US" sz="2400" dirty="0" smtClean="0">
                <a:latin typeface="+mj-lt"/>
              </a:rPr>
              <a:t>Kepala </a:t>
            </a:r>
            <a:r>
              <a:rPr lang="en-US" sz="2400" dirty="0" err="1">
                <a:latin typeface="+mj-lt"/>
              </a:rPr>
              <a:t>Desa</a:t>
            </a:r>
            <a:r>
              <a:rPr lang="en-US" sz="2400" dirty="0">
                <a:latin typeface="+mj-lt"/>
              </a:rPr>
              <a:t> </a:t>
            </a:r>
            <a:r>
              <a:rPr lang="en-US" sz="2400" dirty="0" err="1">
                <a:latin typeface="+mj-lt"/>
              </a:rPr>
              <a:t>dipilih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langsung</a:t>
            </a:r>
            <a:r>
              <a:rPr lang="en-US" sz="2400" dirty="0">
                <a:latin typeface="+mj-lt"/>
              </a:rPr>
              <a:t> </a:t>
            </a:r>
            <a:r>
              <a:rPr lang="en-US" sz="2400" dirty="0" err="1">
                <a:latin typeface="+mj-lt"/>
              </a:rPr>
              <a:t>oleh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dan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dari</a:t>
            </a:r>
            <a:r>
              <a:rPr lang="en-US" sz="2400" dirty="0">
                <a:latin typeface="+mj-lt"/>
              </a:rPr>
              <a:t> </a:t>
            </a:r>
            <a:r>
              <a:rPr lang="en-US" sz="2400" dirty="0" err="1">
                <a:latin typeface="+mj-lt"/>
              </a:rPr>
              <a:t>penduduk</a:t>
            </a:r>
            <a:r>
              <a:rPr lang="en-US" sz="2400" dirty="0">
                <a:latin typeface="+mj-lt"/>
              </a:rPr>
              <a:t> </a:t>
            </a:r>
            <a:r>
              <a:rPr lang="id-ID" sz="2400" dirty="0" smtClean="0">
                <a:latin typeface="+mj-lt"/>
              </a:rPr>
              <a:t>Desa  </a:t>
            </a:r>
            <a:r>
              <a:rPr lang="en-US" sz="2400" dirty="0" smtClean="0">
                <a:latin typeface="+mj-lt"/>
              </a:rPr>
              <a:t>yang </a:t>
            </a:r>
            <a:r>
              <a:rPr lang="en-US" sz="2400" dirty="0" err="1">
                <a:latin typeface="+mj-lt"/>
              </a:rPr>
              <a:t>syarat</a:t>
            </a:r>
            <a:r>
              <a:rPr lang="en-US" sz="2400" dirty="0">
                <a:latin typeface="+mj-lt"/>
              </a:rPr>
              <a:t> </a:t>
            </a:r>
            <a:r>
              <a:rPr lang="id-ID" sz="2400" dirty="0">
                <a:latin typeface="+mj-lt"/>
              </a:rPr>
              <a:t>&amp;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tata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cara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pemilihannya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diatur</a:t>
            </a:r>
            <a:r>
              <a:rPr lang="en-US" sz="2400" dirty="0">
                <a:latin typeface="+mj-lt"/>
              </a:rPr>
              <a:t> </a:t>
            </a:r>
            <a:r>
              <a:rPr lang="id-ID" sz="2400" dirty="0" smtClean="0">
                <a:latin typeface="+mj-lt"/>
              </a:rPr>
              <a:t>dengan Perda. </a:t>
            </a:r>
            <a:r>
              <a:rPr lang="en-US" sz="2400" dirty="0" smtClean="0">
                <a:latin typeface="+mj-lt"/>
              </a:rPr>
              <a:t> </a:t>
            </a:r>
            <a:endParaRPr lang="id-ID" sz="2400" dirty="0" smtClean="0">
              <a:latin typeface="+mj-lt"/>
            </a:endParaRPr>
          </a:p>
          <a:p>
            <a:r>
              <a:rPr lang="en-US" sz="2400" dirty="0" err="1" smtClean="0">
                <a:latin typeface="+mj-lt"/>
              </a:rPr>
              <a:t>Masa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jabatan</a:t>
            </a:r>
            <a:r>
              <a:rPr lang="en-US" sz="2400" dirty="0">
                <a:latin typeface="+mj-lt"/>
              </a:rPr>
              <a:t> </a:t>
            </a:r>
            <a:r>
              <a:rPr lang="en-US" sz="2400" dirty="0" err="1">
                <a:latin typeface="+mj-lt"/>
              </a:rPr>
              <a:t>kepala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desa</a:t>
            </a:r>
            <a:r>
              <a:rPr lang="en-US" sz="2400" dirty="0">
                <a:latin typeface="+mj-lt"/>
              </a:rPr>
              <a:t> adalah 6 (</a:t>
            </a:r>
            <a:r>
              <a:rPr lang="en-US" sz="2400" dirty="0" err="1">
                <a:latin typeface="+mj-lt"/>
              </a:rPr>
              <a:t>enam</a:t>
            </a:r>
            <a:r>
              <a:rPr lang="en-US" sz="2400" dirty="0">
                <a:latin typeface="+mj-lt"/>
              </a:rPr>
              <a:t>) </a:t>
            </a:r>
            <a:r>
              <a:rPr lang="en-US" sz="2400" dirty="0" err="1">
                <a:latin typeface="+mj-lt"/>
              </a:rPr>
              <a:t>tahun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dan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dapat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dipilih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kembali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hanya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untuk</a:t>
            </a:r>
            <a:r>
              <a:rPr lang="en-US" sz="2400" dirty="0">
                <a:latin typeface="+mj-lt"/>
              </a:rPr>
              <a:t> 1 (</a:t>
            </a:r>
            <a:r>
              <a:rPr lang="en-US" sz="2400" dirty="0" err="1">
                <a:latin typeface="+mj-lt"/>
              </a:rPr>
              <a:t>satu</a:t>
            </a:r>
            <a:r>
              <a:rPr lang="en-US" sz="2400" dirty="0">
                <a:latin typeface="+mj-lt"/>
              </a:rPr>
              <a:t>) kali </a:t>
            </a:r>
            <a:r>
              <a:rPr lang="en-US" sz="2400" dirty="0" err="1">
                <a:latin typeface="+mj-lt"/>
              </a:rPr>
              <a:t>masa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jabatan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berikutnya</a:t>
            </a:r>
            <a:r>
              <a:rPr lang="en-US" sz="2400" baseline="30000" dirty="0" smtClean="0">
                <a:latin typeface="+mj-lt"/>
              </a:rPr>
              <a:t>[</a:t>
            </a:r>
            <a:r>
              <a:rPr lang="en-US" sz="2400" dirty="0" smtClean="0">
                <a:latin typeface="+mj-lt"/>
              </a:rPr>
              <a:t>.</a:t>
            </a:r>
            <a:endParaRPr lang="en-US" sz="2400" dirty="0">
              <a:latin typeface="+mj-lt"/>
            </a:endParaRPr>
          </a:p>
          <a:p>
            <a:r>
              <a:rPr lang="en-US" sz="2400" dirty="0">
                <a:latin typeface="+mj-lt"/>
              </a:rPr>
              <a:t> </a:t>
            </a:r>
            <a:r>
              <a:rPr lang="en-US" sz="2400" dirty="0" err="1">
                <a:latin typeface="+mj-lt"/>
              </a:rPr>
              <a:t>Badan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Permusyawaratan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Desa</a:t>
            </a:r>
            <a:r>
              <a:rPr lang="en-US" sz="2400" dirty="0">
                <a:latin typeface="+mj-lt"/>
              </a:rPr>
              <a:t> </a:t>
            </a:r>
            <a:r>
              <a:rPr lang="en-US" sz="2400" dirty="0" err="1">
                <a:latin typeface="+mj-lt"/>
              </a:rPr>
              <a:t>berfungsi</a:t>
            </a:r>
            <a:r>
              <a:rPr lang="en-US" sz="2400" dirty="0">
                <a:latin typeface="+mj-lt"/>
              </a:rPr>
              <a:t> </a:t>
            </a:r>
            <a:r>
              <a:rPr lang="id-ID" sz="2400" dirty="0" smtClean="0">
                <a:latin typeface="+mj-lt"/>
              </a:rPr>
              <a:t>menetapkan  </a:t>
            </a:r>
            <a:r>
              <a:rPr lang="en-US" sz="2400" dirty="0">
                <a:latin typeface="+mj-lt"/>
              </a:rPr>
              <a:t> </a:t>
            </a:r>
            <a:r>
              <a:rPr lang="en-US" sz="2400" dirty="0" err="1">
                <a:latin typeface="+mj-lt"/>
              </a:rPr>
              <a:t>peraturan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desa</a:t>
            </a:r>
            <a:r>
              <a:rPr lang="en-US" sz="2400" dirty="0">
                <a:latin typeface="+mj-lt"/>
              </a:rPr>
              <a:t> </a:t>
            </a:r>
            <a:r>
              <a:rPr lang="en-US" sz="2400" dirty="0" err="1">
                <a:latin typeface="+mj-lt"/>
              </a:rPr>
              <a:t>bersama</a:t>
            </a:r>
            <a:r>
              <a:rPr lang="en-US" sz="2400" dirty="0">
                <a:latin typeface="+mj-lt"/>
              </a:rPr>
              <a:t> </a:t>
            </a:r>
            <a:r>
              <a:rPr lang="en-US" sz="2400" dirty="0" err="1">
                <a:latin typeface="+mj-lt"/>
              </a:rPr>
              <a:t>kepala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desa</a:t>
            </a:r>
            <a:r>
              <a:rPr lang="en-US" sz="2400" dirty="0">
                <a:latin typeface="+mj-lt"/>
              </a:rPr>
              <a:t>, </a:t>
            </a:r>
            <a:r>
              <a:rPr lang="id-ID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menampung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dan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menyalurkan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aspirasi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masyarakat</a:t>
            </a:r>
            <a:r>
              <a:rPr lang="en-US" sz="2400" dirty="0">
                <a:latin typeface="+mj-lt"/>
              </a:rPr>
              <a:t>. </a:t>
            </a:r>
            <a:endParaRPr lang="en-US" sz="2400" dirty="0" smtClean="0">
              <a:latin typeface="+mj-lt"/>
            </a:endParaRPr>
          </a:p>
          <a:p>
            <a:r>
              <a:rPr lang="en-US" sz="2400" dirty="0" err="1" smtClean="0">
                <a:latin typeface="+mj-lt"/>
              </a:rPr>
              <a:t>Anggota</a:t>
            </a:r>
            <a:r>
              <a:rPr lang="en-US" sz="2400" dirty="0" smtClean="0">
                <a:latin typeface="+mj-lt"/>
              </a:rPr>
              <a:t> </a:t>
            </a:r>
            <a:r>
              <a:rPr lang="id-ID" sz="2400" dirty="0" err="1">
                <a:latin typeface="+mj-lt"/>
              </a:rPr>
              <a:t>B</a:t>
            </a:r>
            <a:r>
              <a:rPr lang="en-US" sz="2400" dirty="0" err="1" smtClean="0">
                <a:latin typeface="+mj-lt"/>
              </a:rPr>
              <a:t>adan</a:t>
            </a:r>
            <a:r>
              <a:rPr lang="en-US" sz="2400" dirty="0" smtClean="0">
                <a:latin typeface="+mj-lt"/>
              </a:rPr>
              <a:t> </a:t>
            </a:r>
            <a:r>
              <a:rPr lang="id-ID" sz="2400" dirty="0" err="1">
                <a:latin typeface="+mj-lt"/>
              </a:rPr>
              <a:t>P</a:t>
            </a:r>
            <a:r>
              <a:rPr lang="en-US" sz="2400" dirty="0" err="1" smtClean="0">
                <a:latin typeface="+mj-lt"/>
              </a:rPr>
              <a:t>ermusyawaratan</a:t>
            </a:r>
            <a:r>
              <a:rPr lang="en-US" sz="2400" dirty="0" smtClean="0">
                <a:latin typeface="+mj-lt"/>
              </a:rPr>
              <a:t> </a:t>
            </a:r>
            <a:r>
              <a:rPr lang="id-ID" sz="2400" dirty="0" err="1">
                <a:latin typeface="+mj-lt"/>
              </a:rPr>
              <a:t>D</a:t>
            </a:r>
            <a:r>
              <a:rPr lang="en-US" sz="2400" dirty="0" err="1" smtClean="0">
                <a:latin typeface="+mj-lt"/>
              </a:rPr>
              <a:t>esa</a:t>
            </a:r>
            <a:r>
              <a:rPr lang="en-US" sz="2400" dirty="0">
                <a:latin typeface="+mj-lt"/>
              </a:rPr>
              <a:t> </a:t>
            </a:r>
            <a:r>
              <a:rPr lang="id-ID" sz="2400" dirty="0" smtClean="0">
                <a:latin typeface="+mj-lt"/>
              </a:rPr>
              <a:t>( BPD) </a:t>
            </a:r>
            <a:r>
              <a:rPr lang="en-US" sz="2400" dirty="0" err="1" smtClean="0">
                <a:latin typeface="+mj-lt"/>
              </a:rPr>
              <a:t>adalah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>
                <a:latin typeface="+mj-lt"/>
              </a:rPr>
              <a:t>wakil </a:t>
            </a:r>
            <a:r>
              <a:rPr lang="en-US" sz="2400" dirty="0" err="1">
                <a:latin typeface="+mj-lt"/>
              </a:rPr>
              <a:t>dari</a:t>
            </a:r>
            <a:r>
              <a:rPr lang="en-US" sz="2400" dirty="0">
                <a:latin typeface="+mj-lt"/>
              </a:rPr>
              <a:t> </a:t>
            </a:r>
            <a:r>
              <a:rPr lang="en-US" sz="2400" dirty="0" err="1">
                <a:latin typeface="+mj-lt"/>
              </a:rPr>
              <a:t>penduduk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desa</a:t>
            </a:r>
            <a:r>
              <a:rPr lang="en-US" sz="2400" dirty="0">
                <a:latin typeface="+mj-lt"/>
              </a:rPr>
              <a:t> </a:t>
            </a:r>
            <a:r>
              <a:rPr lang="en-US" sz="2400" dirty="0" err="1">
                <a:latin typeface="+mj-lt"/>
              </a:rPr>
              <a:t>bersangkutan</a:t>
            </a:r>
            <a:r>
              <a:rPr lang="en-US" sz="2400" dirty="0">
                <a:latin typeface="+mj-lt"/>
              </a:rPr>
              <a:t> yang </a:t>
            </a:r>
            <a:r>
              <a:rPr lang="en-US" sz="2400" dirty="0" err="1">
                <a:latin typeface="+mj-lt"/>
              </a:rPr>
              <a:t>ditetapkan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dengan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cara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musyawarah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dan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mufakat</a:t>
            </a:r>
            <a:r>
              <a:rPr lang="en-US" sz="2400" dirty="0">
                <a:latin typeface="+mj-lt"/>
              </a:rPr>
              <a:t>. </a:t>
            </a:r>
            <a:r>
              <a:rPr lang="en-US" sz="2400" dirty="0" err="1">
                <a:latin typeface="+mj-lt"/>
              </a:rPr>
              <a:t>Masa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jabatan</a:t>
            </a:r>
            <a:r>
              <a:rPr lang="en-US" sz="2400" dirty="0">
                <a:latin typeface="+mj-lt"/>
              </a:rPr>
              <a:t> </a:t>
            </a:r>
            <a:r>
              <a:rPr lang="en-US" sz="2400" dirty="0" err="1">
                <a:latin typeface="+mj-lt"/>
              </a:rPr>
              <a:t>anggota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badan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permusyawaratan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desa</a:t>
            </a:r>
            <a:r>
              <a:rPr lang="en-US" sz="2400" dirty="0">
                <a:latin typeface="+mj-lt"/>
              </a:rPr>
              <a:t> adalah 6 (</a:t>
            </a:r>
            <a:r>
              <a:rPr lang="en-US" sz="2400" dirty="0" err="1">
                <a:latin typeface="+mj-lt"/>
              </a:rPr>
              <a:t>enam</a:t>
            </a:r>
            <a:r>
              <a:rPr lang="en-US" sz="2400" dirty="0">
                <a:latin typeface="+mj-lt"/>
              </a:rPr>
              <a:t>) </a:t>
            </a:r>
            <a:r>
              <a:rPr lang="en-US" sz="2400" dirty="0" err="1">
                <a:latin typeface="+mj-lt"/>
              </a:rPr>
              <a:t>tahun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dan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dapat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dipilih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lagi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untuk</a:t>
            </a:r>
            <a:r>
              <a:rPr lang="en-US" sz="2400" dirty="0">
                <a:latin typeface="+mj-lt"/>
              </a:rPr>
              <a:t> 1 (</a:t>
            </a:r>
            <a:r>
              <a:rPr lang="en-US" sz="2400" dirty="0" err="1">
                <a:latin typeface="+mj-lt"/>
              </a:rPr>
              <a:t>satu</a:t>
            </a:r>
            <a:r>
              <a:rPr lang="en-US" sz="2400" dirty="0">
                <a:latin typeface="+mj-lt"/>
              </a:rPr>
              <a:t>) kali </a:t>
            </a:r>
            <a:r>
              <a:rPr lang="en-US" sz="2400" dirty="0" err="1">
                <a:latin typeface="+mj-lt"/>
              </a:rPr>
              <a:t>masa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jabatan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berikutnya</a:t>
            </a:r>
            <a:r>
              <a:rPr lang="en-US" sz="2400" dirty="0">
                <a:latin typeface="+mj-lt"/>
              </a:rPr>
              <a:t>.</a:t>
            </a:r>
          </a:p>
          <a:p>
            <a:endParaRPr lang="en-US" sz="24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163028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>
            <a:normAutofit/>
          </a:bodyPr>
          <a:lstStyle/>
          <a:p>
            <a:r>
              <a:rPr lang="en-AU" sz="3200" b="1" dirty="0" smtClean="0"/>
              <a:t>Pemerintahan Daerah </a:t>
            </a:r>
            <a:r>
              <a:rPr lang="en-AU" sz="3200" b="1" dirty="0" err="1" smtClean="0"/>
              <a:t>pada</a:t>
            </a:r>
            <a:r>
              <a:rPr lang="en-AU" sz="3200" b="1" dirty="0" smtClean="0"/>
              <a:t> </a:t>
            </a:r>
            <a:r>
              <a:rPr lang="id-ID" sz="3200" b="1" dirty="0" err="1"/>
              <a:t>M</a:t>
            </a:r>
            <a:r>
              <a:rPr lang="en-AU" sz="3200" b="1" dirty="0" err="1" smtClean="0"/>
              <a:t>asa</a:t>
            </a:r>
            <a:r>
              <a:rPr lang="en-AU" sz="3200" b="1" dirty="0" smtClean="0"/>
              <a:t> Th1999</a:t>
            </a:r>
            <a:endParaRPr lang="en-US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257800"/>
          </a:xfrm>
        </p:spPr>
        <p:txBody>
          <a:bodyPr>
            <a:normAutofit fontScale="92500" lnSpcReduction="10000"/>
          </a:bodyPr>
          <a:lstStyle/>
          <a:p>
            <a:r>
              <a:rPr lang="en-US" sz="3000" dirty="0" smtClean="0">
                <a:latin typeface="+mj-lt"/>
                <a:cs typeface="Arial" pitchFamily="34" charset="0"/>
              </a:rPr>
              <a:t>Undang-undang Pemerintahan di Daerah </a:t>
            </a:r>
            <a:r>
              <a:rPr lang="en-US" sz="3000" dirty="0" err="1" smtClean="0">
                <a:latin typeface="+mj-lt"/>
                <a:cs typeface="Arial" pitchFamily="34" charset="0"/>
              </a:rPr>
              <a:t>Nomor</a:t>
            </a:r>
            <a:r>
              <a:rPr lang="en-US" sz="3000" dirty="0" smtClean="0">
                <a:latin typeface="+mj-lt"/>
                <a:cs typeface="Arial" pitchFamily="34" charset="0"/>
              </a:rPr>
              <a:t> 5 </a:t>
            </a:r>
            <a:r>
              <a:rPr lang="en-US" sz="3000" dirty="0" err="1" smtClean="0">
                <a:latin typeface="+mj-lt"/>
                <a:cs typeface="Arial" pitchFamily="34" charset="0"/>
              </a:rPr>
              <a:t>Tahun</a:t>
            </a:r>
            <a:r>
              <a:rPr lang="en-US" sz="3000" dirty="0" smtClean="0">
                <a:latin typeface="+mj-lt"/>
                <a:cs typeface="Arial" pitchFamily="34" charset="0"/>
              </a:rPr>
              <a:t> 1974 </a:t>
            </a:r>
            <a:r>
              <a:rPr lang="en-US" sz="3000" dirty="0" err="1" smtClean="0">
                <a:latin typeface="+mj-lt"/>
                <a:cs typeface="Arial" pitchFamily="34" charset="0"/>
              </a:rPr>
              <a:t>oleh</a:t>
            </a:r>
            <a:r>
              <a:rPr lang="en-US" sz="3000" dirty="0" smtClean="0">
                <a:latin typeface="+mj-lt"/>
                <a:cs typeface="Arial" pitchFamily="34" charset="0"/>
              </a:rPr>
              <a:t> </a:t>
            </a:r>
            <a:r>
              <a:rPr lang="en-US" sz="3000" dirty="0" err="1" smtClean="0">
                <a:latin typeface="+mj-lt"/>
                <a:cs typeface="Arial" pitchFamily="34" charset="0"/>
              </a:rPr>
              <a:t>daerah</a:t>
            </a:r>
            <a:r>
              <a:rPr lang="en-US" sz="3000" dirty="0" smtClean="0">
                <a:latin typeface="+mj-lt"/>
                <a:cs typeface="Arial" pitchFamily="34" charset="0"/>
              </a:rPr>
              <a:t> </a:t>
            </a:r>
            <a:r>
              <a:rPr lang="en-US" sz="3000" dirty="0" err="1" smtClean="0">
                <a:latin typeface="+mj-lt"/>
                <a:cs typeface="Arial" pitchFamily="34" charset="0"/>
              </a:rPr>
              <a:t>lebih</a:t>
            </a:r>
            <a:r>
              <a:rPr lang="en-US" sz="3000" dirty="0" smtClean="0">
                <a:latin typeface="+mj-lt"/>
                <a:cs typeface="Arial" pitchFamily="34" charset="0"/>
              </a:rPr>
              <a:t> </a:t>
            </a:r>
            <a:r>
              <a:rPr lang="en-US" sz="3000" dirty="0" err="1" smtClean="0">
                <a:latin typeface="+mj-lt"/>
                <a:cs typeface="Arial" pitchFamily="34" charset="0"/>
              </a:rPr>
              <a:t>dirasakan</a:t>
            </a:r>
            <a:r>
              <a:rPr lang="en-US" sz="3000" dirty="0" smtClean="0">
                <a:latin typeface="+mj-lt"/>
                <a:cs typeface="Arial" pitchFamily="34" charset="0"/>
              </a:rPr>
              <a:t> </a:t>
            </a:r>
            <a:r>
              <a:rPr lang="en-US" sz="3000" dirty="0" err="1" smtClean="0">
                <a:latin typeface="+mj-lt"/>
                <a:cs typeface="Arial" pitchFamily="34" charset="0"/>
              </a:rPr>
              <a:t>menutup</a:t>
            </a:r>
            <a:r>
              <a:rPr lang="en-US" sz="3000" dirty="0" smtClean="0">
                <a:latin typeface="+mj-lt"/>
                <a:cs typeface="Arial" pitchFamily="34" charset="0"/>
              </a:rPr>
              <a:t> </a:t>
            </a:r>
            <a:r>
              <a:rPr lang="en-US" sz="3000" dirty="0" err="1" smtClean="0">
                <a:latin typeface="+mj-lt"/>
                <a:cs typeface="Arial" pitchFamily="34" charset="0"/>
              </a:rPr>
              <a:t>kesempatan</a:t>
            </a:r>
            <a:r>
              <a:rPr lang="en-US" sz="3000" dirty="0" smtClean="0">
                <a:latin typeface="+mj-lt"/>
                <a:cs typeface="Arial" pitchFamily="34" charset="0"/>
              </a:rPr>
              <a:t> </a:t>
            </a:r>
            <a:r>
              <a:rPr lang="en-US" sz="3000" dirty="0" err="1" smtClean="0">
                <a:latin typeface="+mj-lt"/>
                <a:cs typeface="Arial" pitchFamily="34" charset="0"/>
              </a:rPr>
              <a:t>bagi</a:t>
            </a:r>
            <a:r>
              <a:rPr lang="en-US" sz="3000" dirty="0" smtClean="0">
                <a:latin typeface="+mj-lt"/>
                <a:cs typeface="Arial" pitchFamily="34" charset="0"/>
              </a:rPr>
              <a:t> </a:t>
            </a:r>
            <a:r>
              <a:rPr lang="en-US" sz="3000" dirty="0" err="1" smtClean="0">
                <a:latin typeface="+mj-lt"/>
                <a:cs typeface="Arial" pitchFamily="34" charset="0"/>
              </a:rPr>
              <a:t>otonomi</a:t>
            </a:r>
            <a:r>
              <a:rPr lang="en-US" sz="3000" dirty="0" smtClean="0">
                <a:latin typeface="+mj-lt"/>
                <a:cs typeface="Arial" pitchFamily="34" charset="0"/>
              </a:rPr>
              <a:t> </a:t>
            </a:r>
            <a:r>
              <a:rPr lang="en-US" sz="3000" dirty="0" err="1" smtClean="0">
                <a:latin typeface="+mj-lt"/>
                <a:cs typeface="Arial" pitchFamily="34" charset="0"/>
              </a:rPr>
              <a:t>daerah</a:t>
            </a:r>
            <a:r>
              <a:rPr lang="en-US" sz="3000" dirty="0" smtClean="0">
                <a:latin typeface="+mj-lt"/>
                <a:cs typeface="Arial" pitchFamily="34" charset="0"/>
              </a:rPr>
              <a:t> </a:t>
            </a:r>
            <a:r>
              <a:rPr lang="en-US" sz="3000" dirty="0" err="1" smtClean="0">
                <a:latin typeface="+mj-lt"/>
                <a:cs typeface="Arial" pitchFamily="34" charset="0"/>
              </a:rPr>
              <a:t>untuk</a:t>
            </a:r>
            <a:r>
              <a:rPr lang="en-US" sz="3000" dirty="0" smtClean="0">
                <a:latin typeface="+mj-lt"/>
                <a:cs typeface="Arial" pitchFamily="34" charset="0"/>
              </a:rPr>
              <a:t> </a:t>
            </a:r>
            <a:r>
              <a:rPr lang="en-US" sz="3000" dirty="0" err="1" smtClean="0">
                <a:latin typeface="+mj-lt"/>
                <a:cs typeface="Arial" pitchFamily="34" charset="0"/>
              </a:rPr>
              <a:t>mengatur</a:t>
            </a:r>
            <a:r>
              <a:rPr lang="en-US" sz="3000" dirty="0" smtClean="0">
                <a:latin typeface="+mj-lt"/>
                <a:cs typeface="Arial" pitchFamily="34" charset="0"/>
              </a:rPr>
              <a:t> </a:t>
            </a:r>
            <a:r>
              <a:rPr lang="en-US" sz="3000" dirty="0" err="1" smtClean="0">
                <a:latin typeface="+mj-lt"/>
                <a:cs typeface="Arial" pitchFamily="34" charset="0"/>
              </a:rPr>
              <a:t>dan</a:t>
            </a:r>
            <a:r>
              <a:rPr lang="en-US" sz="3000" dirty="0" smtClean="0">
                <a:latin typeface="+mj-lt"/>
                <a:cs typeface="Arial" pitchFamily="34" charset="0"/>
              </a:rPr>
              <a:t> </a:t>
            </a:r>
            <a:r>
              <a:rPr lang="en-US" sz="3000" dirty="0" err="1" smtClean="0">
                <a:latin typeface="+mj-lt"/>
                <a:cs typeface="Arial" pitchFamily="34" charset="0"/>
              </a:rPr>
              <a:t>mengurus</a:t>
            </a:r>
            <a:r>
              <a:rPr lang="en-US" sz="3000" dirty="0" smtClean="0">
                <a:latin typeface="+mj-lt"/>
                <a:cs typeface="Arial" pitchFamily="34" charset="0"/>
              </a:rPr>
              <a:t> </a:t>
            </a:r>
            <a:r>
              <a:rPr lang="en-US" sz="3000" dirty="0" err="1" smtClean="0">
                <a:latin typeface="+mj-lt"/>
                <a:cs typeface="Arial" pitchFamily="34" charset="0"/>
              </a:rPr>
              <a:t>kepentingan</a:t>
            </a:r>
            <a:r>
              <a:rPr lang="en-US" sz="3000" dirty="0" smtClean="0">
                <a:latin typeface="+mj-lt"/>
                <a:cs typeface="Arial" pitchFamily="34" charset="0"/>
              </a:rPr>
              <a:t> </a:t>
            </a:r>
            <a:r>
              <a:rPr lang="en-US" sz="3000" dirty="0" err="1" smtClean="0">
                <a:latin typeface="+mj-lt"/>
                <a:cs typeface="Arial" pitchFamily="34" charset="0"/>
              </a:rPr>
              <a:t>masyarakat</a:t>
            </a:r>
            <a:r>
              <a:rPr lang="en-US" sz="3000" dirty="0" smtClean="0">
                <a:latin typeface="+mj-lt"/>
                <a:cs typeface="Arial" pitchFamily="34" charset="0"/>
              </a:rPr>
              <a:t> </a:t>
            </a:r>
            <a:r>
              <a:rPr lang="en-US" sz="3000" dirty="0" err="1" smtClean="0">
                <a:latin typeface="+mj-lt"/>
                <a:cs typeface="Arial" pitchFamily="34" charset="0"/>
              </a:rPr>
              <a:t>setempat</a:t>
            </a:r>
            <a:r>
              <a:rPr lang="en-US" sz="3000" dirty="0" smtClean="0">
                <a:latin typeface="+mj-lt"/>
                <a:cs typeface="Arial" pitchFamily="34" charset="0"/>
              </a:rPr>
              <a:t> </a:t>
            </a:r>
            <a:r>
              <a:rPr lang="en-US" sz="3000" dirty="0" err="1" smtClean="0">
                <a:latin typeface="+mj-lt"/>
                <a:cs typeface="Arial" pitchFamily="34" charset="0"/>
              </a:rPr>
              <a:t>menurut</a:t>
            </a:r>
            <a:r>
              <a:rPr lang="en-US" sz="3000" dirty="0" smtClean="0">
                <a:latin typeface="+mj-lt"/>
                <a:cs typeface="Arial" pitchFamily="34" charset="0"/>
              </a:rPr>
              <a:t> </a:t>
            </a:r>
            <a:r>
              <a:rPr lang="en-US" sz="3000" dirty="0" err="1" smtClean="0">
                <a:latin typeface="+mj-lt"/>
                <a:cs typeface="Arial" pitchFamily="34" charset="0"/>
              </a:rPr>
              <a:t>prakarsa</a:t>
            </a:r>
            <a:r>
              <a:rPr lang="en-US" sz="3000" dirty="0" smtClean="0">
                <a:latin typeface="+mj-lt"/>
                <a:cs typeface="Arial" pitchFamily="34" charset="0"/>
              </a:rPr>
              <a:t> sendiri, </a:t>
            </a:r>
            <a:r>
              <a:rPr lang="en-US" sz="3000" dirty="0" err="1" smtClean="0">
                <a:latin typeface="+mj-lt"/>
                <a:cs typeface="Arial" pitchFamily="34" charset="0"/>
              </a:rPr>
              <a:t>dan</a:t>
            </a:r>
            <a:r>
              <a:rPr lang="en-US" sz="3000" dirty="0" smtClean="0">
                <a:latin typeface="+mj-lt"/>
                <a:cs typeface="Arial" pitchFamily="34" charset="0"/>
              </a:rPr>
              <a:t> </a:t>
            </a:r>
            <a:r>
              <a:rPr lang="en-US" sz="3000" dirty="0" err="1" smtClean="0">
                <a:latin typeface="+mj-lt"/>
                <a:cs typeface="Arial" pitchFamily="34" charset="0"/>
              </a:rPr>
              <a:t>berdasar</a:t>
            </a:r>
            <a:r>
              <a:rPr lang="en-US" sz="3000" dirty="0" smtClean="0">
                <a:latin typeface="+mj-lt"/>
                <a:cs typeface="Arial" pitchFamily="34" charset="0"/>
              </a:rPr>
              <a:t> </a:t>
            </a:r>
            <a:r>
              <a:rPr lang="en-US" sz="3000" dirty="0" err="1" smtClean="0">
                <a:latin typeface="+mj-lt"/>
                <a:cs typeface="Arial" pitchFamily="34" charset="0"/>
              </a:rPr>
              <a:t>aspirasi</a:t>
            </a:r>
            <a:r>
              <a:rPr lang="en-US" sz="3000" dirty="0" smtClean="0">
                <a:latin typeface="+mj-lt"/>
                <a:cs typeface="Arial" pitchFamily="34" charset="0"/>
              </a:rPr>
              <a:t> </a:t>
            </a:r>
            <a:r>
              <a:rPr lang="en-US" sz="3000" dirty="0" err="1" smtClean="0">
                <a:latin typeface="+mj-lt"/>
                <a:cs typeface="Arial" pitchFamily="34" charset="0"/>
              </a:rPr>
              <a:t>dan</a:t>
            </a:r>
            <a:r>
              <a:rPr lang="en-US" sz="3000" dirty="0" smtClean="0">
                <a:latin typeface="+mj-lt"/>
                <a:cs typeface="Arial" pitchFamily="34" charset="0"/>
              </a:rPr>
              <a:t> </a:t>
            </a:r>
            <a:r>
              <a:rPr lang="en-US" sz="3000" dirty="0" err="1" smtClean="0">
                <a:latin typeface="+mj-lt"/>
                <a:cs typeface="Arial" pitchFamily="34" charset="0"/>
              </a:rPr>
              <a:t>potensi</a:t>
            </a:r>
            <a:r>
              <a:rPr lang="en-US" sz="3000" dirty="0" smtClean="0">
                <a:latin typeface="+mj-lt"/>
                <a:cs typeface="Arial" pitchFamily="34" charset="0"/>
              </a:rPr>
              <a:t> </a:t>
            </a:r>
            <a:r>
              <a:rPr lang="en-US" sz="3000" dirty="0" err="1" smtClean="0">
                <a:latin typeface="+mj-lt"/>
                <a:cs typeface="Arial" pitchFamily="34" charset="0"/>
              </a:rPr>
              <a:t>masyarakat</a:t>
            </a:r>
            <a:r>
              <a:rPr lang="en-US" sz="3000" dirty="0" smtClean="0">
                <a:latin typeface="+mj-lt"/>
                <a:cs typeface="Arial" pitchFamily="34" charset="0"/>
              </a:rPr>
              <a:t>.</a:t>
            </a:r>
          </a:p>
          <a:p>
            <a:r>
              <a:rPr lang="en-US" sz="3000" dirty="0" err="1" smtClean="0">
                <a:latin typeface="+mj-lt"/>
                <a:cs typeface="Arial" pitchFamily="34" charset="0"/>
              </a:rPr>
              <a:t>Disamping</a:t>
            </a:r>
            <a:r>
              <a:rPr lang="en-US" sz="3000" dirty="0" smtClean="0">
                <a:latin typeface="+mj-lt"/>
                <a:cs typeface="Arial" pitchFamily="34" charset="0"/>
              </a:rPr>
              <a:t> </a:t>
            </a:r>
            <a:r>
              <a:rPr lang="en-US" sz="3000" dirty="0" err="1" smtClean="0">
                <a:latin typeface="+mj-lt"/>
                <a:cs typeface="Arial" pitchFamily="34" charset="0"/>
              </a:rPr>
              <a:t>itu</a:t>
            </a:r>
            <a:r>
              <a:rPr lang="en-US" sz="3000" dirty="0" smtClean="0">
                <a:latin typeface="+mj-lt"/>
                <a:cs typeface="Arial" pitchFamily="34" charset="0"/>
              </a:rPr>
              <a:t> </a:t>
            </a:r>
            <a:r>
              <a:rPr lang="en-US" sz="3000" dirty="0" err="1" smtClean="0">
                <a:latin typeface="+mj-lt"/>
                <a:cs typeface="Arial" pitchFamily="34" charset="0"/>
              </a:rPr>
              <a:t>membuat</a:t>
            </a:r>
            <a:r>
              <a:rPr lang="en-US" sz="3000" dirty="0" smtClean="0">
                <a:latin typeface="+mj-lt"/>
                <a:cs typeface="Arial" pitchFamily="34" charset="0"/>
              </a:rPr>
              <a:t> </a:t>
            </a:r>
            <a:r>
              <a:rPr lang="en-US" sz="3000" dirty="0" err="1" smtClean="0">
                <a:latin typeface="+mj-lt"/>
                <a:cs typeface="Arial" pitchFamily="34" charset="0"/>
              </a:rPr>
              <a:t>tidak</a:t>
            </a:r>
            <a:r>
              <a:rPr lang="en-US" sz="3000" dirty="0" smtClean="0">
                <a:latin typeface="+mj-lt"/>
                <a:cs typeface="Arial" pitchFamily="34" charset="0"/>
              </a:rPr>
              <a:t> </a:t>
            </a:r>
            <a:r>
              <a:rPr lang="en-US" sz="3000" dirty="0" err="1" smtClean="0">
                <a:latin typeface="+mj-lt"/>
                <a:cs typeface="Arial" pitchFamily="34" charset="0"/>
              </a:rPr>
              <a:t>berfungsinya</a:t>
            </a:r>
            <a:r>
              <a:rPr lang="en-US" sz="3000" dirty="0" smtClean="0">
                <a:latin typeface="+mj-lt"/>
                <a:cs typeface="Arial" pitchFamily="34" charset="0"/>
              </a:rPr>
              <a:t> </a:t>
            </a:r>
            <a:r>
              <a:rPr lang="en-US" sz="3000" dirty="0" err="1" smtClean="0">
                <a:latin typeface="+mj-lt"/>
                <a:cs typeface="Arial" pitchFamily="34" charset="0"/>
              </a:rPr>
              <a:t>peran</a:t>
            </a:r>
            <a:r>
              <a:rPr lang="en-US" sz="3000" dirty="0" smtClean="0">
                <a:latin typeface="+mj-lt"/>
                <a:cs typeface="Arial" pitchFamily="34" charset="0"/>
              </a:rPr>
              <a:t> DPRD </a:t>
            </a:r>
            <a:r>
              <a:rPr lang="en-US" sz="3000" dirty="0" err="1" smtClean="0">
                <a:latin typeface="+mj-lt"/>
                <a:cs typeface="Arial" pitchFamily="34" charset="0"/>
              </a:rPr>
              <a:t>baik</a:t>
            </a:r>
            <a:r>
              <a:rPr lang="en-US" sz="3000" dirty="0" smtClean="0">
                <a:latin typeface="+mj-lt"/>
                <a:cs typeface="Arial" pitchFamily="34" charset="0"/>
              </a:rPr>
              <a:t> </a:t>
            </a:r>
            <a:r>
              <a:rPr lang="en-US" sz="3000" dirty="0" err="1" smtClean="0">
                <a:latin typeface="+mj-lt"/>
                <a:cs typeface="Arial" pitchFamily="34" charset="0"/>
              </a:rPr>
              <a:t>sebagai</a:t>
            </a:r>
            <a:r>
              <a:rPr lang="en-US" sz="3000" dirty="0" smtClean="0">
                <a:latin typeface="+mj-lt"/>
                <a:cs typeface="Arial" pitchFamily="34" charset="0"/>
              </a:rPr>
              <a:t> </a:t>
            </a:r>
            <a:r>
              <a:rPr lang="en-US" sz="3000" dirty="0" err="1" smtClean="0">
                <a:latin typeface="+mj-lt"/>
                <a:cs typeface="Arial" pitchFamily="34" charset="0"/>
              </a:rPr>
              <a:t>legislatif</a:t>
            </a:r>
            <a:r>
              <a:rPr lang="en-US" sz="3000" dirty="0" smtClean="0">
                <a:latin typeface="+mj-lt"/>
                <a:cs typeface="Arial" pitchFamily="34" charset="0"/>
              </a:rPr>
              <a:t> </a:t>
            </a:r>
            <a:r>
              <a:rPr lang="en-US" sz="3000" dirty="0" err="1" smtClean="0">
                <a:latin typeface="+mj-lt"/>
                <a:cs typeface="Arial" pitchFamily="34" charset="0"/>
              </a:rPr>
              <a:t>maupun</a:t>
            </a:r>
            <a:r>
              <a:rPr lang="en-US" sz="3000" dirty="0" smtClean="0">
                <a:latin typeface="+mj-lt"/>
                <a:cs typeface="Arial" pitchFamily="34" charset="0"/>
              </a:rPr>
              <a:t> </a:t>
            </a:r>
            <a:r>
              <a:rPr lang="en-US" sz="3000" dirty="0" err="1" smtClean="0">
                <a:latin typeface="+mj-lt"/>
                <a:cs typeface="Arial" pitchFamily="34" charset="0"/>
              </a:rPr>
              <a:t>sebagai</a:t>
            </a:r>
            <a:r>
              <a:rPr lang="en-US" sz="3000" dirty="0" smtClean="0">
                <a:latin typeface="+mj-lt"/>
                <a:cs typeface="Arial" pitchFamily="34" charset="0"/>
              </a:rPr>
              <a:t> </a:t>
            </a:r>
            <a:r>
              <a:rPr lang="en-US" sz="3000" dirty="0" err="1" smtClean="0">
                <a:latin typeface="+mj-lt"/>
                <a:cs typeface="Arial" pitchFamily="34" charset="0"/>
              </a:rPr>
              <a:t>pengawas</a:t>
            </a:r>
            <a:r>
              <a:rPr lang="en-US" sz="3000" dirty="0" smtClean="0">
                <a:latin typeface="+mj-lt"/>
                <a:cs typeface="Arial" pitchFamily="34" charset="0"/>
              </a:rPr>
              <a:t> penyelenggaraan </a:t>
            </a:r>
            <a:r>
              <a:rPr lang="en-US" sz="3000" dirty="0" err="1" smtClean="0">
                <a:latin typeface="+mj-lt"/>
                <a:cs typeface="Arial" pitchFamily="34" charset="0"/>
              </a:rPr>
              <a:t>pemerintahan</a:t>
            </a:r>
            <a:r>
              <a:rPr lang="en-US" sz="3000" dirty="0" smtClean="0">
                <a:latin typeface="+mj-lt"/>
                <a:cs typeface="Arial" pitchFamily="34" charset="0"/>
              </a:rPr>
              <a:t>.</a:t>
            </a:r>
          </a:p>
          <a:p>
            <a:r>
              <a:rPr lang="en-US" sz="3000" dirty="0" err="1" smtClean="0">
                <a:latin typeface="+mj-lt"/>
                <a:cs typeface="Arial" pitchFamily="34" charset="0"/>
              </a:rPr>
              <a:t>Karena</a:t>
            </a:r>
            <a:r>
              <a:rPr lang="en-US" sz="3000" dirty="0" smtClean="0">
                <a:latin typeface="+mj-lt"/>
                <a:cs typeface="Arial" pitchFamily="34" charset="0"/>
              </a:rPr>
              <a:t> </a:t>
            </a:r>
            <a:r>
              <a:rPr lang="en-US" sz="3000" dirty="0" err="1" smtClean="0">
                <a:latin typeface="+mj-lt"/>
                <a:cs typeface="Arial" pitchFamily="34" charset="0"/>
              </a:rPr>
              <a:t>itu</a:t>
            </a:r>
            <a:r>
              <a:rPr lang="en-US" sz="3000" dirty="0" smtClean="0">
                <a:latin typeface="+mj-lt"/>
                <a:cs typeface="Arial" pitchFamily="34" charset="0"/>
              </a:rPr>
              <a:t> </a:t>
            </a:r>
            <a:r>
              <a:rPr lang="en-US" sz="3000" dirty="0" err="1" smtClean="0">
                <a:latin typeface="+mj-lt"/>
                <a:cs typeface="Arial" pitchFamily="34" charset="0"/>
              </a:rPr>
              <a:t>pada</a:t>
            </a:r>
            <a:r>
              <a:rPr lang="en-US" sz="3000" dirty="0" smtClean="0">
                <a:latin typeface="+mj-lt"/>
                <a:cs typeface="Arial" pitchFamily="34" charset="0"/>
              </a:rPr>
              <a:t> </a:t>
            </a:r>
            <a:r>
              <a:rPr lang="en-US" sz="3000" dirty="0" err="1" smtClean="0">
                <a:latin typeface="+mj-lt"/>
                <a:cs typeface="Arial" pitchFamily="34" charset="0"/>
              </a:rPr>
              <a:t>Sidang</a:t>
            </a:r>
            <a:r>
              <a:rPr lang="en-US" sz="3000" dirty="0" smtClean="0">
                <a:latin typeface="+mj-lt"/>
                <a:cs typeface="Arial" pitchFamily="34" charset="0"/>
              </a:rPr>
              <a:t> Istimewa MPR </a:t>
            </a:r>
            <a:r>
              <a:rPr lang="en-US" sz="3000" dirty="0" err="1" smtClean="0">
                <a:latin typeface="+mj-lt"/>
                <a:cs typeface="Arial" pitchFamily="34" charset="0"/>
              </a:rPr>
              <a:t>Th</a:t>
            </a:r>
            <a:r>
              <a:rPr lang="en-US" sz="3000" dirty="0" smtClean="0">
                <a:latin typeface="+mj-lt"/>
                <a:cs typeface="Arial" pitchFamily="34" charset="0"/>
              </a:rPr>
              <a:t> 1998 </a:t>
            </a:r>
            <a:r>
              <a:rPr lang="en-US" sz="3000" dirty="0" err="1" smtClean="0">
                <a:latin typeface="+mj-lt"/>
                <a:cs typeface="Arial" pitchFamily="34" charset="0"/>
              </a:rPr>
              <a:t>menelorkan</a:t>
            </a:r>
            <a:r>
              <a:rPr lang="en-US" sz="3000" dirty="0" smtClean="0">
                <a:latin typeface="+mj-lt"/>
                <a:cs typeface="Arial" pitchFamily="34" charset="0"/>
              </a:rPr>
              <a:t> Tap MPR No. XV/MPR 1998 yang </a:t>
            </a:r>
            <a:r>
              <a:rPr lang="en-US" sz="3000" dirty="0" err="1" smtClean="0">
                <a:latin typeface="+mj-lt"/>
                <a:cs typeface="Arial" pitchFamily="34" charset="0"/>
              </a:rPr>
              <a:t>mengatur</a:t>
            </a:r>
            <a:r>
              <a:rPr lang="en-US" sz="3000" dirty="0" smtClean="0">
                <a:latin typeface="+mj-lt"/>
                <a:cs typeface="Arial" pitchFamily="34" charset="0"/>
              </a:rPr>
              <a:t> </a:t>
            </a:r>
            <a:r>
              <a:rPr lang="en-US" sz="3000" dirty="0" err="1" smtClean="0">
                <a:latin typeface="+mj-lt"/>
                <a:cs typeface="Arial" pitchFamily="34" charset="0"/>
              </a:rPr>
              <a:t>tentang</a:t>
            </a:r>
            <a:r>
              <a:rPr lang="en-US" sz="3000" dirty="0" smtClean="0">
                <a:latin typeface="+mj-lt"/>
                <a:cs typeface="Arial" pitchFamily="34" charset="0"/>
              </a:rPr>
              <a:t> penyelenggaraan </a:t>
            </a:r>
            <a:r>
              <a:rPr lang="en-US" sz="3000" dirty="0" err="1" smtClean="0">
                <a:latin typeface="+mj-lt"/>
                <a:cs typeface="Arial" pitchFamily="34" charset="0"/>
              </a:rPr>
              <a:t>otonomi</a:t>
            </a:r>
            <a:r>
              <a:rPr lang="en-US" sz="3000" dirty="0" smtClean="0">
                <a:latin typeface="+mj-lt"/>
                <a:cs typeface="Arial" pitchFamily="34" charset="0"/>
              </a:rPr>
              <a:t> </a:t>
            </a:r>
            <a:r>
              <a:rPr lang="en-US" sz="3000" dirty="0" err="1" smtClean="0">
                <a:latin typeface="+mj-lt"/>
                <a:cs typeface="Arial" pitchFamily="34" charset="0"/>
              </a:rPr>
              <a:t>daerah</a:t>
            </a:r>
            <a:endParaRPr lang="en-US" sz="3000" dirty="0" smtClean="0">
              <a:latin typeface="+mj-lt"/>
              <a:cs typeface="Arial" pitchFamily="34" charset="0"/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99758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4638"/>
            <a:ext cx="8153400" cy="487362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Lanjutan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990600"/>
            <a:ext cx="8305800" cy="5334000"/>
          </a:xfrm>
        </p:spPr>
        <p:txBody>
          <a:bodyPr>
            <a:noAutofit/>
          </a:bodyPr>
          <a:lstStyle/>
          <a:p>
            <a:r>
              <a:rPr lang="en-US" sz="2400" dirty="0" smtClean="0">
                <a:cs typeface="Arial" pitchFamily="34" charset="0"/>
              </a:rPr>
              <a:t>Berdasarkan </a:t>
            </a:r>
            <a:r>
              <a:rPr lang="en-US" sz="2400" dirty="0" err="1" smtClean="0">
                <a:cs typeface="Arial" pitchFamily="34" charset="0"/>
              </a:rPr>
              <a:t>itu</a:t>
            </a:r>
            <a:r>
              <a:rPr lang="en-US" sz="2400" dirty="0" smtClean="0">
                <a:cs typeface="Arial" pitchFamily="34" charset="0"/>
              </a:rPr>
              <a:t> </a:t>
            </a:r>
            <a:r>
              <a:rPr lang="en-US" sz="2400" dirty="0" err="1" smtClean="0">
                <a:cs typeface="Arial" pitchFamily="34" charset="0"/>
              </a:rPr>
              <a:t>maka</a:t>
            </a:r>
            <a:r>
              <a:rPr lang="en-US" sz="2400" dirty="0" smtClean="0">
                <a:cs typeface="Arial" pitchFamily="34" charset="0"/>
              </a:rPr>
              <a:t> </a:t>
            </a:r>
            <a:r>
              <a:rPr lang="en-US" sz="2400" dirty="0" err="1" smtClean="0">
                <a:cs typeface="Arial" pitchFamily="34" charset="0"/>
              </a:rPr>
              <a:t>pada</a:t>
            </a:r>
            <a:r>
              <a:rPr lang="en-US" sz="2400" dirty="0" smtClean="0">
                <a:cs typeface="Arial" pitchFamily="34" charset="0"/>
              </a:rPr>
              <a:t> </a:t>
            </a:r>
            <a:r>
              <a:rPr lang="en-US" sz="2400" dirty="0" err="1" smtClean="0">
                <a:cs typeface="Arial" pitchFamily="34" charset="0"/>
              </a:rPr>
              <a:t>sidang</a:t>
            </a:r>
            <a:r>
              <a:rPr lang="en-US" sz="2400" dirty="0" smtClean="0">
                <a:cs typeface="Arial" pitchFamily="34" charset="0"/>
              </a:rPr>
              <a:t> DPR </a:t>
            </a:r>
            <a:r>
              <a:rPr lang="en-US" sz="2400" dirty="0" err="1" smtClean="0">
                <a:cs typeface="Arial" pitchFamily="34" charset="0"/>
              </a:rPr>
              <a:t>Th</a:t>
            </a:r>
            <a:r>
              <a:rPr lang="en-US" sz="2400" dirty="0" smtClean="0">
                <a:cs typeface="Arial" pitchFamily="34" charset="0"/>
              </a:rPr>
              <a:t> 1998/1999  </a:t>
            </a:r>
            <a:r>
              <a:rPr lang="en-US" sz="2400" dirty="0" err="1" smtClean="0">
                <a:cs typeface="Arial" pitchFamily="34" charset="0"/>
              </a:rPr>
              <a:t>mengutamakan</a:t>
            </a:r>
            <a:r>
              <a:rPr lang="en-US" sz="2400" dirty="0" smtClean="0">
                <a:cs typeface="Arial" pitchFamily="34" charset="0"/>
              </a:rPr>
              <a:t> </a:t>
            </a:r>
            <a:r>
              <a:rPr lang="en-US" sz="2400" dirty="0" err="1" smtClean="0">
                <a:cs typeface="Arial" pitchFamily="34" charset="0"/>
              </a:rPr>
              <a:t>dan</a:t>
            </a:r>
            <a:r>
              <a:rPr lang="en-US" sz="2400" dirty="0" smtClean="0">
                <a:cs typeface="Arial" pitchFamily="34" charset="0"/>
              </a:rPr>
              <a:t> </a:t>
            </a:r>
            <a:r>
              <a:rPr lang="en-US" sz="2400" dirty="0" err="1" smtClean="0">
                <a:cs typeface="Arial" pitchFamily="34" charset="0"/>
              </a:rPr>
              <a:t>memprioritaskan</a:t>
            </a:r>
            <a:r>
              <a:rPr lang="en-US" sz="2400" dirty="0" smtClean="0">
                <a:cs typeface="Arial" pitchFamily="34" charset="0"/>
              </a:rPr>
              <a:t>  </a:t>
            </a:r>
            <a:r>
              <a:rPr lang="en-US" sz="2400" dirty="0" err="1" smtClean="0">
                <a:cs typeface="Arial" pitchFamily="34" charset="0"/>
              </a:rPr>
              <a:t>pembentukan</a:t>
            </a:r>
            <a:r>
              <a:rPr lang="en-US" sz="2400" dirty="0" smtClean="0">
                <a:cs typeface="Arial" pitchFamily="34" charset="0"/>
              </a:rPr>
              <a:t> undang-undang  No. 22 </a:t>
            </a:r>
            <a:r>
              <a:rPr lang="en-US" sz="2400" dirty="0" err="1" smtClean="0">
                <a:cs typeface="Arial" pitchFamily="34" charset="0"/>
              </a:rPr>
              <a:t>Tahun</a:t>
            </a:r>
            <a:r>
              <a:rPr lang="en-US" sz="2400" dirty="0" smtClean="0">
                <a:cs typeface="Arial" pitchFamily="34" charset="0"/>
              </a:rPr>
              <a:t> 1999 </a:t>
            </a:r>
            <a:r>
              <a:rPr lang="en-US" sz="2400" dirty="0" err="1" smtClean="0">
                <a:cs typeface="Arial" pitchFamily="34" charset="0"/>
              </a:rPr>
              <a:t>tentang</a:t>
            </a:r>
            <a:r>
              <a:rPr lang="en-US" sz="2400" dirty="0" smtClean="0">
                <a:cs typeface="Arial" pitchFamily="34" charset="0"/>
              </a:rPr>
              <a:t> Pemerintahan di Daerah yang  </a:t>
            </a:r>
            <a:r>
              <a:rPr lang="en-US" sz="2400" dirty="0" err="1" smtClean="0">
                <a:cs typeface="Arial" pitchFamily="34" charset="0"/>
              </a:rPr>
              <a:t>lebih</a:t>
            </a:r>
            <a:r>
              <a:rPr lang="en-US" sz="2400" dirty="0" smtClean="0">
                <a:cs typeface="Arial" pitchFamily="34" charset="0"/>
              </a:rPr>
              <a:t> </a:t>
            </a:r>
            <a:r>
              <a:rPr lang="en-US" sz="2400" dirty="0" err="1" smtClean="0">
                <a:cs typeface="Arial" pitchFamily="34" charset="0"/>
              </a:rPr>
              <a:t>mengutamakan</a:t>
            </a:r>
            <a:r>
              <a:rPr lang="en-US" sz="2400" dirty="0" smtClean="0">
                <a:cs typeface="Arial" pitchFamily="34" charset="0"/>
              </a:rPr>
              <a:t> </a:t>
            </a:r>
            <a:r>
              <a:rPr lang="en-US" sz="2400" dirty="0" err="1" smtClean="0">
                <a:cs typeface="Arial" pitchFamily="34" charset="0"/>
              </a:rPr>
              <a:t>asas</a:t>
            </a:r>
            <a:r>
              <a:rPr lang="en-US" sz="2400" dirty="0" smtClean="0">
                <a:cs typeface="Arial" pitchFamily="34" charset="0"/>
              </a:rPr>
              <a:t> Desentralisasi  yang </a:t>
            </a:r>
            <a:r>
              <a:rPr lang="en-US" sz="2400" dirty="0" err="1" smtClean="0">
                <a:cs typeface="Arial" pitchFamily="34" charset="0"/>
              </a:rPr>
              <a:t>berbeda</a:t>
            </a:r>
            <a:r>
              <a:rPr lang="en-US" sz="2400" dirty="0" smtClean="0">
                <a:cs typeface="Arial" pitchFamily="34" charset="0"/>
              </a:rPr>
              <a:t> </a:t>
            </a:r>
            <a:r>
              <a:rPr lang="en-US" sz="2400" dirty="0" err="1" smtClean="0">
                <a:cs typeface="Arial" pitchFamily="34" charset="0"/>
              </a:rPr>
              <a:t>dengan</a:t>
            </a:r>
            <a:r>
              <a:rPr lang="en-US" sz="2400" dirty="0" smtClean="0">
                <a:cs typeface="Arial" pitchFamily="34" charset="0"/>
              </a:rPr>
              <a:t> Undang-undang </a:t>
            </a:r>
            <a:r>
              <a:rPr lang="en-US" sz="2400" dirty="0" err="1" smtClean="0">
                <a:cs typeface="Arial" pitchFamily="34" charset="0"/>
              </a:rPr>
              <a:t>Nomor</a:t>
            </a:r>
            <a:r>
              <a:rPr lang="en-US" sz="2400" dirty="0" smtClean="0">
                <a:cs typeface="Arial" pitchFamily="34" charset="0"/>
              </a:rPr>
              <a:t> 5 </a:t>
            </a:r>
            <a:r>
              <a:rPr lang="en-US" sz="2400" dirty="0" err="1" smtClean="0">
                <a:cs typeface="Arial" pitchFamily="34" charset="0"/>
              </a:rPr>
              <a:t>Tahun</a:t>
            </a:r>
            <a:r>
              <a:rPr lang="en-US" sz="2400" dirty="0" smtClean="0">
                <a:cs typeface="Arial" pitchFamily="34" charset="0"/>
              </a:rPr>
              <a:t> 1974 </a:t>
            </a:r>
            <a:r>
              <a:rPr lang="en-US" sz="2400" dirty="0" err="1" smtClean="0">
                <a:cs typeface="Arial" pitchFamily="34" charset="0"/>
              </a:rPr>
              <a:t>dalam</a:t>
            </a:r>
            <a:r>
              <a:rPr lang="en-US" sz="2400" dirty="0" smtClean="0">
                <a:cs typeface="Arial" pitchFamily="34" charset="0"/>
              </a:rPr>
              <a:t> penyelenggaraan Pemerintahan di Daerah </a:t>
            </a:r>
            <a:r>
              <a:rPr lang="en-US" sz="2400" dirty="0" err="1" smtClean="0">
                <a:cs typeface="Arial" pitchFamily="34" charset="0"/>
              </a:rPr>
              <a:t>melaksanakan</a:t>
            </a:r>
            <a:r>
              <a:rPr lang="en-US" sz="2400" dirty="0" smtClean="0">
                <a:cs typeface="Arial" pitchFamily="34" charset="0"/>
              </a:rPr>
              <a:t> </a:t>
            </a:r>
            <a:r>
              <a:rPr lang="en-US" sz="2400" dirty="0" err="1" smtClean="0">
                <a:cs typeface="Arial" pitchFamily="34" charset="0"/>
              </a:rPr>
              <a:t>asas</a:t>
            </a:r>
            <a:r>
              <a:rPr lang="en-US" sz="2400" dirty="0" smtClean="0">
                <a:cs typeface="Arial" pitchFamily="34" charset="0"/>
              </a:rPr>
              <a:t> </a:t>
            </a:r>
            <a:r>
              <a:rPr lang="en-US" sz="2400" dirty="0" err="1" smtClean="0">
                <a:cs typeface="Arial" pitchFamily="34" charset="0"/>
              </a:rPr>
              <a:t>desentralisasi</a:t>
            </a:r>
            <a:r>
              <a:rPr lang="en-US" sz="2400" dirty="0" smtClean="0">
                <a:cs typeface="Arial" pitchFamily="34" charset="0"/>
              </a:rPr>
              <a:t> </a:t>
            </a:r>
            <a:r>
              <a:rPr lang="en-US" sz="2400" dirty="0" err="1" smtClean="0">
                <a:cs typeface="Arial" pitchFamily="34" charset="0"/>
              </a:rPr>
              <a:t>berdampingan</a:t>
            </a:r>
            <a:r>
              <a:rPr lang="en-US" sz="2400" dirty="0" smtClean="0">
                <a:cs typeface="Arial" pitchFamily="34" charset="0"/>
              </a:rPr>
              <a:t> </a:t>
            </a:r>
            <a:r>
              <a:rPr lang="en-US" sz="2400" dirty="0" err="1" smtClean="0">
                <a:cs typeface="Arial" pitchFamily="34" charset="0"/>
              </a:rPr>
              <a:t>dengan</a:t>
            </a:r>
            <a:r>
              <a:rPr lang="en-US" sz="2400" dirty="0" smtClean="0">
                <a:cs typeface="Arial" pitchFamily="34" charset="0"/>
              </a:rPr>
              <a:t> </a:t>
            </a:r>
            <a:r>
              <a:rPr lang="en-US" sz="2400" dirty="0" err="1" smtClean="0">
                <a:cs typeface="Arial" pitchFamily="34" charset="0"/>
              </a:rPr>
              <a:t>asas</a:t>
            </a:r>
            <a:r>
              <a:rPr lang="en-US" sz="2400" dirty="0" smtClean="0">
                <a:cs typeface="Arial" pitchFamily="34" charset="0"/>
              </a:rPr>
              <a:t> </a:t>
            </a:r>
            <a:r>
              <a:rPr lang="en-US" sz="2400" dirty="0" err="1" smtClean="0">
                <a:cs typeface="Arial" pitchFamily="34" charset="0"/>
              </a:rPr>
              <a:t>dekonsentrasi</a:t>
            </a:r>
            <a:r>
              <a:rPr lang="en-US" sz="2400" dirty="0" smtClean="0">
                <a:cs typeface="Arial" pitchFamily="34" charset="0"/>
              </a:rPr>
              <a:t>.</a:t>
            </a:r>
            <a:endParaRPr lang="en-US" sz="2400" dirty="0"/>
          </a:p>
          <a:p>
            <a:r>
              <a:rPr lang="en-US" sz="2400" b="1" dirty="0" smtClean="0"/>
              <a:t>Menurut </a:t>
            </a:r>
            <a:r>
              <a:rPr lang="en-US" sz="2400" b="1" dirty="0" smtClean="0">
                <a:cs typeface="Arial" pitchFamily="34" charset="0"/>
              </a:rPr>
              <a:t>undang-undang  No. 22 </a:t>
            </a:r>
            <a:r>
              <a:rPr lang="en-US" sz="2400" b="1" dirty="0" err="1" smtClean="0">
                <a:cs typeface="Arial" pitchFamily="34" charset="0"/>
              </a:rPr>
              <a:t>Tahun</a:t>
            </a:r>
            <a:r>
              <a:rPr lang="en-US" sz="2400" b="1" dirty="0" smtClean="0">
                <a:cs typeface="Arial" pitchFamily="34" charset="0"/>
              </a:rPr>
              <a:t> 1999 </a:t>
            </a:r>
            <a:r>
              <a:rPr lang="en-US" sz="2400" dirty="0" err="1" smtClean="0">
                <a:cs typeface="Arial" pitchFamily="34" charset="0"/>
              </a:rPr>
              <a:t>tentang</a:t>
            </a:r>
            <a:r>
              <a:rPr lang="en-US" sz="2400" dirty="0" smtClean="0">
                <a:cs typeface="Arial" pitchFamily="34" charset="0"/>
              </a:rPr>
              <a:t> Pemerintahan Daerah, yang </a:t>
            </a:r>
            <a:r>
              <a:rPr lang="en-US" sz="2400" dirty="0" err="1" smtClean="0">
                <a:cs typeface="Arial" pitchFamily="34" charset="0"/>
              </a:rPr>
              <a:t>dimaksud</a:t>
            </a:r>
            <a:r>
              <a:rPr lang="en-US" sz="2400" dirty="0" smtClean="0">
                <a:cs typeface="Arial" pitchFamily="34" charset="0"/>
              </a:rPr>
              <a:t> </a:t>
            </a:r>
            <a:r>
              <a:rPr lang="en-US" sz="2400" b="1" dirty="0">
                <a:cs typeface="Arial" pitchFamily="34" charset="0"/>
              </a:rPr>
              <a:t>D</a:t>
            </a:r>
            <a:r>
              <a:rPr lang="en-US" sz="2400" b="1" dirty="0" smtClean="0">
                <a:cs typeface="Arial" pitchFamily="34" charset="0"/>
              </a:rPr>
              <a:t>aerah </a:t>
            </a:r>
            <a:r>
              <a:rPr lang="en-US" sz="2400" b="1" dirty="0" err="1">
                <a:cs typeface="Arial" pitchFamily="34" charset="0"/>
              </a:rPr>
              <a:t>O</a:t>
            </a:r>
            <a:r>
              <a:rPr lang="en-US" sz="2400" b="1" dirty="0" err="1" smtClean="0">
                <a:cs typeface="Arial" pitchFamily="34" charset="0"/>
              </a:rPr>
              <a:t>tonom</a:t>
            </a:r>
            <a:r>
              <a:rPr lang="en-US" sz="2400" b="1" dirty="0" smtClean="0">
                <a:cs typeface="Arial" pitchFamily="34" charset="0"/>
              </a:rPr>
              <a:t> </a:t>
            </a:r>
            <a:r>
              <a:rPr lang="en-US" sz="2400" dirty="0" err="1" smtClean="0">
                <a:cs typeface="Arial" pitchFamily="34" charset="0"/>
              </a:rPr>
              <a:t>adalah</a:t>
            </a:r>
            <a:r>
              <a:rPr lang="en-US" sz="2400" dirty="0" smtClean="0">
                <a:cs typeface="Arial" pitchFamily="34" charset="0"/>
              </a:rPr>
              <a:t> </a:t>
            </a:r>
            <a:r>
              <a:rPr lang="en-US" sz="2400" dirty="0" err="1" smtClean="0">
                <a:cs typeface="Arial" pitchFamily="34" charset="0"/>
              </a:rPr>
              <a:t>kesa</a:t>
            </a:r>
            <a:r>
              <a:rPr lang="id-ID" sz="2400" dirty="0" smtClean="0">
                <a:cs typeface="Arial" pitchFamily="34" charset="0"/>
              </a:rPr>
              <a:t>t</a:t>
            </a:r>
            <a:r>
              <a:rPr lang="en-US" sz="2400" dirty="0" err="1" smtClean="0">
                <a:cs typeface="Arial" pitchFamily="34" charset="0"/>
              </a:rPr>
              <a:t>uan</a:t>
            </a:r>
            <a:r>
              <a:rPr lang="en-US" sz="2400" dirty="0" smtClean="0">
                <a:cs typeface="Arial" pitchFamily="34" charset="0"/>
              </a:rPr>
              <a:t> </a:t>
            </a:r>
            <a:r>
              <a:rPr lang="en-US" sz="2400" dirty="0" err="1" smtClean="0">
                <a:cs typeface="Arial" pitchFamily="34" charset="0"/>
              </a:rPr>
              <a:t>masyarakat</a:t>
            </a:r>
            <a:r>
              <a:rPr lang="en-US" sz="2400" dirty="0" smtClean="0">
                <a:cs typeface="Arial" pitchFamily="34" charset="0"/>
              </a:rPr>
              <a:t> </a:t>
            </a:r>
            <a:r>
              <a:rPr lang="en-US" sz="2400" dirty="0" err="1" smtClean="0">
                <a:cs typeface="Arial" pitchFamily="34" charset="0"/>
              </a:rPr>
              <a:t>hukum</a:t>
            </a:r>
            <a:r>
              <a:rPr lang="en-US" sz="2400" dirty="0" smtClean="0">
                <a:cs typeface="Arial" pitchFamily="34" charset="0"/>
              </a:rPr>
              <a:t> yang </a:t>
            </a:r>
            <a:r>
              <a:rPr lang="en-US" sz="2400" dirty="0" err="1" smtClean="0">
                <a:cs typeface="Arial" pitchFamily="34" charset="0"/>
              </a:rPr>
              <a:t>mempunyai</a:t>
            </a:r>
            <a:r>
              <a:rPr lang="en-US" sz="2400" dirty="0" smtClean="0">
                <a:cs typeface="Arial" pitchFamily="34" charset="0"/>
              </a:rPr>
              <a:t> </a:t>
            </a:r>
            <a:r>
              <a:rPr lang="en-US" sz="2400" dirty="0" err="1" smtClean="0">
                <a:cs typeface="Arial" pitchFamily="34" charset="0"/>
              </a:rPr>
              <a:t>batas</a:t>
            </a:r>
            <a:r>
              <a:rPr lang="en-US" sz="2400" dirty="0" smtClean="0">
                <a:cs typeface="Arial" pitchFamily="34" charset="0"/>
              </a:rPr>
              <a:t> </a:t>
            </a:r>
            <a:r>
              <a:rPr lang="en-US" sz="2400" dirty="0" err="1" smtClean="0">
                <a:cs typeface="Arial" pitchFamily="34" charset="0"/>
              </a:rPr>
              <a:t>daerah</a:t>
            </a:r>
            <a:r>
              <a:rPr lang="en-US" sz="2400" dirty="0" smtClean="0">
                <a:cs typeface="Arial" pitchFamily="34" charset="0"/>
              </a:rPr>
              <a:t> </a:t>
            </a:r>
            <a:r>
              <a:rPr lang="en-US" sz="2400" dirty="0" err="1" smtClean="0">
                <a:cs typeface="Arial" pitchFamily="34" charset="0"/>
              </a:rPr>
              <a:t>tertentu</a:t>
            </a:r>
            <a:r>
              <a:rPr lang="en-US" sz="2400" dirty="0" smtClean="0">
                <a:cs typeface="Arial" pitchFamily="34" charset="0"/>
              </a:rPr>
              <a:t>, </a:t>
            </a:r>
            <a:r>
              <a:rPr lang="en-US" sz="2400" dirty="0" err="1" smtClean="0">
                <a:cs typeface="Arial" pitchFamily="34" charset="0"/>
              </a:rPr>
              <a:t>berwenang</a:t>
            </a:r>
            <a:r>
              <a:rPr lang="en-US" sz="2400" dirty="0" smtClean="0">
                <a:cs typeface="Arial" pitchFamily="34" charset="0"/>
              </a:rPr>
              <a:t> </a:t>
            </a:r>
            <a:r>
              <a:rPr lang="en-US" sz="2400" dirty="0" err="1" smtClean="0">
                <a:cs typeface="Arial" pitchFamily="34" charset="0"/>
              </a:rPr>
              <a:t>mengatur</a:t>
            </a:r>
            <a:r>
              <a:rPr lang="en-US" sz="2400" dirty="0" smtClean="0">
                <a:cs typeface="Arial" pitchFamily="34" charset="0"/>
              </a:rPr>
              <a:t> </a:t>
            </a:r>
            <a:r>
              <a:rPr lang="en-US" sz="2400" dirty="0" err="1" smtClean="0">
                <a:cs typeface="Arial" pitchFamily="34" charset="0"/>
              </a:rPr>
              <a:t>dan</a:t>
            </a:r>
            <a:r>
              <a:rPr lang="en-US" sz="2400" dirty="0" smtClean="0">
                <a:cs typeface="Arial" pitchFamily="34" charset="0"/>
              </a:rPr>
              <a:t> </a:t>
            </a:r>
            <a:r>
              <a:rPr lang="en-US" sz="2400" dirty="0" err="1" smtClean="0">
                <a:cs typeface="Arial" pitchFamily="34" charset="0"/>
              </a:rPr>
              <a:t>mengurus</a:t>
            </a:r>
            <a:r>
              <a:rPr lang="en-US" sz="2400" dirty="0" smtClean="0">
                <a:cs typeface="Arial" pitchFamily="34" charset="0"/>
              </a:rPr>
              <a:t>  </a:t>
            </a:r>
            <a:r>
              <a:rPr lang="en-US" sz="2400" dirty="0" err="1" smtClean="0">
                <a:cs typeface="Arial" pitchFamily="34" charset="0"/>
              </a:rPr>
              <a:t>kepentingan</a:t>
            </a:r>
            <a:r>
              <a:rPr lang="en-US" sz="2400" dirty="0" smtClean="0">
                <a:cs typeface="Arial" pitchFamily="34" charset="0"/>
              </a:rPr>
              <a:t> </a:t>
            </a:r>
            <a:r>
              <a:rPr lang="en-US" sz="2400" dirty="0" err="1" smtClean="0">
                <a:cs typeface="Arial" pitchFamily="34" charset="0"/>
              </a:rPr>
              <a:t>masyarakat</a:t>
            </a:r>
            <a:r>
              <a:rPr lang="en-US" sz="2400" dirty="0" smtClean="0">
                <a:cs typeface="Arial" pitchFamily="34" charset="0"/>
              </a:rPr>
              <a:t> </a:t>
            </a:r>
            <a:r>
              <a:rPr lang="en-US" sz="2400" dirty="0" err="1" smtClean="0">
                <a:cs typeface="Arial" pitchFamily="34" charset="0"/>
              </a:rPr>
              <a:t>setempat</a:t>
            </a:r>
            <a:r>
              <a:rPr lang="en-US" sz="2400" dirty="0" smtClean="0">
                <a:cs typeface="Arial" pitchFamily="34" charset="0"/>
              </a:rPr>
              <a:t> </a:t>
            </a:r>
            <a:r>
              <a:rPr lang="en-US" sz="2400" dirty="0" err="1" smtClean="0">
                <a:cs typeface="Arial" pitchFamily="34" charset="0"/>
              </a:rPr>
              <a:t>menurut</a:t>
            </a:r>
            <a:r>
              <a:rPr lang="en-US" sz="2400" dirty="0" smtClean="0">
                <a:cs typeface="Arial" pitchFamily="34" charset="0"/>
              </a:rPr>
              <a:t> </a:t>
            </a:r>
            <a:r>
              <a:rPr lang="en-US" sz="2400" dirty="0" err="1" smtClean="0">
                <a:cs typeface="Arial" pitchFamily="34" charset="0"/>
              </a:rPr>
              <a:t>prakarsa</a:t>
            </a:r>
            <a:r>
              <a:rPr lang="en-US" sz="2400" dirty="0" smtClean="0">
                <a:cs typeface="Arial" pitchFamily="34" charset="0"/>
              </a:rPr>
              <a:t> sendiri </a:t>
            </a:r>
            <a:r>
              <a:rPr lang="en-US" sz="2400" dirty="0" err="1" smtClean="0">
                <a:cs typeface="Arial" pitchFamily="34" charset="0"/>
              </a:rPr>
              <a:t>berdasarkan</a:t>
            </a:r>
            <a:r>
              <a:rPr lang="en-US" sz="2400" dirty="0" smtClean="0">
                <a:cs typeface="Arial" pitchFamily="34" charset="0"/>
              </a:rPr>
              <a:t> </a:t>
            </a:r>
            <a:r>
              <a:rPr lang="en-US" sz="2400" dirty="0" err="1" smtClean="0">
                <a:cs typeface="Arial" pitchFamily="34" charset="0"/>
              </a:rPr>
              <a:t>aspirasi</a:t>
            </a:r>
            <a:r>
              <a:rPr lang="en-US" sz="2400" dirty="0" smtClean="0">
                <a:cs typeface="Arial" pitchFamily="34" charset="0"/>
              </a:rPr>
              <a:t> </a:t>
            </a:r>
            <a:r>
              <a:rPr lang="en-US" sz="2400" dirty="0" err="1" smtClean="0">
                <a:cs typeface="Arial" pitchFamily="34" charset="0"/>
              </a:rPr>
              <a:t>masyarakat</a:t>
            </a:r>
            <a:r>
              <a:rPr lang="en-US" sz="2400" dirty="0" smtClean="0">
                <a:cs typeface="Arial" pitchFamily="34" charset="0"/>
              </a:rPr>
              <a:t> </a:t>
            </a:r>
            <a:r>
              <a:rPr lang="en-US" sz="2400" dirty="0" err="1" smtClean="0">
                <a:cs typeface="Arial" pitchFamily="34" charset="0"/>
              </a:rPr>
              <a:t>dalam</a:t>
            </a:r>
            <a:r>
              <a:rPr lang="en-US" sz="2400" dirty="0" smtClean="0">
                <a:cs typeface="Arial" pitchFamily="34" charset="0"/>
              </a:rPr>
              <a:t> </a:t>
            </a:r>
            <a:r>
              <a:rPr lang="en-US" sz="2400" dirty="0" err="1" smtClean="0">
                <a:cs typeface="Arial" pitchFamily="34" charset="0"/>
              </a:rPr>
              <a:t>ikatan</a:t>
            </a:r>
            <a:r>
              <a:rPr lang="en-US" sz="2400" dirty="0" smtClean="0">
                <a:cs typeface="Arial" pitchFamily="34" charset="0"/>
              </a:rPr>
              <a:t> Negara </a:t>
            </a:r>
            <a:r>
              <a:rPr lang="en-US" sz="2400" dirty="0" err="1" smtClean="0">
                <a:cs typeface="Arial" pitchFamily="34" charset="0"/>
              </a:rPr>
              <a:t>Kesatuan</a:t>
            </a:r>
            <a:r>
              <a:rPr lang="en-US" sz="2400" dirty="0" smtClean="0">
                <a:cs typeface="Arial" pitchFamily="34" charset="0"/>
              </a:rPr>
              <a:t> RI.</a:t>
            </a:r>
          </a:p>
        </p:txBody>
      </p:sp>
    </p:spTree>
    <p:extLst>
      <p:ext uri="{BB962C8B-B14F-4D97-AF65-F5344CB8AC3E}">
        <p14:creationId xmlns:p14="http://schemas.microsoft.com/office/powerpoint/2010/main" val="6323359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8077200" cy="715962"/>
          </a:xfrm>
        </p:spPr>
        <p:txBody>
          <a:bodyPr>
            <a:normAutofit fontScale="90000"/>
          </a:bodyPr>
          <a:lstStyle/>
          <a:p>
            <a:r>
              <a:rPr lang="en-US" sz="2800" b="1" dirty="0" err="1" smtClean="0">
                <a:cs typeface="Arial" pitchFamily="34" charset="0"/>
              </a:rPr>
              <a:t>Prinsip-prinsip</a:t>
            </a:r>
            <a:r>
              <a:rPr lang="en-US" sz="2800" b="1" dirty="0" smtClean="0">
                <a:cs typeface="Arial" pitchFamily="34" charset="0"/>
              </a:rPr>
              <a:t>  </a:t>
            </a:r>
            <a:r>
              <a:rPr lang="en-US" sz="2800" b="1" dirty="0" err="1">
                <a:cs typeface="Arial" pitchFamily="34" charset="0"/>
              </a:rPr>
              <a:t>P</a:t>
            </a:r>
            <a:r>
              <a:rPr lang="en-US" sz="2800" b="1" dirty="0" err="1" smtClean="0">
                <a:cs typeface="Arial" pitchFamily="34" charset="0"/>
              </a:rPr>
              <a:t>emberian</a:t>
            </a:r>
            <a:r>
              <a:rPr lang="en-US" sz="2800" b="1" dirty="0" smtClean="0">
                <a:cs typeface="Arial" pitchFamily="34" charset="0"/>
              </a:rPr>
              <a:t> Otonomi UU  No. 22 </a:t>
            </a:r>
            <a:r>
              <a:rPr lang="en-US" sz="2800" b="1" dirty="0" err="1" smtClean="0">
                <a:cs typeface="Arial" pitchFamily="34" charset="0"/>
              </a:rPr>
              <a:t>Th</a:t>
            </a:r>
            <a:r>
              <a:rPr lang="en-US" sz="2800" b="1" dirty="0" smtClean="0">
                <a:cs typeface="Arial" pitchFamily="34" charset="0"/>
              </a:rPr>
              <a:t> 1999 </a:t>
            </a:r>
            <a:endParaRPr lang="en-US" sz="2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486400"/>
          </a:xfrm>
        </p:spPr>
        <p:txBody>
          <a:bodyPr>
            <a:normAutofit fontScale="700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3400" dirty="0" smtClean="0">
                <a:latin typeface="+mj-lt"/>
                <a:cs typeface="Arial" pitchFamily="34" charset="0"/>
              </a:rPr>
              <a:t>Penyelenggaraan </a:t>
            </a:r>
            <a:r>
              <a:rPr lang="en-US" sz="3400" dirty="0" err="1" smtClean="0">
                <a:latin typeface="+mj-lt"/>
                <a:cs typeface="Arial" pitchFamily="34" charset="0"/>
              </a:rPr>
              <a:t>otonomi</a:t>
            </a:r>
            <a:r>
              <a:rPr lang="en-US" sz="3400" dirty="0" smtClean="0">
                <a:latin typeface="+mj-lt"/>
                <a:cs typeface="Arial" pitchFamily="34" charset="0"/>
              </a:rPr>
              <a:t> Daerah </a:t>
            </a:r>
            <a:r>
              <a:rPr lang="en-US" sz="3400" dirty="0" err="1" smtClean="0">
                <a:latin typeface="+mj-lt"/>
                <a:cs typeface="Arial" pitchFamily="34" charset="0"/>
              </a:rPr>
              <a:t>dilaksanakan</a:t>
            </a:r>
            <a:r>
              <a:rPr lang="en-US" sz="3400" dirty="0" smtClean="0">
                <a:latin typeface="+mj-lt"/>
                <a:cs typeface="Arial" pitchFamily="34" charset="0"/>
              </a:rPr>
              <a:t> </a:t>
            </a:r>
            <a:r>
              <a:rPr lang="en-US" sz="3400" dirty="0" err="1" smtClean="0">
                <a:latin typeface="+mj-lt"/>
                <a:cs typeface="Arial" pitchFamily="34" charset="0"/>
              </a:rPr>
              <a:t>dengan</a:t>
            </a:r>
            <a:r>
              <a:rPr lang="en-US" sz="3400" dirty="0" smtClean="0">
                <a:latin typeface="+mj-lt"/>
                <a:cs typeface="Arial" pitchFamily="34" charset="0"/>
              </a:rPr>
              <a:t> </a:t>
            </a:r>
            <a:r>
              <a:rPr lang="en-US" sz="3400" dirty="0" err="1" smtClean="0">
                <a:latin typeface="+mj-lt"/>
                <a:cs typeface="Arial" pitchFamily="34" charset="0"/>
              </a:rPr>
              <a:t>prinsip</a:t>
            </a:r>
            <a:r>
              <a:rPr lang="en-US" sz="3400" dirty="0" smtClean="0">
                <a:latin typeface="+mj-lt"/>
                <a:cs typeface="Arial" pitchFamily="34" charset="0"/>
              </a:rPr>
              <a:t> </a:t>
            </a:r>
            <a:r>
              <a:rPr lang="en-US" sz="3400" dirty="0" err="1" smtClean="0">
                <a:latin typeface="+mj-lt"/>
                <a:cs typeface="Arial" pitchFamily="34" charset="0"/>
              </a:rPr>
              <a:t>demokratisasi</a:t>
            </a:r>
            <a:r>
              <a:rPr lang="en-US" sz="3400" dirty="0" smtClean="0">
                <a:latin typeface="+mj-lt"/>
                <a:cs typeface="Arial" pitchFamily="34" charset="0"/>
              </a:rPr>
              <a:t> </a:t>
            </a:r>
            <a:r>
              <a:rPr lang="en-US" sz="3400" dirty="0" err="1" smtClean="0">
                <a:latin typeface="+mj-lt"/>
                <a:cs typeface="Arial" pitchFamily="34" charset="0"/>
              </a:rPr>
              <a:t>dengan</a:t>
            </a:r>
            <a:r>
              <a:rPr lang="en-US" sz="3400" dirty="0" smtClean="0">
                <a:latin typeface="+mj-lt"/>
                <a:cs typeface="Arial" pitchFamily="34" charset="0"/>
              </a:rPr>
              <a:t> </a:t>
            </a:r>
            <a:r>
              <a:rPr lang="en-US" sz="3400" dirty="0" err="1" smtClean="0">
                <a:latin typeface="+mj-lt"/>
                <a:cs typeface="Arial" pitchFamily="34" charset="0"/>
              </a:rPr>
              <a:t>memperhatikan</a:t>
            </a:r>
            <a:r>
              <a:rPr lang="en-US" sz="3400" dirty="0" smtClean="0">
                <a:latin typeface="+mj-lt"/>
                <a:cs typeface="Arial" pitchFamily="34" charset="0"/>
              </a:rPr>
              <a:t> </a:t>
            </a:r>
            <a:r>
              <a:rPr lang="en-US" sz="3400" dirty="0" err="1" smtClean="0">
                <a:latin typeface="+mj-lt"/>
                <a:cs typeface="Arial" pitchFamily="34" charset="0"/>
              </a:rPr>
              <a:t>keanekaragaman</a:t>
            </a:r>
            <a:r>
              <a:rPr lang="en-US" sz="3400" dirty="0" smtClean="0">
                <a:latin typeface="+mj-lt"/>
                <a:cs typeface="Arial" pitchFamily="34" charset="0"/>
              </a:rPr>
              <a:t> </a:t>
            </a:r>
            <a:r>
              <a:rPr lang="en-US" sz="3400" dirty="0" err="1" smtClean="0">
                <a:latin typeface="+mj-lt"/>
                <a:cs typeface="Arial" pitchFamily="34" charset="0"/>
              </a:rPr>
              <a:t>daerah</a:t>
            </a:r>
            <a:r>
              <a:rPr lang="en-US" sz="3400" dirty="0" smtClean="0">
                <a:latin typeface="+mj-lt"/>
                <a:cs typeface="Arial" pitchFamily="34" charset="0"/>
              </a:rPr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400" dirty="0" smtClean="0">
                <a:latin typeface="+mj-lt"/>
                <a:cs typeface="Arial" pitchFamily="34" charset="0"/>
              </a:rPr>
              <a:t>Pelaksanaan </a:t>
            </a:r>
            <a:r>
              <a:rPr lang="en-US" sz="3400" dirty="0" err="1" smtClean="0">
                <a:latin typeface="+mj-lt"/>
                <a:cs typeface="Arial" pitchFamily="34" charset="0"/>
              </a:rPr>
              <a:t>otonomi</a:t>
            </a:r>
            <a:r>
              <a:rPr lang="en-US" sz="3400" dirty="0" smtClean="0">
                <a:latin typeface="+mj-lt"/>
                <a:cs typeface="Arial" pitchFamily="34" charset="0"/>
              </a:rPr>
              <a:t> </a:t>
            </a:r>
            <a:r>
              <a:rPr lang="en-US" sz="3400" dirty="0" err="1" smtClean="0">
                <a:latin typeface="+mj-lt"/>
                <a:cs typeface="Arial" pitchFamily="34" charset="0"/>
              </a:rPr>
              <a:t>daerah</a:t>
            </a:r>
            <a:r>
              <a:rPr lang="en-US" sz="3400" dirty="0" smtClean="0">
                <a:latin typeface="+mj-lt"/>
                <a:cs typeface="Arial" pitchFamily="34" charset="0"/>
              </a:rPr>
              <a:t> </a:t>
            </a:r>
            <a:r>
              <a:rPr lang="en-US" sz="3400" dirty="0" err="1" smtClean="0">
                <a:latin typeface="+mj-lt"/>
                <a:cs typeface="Arial" pitchFamily="34" charset="0"/>
              </a:rPr>
              <a:t>didasarkan</a:t>
            </a:r>
            <a:r>
              <a:rPr lang="en-US" sz="3400" dirty="0" smtClean="0">
                <a:latin typeface="+mj-lt"/>
                <a:cs typeface="Arial" pitchFamily="34" charset="0"/>
              </a:rPr>
              <a:t> p</a:t>
            </a:r>
            <a:r>
              <a:rPr lang="id-ID" sz="3400" dirty="0" smtClean="0">
                <a:latin typeface="+mj-lt"/>
                <a:cs typeface="Arial" pitchFamily="34" charset="0"/>
              </a:rPr>
              <a:t>a</a:t>
            </a:r>
            <a:r>
              <a:rPr lang="en-US" sz="3400" dirty="0" smtClean="0">
                <a:latin typeface="+mj-lt"/>
                <a:cs typeface="Arial" pitchFamily="34" charset="0"/>
              </a:rPr>
              <a:t>d</a:t>
            </a:r>
            <a:r>
              <a:rPr lang="id-ID" sz="3400" dirty="0" smtClean="0">
                <a:latin typeface="+mj-lt"/>
                <a:cs typeface="Arial" pitchFamily="34" charset="0"/>
              </a:rPr>
              <a:t>a</a:t>
            </a:r>
            <a:r>
              <a:rPr lang="en-US" sz="3400" dirty="0" smtClean="0">
                <a:latin typeface="+mj-lt"/>
                <a:cs typeface="Arial" pitchFamily="34" charset="0"/>
              </a:rPr>
              <a:t> </a:t>
            </a:r>
            <a:r>
              <a:rPr lang="en-US" sz="3400" dirty="0" err="1" smtClean="0">
                <a:latin typeface="+mj-lt"/>
                <a:cs typeface="Arial" pitchFamily="34" charset="0"/>
              </a:rPr>
              <a:t>otonomi</a:t>
            </a:r>
            <a:r>
              <a:rPr lang="en-US" sz="3400" dirty="0" smtClean="0">
                <a:latin typeface="+mj-lt"/>
                <a:cs typeface="Arial" pitchFamily="34" charset="0"/>
              </a:rPr>
              <a:t> </a:t>
            </a:r>
            <a:r>
              <a:rPr lang="en-US" sz="3400" dirty="0" err="1" smtClean="0">
                <a:latin typeface="+mj-lt"/>
                <a:cs typeface="Arial" pitchFamily="34" charset="0"/>
              </a:rPr>
              <a:t>luas</a:t>
            </a:r>
            <a:r>
              <a:rPr lang="en-US" sz="3400" dirty="0" smtClean="0">
                <a:latin typeface="+mj-lt"/>
                <a:cs typeface="Arial" pitchFamily="34" charset="0"/>
              </a:rPr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400" dirty="0" smtClean="0">
                <a:latin typeface="+mj-lt"/>
                <a:cs typeface="Arial" pitchFamily="34" charset="0"/>
              </a:rPr>
              <a:t>Pelaksanaan </a:t>
            </a:r>
            <a:r>
              <a:rPr lang="en-US" sz="3400" dirty="0" err="1" smtClean="0">
                <a:latin typeface="+mj-lt"/>
                <a:cs typeface="Arial" pitchFamily="34" charset="0"/>
              </a:rPr>
              <a:t>otonomi</a:t>
            </a:r>
            <a:r>
              <a:rPr lang="en-US" sz="3400" dirty="0" smtClean="0">
                <a:latin typeface="+mj-lt"/>
                <a:cs typeface="Arial" pitchFamily="34" charset="0"/>
              </a:rPr>
              <a:t> </a:t>
            </a:r>
            <a:r>
              <a:rPr lang="en-US" sz="3400" dirty="0" err="1" smtClean="0">
                <a:latin typeface="+mj-lt"/>
                <a:cs typeface="Arial" pitchFamily="34" charset="0"/>
              </a:rPr>
              <a:t>luas</a:t>
            </a:r>
            <a:r>
              <a:rPr lang="en-US" sz="3400" dirty="0" smtClean="0">
                <a:latin typeface="+mj-lt"/>
                <a:cs typeface="Arial" pitchFamily="34" charset="0"/>
              </a:rPr>
              <a:t> di </a:t>
            </a:r>
            <a:r>
              <a:rPr lang="en-US" sz="3400" dirty="0" err="1" smtClean="0">
                <a:latin typeface="+mj-lt"/>
                <a:cs typeface="Arial" pitchFamily="34" charset="0"/>
              </a:rPr>
              <a:t>kabupaten</a:t>
            </a:r>
            <a:r>
              <a:rPr lang="en-US" sz="3400" dirty="0" smtClean="0">
                <a:latin typeface="+mj-lt"/>
                <a:cs typeface="Arial" pitchFamily="34" charset="0"/>
              </a:rPr>
              <a:t> </a:t>
            </a:r>
            <a:r>
              <a:rPr lang="en-US" sz="3400" dirty="0" err="1" smtClean="0">
                <a:latin typeface="+mj-lt"/>
                <a:cs typeface="Arial" pitchFamily="34" charset="0"/>
              </a:rPr>
              <a:t>dan</a:t>
            </a:r>
            <a:r>
              <a:rPr lang="en-US" sz="3400" dirty="0" smtClean="0">
                <a:latin typeface="+mj-lt"/>
                <a:cs typeface="Arial" pitchFamily="34" charset="0"/>
              </a:rPr>
              <a:t> </a:t>
            </a:r>
            <a:r>
              <a:rPr lang="en-US" sz="3400" dirty="0" err="1" smtClean="0">
                <a:latin typeface="+mj-lt"/>
                <a:cs typeface="Arial" pitchFamily="34" charset="0"/>
              </a:rPr>
              <a:t>kota</a:t>
            </a:r>
            <a:r>
              <a:rPr lang="en-US" sz="3400" dirty="0" smtClean="0">
                <a:latin typeface="+mj-lt"/>
                <a:cs typeface="Arial" pitchFamily="34" charset="0"/>
              </a:rPr>
              <a:t> </a:t>
            </a:r>
            <a:r>
              <a:rPr lang="en-US" sz="3400" dirty="0" err="1" smtClean="0">
                <a:latin typeface="+mj-lt"/>
                <a:cs typeface="Arial" pitchFamily="34" charset="0"/>
              </a:rPr>
              <a:t>sedang</a:t>
            </a:r>
            <a:r>
              <a:rPr lang="en-US" sz="3400" dirty="0" smtClean="0">
                <a:latin typeface="+mj-lt"/>
                <a:cs typeface="Arial" pitchFamily="34" charset="0"/>
              </a:rPr>
              <a:t> </a:t>
            </a:r>
            <a:r>
              <a:rPr lang="en-US" sz="3400" dirty="0" err="1" smtClean="0">
                <a:latin typeface="+mj-lt"/>
                <a:cs typeface="Arial" pitchFamily="34" charset="0"/>
              </a:rPr>
              <a:t>pelaksanaan</a:t>
            </a:r>
            <a:r>
              <a:rPr lang="en-US" sz="3400" dirty="0" smtClean="0">
                <a:latin typeface="+mj-lt"/>
                <a:cs typeface="Arial" pitchFamily="34" charset="0"/>
              </a:rPr>
              <a:t> </a:t>
            </a:r>
            <a:r>
              <a:rPr lang="en-US" sz="3400" dirty="0" err="1" smtClean="0">
                <a:latin typeface="+mj-lt"/>
                <a:cs typeface="Arial" pitchFamily="34" charset="0"/>
              </a:rPr>
              <a:t>otonomi</a:t>
            </a:r>
            <a:r>
              <a:rPr lang="en-US" sz="3400" dirty="0" smtClean="0">
                <a:latin typeface="+mj-lt"/>
                <a:cs typeface="Arial" pitchFamily="34" charset="0"/>
              </a:rPr>
              <a:t> </a:t>
            </a:r>
            <a:r>
              <a:rPr lang="en-US" sz="3400" dirty="0" err="1" smtClean="0">
                <a:latin typeface="+mj-lt"/>
                <a:cs typeface="Arial" pitchFamily="34" charset="0"/>
              </a:rPr>
              <a:t>terbatas</a:t>
            </a:r>
            <a:r>
              <a:rPr lang="en-US" sz="3400" dirty="0" smtClean="0">
                <a:latin typeface="+mj-lt"/>
                <a:cs typeface="Arial" pitchFamily="34" charset="0"/>
              </a:rPr>
              <a:t> di </a:t>
            </a:r>
            <a:r>
              <a:rPr lang="en-US" sz="3400" dirty="0" err="1" smtClean="0">
                <a:latin typeface="+mj-lt"/>
                <a:cs typeface="Arial" pitchFamily="34" charset="0"/>
              </a:rPr>
              <a:t>propinsi</a:t>
            </a:r>
            <a:r>
              <a:rPr lang="en-US" sz="3400" dirty="0" smtClean="0">
                <a:latin typeface="+mj-lt"/>
                <a:cs typeface="Arial" pitchFamily="34" charset="0"/>
              </a:rPr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400" dirty="0" smtClean="0">
                <a:latin typeface="+mj-lt"/>
                <a:cs typeface="Arial" pitchFamily="34" charset="0"/>
              </a:rPr>
              <a:t>Pelaksanaan </a:t>
            </a:r>
            <a:r>
              <a:rPr lang="en-US" sz="3400" dirty="0" err="1" smtClean="0">
                <a:latin typeface="+mj-lt"/>
                <a:cs typeface="Arial" pitchFamily="34" charset="0"/>
              </a:rPr>
              <a:t>otonomi</a:t>
            </a:r>
            <a:r>
              <a:rPr lang="en-US" sz="3400" dirty="0" smtClean="0">
                <a:latin typeface="+mj-lt"/>
                <a:cs typeface="Arial" pitchFamily="34" charset="0"/>
              </a:rPr>
              <a:t> </a:t>
            </a:r>
            <a:r>
              <a:rPr lang="en-US" sz="3400" dirty="0" err="1" smtClean="0">
                <a:latin typeface="+mj-lt"/>
                <a:cs typeface="Arial" pitchFamily="34" charset="0"/>
              </a:rPr>
              <a:t>daerah</a:t>
            </a:r>
            <a:r>
              <a:rPr lang="en-US" sz="3400" dirty="0" smtClean="0">
                <a:latin typeface="+mj-lt"/>
                <a:cs typeface="Arial" pitchFamily="34" charset="0"/>
              </a:rPr>
              <a:t> </a:t>
            </a:r>
            <a:r>
              <a:rPr lang="en-US" sz="3400" dirty="0" err="1" smtClean="0">
                <a:latin typeface="+mj-lt"/>
                <a:cs typeface="Arial" pitchFamily="34" charset="0"/>
              </a:rPr>
              <a:t>sesuai</a:t>
            </a:r>
            <a:r>
              <a:rPr lang="en-US" sz="3400" dirty="0" smtClean="0">
                <a:latin typeface="+mj-lt"/>
                <a:cs typeface="Arial" pitchFamily="34" charset="0"/>
              </a:rPr>
              <a:t> </a:t>
            </a:r>
            <a:r>
              <a:rPr lang="en-US" sz="3400" dirty="0" err="1" smtClean="0">
                <a:latin typeface="+mj-lt"/>
                <a:cs typeface="Arial" pitchFamily="34" charset="0"/>
              </a:rPr>
              <a:t>dengan</a:t>
            </a:r>
            <a:r>
              <a:rPr lang="en-US" sz="3400" dirty="0" smtClean="0">
                <a:latin typeface="+mj-lt"/>
                <a:cs typeface="Arial" pitchFamily="34" charset="0"/>
              </a:rPr>
              <a:t> </a:t>
            </a:r>
            <a:r>
              <a:rPr lang="en-US" sz="3400" dirty="0" err="1" smtClean="0">
                <a:latin typeface="+mj-lt"/>
                <a:cs typeface="Arial" pitchFamily="34" charset="0"/>
              </a:rPr>
              <a:t>konstitusi</a:t>
            </a:r>
            <a:r>
              <a:rPr lang="en-US" sz="3400" dirty="0" smtClean="0">
                <a:latin typeface="+mj-lt"/>
                <a:cs typeface="Arial" pitchFamily="34" charset="0"/>
              </a:rPr>
              <a:t> </a:t>
            </a:r>
            <a:r>
              <a:rPr lang="en-US" sz="3400" dirty="0" err="1" smtClean="0">
                <a:latin typeface="+mj-lt"/>
                <a:cs typeface="Arial" pitchFamily="34" charset="0"/>
              </a:rPr>
              <a:t>dan</a:t>
            </a:r>
            <a:r>
              <a:rPr lang="en-US" sz="3400" dirty="0" smtClean="0">
                <a:latin typeface="+mj-lt"/>
                <a:cs typeface="Arial" pitchFamily="34" charset="0"/>
              </a:rPr>
              <a:t> </a:t>
            </a:r>
            <a:r>
              <a:rPr lang="en-US" sz="3400" dirty="0" err="1" smtClean="0">
                <a:latin typeface="+mj-lt"/>
                <a:cs typeface="Arial" pitchFamily="34" charset="0"/>
              </a:rPr>
              <a:t>lebih</a:t>
            </a:r>
            <a:r>
              <a:rPr lang="en-US" sz="3400" dirty="0" smtClean="0">
                <a:latin typeface="+mj-lt"/>
                <a:cs typeface="Arial" pitchFamily="34" charset="0"/>
              </a:rPr>
              <a:t> </a:t>
            </a:r>
            <a:r>
              <a:rPr lang="en-US" sz="3400" dirty="0" err="1" smtClean="0">
                <a:latin typeface="+mj-lt"/>
                <a:cs typeface="Arial" pitchFamily="34" charset="0"/>
              </a:rPr>
              <a:t>mengutamakan</a:t>
            </a:r>
            <a:r>
              <a:rPr lang="en-US" sz="3400" dirty="0" smtClean="0">
                <a:latin typeface="+mj-lt"/>
                <a:cs typeface="Arial" pitchFamily="34" charset="0"/>
              </a:rPr>
              <a:t> </a:t>
            </a:r>
            <a:r>
              <a:rPr lang="en-US" sz="3400" dirty="0" err="1" smtClean="0">
                <a:latin typeface="+mj-lt"/>
                <a:cs typeface="Arial" pitchFamily="34" charset="0"/>
              </a:rPr>
              <a:t>kemandirian</a:t>
            </a:r>
            <a:r>
              <a:rPr lang="en-US" sz="3400" dirty="0" smtClean="0">
                <a:latin typeface="+mj-lt"/>
                <a:cs typeface="Arial" pitchFamily="34" charset="0"/>
              </a:rPr>
              <a:t> </a:t>
            </a:r>
            <a:r>
              <a:rPr lang="en-US" sz="3400" dirty="0" err="1" smtClean="0">
                <a:latin typeface="+mj-lt"/>
                <a:cs typeface="Arial" pitchFamily="34" charset="0"/>
              </a:rPr>
              <a:t>daerah</a:t>
            </a:r>
            <a:r>
              <a:rPr lang="en-US" sz="3400" dirty="0" smtClean="0">
                <a:latin typeface="+mj-lt"/>
                <a:cs typeface="Arial" pitchFamily="34" charset="0"/>
              </a:rPr>
              <a:t> </a:t>
            </a:r>
            <a:r>
              <a:rPr lang="en-US" sz="3400" dirty="0" err="1" smtClean="0">
                <a:latin typeface="+mj-lt"/>
                <a:cs typeface="Arial" pitchFamily="34" charset="0"/>
              </a:rPr>
              <a:t>otonom</a:t>
            </a:r>
            <a:r>
              <a:rPr lang="en-US" sz="3400" dirty="0" smtClean="0">
                <a:latin typeface="+mj-lt"/>
                <a:cs typeface="Arial" pitchFamily="34" charset="0"/>
              </a:rPr>
              <a:t> </a:t>
            </a:r>
            <a:r>
              <a:rPr lang="en-US" sz="3400" dirty="0" err="1" smtClean="0">
                <a:latin typeface="+mj-lt"/>
                <a:cs typeface="Arial" pitchFamily="34" charset="0"/>
              </a:rPr>
              <a:t>sehingga</a:t>
            </a:r>
            <a:r>
              <a:rPr lang="en-US" sz="3400" dirty="0" smtClean="0">
                <a:latin typeface="+mj-lt"/>
                <a:cs typeface="Arial" pitchFamily="34" charset="0"/>
              </a:rPr>
              <a:t> </a:t>
            </a:r>
            <a:r>
              <a:rPr lang="en-US" sz="3400" dirty="0" err="1" smtClean="0">
                <a:latin typeface="+mj-lt"/>
                <a:cs typeface="Arial" pitchFamily="34" charset="0"/>
              </a:rPr>
              <a:t>daerah</a:t>
            </a:r>
            <a:r>
              <a:rPr lang="en-US" sz="3400" dirty="0" smtClean="0">
                <a:latin typeface="+mj-lt"/>
                <a:cs typeface="Arial" pitchFamily="34" charset="0"/>
              </a:rPr>
              <a:t> </a:t>
            </a:r>
            <a:r>
              <a:rPr lang="en-US" sz="3400" dirty="0" err="1" smtClean="0">
                <a:latin typeface="+mj-lt"/>
                <a:cs typeface="Arial" pitchFamily="34" charset="0"/>
              </a:rPr>
              <a:t>kabupaten</a:t>
            </a:r>
            <a:r>
              <a:rPr lang="en-US" sz="3400" dirty="0" smtClean="0">
                <a:latin typeface="+mj-lt"/>
                <a:cs typeface="Arial" pitchFamily="34" charset="0"/>
              </a:rPr>
              <a:t> &amp; </a:t>
            </a:r>
            <a:r>
              <a:rPr lang="en-US" sz="3400" dirty="0" err="1" smtClean="0">
                <a:latin typeface="+mj-lt"/>
                <a:cs typeface="Arial" pitchFamily="34" charset="0"/>
              </a:rPr>
              <a:t>kota</a:t>
            </a:r>
            <a:r>
              <a:rPr lang="en-US" sz="3400" dirty="0" smtClean="0">
                <a:latin typeface="+mj-lt"/>
                <a:cs typeface="Arial" pitchFamily="34" charset="0"/>
              </a:rPr>
              <a:t> </a:t>
            </a:r>
            <a:r>
              <a:rPr lang="en-US" sz="3400" dirty="0" err="1" smtClean="0">
                <a:latin typeface="+mj-lt"/>
                <a:cs typeface="Arial" pitchFamily="34" charset="0"/>
              </a:rPr>
              <a:t>tidak</a:t>
            </a:r>
            <a:r>
              <a:rPr lang="en-US" sz="3400" dirty="0" smtClean="0">
                <a:latin typeface="+mj-lt"/>
                <a:cs typeface="Arial" pitchFamily="34" charset="0"/>
              </a:rPr>
              <a:t> </a:t>
            </a:r>
            <a:r>
              <a:rPr lang="en-US" sz="3400" dirty="0" err="1" smtClean="0">
                <a:latin typeface="+mj-lt"/>
                <a:cs typeface="Arial" pitchFamily="34" charset="0"/>
              </a:rPr>
              <a:t>ada</a:t>
            </a:r>
            <a:r>
              <a:rPr lang="en-US" sz="3400" dirty="0" smtClean="0">
                <a:latin typeface="+mj-lt"/>
                <a:cs typeface="Arial" pitchFamily="34" charset="0"/>
              </a:rPr>
              <a:t> </a:t>
            </a:r>
            <a:r>
              <a:rPr lang="en-US" sz="3400" dirty="0" err="1" smtClean="0">
                <a:latin typeface="+mj-lt"/>
                <a:cs typeface="Arial" pitchFamily="34" charset="0"/>
              </a:rPr>
              <a:t>lagi</a:t>
            </a:r>
            <a:r>
              <a:rPr lang="en-US" sz="3400" dirty="0" smtClean="0">
                <a:latin typeface="+mj-lt"/>
                <a:cs typeface="Arial" pitchFamily="34" charset="0"/>
              </a:rPr>
              <a:t> </a:t>
            </a:r>
            <a:r>
              <a:rPr lang="en-US" sz="3400" dirty="0" err="1" smtClean="0">
                <a:latin typeface="+mj-lt"/>
                <a:cs typeface="Arial" pitchFamily="34" charset="0"/>
              </a:rPr>
              <a:t>wilayah</a:t>
            </a:r>
            <a:r>
              <a:rPr lang="en-US" sz="3400" dirty="0" smtClean="0">
                <a:latin typeface="+mj-lt"/>
                <a:cs typeface="Arial" pitchFamily="34" charset="0"/>
              </a:rPr>
              <a:t> </a:t>
            </a:r>
            <a:r>
              <a:rPr lang="en-US" sz="3400" dirty="0" err="1" smtClean="0">
                <a:latin typeface="+mj-lt"/>
                <a:cs typeface="Arial" pitchFamily="34" charset="0"/>
              </a:rPr>
              <a:t>administrasi</a:t>
            </a:r>
            <a:r>
              <a:rPr lang="en-US" sz="3400" dirty="0" smtClean="0">
                <a:latin typeface="+mj-lt"/>
                <a:cs typeface="Arial" pitchFamily="34" charset="0"/>
              </a:rPr>
              <a:t> </a:t>
            </a:r>
            <a:r>
              <a:rPr lang="en-US" sz="3400" dirty="0" err="1" smtClean="0">
                <a:latin typeface="+mj-lt"/>
                <a:cs typeface="Arial" pitchFamily="34" charset="0"/>
              </a:rPr>
              <a:t>atau</a:t>
            </a:r>
            <a:r>
              <a:rPr lang="en-US" sz="3400" dirty="0" smtClean="0">
                <a:latin typeface="+mj-lt"/>
                <a:cs typeface="Arial" pitchFamily="34" charset="0"/>
              </a:rPr>
              <a:t> </a:t>
            </a:r>
            <a:r>
              <a:rPr lang="en-US" sz="3400" dirty="0" err="1" smtClean="0">
                <a:latin typeface="+mj-lt"/>
                <a:cs typeface="Arial" pitchFamily="34" charset="0"/>
              </a:rPr>
              <a:t>kawasan</a:t>
            </a:r>
            <a:r>
              <a:rPr lang="en-US" sz="3400" dirty="0" smtClean="0">
                <a:latin typeface="+mj-lt"/>
                <a:cs typeface="Arial" pitchFamily="34" charset="0"/>
              </a:rPr>
              <a:t> </a:t>
            </a:r>
            <a:r>
              <a:rPr lang="en-US" sz="3400" dirty="0" err="1" smtClean="0">
                <a:latin typeface="+mj-lt"/>
                <a:cs typeface="Arial" pitchFamily="34" charset="0"/>
              </a:rPr>
              <a:t>khusus</a:t>
            </a:r>
            <a:r>
              <a:rPr lang="en-US" sz="3400" dirty="0" smtClean="0">
                <a:latin typeface="+mj-lt"/>
                <a:cs typeface="Arial" pitchFamily="34" charset="0"/>
              </a:rPr>
              <a:t> </a:t>
            </a:r>
            <a:r>
              <a:rPr lang="en-US" sz="3400" dirty="0" err="1" smtClean="0">
                <a:latin typeface="+mj-lt"/>
                <a:cs typeface="Arial" pitchFamily="34" charset="0"/>
              </a:rPr>
              <a:t>yaitu</a:t>
            </a:r>
            <a:r>
              <a:rPr lang="en-US" sz="3400" dirty="0" smtClean="0">
                <a:latin typeface="+mj-lt"/>
                <a:cs typeface="Arial" pitchFamily="34" charset="0"/>
              </a:rPr>
              <a:t> </a:t>
            </a:r>
            <a:r>
              <a:rPr lang="en-US" sz="3400" dirty="0" err="1" smtClean="0">
                <a:latin typeface="+mj-lt"/>
                <a:cs typeface="Arial" pitchFamily="34" charset="0"/>
              </a:rPr>
              <a:t>kawasan</a:t>
            </a:r>
            <a:r>
              <a:rPr lang="en-US" sz="3400" dirty="0" smtClean="0">
                <a:latin typeface="+mj-lt"/>
                <a:cs typeface="Arial" pitchFamily="34" charset="0"/>
              </a:rPr>
              <a:t> </a:t>
            </a:r>
            <a:r>
              <a:rPr lang="en-US" sz="3400" dirty="0" err="1" smtClean="0">
                <a:latin typeface="+mj-lt"/>
                <a:cs typeface="Arial" pitchFamily="34" charset="0"/>
              </a:rPr>
              <a:t>pelabuhan</a:t>
            </a:r>
            <a:r>
              <a:rPr lang="en-US" sz="3400" dirty="0" smtClean="0">
                <a:latin typeface="+mj-lt"/>
                <a:cs typeface="Arial" pitchFamily="34" charset="0"/>
              </a:rPr>
              <a:t>, </a:t>
            </a:r>
            <a:r>
              <a:rPr lang="en-US" sz="3400" dirty="0" err="1" smtClean="0">
                <a:latin typeface="+mj-lt"/>
                <a:cs typeface="Arial" pitchFamily="34" charset="0"/>
              </a:rPr>
              <a:t>pelabuhan</a:t>
            </a:r>
            <a:r>
              <a:rPr lang="en-US" sz="3400" dirty="0" smtClean="0">
                <a:latin typeface="+mj-lt"/>
                <a:cs typeface="Arial" pitchFamily="34" charset="0"/>
              </a:rPr>
              <a:t> </a:t>
            </a:r>
            <a:r>
              <a:rPr lang="en-US" sz="3400" dirty="0" err="1" smtClean="0">
                <a:latin typeface="+mj-lt"/>
                <a:cs typeface="Arial" pitchFamily="34" charset="0"/>
              </a:rPr>
              <a:t>udara</a:t>
            </a:r>
            <a:r>
              <a:rPr lang="en-US" sz="3400" dirty="0" smtClean="0">
                <a:latin typeface="+mj-lt"/>
                <a:cs typeface="Arial" pitchFamily="34" charset="0"/>
              </a:rPr>
              <a:t>, </a:t>
            </a:r>
            <a:r>
              <a:rPr lang="en-US" sz="3400" dirty="0" err="1" smtClean="0">
                <a:latin typeface="+mj-lt"/>
                <a:cs typeface="Arial" pitchFamily="34" charset="0"/>
              </a:rPr>
              <a:t>pertambangan</a:t>
            </a:r>
            <a:r>
              <a:rPr lang="en-US" sz="3400" dirty="0" smtClean="0">
                <a:latin typeface="+mj-lt"/>
                <a:cs typeface="Arial" pitchFamily="34" charset="0"/>
              </a:rPr>
              <a:t> </a:t>
            </a:r>
            <a:r>
              <a:rPr lang="en-US" sz="3400" dirty="0" err="1" smtClean="0">
                <a:latin typeface="+mj-lt"/>
                <a:cs typeface="Arial" pitchFamily="34" charset="0"/>
              </a:rPr>
              <a:t>dll</a:t>
            </a:r>
            <a:endParaRPr lang="en-US" sz="3400" dirty="0" smtClean="0">
              <a:latin typeface="+mj-lt"/>
              <a:cs typeface="Arial" pitchFamily="34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sz="3400" dirty="0" smtClean="0">
                <a:latin typeface="+mj-lt"/>
                <a:cs typeface="Arial" pitchFamily="34" charset="0"/>
              </a:rPr>
              <a:t>Pelaksanaan </a:t>
            </a:r>
            <a:r>
              <a:rPr lang="en-US" sz="3400" dirty="0" err="1" smtClean="0">
                <a:latin typeface="+mj-lt"/>
                <a:cs typeface="Arial" pitchFamily="34" charset="0"/>
              </a:rPr>
              <a:t>otonomi</a:t>
            </a:r>
            <a:r>
              <a:rPr lang="en-US" sz="3400" dirty="0" smtClean="0">
                <a:latin typeface="+mj-lt"/>
                <a:cs typeface="Arial" pitchFamily="34" charset="0"/>
              </a:rPr>
              <a:t> </a:t>
            </a:r>
            <a:r>
              <a:rPr lang="en-US" sz="3400" dirty="0" err="1" smtClean="0">
                <a:latin typeface="+mj-lt"/>
                <a:cs typeface="Arial" pitchFamily="34" charset="0"/>
              </a:rPr>
              <a:t>daerah</a:t>
            </a:r>
            <a:r>
              <a:rPr lang="en-US" sz="3400" dirty="0" smtClean="0">
                <a:latin typeface="+mj-lt"/>
                <a:cs typeface="Arial" pitchFamily="34" charset="0"/>
              </a:rPr>
              <a:t> </a:t>
            </a:r>
            <a:r>
              <a:rPr lang="en-US" sz="3400" dirty="0" err="1" smtClean="0">
                <a:latin typeface="+mj-lt"/>
                <a:cs typeface="Arial" pitchFamily="34" charset="0"/>
              </a:rPr>
              <a:t>lebih</a:t>
            </a:r>
            <a:r>
              <a:rPr lang="en-US" sz="3400" dirty="0" smtClean="0">
                <a:latin typeface="+mj-lt"/>
                <a:cs typeface="Arial" pitchFamily="34" charset="0"/>
              </a:rPr>
              <a:t> </a:t>
            </a:r>
            <a:r>
              <a:rPr lang="en-US" sz="3400" dirty="0" err="1" smtClean="0">
                <a:latin typeface="+mj-lt"/>
                <a:cs typeface="Arial" pitchFamily="34" charset="0"/>
              </a:rPr>
              <a:t>meningkatkan</a:t>
            </a:r>
            <a:r>
              <a:rPr lang="en-US" sz="3400" dirty="0" smtClean="0">
                <a:latin typeface="+mj-lt"/>
                <a:cs typeface="Arial" pitchFamily="34" charset="0"/>
              </a:rPr>
              <a:t> </a:t>
            </a:r>
            <a:r>
              <a:rPr lang="en-US" sz="3400" dirty="0" err="1" smtClean="0">
                <a:latin typeface="+mj-lt"/>
                <a:cs typeface="Arial" pitchFamily="34" charset="0"/>
              </a:rPr>
              <a:t>peran</a:t>
            </a:r>
            <a:r>
              <a:rPr lang="en-US" sz="3400" dirty="0" smtClean="0">
                <a:latin typeface="+mj-lt"/>
                <a:cs typeface="Arial" pitchFamily="34" charset="0"/>
              </a:rPr>
              <a:t> </a:t>
            </a:r>
            <a:r>
              <a:rPr lang="en-US" sz="3400" dirty="0" err="1" smtClean="0">
                <a:latin typeface="+mj-lt"/>
                <a:cs typeface="Arial" pitchFamily="34" charset="0"/>
              </a:rPr>
              <a:t>dan</a:t>
            </a:r>
            <a:r>
              <a:rPr lang="en-US" sz="3400" dirty="0" smtClean="0">
                <a:latin typeface="+mj-lt"/>
                <a:cs typeface="Arial" pitchFamily="34" charset="0"/>
              </a:rPr>
              <a:t> </a:t>
            </a:r>
            <a:r>
              <a:rPr lang="en-US" sz="3400" dirty="0" err="1" smtClean="0">
                <a:latin typeface="+mj-lt"/>
                <a:cs typeface="Arial" pitchFamily="34" charset="0"/>
              </a:rPr>
              <a:t>fungsi</a:t>
            </a:r>
            <a:r>
              <a:rPr lang="en-US" sz="3400" dirty="0" smtClean="0">
                <a:latin typeface="+mj-lt"/>
                <a:cs typeface="Arial" pitchFamily="34" charset="0"/>
              </a:rPr>
              <a:t> </a:t>
            </a:r>
            <a:r>
              <a:rPr lang="en-US" sz="3400" dirty="0" err="1" smtClean="0">
                <a:latin typeface="+mj-lt"/>
                <a:cs typeface="Arial" pitchFamily="34" charset="0"/>
              </a:rPr>
              <a:t>badan</a:t>
            </a:r>
            <a:r>
              <a:rPr lang="en-US" sz="3400" dirty="0" smtClean="0">
                <a:latin typeface="+mj-lt"/>
                <a:cs typeface="Arial" pitchFamily="34" charset="0"/>
              </a:rPr>
              <a:t> </a:t>
            </a:r>
            <a:r>
              <a:rPr lang="en-US" sz="3400" dirty="0" err="1" smtClean="0">
                <a:latin typeface="+mj-lt"/>
                <a:cs typeface="Arial" pitchFamily="34" charset="0"/>
              </a:rPr>
              <a:t>legislatif</a:t>
            </a:r>
            <a:r>
              <a:rPr lang="en-US" sz="3400" dirty="0" smtClean="0">
                <a:latin typeface="+mj-lt"/>
                <a:cs typeface="Arial" pitchFamily="34" charset="0"/>
              </a:rPr>
              <a:t> </a:t>
            </a:r>
            <a:r>
              <a:rPr lang="en-US" sz="3400" dirty="0" err="1" smtClean="0">
                <a:latin typeface="+mj-lt"/>
                <a:cs typeface="Arial" pitchFamily="34" charset="0"/>
              </a:rPr>
              <a:t>daerah</a:t>
            </a:r>
            <a:r>
              <a:rPr lang="en-US" sz="3400" dirty="0" smtClean="0">
                <a:latin typeface="+mj-lt"/>
                <a:cs typeface="Arial" pitchFamily="34" charset="0"/>
              </a:rPr>
              <a:t> (DPRD). 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400" dirty="0" smtClean="0">
                <a:latin typeface="+mj-lt"/>
                <a:cs typeface="Arial" pitchFamily="34" charset="0"/>
              </a:rPr>
              <a:t>Pelaksanaan </a:t>
            </a:r>
            <a:r>
              <a:rPr lang="en-US" sz="3400" dirty="0" err="1" smtClean="0">
                <a:latin typeface="+mj-lt"/>
                <a:cs typeface="Arial" pitchFamily="34" charset="0"/>
              </a:rPr>
              <a:t>asas</a:t>
            </a:r>
            <a:r>
              <a:rPr lang="en-US" sz="3400" dirty="0" smtClean="0">
                <a:latin typeface="+mj-lt"/>
                <a:cs typeface="Arial" pitchFamily="34" charset="0"/>
              </a:rPr>
              <a:t> </a:t>
            </a:r>
            <a:r>
              <a:rPr lang="en-US" sz="3400" dirty="0" err="1" smtClean="0">
                <a:latin typeface="+mj-lt"/>
                <a:cs typeface="Arial" pitchFamily="34" charset="0"/>
              </a:rPr>
              <a:t>dekonsentrasi</a:t>
            </a:r>
            <a:r>
              <a:rPr lang="en-US" sz="3400" dirty="0" smtClean="0">
                <a:latin typeface="+mj-lt"/>
                <a:cs typeface="Arial" pitchFamily="34" charset="0"/>
              </a:rPr>
              <a:t> </a:t>
            </a:r>
            <a:r>
              <a:rPr lang="en-US" sz="3400" dirty="0" err="1" smtClean="0">
                <a:latin typeface="+mj-lt"/>
                <a:cs typeface="Arial" pitchFamily="34" charset="0"/>
              </a:rPr>
              <a:t>diletakkan</a:t>
            </a:r>
            <a:r>
              <a:rPr lang="en-US" sz="3400" dirty="0" smtClean="0">
                <a:latin typeface="+mj-lt"/>
                <a:cs typeface="Arial" pitchFamily="34" charset="0"/>
              </a:rPr>
              <a:t> </a:t>
            </a:r>
            <a:r>
              <a:rPr lang="en-US" sz="3400" dirty="0" err="1" smtClean="0">
                <a:latin typeface="+mj-lt"/>
                <a:cs typeface="Arial" pitchFamily="34" charset="0"/>
              </a:rPr>
              <a:t>pada</a:t>
            </a:r>
            <a:r>
              <a:rPr lang="en-US" sz="3400" dirty="0" smtClean="0">
                <a:latin typeface="+mj-lt"/>
                <a:cs typeface="Arial" pitchFamily="34" charset="0"/>
              </a:rPr>
              <a:t> </a:t>
            </a:r>
            <a:r>
              <a:rPr lang="en-US" sz="3400" dirty="0" err="1" smtClean="0">
                <a:latin typeface="+mj-lt"/>
                <a:cs typeface="Arial" pitchFamily="34" charset="0"/>
              </a:rPr>
              <a:t>daerah</a:t>
            </a:r>
            <a:r>
              <a:rPr lang="en-US" sz="3400" dirty="0" smtClean="0">
                <a:latin typeface="+mj-lt"/>
                <a:cs typeface="Arial" pitchFamily="34" charset="0"/>
              </a:rPr>
              <a:t> </a:t>
            </a:r>
            <a:r>
              <a:rPr lang="en-US" sz="3400" dirty="0" err="1" smtClean="0">
                <a:latin typeface="+mj-lt"/>
                <a:cs typeface="Arial" pitchFamily="34" charset="0"/>
              </a:rPr>
              <a:t>propinsi</a:t>
            </a:r>
            <a:r>
              <a:rPr lang="en-US" sz="3400" dirty="0" smtClean="0">
                <a:latin typeface="+mj-lt"/>
                <a:cs typeface="Arial" pitchFamily="34" charset="0"/>
              </a:rPr>
              <a:t> </a:t>
            </a:r>
            <a:r>
              <a:rPr lang="en-US" sz="3400" dirty="0" err="1" smtClean="0">
                <a:latin typeface="+mj-lt"/>
                <a:cs typeface="Arial" pitchFamily="34" charset="0"/>
              </a:rPr>
              <a:t>dalam</a:t>
            </a:r>
            <a:r>
              <a:rPr lang="en-US" sz="3400" dirty="0" smtClean="0">
                <a:latin typeface="+mj-lt"/>
                <a:cs typeface="Arial" pitchFamily="34" charset="0"/>
              </a:rPr>
              <a:t> </a:t>
            </a:r>
            <a:r>
              <a:rPr lang="en-US" sz="3400" dirty="0" err="1" smtClean="0">
                <a:latin typeface="+mj-lt"/>
                <a:cs typeface="Arial" pitchFamily="34" charset="0"/>
              </a:rPr>
              <a:t>kedudukannya</a:t>
            </a:r>
            <a:r>
              <a:rPr lang="en-US" sz="3400" dirty="0" smtClean="0">
                <a:latin typeface="+mj-lt"/>
                <a:cs typeface="Arial" pitchFamily="34" charset="0"/>
              </a:rPr>
              <a:t> </a:t>
            </a:r>
            <a:r>
              <a:rPr lang="en-US" sz="3400" dirty="0" err="1" smtClean="0">
                <a:latin typeface="+mj-lt"/>
                <a:cs typeface="Arial" pitchFamily="34" charset="0"/>
              </a:rPr>
              <a:t>sebagai</a:t>
            </a:r>
            <a:r>
              <a:rPr lang="en-US" sz="3400" dirty="0" smtClean="0">
                <a:latin typeface="+mj-lt"/>
                <a:cs typeface="Arial" pitchFamily="34" charset="0"/>
              </a:rPr>
              <a:t> </a:t>
            </a:r>
            <a:r>
              <a:rPr lang="en-US" sz="3400" dirty="0" err="1" smtClean="0">
                <a:latin typeface="+mj-lt"/>
                <a:cs typeface="Arial" pitchFamily="34" charset="0"/>
              </a:rPr>
              <a:t>wilayah</a:t>
            </a:r>
            <a:r>
              <a:rPr lang="en-US" sz="3400" dirty="0" smtClean="0">
                <a:latin typeface="+mj-lt"/>
                <a:cs typeface="Arial" pitchFamily="34" charset="0"/>
              </a:rPr>
              <a:t> </a:t>
            </a:r>
            <a:r>
              <a:rPr lang="en-US" sz="3400" dirty="0" err="1" smtClean="0">
                <a:latin typeface="+mj-lt"/>
                <a:cs typeface="Arial" pitchFamily="34" charset="0"/>
              </a:rPr>
              <a:t>administratif</a:t>
            </a:r>
            <a:r>
              <a:rPr lang="en-US" sz="3400" dirty="0" smtClean="0">
                <a:latin typeface="+mj-lt"/>
                <a:cs typeface="Arial" pitchFamily="34" charset="0"/>
              </a:rPr>
              <a:t> </a:t>
            </a:r>
            <a:r>
              <a:rPr lang="en-US" sz="3400" dirty="0" err="1" smtClean="0">
                <a:latin typeface="+mj-lt"/>
                <a:cs typeface="Arial" pitchFamily="34" charset="0"/>
              </a:rPr>
              <a:t>untuk</a:t>
            </a:r>
            <a:r>
              <a:rPr lang="en-US" sz="3400" dirty="0" smtClean="0">
                <a:latin typeface="+mj-lt"/>
                <a:cs typeface="Arial" pitchFamily="34" charset="0"/>
              </a:rPr>
              <a:t> </a:t>
            </a:r>
            <a:r>
              <a:rPr lang="en-US" sz="3400" dirty="0" err="1" smtClean="0">
                <a:latin typeface="+mj-lt"/>
                <a:cs typeface="Arial" pitchFamily="34" charset="0"/>
              </a:rPr>
              <a:t>melaksanakan</a:t>
            </a:r>
            <a:r>
              <a:rPr lang="en-US" sz="3400" dirty="0" smtClean="0">
                <a:latin typeface="+mj-lt"/>
                <a:cs typeface="Arial" pitchFamily="34" charset="0"/>
              </a:rPr>
              <a:t> </a:t>
            </a:r>
            <a:r>
              <a:rPr lang="en-US" sz="3400" dirty="0" err="1" smtClean="0">
                <a:latin typeface="+mj-lt"/>
                <a:cs typeface="Arial" pitchFamily="34" charset="0"/>
              </a:rPr>
              <a:t>kewenangan</a:t>
            </a:r>
            <a:r>
              <a:rPr lang="en-US" sz="3400" dirty="0" smtClean="0">
                <a:latin typeface="+mj-lt"/>
                <a:cs typeface="Arial" pitchFamily="34" charset="0"/>
              </a:rPr>
              <a:t> yang </a:t>
            </a:r>
            <a:r>
              <a:rPr lang="en-US" sz="3400" dirty="0" err="1" smtClean="0">
                <a:latin typeface="+mj-lt"/>
                <a:cs typeface="Arial" pitchFamily="34" charset="0"/>
              </a:rPr>
              <a:t>tidak</a:t>
            </a:r>
            <a:r>
              <a:rPr lang="en-US" sz="3400" dirty="0" smtClean="0">
                <a:latin typeface="+mj-lt"/>
                <a:cs typeface="Arial" pitchFamily="34" charset="0"/>
              </a:rPr>
              <a:t> </a:t>
            </a:r>
            <a:r>
              <a:rPr lang="en-US" sz="3400" dirty="0" err="1" smtClean="0">
                <a:latin typeface="+mj-lt"/>
                <a:cs typeface="Arial" pitchFamily="34" charset="0"/>
              </a:rPr>
              <a:t>diserahkan</a:t>
            </a:r>
            <a:r>
              <a:rPr lang="en-US" sz="3400" dirty="0" smtClean="0">
                <a:latin typeface="+mj-lt"/>
                <a:cs typeface="Arial" pitchFamily="34" charset="0"/>
              </a:rPr>
              <a:t> </a:t>
            </a:r>
            <a:r>
              <a:rPr lang="en-US" sz="3400" dirty="0" err="1" smtClean="0">
                <a:latin typeface="+mj-lt"/>
                <a:cs typeface="Arial" pitchFamily="34" charset="0"/>
              </a:rPr>
              <a:t>kepada</a:t>
            </a:r>
            <a:r>
              <a:rPr lang="en-US" sz="3400" dirty="0" smtClean="0">
                <a:latin typeface="+mj-lt"/>
                <a:cs typeface="Arial" pitchFamily="34" charset="0"/>
              </a:rPr>
              <a:t> </a:t>
            </a:r>
            <a:r>
              <a:rPr lang="en-US" sz="3400" dirty="0" err="1" smtClean="0">
                <a:latin typeface="+mj-lt"/>
                <a:cs typeface="Arial" pitchFamily="34" charset="0"/>
              </a:rPr>
              <a:t>daerah</a:t>
            </a:r>
            <a:r>
              <a:rPr lang="en-US" sz="3400" dirty="0" smtClean="0">
                <a:latin typeface="+mj-lt"/>
                <a:cs typeface="Arial" pitchFamily="34" charset="0"/>
              </a:rPr>
              <a:t>.</a:t>
            </a:r>
          </a:p>
          <a:p>
            <a:pPr marL="0" indent="0">
              <a:buNone/>
            </a:pPr>
            <a:endParaRPr lang="en-US" sz="3400" dirty="0" smtClean="0">
              <a:cs typeface="Arial" pitchFamily="34" charset="0"/>
            </a:endParaRPr>
          </a:p>
          <a:p>
            <a:pPr marL="514350" indent="-514350">
              <a:buFont typeface="+mj-lt"/>
              <a:buAutoNum type="arabicPeriod"/>
            </a:pPr>
            <a:endParaRPr lang="en-US" sz="3400" dirty="0" smtClean="0">
              <a:cs typeface="Arial" pitchFamily="34" charset="0"/>
            </a:endParaRPr>
          </a:p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14307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04800"/>
            <a:ext cx="8305800" cy="457201"/>
          </a:xfrm>
        </p:spPr>
        <p:txBody>
          <a:bodyPr>
            <a:noAutofit/>
          </a:bodyPr>
          <a:lstStyle/>
          <a:p>
            <a:pPr marL="0" indent="0"/>
            <a:r>
              <a:rPr lang="en-US" sz="2800" b="1" dirty="0" smtClean="0">
                <a:cs typeface="Arial" pitchFamily="34" charset="0"/>
              </a:rPr>
              <a:t>Penyelenggaraan </a:t>
            </a:r>
            <a:r>
              <a:rPr lang="en-US" sz="2800" b="1" dirty="0" err="1" smtClean="0">
                <a:cs typeface="Arial" pitchFamily="34" charset="0"/>
              </a:rPr>
              <a:t>Pem</a:t>
            </a:r>
            <a:r>
              <a:rPr lang="en-US" sz="2800" b="1" dirty="0" smtClean="0">
                <a:cs typeface="Arial" pitchFamily="34" charset="0"/>
              </a:rPr>
              <a:t> -Da  </a:t>
            </a:r>
            <a:r>
              <a:rPr lang="en-US" sz="2800" b="1" dirty="0" err="1" smtClean="0">
                <a:cs typeface="Arial" pitchFamily="34" charset="0"/>
              </a:rPr>
              <a:t>dalam</a:t>
            </a:r>
            <a:r>
              <a:rPr lang="en-US" sz="2800" b="1" dirty="0" smtClean="0">
                <a:cs typeface="Arial" pitchFamily="34" charset="0"/>
              </a:rPr>
              <a:t>  UU No 22 </a:t>
            </a:r>
            <a:r>
              <a:rPr lang="en-US" sz="2800" b="1" dirty="0" err="1" smtClean="0">
                <a:cs typeface="Arial" pitchFamily="34" charset="0"/>
              </a:rPr>
              <a:t>Th</a:t>
            </a:r>
            <a:r>
              <a:rPr lang="en-US" sz="2800" b="1" dirty="0" smtClean="0">
                <a:cs typeface="Arial" pitchFamily="34" charset="0"/>
              </a:rPr>
              <a:t> 1999 </a:t>
            </a:r>
            <a:endParaRPr lang="en-US" sz="2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838200"/>
            <a:ext cx="8001000" cy="5715000"/>
          </a:xfrm>
        </p:spPr>
        <p:txBody>
          <a:bodyPr>
            <a:no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2800" b="1" dirty="0" smtClean="0">
                <a:latin typeface="+mj-lt"/>
              </a:rPr>
              <a:t>Menganut </a:t>
            </a:r>
            <a:r>
              <a:rPr lang="en-US" sz="2800" b="1" dirty="0" err="1" smtClean="0">
                <a:latin typeface="+mj-lt"/>
              </a:rPr>
              <a:t>asas</a:t>
            </a:r>
            <a:r>
              <a:rPr lang="en-US" sz="2800" b="1" dirty="0" smtClean="0">
                <a:latin typeface="+mj-lt"/>
              </a:rPr>
              <a:t> Desentralisasi  </a:t>
            </a:r>
            <a:r>
              <a:rPr lang="en-US" sz="2400" dirty="0" err="1">
                <a:latin typeface="+mj-lt"/>
              </a:rPr>
              <a:t>p</a:t>
            </a:r>
            <a:r>
              <a:rPr lang="en-US" sz="2400" dirty="0" err="1" smtClean="0">
                <a:latin typeface="+mj-lt"/>
              </a:rPr>
              <a:t>emberian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wewenang</a:t>
            </a:r>
            <a:r>
              <a:rPr lang="en-US" sz="2400" dirty="0" smtClean="0">
                <a:latin typeface="+mj-lt"/>
              </a:rPr>
              <a:t>  yang </a:t>
            </a:r>
            <a:r>
              <a:rPr lang="en-US" sz="2400" dirty="0" err="1" smtClean="0">
                <a:latin typeface="+mj-lt"/>
              </a:rPr>
              <a:t>luas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pada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daerah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otonom</a:t>
            </a:r>
            <a:r>
              <a:rPr lang="en-US" sz="2400" dirty="0" smtClean="0">
                <a:latin typeface="+mj-lt"/>
              </a:rPr>
              <a:t>, </a:t>
            </a:r>
            <a:r>
              <a:rPr lang="en-US" sz="2400" dirty="0" err="1" smtClean="0">
                <a:latin typeface="+mj-lt"/>
              </a:rPr>
              <a:t>kecuali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wewenang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dalam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bidang</a:t>
            </a:r>
            <a:r>
              <a:rPr lang="en-US" sz="2400" dirty="0" smtClean="0">
                <a:latin typeface="+mj-lt"/>
              </a:rPr>
              <a:t>:     a) pertahanan </a:t>
            </a:r>
            <a:r>
              <a:rPr lang="en-US" sz="2400" dirty="0" err="1" smtClean="0">
                <a:latin typeface="+mj-lt"/>
              </a:rPr>
              <a:t>dan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Keamanan</a:t>
            </a:r>
            <a:r>
              <a:rPr lang="en-US" sz="2400" dirty="0" smtClean="0">
                <a:latin typeface="+mj-lt"/>
              </a:rPr>
              <a:t>; b) Agama; </a:t>
            </a:r>
          </a:p>
          <a:p>
            <a:pPr marL="0" indent="0">
              <a:buNone/>
            </a:pPr>
            <a:r>
              <a:rPr lang="en-US" sz="2400" dirty="0">
                <a:latin typeface="+mj-lt"/>
              </a:rPr>
              <a:t> </a:t>
            </a:r>
            <a:r>
              <a:rPr lang="en-US" sz="2400" dirty="0" smtClean="0">
                <a:latin typeface="+mj-lt"/>
              </a:rPr>
              <a:t>    c)Politik </a:t>
            </a:r>
            <a:r>
              <a:rPr lang="en-US" sz="2400" dirty="0" err="1" smtClean="0">
                <a:latin typeface="+mj-lt"/>
              </a:rPr>
              <a:t>Luar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Negeri</a:t>
            </a:r>
            <a:r>
              <a:rPr lang="en-US" sz="2400" dirty="0" smtClean="0">
                <a:latin typeface="+mj-lt"/>
              </a:rPr>
              <a:t> ; d) </a:t>
            </a:r>
            <a:r>
              <a:rPr lang="en-US" sz="2400" dirty="0" err="1" smtClean="0">
                <a:latin typeface="+mj-lt"/>
              </a:rPr>
              <a:t>Peradilan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smtClean="0">
                <a:latin typeface="+mj-lt"/>
              </a:rPr>
              <a:t>; e)   </a:t>
            </a:r>
            <a:r>
              <a:rPr lang="en-US" sz="2400" dirty="0" err="1" smtClean="0">
                <a:latin typeface="+mj-lt"/>
              </a:rPr>
              <a:t>moneter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dan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fiskal</a:t>
            </a:r>
            <a:endParaRPr lang="en-US" sz="2400" dirty="0" smtClean="0">
              <a:latin typeface="+mj-lt"/>
            </a:endParaRPr>
          </a:p>
          <a:p>
            <a:pPr marL="0" indent="0">
              <a:buNone/>
            </a:pPr>
            <a:r>
              <a:rPr lang="en-US" sz="2800" b="1" dirty="0" smtClean="0">
                <a:latin typeface="+mj-lt"/>
              </a:rPr>
              <a:t>2.    </a:t>
            </a:r>
            <a:r>
              <a:rPr lang="en-US" sz="2800" b="1" dirty="0" err="1" smtClean="0">
                <a:latin typeface="+mj-lt"/>
              </a:rPr>
              <a:t>Asas</a:t>
            </a:r>
            <a:r>
              <a:rPr lang="en-US" sz="2800" b="1" dirty="0" smtClean="0">
                <a:latin typeface="+mj-lt"/>
              </a:rPr>
              <a:t> </a:t>
            </a:r>
            <a:r>
              <a:rPr lang="en-US" sz="2800" b="1" dirty="0" err="1" smtClean="0">
                <a:latin typeface="+mj-lt"/>
              </a:rPr>
              <a:t>Dekonsentrasi</a:t>
            </a:r>
            <a:r>
              <a:rPr lang="en-US" sz="2800" b="1" dirty="0" smtClean="0">
                <a:latin typeface="+mj-lt"/>
              </a:rPr>
              <a:t> </a:t>
            </a:r>
            <a:r>
              <a:rPr lang="en-US" sz="2800" dirty="0" smtClean="0">
                <a:latin typeface="+mj-lt"/>
              </a:rPr>
              <a:t>:</a:t>
            </a:r>
          </a:p>
          <a:p>
            <a:pPr marL="514350" indent="-514350">
              <a:buFont typeface="+mj-lt"/>
              <a:buAutoNum type="alphaLcPeriod"/>
            </a:pPr>
            <a:r>
              <a:rPr lang="en-US" sz="2400" dirty="0" smtClean="0">
                <a:latin typeface="+mj-lt"/>
              </a:rPr>
              <a:t>Pelimphan </a:t>
            </a:r>
            <a:r>
              <a:rPr lang="en-US" sz="2400" dirty="0" err="1" smtClean="0">
                <a:latin typeface="+mj-lt"/>
              </a:rPr>
              <a:t>wewenang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pemerintahan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dari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>
                <a:latin typeface="+mj-lt"/>
              </a:rPr>
              <a:t>P</a:t>
            </a:r>
            <a:r>
              <a:rPr lang="en-US" sz="2400" dirty="0" smtClean="0">
                <a:latin typeface="+mj-lt"/>
              </a:rPr>
              <a:t>emerintah </a:t>
            </a:r>
            <a:r>
              <a:rPr lang="en-US" sz="2400" dirty="0" err="1" smtClean="0">
                <a:latin typeface="+mj-lt"/>
              </a:rPr>
              <a:t>Pusat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kepada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perangkat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daerah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smtClean="0">
                <a:latin typeface="+mj-lt"/>
              </a:rPr>
              <a:t>Pemerintah </a:t>
            </a:r>
            <a:r>
              <a:rPr lang="en-US" sz="2400" dirty="0" err="1" smtClean="0">
                <a:latin typeface="+mj-lt"/>
              </a:rPr>
              <a:t>propinsi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sebagai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wilayah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administrasi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dan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pelimpahan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wewenang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dari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pemerintah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pusat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kepada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Gubernur</a:t>
            </a:r>
            <a:r>
              <a:rPr lang="en-US" sz="2400" dirty="0" smtClean="0">
                <a:latin typeface="+mj-lt"/>
              </a:rPr>
              <a:t>.</a:t>
            </a:r>
          </a:p>
          <a:p>
            <a:pPr marL="514350" indent="-514350">
              <a:buFont typeface="+mj-lt"/>
              <a:buAutoNum type="alphaLcPeriod"/>
            </a:pPr>
            <a:r>
              <a:rPr lang="en-US" sz="2400" dirty="0" smtClean="0">
                <a:latin typeface="+mj-lt"/>
                <a:cs typeface="Arial" pitchFamily="34" charset="0"/>
              </a:rPr>
              <a:t>Dalam </a:t>
            </a:r>
            <a:r>
              <a:rPr lang="en-US" sz="2400" dirty="0" err="1" smtClean="0">
                <a:latin typeface="+mj-lt"/>
                <a:cs typeface="Arial" pitchFamily="34" charset="0"/>
              </a:rPr>
              <a:t>pemerintahan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daerah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</a:rPr>
              <a:t>tidak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ada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lagi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perangkat</a:t>
            </a:r>
            <a:r>
              <a:rPr lang="en-US" sz="2400" dirty="0" smtClean="0">
                <a:latin typeface="+mj-lt"/>
              </a:rPr>
              <a:t> (</a:t>
            </a:r>
            <a:r>
              <a:rPr lang="en-US" sz="2400" dirty="0" err="1" smtClean="0">
                <a:latin typeface="+mj-lt"/>
              </a:rPr>
              <a:t>pembantu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Gubernur</a:t>
            </a:r>
            <a:r>
              <a:rPr lang="en-US" sz="2400" dirty="0" smtClean="0">
                <a:latin typeface="+mj-lt"/>
              </a:rPr>
              <a:t>, </a:t>
            </a:r>
            <a:r>
              <a:rPr lang="en-US" sz="2400" dirty="0" err="1" smtClean="0">
                <a:latin typeface="+mj-lt"/>
              </a:rPr>
              <a:t>pembamtu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Bupati</a:t>
            </a:r>
            <a:r>
              <a:rPr lang="en-US" sz="2400" dirty="0" smtClean="0">
                <a:latin typeface="+mj-lt"/>
              </a:rPr>
              <a:t>)</a:t>
            </a:r>
          </a:p>
          <a:p>
            <a:pPr marL="514350" indent="-514350">
              <a:buFont typeface="+mj-lt"/>
              <a:buAutoNum type="alphaLcPeriod"/>
            </a:pPr>
            <a:r>
              <a:rPr lang="en-US" sz="2400" dirty="0" smtClean="0">
                <a:latin typeface="+mj-lt"/>
                <a:cs typeface="Arial" pitchFamily="34" charset="0"/>
              </a:rPr>
              <a:t>Penyelenggaraan Pemerintahan Daerah </a:t>
            </a:r>
            <a:r>
              <a:rPr lang="en-US" sz="2400" dirty="0" err="1" smtClean="0">
                <a:latin typeface="+mj-lt"/>
                <a:cs typeface="Arial" pitchFamily="34" charset="0"/>
              </a:rPr>
              <a:t>wajib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meningkatkan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kemakmuran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daerah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dan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memelihara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hubungan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dengan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pusat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untuk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menjaga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kesatuan</a:t>
            </a:r>
            <a:r>
              <a:rPr lang="en-US" sz="2400" dirty="0" smtClean="0">
                <a:latin typeface="+mj-lt"/>
                <a:cs typeface="Arial" pitchFamily="34" charset="0"/>
              </a:rPr>
              <a:t>. </a:t>
            </a:r>
            <a:endParaRPr lang="en-US" sz="2400" dirty="0" smtClean="0">
              <a:latin typeface="+mj-lt"/>
            </a:endParaRPr>
          </a:p>
          <a:p>
            <a:pPr marL="0" indent="0">
              <a:buNone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6331636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349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48640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b="1" dirty="0" smtClean="0">
                <a:latin typeface="Arial" pitchFamily="34" charset="0"/>
                <a:cs typeface="Arial" pitchFamily="34" charset="0"/>
              </a:rPr>
              <a:t>3.  </a:t>
            </a:r>
            <a:r>
              <a:rPr lang="en-US" b="1" dirty="0" smtClean="0">
                <a:latin typeface="+mj-lt"/>
                <a:cs typeface="Arial" pitchFamily="34" charset="0"/>
              </a:rPr>
              <a:t>Kepala Daerah </a:t>
            </a:r>
            <a:r>
              <a:rPr lang="en-US" dirty="0" smtClean="0">
                <a:latin typeface="+mj-lt"/>
                <a:cs typeface="Arial" pitchFamily="34" charset="0"/>
              </a:rPr>
              <a:t>:</a:t>
            </a:r>
          </a:p>
          <a:p>
            <a:pPr marL="514350" indent="-514350">
              <a:buFont typeface="+mj-lt"/>
              <a:buAutoNum type="alphaLcPeriod"/>
            </a:pPr>
            <a:r>
              <a:rPr lang="en-US" sz="2800" dirty="0" smtClean="0">
                <a:latin typeface="+mj-lt"/>
                <a:cs typeface="Arial" pitchFamily="34" charset="0"/>
              </a:rPr>
              <a:t>Kepala </a:t>
            </a:r>
            <a:r>
              <a:rPr lang="en-US" sz="2800" dirty="0" err="1" smtClean="0">
                <a:latin typeface="+mj-lt"/>
                <a:cs typeface="Arial" pitchFamily="34" charset="0"/>
              </a:rPr>
              <a:t>daerah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itchFamily="34" charset="0"/>
              </a:rPr>
              <a:t>propinsi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itchFamily="34" charset="0"/>
              </a:rPr>
              <a:t>disebut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itchFamily="34" charset="0"/>
              </a:rPr>
              <a:t>gubernur</a:t>
            </a:r>
            <a:r>
              <a:rPr lang="en-US" sz="2800" dirty="0" smtClean="0">
                <a:latin typeface="+mj-lt"/>
                <a:cs typeface="Arial" pitchFamily="34" charset="0"/>
              </a:rPr>
              <a:t>; Kepala Daerah Kabupaten </a:t>
            </a:r>
            <a:r>
              <a:rPr lang="en-US" sz="2800" dirty="0" err="1" smtClean="0">
                <a:latin typeface="+mj-lt"/>
                <a:cs typeface="Arial" pitchFamily="34" charset="0"/>
              </a:rPr>
              <a:t>disebut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itchFamily="34" charset="0"/>
              </a:rPr>
              <a:t>Bupati</a:t>
            </a:r>
            <a:r>
              <a:rPr lang="en-US" sz="2800" dirty="0" smtClean="0">
                <a:latin typeface="+mj-lt"/>
                <a:cs typeface="Arial" pitchFamily="34" charset="0"/>
              </a:rPr>
              <a:t>;  Kepala Daerah </a:t>
            </a:r>
            <a:r>
              <a:rPr lang="en-US" sz="2800" dirty="0" err="1" smtClean="0">
                <a:latin typeface="+mj-lt"/>
                <a:cs typeface="Arial" pitchFamily="34" charset="0"/>
              </a:rPr>
              <a:t>kota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itchFamily="34" charset="0"/>
              </a:rPr>
              <a:t>disebut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itchFamily="34" charset="0"/>
              </a:rPr>
              <a:t>walikota</a:t>
            </a:r>
            <a:r>
              <a:rPr lang="en-US" sz="2800" dirty="0" smtClean="0">
                <a:latin typeface="+mj-lt"/>
                <a:cs typeface="Arial" pitchFamily="34" charset="0"/>
              </a:rPr>
              <a:t>.</a:t>
            </a:r>
          </a:p>
          <a:p>
            <a:pPr marL="514350" indent="-514350">
              <a:buFont typeface="+mj-lt"/>
              <a:buAutoNum type="alphaLcPeriod"/>
            </a:pPr>
            <a:r>
              <a:rPr lang="en-US" sz="2800" dirty="0" smtClean="0">
                <a:latin typeface="+mj-lt"/>
                <a:cs typeface="Arial" pitchFamily="34" charset="0"/>
              </a:rPr>
              <a:t>Kepala Daerah </a:t>
            </a:r>
            <a:r>
              <a:rPr lang="en-US" sz="2800" dirty="0" err="1" smtClean="0">
                <a:latin typeface="+mj-lt"/>
                <a:cs typeface="Arial" pitchFamily="34" charset="0"/>
              </a:rPr>
              <a:t>sebagai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itchFamily="34" charset="0"/>
              </a:rPr>
              <a:t>lembaga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itchFamily="34" charset="0"/>
              </a:rPr>
              <a:t>eksekutif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itchFamily="34" charset="0"/>
              </a:rPr>
              <a:t>daerah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itchFamily="34" charset="0"/>
              </a:rPr>
              <a:t>pemimpin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itchFamily="34" charset="0"/>
              </a:rPr>
              <a:t>pemerintah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itchFamily="34" charset="0"/>
              </a:rPr>
              <a:t>daerah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itchFamily="34" charset="0"/>
              </a:rPr>
              <a:t>dan</a:t>
            </a:r>
            <a:r>
              <a:rPr lang="en-US" sz="2800" dirty="0" smtClean="0">
                <a:latin typeface="+mj-lt"/>
                <a:cs typeface="Arial" pitchFamily="34" charset="0"/>
              </a:rPr>
              <a:t> bertanggung </a:t>
            </a:r>
            <a:r>
              <a:rPr lang="en-US" sz="2800" dirty="0" err="1" smtClean="0">
                <a:latin typeface="+mj-lt"/>
                <a:cs typeface="Arial" pitchFamily="34" charset="0"/>
              </a:rPr>
              <a:t>jawab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itchFamily="34" charset="0"/>
              </a:rPr>
              <a:t>kepada</a:t>
            </a:r>
            <a:r>
              <a:rPr lang="en-US" sz="2800" dirty="0" smtClean="0">
                <a:latin typeface="+mj-lt"/>
                <a:cs typeface="Arial" pitchFamily="34" charset="0"/>
              </a:rPr>
              <a:t> DPRD </a:t>
            </a:r>
            <a:r>
              <a:rPr lang="en-US" sz="2800" dirty="0" err="1" smtClean="0">
                <a:latin typeface="+mj-lt"/>
                <a:cs typeface="Arial" pitchFamily="34" charset="0"/>
              </a:rPr>
              <a:t>untuk</a:t>
            </a:r>
            <a:r>
              <a:rPr lang="en-US" sz="2800" dirty="0" smtClean="0">
                <a:latin typeface="+mj-lt"/>
                <a:cs typeface="Arial" pitchFamily="34" charset="0"/>
              </a:rPr>
              <a:t> urusan </a:t>
            </a:r>
            <a:r>
              <a:rPr lang="en-US" sz="2800" dirty="0" err="1" smtClean="0">
                <a:latin typeface="+mj-lt"/>
                <a:cs typeface="Arial" pitchFamily="34" charset="0"/>
              </a:rPr>
              <a:t>otonomi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</a:p>
          <a:p>
            <a:pPr marL="514350" indent="-514350">
              <a:buFont typeface="+mj-lt"/>
              <a:buAutoNum type="alphaLcPeriod" startAt="3"/>
            </a:pPr>
            <a:r>
              <a:rPr lang="en-US" sz="2800" dirty="0" smtClean="0">
                <a:latin typeface="+mj-lt"/>
                <a:cs typeface="Arial" pitchFamily="34" charset="0"/>
              </a:rPr>
              <a:t>Kepala Daerah </a:t>
            </a:r>
            <a:r>
              <a:rPr lang="en-US" sz="2800" dirty="0" err="1" smtClean="0">
                <a:latin typeface="+mj-lt"/>
                <a:cs typeface="Arial" pitchFamily="34" charset="0"/>
              </a:rPr>
              <a:t>wajib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itchFamily="34" charset="0"/>
              </a:rPr>
              <a:t>menyampaikan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itchFamily="34" charset="0"/>
              </a:rPr>
              <a:t>pertanggungjawaban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itchFamily="34" charset="0"/>
              </a:rPr>
              <a:t>pemerintah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itchFamily="34" charset="0"/>
              </a:rPr>
              <a:t>daerah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itchFamily="34" charset="0"/>
              </a:rPr>
              <a:t>setiap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itchFamily="34" charset="0"/>
              </a:rPr>
              <a:t>tahun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itchFamily="34" charset="0"/>
              </a:rPr>
              <a:t>sekali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itchFamily="34" charset="0"/>
              </a:rPr>
              <a:t>kepada</a:t>
            </a:r>
            <a:r>
              <a:rPr lang="en-US" sz="2800" dirty="0" smtClean="0">
                <a:latin typeface="+mj-lt"/>
                <a:cs typeface="Arial" pitchFamily="34" charset="0"/>
              </a:rPr>
              <a:t> DPRD</a:t>
            </a:r>
          </a:p>
          <a:p>
            <a:pPr marL="514350" indent="-514350">
              <a:buFont typeface="+mj-lt"/>
              <a:buAutoNum type="alphaLcPeriod" startAt="3"/>
            </a:pPr>
            <a:r>
              <a:rPr lang="en-US" sz="2800" dirty="0" smtClean="0">
                <a:latin typeface="+mj-lt"/>
                <a:cs typeface="Arial" pitchFamily="34" charset="0"/>
              </a:rPr>
              <a:t>Kepala Daerah </a:t>
            </a:r>
            <a:r>
              <a:rPr lang="en-US" sz="2800" dirty="0" err="1" smtClean="0">
                <a:latin typeface="+mj-lt"/>
                <a:cs typeface="Arial" pitchFamily="34" charset="0"/>
              </a:rPr>
              <a:t>dipilih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itchFamily="34" charset="0"/>
              </a:rPr>
              <a:t>dan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itchFamily="34" charset="0"/>
              </a:rPr>
              <a:t>ditetapkan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itchFamily="34" charset="0"/>
              </a:rPr>
              <a:t>oleh</a:t>
            </a:r>
            <a:r>
              <a:rPr lang="en-US" sz="2800" dirty="0" smtClean="0">
                <a:latin typeface="+mj-lt"/>
                <a:cs typeface="Arial" pitchFamily="34" charset="0"/>
              </a:rPr>
              <a:t> DPRD </a:t>
            </a:r>
            <a:r>
              <a:rPr lang="en-US" sz="2800" dirty="0" err="1" smtClean="0">
                <a:latin typeface="+mj-lt"/>
                <a:cs typeface="Arial" pitchFamily="34" charset="0"/>
              </a:rPr>
              <a:t>dan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itchFamily="34" charset="0"/>
              </a:rPr>
              <a:t>disahkan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itchFamily="34" charset="0"/>
              </a:rPr>
              <a:t>oleh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itchFamily="34" charset="0"/>
              </a:rPr>
              <a:t>presiden</a:t>
            </a:r>
            <a:r>
              <a:rPr lang="en-US" sz="2800" dirty="0" smtClean="0">
                <a:latin typeface="+mj-lt"/>
                <a:cs typeface="Arial" pitchFamily="34" charset="0"/>
              </a:rPr>
              <a:t>.</a:t>
            </a:r>
          </a:p>
          <a:p>
            <a:pPr marL="0" indent="0">
              <a:buNone/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2528733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74638"/>
            <a:ext cx="8305800" cy="487362"/>
          </a:xfrm>
        </p:spPr>
        <p:txBody>
          <a:bodyPr>
            <a:normAutofit fontScale="90000"/>
          </a:bodyPr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914400"/>
            <a:ext cx="8305800" cy="5364163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US" b="1" dirty="0" smtClean="0">
                <a:latin typeface="Arial" pitchFamily="34" charset="0"/>
                <a:cs typeface="Arial" pitchFamily="34" charset="0"/>
              </a:rPr>
              <a:t>4.  </a:t>
            </a:r>
            <a:r>
              <a:rPr lang="en-US" b="1" dirty="0" smtClean="0">
                <a:latin typeface="+mj-lt"/>
              </a:rPr>
              <a:t>Organisasi Daerah </a:t>
            </a:r>
            <a:r>
              <a:rPr lang="en-US" dirty="0" smtClean="0">
                <a:latin typeface="+mj-lt"/>
              </a:rPr>
              <a:t>meliputi :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 smtClean="0">
                <a:latin typeface="+mj-lt"/>
                <a:cs typeface="Arial" pitchFamily="34" charset="0"/>
              </a:rPr>
              <a:t>DPRD </a:t>
            </a:r>
            <a:r>
              <a:rPr lang="en-US" dirty="0" err="1" smtClean="0">
                <a:latin typeface="+mj-lt"/>
                <a:cs typeface="Arial" pitchFamily="34" charset="0"/>
              </a:rPr>
              <a:t>dan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pemerintah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daerah</a:t>
            </a:r>
            <a:endParaRPr lang="en-US" dirty="0">
              <a:latin typeface="+mj-lt"/>
              <a:cs typeface="Arial" pitchFamily="34" charset="0"/>
            </a:endParaRPr>
          </a:p>
          <a:p>
            <a:pPr marL="514350" indent="-514350">
              <a:buFont typeface="+mj-lt"/>
              <a:buAutoNum type="alphaLcPeriod"/>
            </a:pPr>
            <a:r>
              <a:rPr lang="en-US" dirty="0" smtClean="0">
                <a:latin typeface="+mj-lt"/>
                <a:cs typeface="Arial" pitchFamily="34" charset="0"/>
              </a:rPr>
              <a:t>DPRD </a:t>
            </a:r>
            <a:r>
              <a:rPr lang="en-US" dirty="0" err="1" smtClean="0">
                <a:latin typeface="+mj-lt"/>
                <a:cs typeface="Arial" pitchFamily="34" charset="0"/>
              </a:rPr>
              <a:t>dipisahkan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dari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pemerintah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daerah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untuk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memmberdayakan</a:t>
            </a:r>
            <a:r>
              <a:rPr lang="en-US" dirty="0" smtClean="0">
                <a:latin typeface="+mj-lt"/>
                <a:cs typeface="Arial" pitchFamily="34" charset="0"/>
              </a:rPr>
              <a:t> DPRD </a:t>
            </a:r>
            <a:r>
              <a:rPr lang="en-US" dirty="0" err="1" smtClean="0">
                <a:latin typeface="+mj-lt"/>
                <a:cs typeface="Arial" pitchFamily="34" charset="0"/>
              </a:rPr>
              <a:t>dan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meningkatkan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pertanggungjawaban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pemerintah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kepada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rakyat</a:t>
            </a:r>
            <a:r>
              <a:rPr lang="en-US" dirty="0" smtClean="0">
                <a:latin typeface="+mj-lt"/>
                <a:cs typeface="Arial" pitchFamily="34" charset="0"/>
              </a:rPr>
              <a:t>. </a:t>
            </a:r>
            <a:endParaRPr lang="id-ID" dirty="0" smtClean="0">
              <a:latin typeface="+mj-lt"/>
              <a:cs typeface="Arial" pitchFamily="34" charset="0"/>
            </a:endParaRPr>
          </a:p>
          <a:p>
            <a:pPr marL="0" indent="0">
              <a:buNone/>
            </a:pPr>
            <a:endParaRPr lang="en-US" dirty="0" smtClean="0">
              <a:latin typeface="+mj-lt"/>
              <a:cs typeface="Arial" pitchFamily="34" charset="0"/>
            </a:endParaRPr>
          </a:p>
          <a:p>
            <a:pPr marL="0" indent="0">
              <a:buNone/>
            </a:pPr>
            <a:r>
              <a:rPr lang="en-US" b="1" dirty="0" smtClean="0">
                <a:latin typeface="+mj-lt"/>
                <a:cs typeface="Arial" pitchFamily="34" charset="0"/>
              </a:rPr>
              <a:t>5. Hak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b="1" dirty="0" smtClean="0">
                <a:latin typeface="+mj-lt"/>
              </a:rPr>
              <a:t>DPRD </a:t>
            </a:r>
            <a:r>
              <a:rPr lang="en-US" dirty="0" err="1" smtClean="0">
                <a:latin typeface="+mj-lt"/>
              </a:rPr>
              <a:t>berhubungan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dengan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fungsi</a:t>
            </a:r>
            <a:r>
              <a:rPr lang="en-US" dirty="0" smtClean="0">
                <a:latin typeface="+mj-lt"/>
              </a:rPr>
              <a:t> :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 err="1" smtClean="0">
                <a:latin typeface="+mj-lt"/>
                <a:cs typeface="Arial" pitchFamily="34" charset="0"/>
              </a:rPr>
              <a:t>Lembaga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Perwakilan</a:t>
            </a:r>
            <a:r>
              <a:rPr lang="en-US" dirty="0" smtClean="0">
                <a:latin typeface="+mj-lt"/>
                <a:cs typeface="Arial" pitchFamily="34" charset="0"/>
              </a:rPr>
              <a:t> Rakyat/ </a:t>
            </a:r>
            <a:r>
              <a:rPr lang="en-US" i="1" dirty="0" smtClean="0">
                <a:latin typeface="+mj-lt"/>
                <a:cs typeface="Arial" pitchFamily="34" charset="0"/>
              </a:rPr>
              <a:t>representative function </a:t>
            </a:r>
            <a:endParaRPr lang="en-US" dirty="0" smtClean="0">
              <a:latin typeface="+mj-lt"/>
              <a:cs typeface="Arial" pitchFamily="34" charset="0"/>
            </a:endParaRPr>
          </a:p>
          <a:p>
            <a:pPr marL="514350" indent="-514350">
              <a:buFont typeface="+mj-lt"/>
              <a:buAutoNum type="alphaLcPeriod"/>
            </a:pPr>
            <a:r>
              <a:rPr lang="en-US" dirty="0" err="1" smtClean="0">
                <a:latin typeface="+mj-lt"/>
                <a:cs typeface="Arial" pitchFamily="34" charset="0"/>
              </a:rPr>
              <a:t>Pembentukan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Peraturan</a:t>
            </a:r>
            <a:r>
              <a:rPr lang="en-US" dirty="0" smtClean="0">
                <a:latin typeface="+mj-lt"/>
                <a:cs typeface="Arial" pitchFamily="34" charset="0"/>
              </a:rPr>
              <a:t> Daerah</a:t>
            </a:r>
            <a:r>
              <a:rPr lang="en-US" b="1" i="1" dirty="0" smtClean="0">
                <a:solidFill>
                  <a:srgbClr val="FF0000"/>
                </a:solidFill>
                <a:latin typeface="+mj-lt"/>
                <a:cs typeface="Arial" pitchFamily="34" charset="0"/>
              </a:rPr>
              <a:t> </a:t>
            </a:r>
            <a:r>
              <a:rPr lang="en-US" dirty="0" smtClean="0">
                <a:latin typeface="+mj-lt"/>
                <a:cs typeface="Arial" pitchFamily="34" charset="0"/>
              </a:rPr>
              <a:t>(</a:t>
            </a:r>
            <a:r>
              <a:rPr lang="en-US" dirty="0" err="1" smtClean="0">
                <a:latin typeface="+mj-lt"/>
                <a:cs typeface="Arial" pitchFamily="34" charset="0"/>
              </a:rPr>
              <a:t>legislatif</a:t>
            </a:r>
            <a:r>
              <a:rPr lang="en-US" i="1" dirty="0" smtClean="0">
                <a:solidFill>
                  <a:srgbClr val="FF0000"/>
                </a:solidFill>
                <a:latin typeface="+mj-lt"/>
                <a:cs typeface="Arial" pitchFamily="34" charset="0"/>
              </a:rPr>
              <a:t> </a:t>
            </a:r>
            <a:r>
              <a:rPr lang="en-US" i="1" dirty="0" smtClean="0">
                <a:latin typeface="+mj-lt"/>
                <a:cs typeface="Arial" pitchFamily="34" charset="0"/>
              </a:rPr>
              <a:t>function</a:t>
            </a:r>
            <a:r>
              <a:rPr lang="en-US" dirty="0" smtClean="0">
                <a:latin typeface="+mj-lt"/>
                <a:cs typeface="Arial" pitchFamily="34" charset="0"/>
              </a:rPr>
              <a:t>)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Pengawasan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jalannya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pemerintahan</a:t>
            </a:r>
            <a:r>
              <a:rPr lang="en-US" dirty="0" smtClean="0">
                <a:latin typeface="+mj-lt"/>
                <a:cs typeface="Arial" pitchFamily="34" charset="0"/>
              </a:rPr>
              <a:t>.</a:t>
            </a:r>
            <a:r>
              <a:rPr lang="en-US" b="1" i="1" dirty="0" smtClean="0">
                <a:solidFill>
                  <a:srgbClr val="FF0000"/>
                </a:solidFill>
                <a:latin typeface="+mj-lt"/>
                <a:cs typeface="Arial" pitchFamily="34" charset="0"/>
              </a:rPr>
              <a:t> </a:t>
            </a:r>
            <a:r>
              <a:rPr lang="en-US" i="1" dirty="0" smtClean="0">
                <a:latin typeface="+mj-lt"/>
                <a:cs typeface="Arial" pitchFamily="34" charset="0"/>
              </a:rPr>
              <a:t>(control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i="1" dirty="0" smtClean="0">
                <a:latin typeface="+mj-lt"/>
                <a:cs typeface="Arial" pitchFamily="34" charset="0"/>
              </a:rPr>
              <a:t>function)</a:t>
            </a:r>
            <a:endParaRPr lang="en-US" dirty="0" smtClean="0">
              <a:latin typeface="+mj-lt"/>
              <a:cs typeface="Arial" pitchFamily="34" charset="0"/>
            </a:endParaRPr>
          </a:p>
          <a:p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0489764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873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914400"/>
            <a:ext cx="8305800" cy="5562600"/>
          </a:xfrm>
        </p:spPr>
        <p:txBody>
          <a:bodyPr>
            <a:normAutofit fontScale="85000" lnSpcReduction="10000"/>
          </a:bodyPr>
          <a:lstStyle/>
          <a:p>
            <a:r>
              <a:rPr lang="en-US" dirty="0" err="1" smtClean="0">
                <a:latin typeface="+mj-lt"/>
              </a:rPr>
              <a:t>Berdasar</a:t>
            </a:r>
            <a:r>
              <a:rPr lang="en-US" dirty="0" smtClean="0">
                <a:latin typeface="+mj-lt"/>
              </a:rPr>
              <a:t> pasal 19 Undang-undang </a:t>
            </a:r>
            <a:r>
              <a:rPr lang="en-US" dirty="0" err="1" smtClean="0">
                <a:latin typeface="+mj-lt"/>
              </a:rPr>
              <a:t>Nomor</a:t>
            </a:r>
            <a:r>
              <a:rPr lang="en-US" dirty="0" smtClean="0">
                <a:latin typeface="+mj-lt"/>
              </a:rPr>
              <a:t> 22 </a:t>
            </a:r>
            <a:r>
              <a:rPr lang="en-US" dirty="0" err="1" smtClean="0">
                <a:latin typeface="+mj-lt"/>
              </a:rPr>
              <a:t>Tahun</a:t>
            </a:r>
            <a:r>
              <a:rPr lang="en-US" dirty="0" smtClean="0">
                <a:latin typeface="+mj-lt"/>
              </a:rPr>
              <a:t> 1999,  Untuk </a:t>
            </a:r>
            <a:r>
              <a:rPr lang="en-US" dirty="0" err="1" smtClean="0">
                <a:latin typeface="+mj-lt"/>
              </a:rPr>
              <a:t>menjalankan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fungsi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diatas</a:t>
            </a:r>
            <a:r>
              <a:rPr lang="en-US" dirty="0" smtClean="0">
                <a:latin typeface="+mj-lt"/>
              </a:rPr>
              <a:t>, </a:t>
            </a:r>
            <a:r>
              <a:rPr lang="en-US" dirty="0" err="1" smtClean="0">
                <a:latin typeface="+mj-lt"/>
              </a:rPr>
              <a:t>kepada</a:t>
            </a:r>
            <a:r>
              <a:rPr lang="en-US" dirty="0" smtClean="0">
                <a:latin typeface="+mj-lt"/>
              </a:rPr>
              <a:t> DPRD </a:t>
            </a:r>
            <a:r>
              <a:rPr lang="en-US" dirty="0" err="1" smtClean="0">
                <a:latin typeface="+mj-lt"/>
              </a:rPr>
              <a:t>diberkan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hak-hak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tertentu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yaitu</a:t>
            </a:r>
            <a:r>
              <a:rPr lang="en-US" dirty="0" smtClean="0">
                <a:latin typeface="+mj-lt"/>
              </a:rPr>
              <a:t>:</a:t>
            </a:r>
          </a:p>
          <a:p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hak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minta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pertanggungjawaban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gubernur</a:t>
            </a:r>
            <a:r>
              <a:rPr lang="en-US" dirty="0" smtClean="0">
                <a:latin typeface="+mj-lt"/>
              </a:rPr>
              <a:t>, </a:t>
            </a:r>
            <a:r>
              <a:rPr lang="en-US" dirty="0" err="1" smtClean="0">
                <a:latin typeface="+mj-lt"/>
              </a:rPr>
              <a:t>bupati</a:t>
            </a:r>
            <a:r>
              <a:rPr lang="en-US" dirty="0" smtClean="0">
                <a:latin typeface="+mj-lt"/>
              </a:rPr>
              <a:t>, </a:t>
            </a:r>
            <a:r>
              <a:rPr lang="en-US" dirty="0" err="1" smtClean="0">
                <a:latin typeface="+mj-lt"/>
              </a:rPr>
              <a:t>dan</a:t>
            </a:r>
            <a:r>
              <a:rPr lang="en-US" dirty="0" smtClean="0">
                <a:latin typeface="+mj-lt"/>
              </a:rPr>
              <a:t>  </a:t>
            </a:r>
            <a:r>
              <a:rPr lang="en-US" dirty="0" err="1" smtClean="0">
                <a:latin typeface="+mj-lt"/>
              </a:rPr>
              <a:t>walikota</a:t>
            </a:r>
            <a:r>
              <a:rPr lang="en-US" dirty="0" smtClean="0">
                <a:latin typeface="+mj-lt"/>
              </a:rPr>
              <a:t>, </a:t>
            </a:r>
            <a:r>
              <a:rPr lang="en-US" dirty="0" err="1" smtClean="0">
                <a:latin typeface="+mj-lt"/>
              </a:rPr>
              <a:t>hak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meminta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keterangan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kepada</a:t>
            </a:r>
            <a:r>
              <a:rPr lang="en-US" dirty="0" smtClean="0">
                <a:latin typeface="+mj-lt"/>
              </a:rPr>
              <a:t> Pemerintah Daerah  (</a:t>
            </a:r>
            <a:r>
              <a:rPr lang="en-US" b="1" i="1" dirty="0" err="1" smtClean="0">
                <a:latin typeface="+mj-lt"/>
              </a:rPr>
              <a:t>hak</a:t>
            </a:r>
            <a:r>
              <a:rPr lang="en-US" b="1" i="1" dirty="0" smtClean="0">
                <a:latin typeface="+mj-lt"/>
              </a:rPr>
              <a:t> </a:t>
            </a:r>
            <a:r>
              <a:rPr lang="en-US" b="1" i="1" dirty="0" err="1" smtClean="0">
                <a:latin typeface="+mj-lt"/>
              </a:rPr>
              <a:t>interpelasi</a:t>
            </a:r>
            <a:r>
              <a:rPr lang="en-US" dirty="0" smtClean="0">
                <a:latin typeface="+mj-lt"/>
              </a:rPr>
              <a:t>),</a:t>
            </a:r>
          </a:p>
          <a:p>
            <a:r>
              <a:rPr lang="en-US" dirty="0" err="1" smtClean="0">
                <a:latin typeface="+mj-lt"/>
              </a:rPr>
              <a:t>hak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mengadakan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penyelidikan</a:t>
            </a:r>
            <a:r>
              <a:rPr lang="en-US" dirty="0" smtClean="0">
                <a:latin typeface="+mj-lt"/>
              </a:rPr>
              <a:t> (</a:t>
            </a:r>
            <a:r>
              <a:rPr lang="en-US" b="1" i="1" dirty="0" err="1" smtClean="0">
                <a:latin typeface="+mj-lt"/>
              </a:rPr>
              <a:t>hak</a:t>
            </a:r>
            <a:r>
              <a:rPr lang="en-US" b="1" i="1" dirty="0" smtClean="0">
                <a:latin typeface="+mj-lt"/>
              </a:rPr>
              <a:t> </a:t>
            </a:r>
            <a:r>
              <a:rPr lang="en-US" b="1" i="1" dirty="0" err="1" smtClean="0">
                <a:latin typeface="+mj-lt"/>
              </a:rPr>
              <a:t>angket</a:t>
            </a:r>
            <a:r>
              <a:rPr lang="en-US" dirty="0" smtClean="0">
                <a:latin typeface="+mj-lt"/>
              </a:rPr>
              <a:t>), </a:t>
            </a:r>
          </a:p>
          <a:p>
            <a:r>
              <a:rPr lang="en-US" dirty="0" err="1" smtClean="0">
                <a:latin typeface="+mj-lt"/>
              </a:rPr>
              <a:t>hak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mengadakan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perubahan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atas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rancangan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peraturan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daerah</a:t>
            </a:r>
            <a:r>
              <a:rPr lang="en-US" dirty="0" smtClean="0">
                <a:latin typeface="+mj-lt"/>
              </a:rPr>
              <a:t> (</a:t>
            </a:r>
            <a:r>
              <a:rPr lang="en-US" b="1" i="1" dirty="0" err="1" smtClean="0">
                <a:latin typeface="+mj-lt"/>
              </a:rPr>
              <a:t>hak</a:t>
            </a:r>
            <a:r>
              <a:rPr lang="en-US" b="1" i="1" dirty="0" smtClean="0">
                <a:latin typeface="+mj-lt"/>
              </a:rPr>
              <a:t> </a:t>
            </a:r>
            <a:r>
              <a:rPr lang="en-US" b="1" i="1" dirty="0" err="1" smtClean="0">
                <a:latin typeface="+mj-lt"/>
              </a:rPr>
              <a:t>amandemen</a:t>
            </a:r>
            <a:r>
              <a:rPr lang="en-US" dirty="0" smtClean="0">
                <a:latin typeface="+mj-lt"/>
              </a:rPr>
              <a:t>), </a:t>
            </a:r>
          </a:p>
          <a:p>
            <a:r>
              <a:rPr lang="en-US" dirty="0" err="1" smtClean="0">
                <a:latin typeface="+mj-lt"/>
              </a:rPr>
              <a:t>hak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mengajukan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rancangan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peraturan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daerah</a:t>
            </a:r>
            <a:r>
              <a:rPr lang="en-US" dirty="0" smtClean="0">
                <a:latin typeface="+mj-lt"/>
              </a:rPr>
              <a:t> (</a:t>
            </a:r>
            <a:r>
              <a:rPr lang="en-US" b="1" i="1" dirty="0" err="1" smtClean="0">
                <a:latin typeface="+mj-lt"/>
              </a:rPr>
              <a:t>hak</a:t>
            </a:r>
            <a:r>
              <a:rPr lang="en-US" b="1" i="1" dirty="0" smtClean="0">
                <a:latin typeface="+mj-lt"/>
              </a:rPr>
              <a:t> </a:t>
            </a:r>
            <a:r>
              <a:rPr lang="en-US" b="1" i="1" dirty="0" err="1" smtClean="0">
                <a:latin typeface="+mj-lt"/>
              </a:rPr>
              <a:t>inisiatif</a:t>
            </a:r>
            <a:r>
              <a:rPr lang="en-US" dirty="0" smtClean="0">
                <a:latin typeface="+mj-lt"/>
              </a:rPr>
              <a:t>),</a:t>
            </a:r>
          </a:p>
          <a:p>
            <a:r>
              <a:rPr lang="en-US" dirty="0" err="1" smtClean="0">
                <a:latin typeface="+mj-lt"/>
              </a:rPr>
              <a:t>hak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menentukan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anggaran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belanja</a:t>
            </a:r>
            <a:r>
              <a:rPr lang="en-US" dirty="0" smtClean="0">
                <a:latin typeface="+mj-lt"/>
              </a:rPr>
              <a:t> DPRD (</a:t>
            </a:r>
            <a:r>
              <a:rPr lang="en-US" b="1" i="1" dirty="0" err="1" smtClean="0">
                <a:latin typeface="+mj-lt"/>
              </a:rPr>
              <a:t>hak</a:t>
            </a:r>
            <a:r>
              <a:rPr lang="en-US" b="1" i="1" dirty="0" smtClean="0">
                <a:latin typeface="+mj-lt"/>
              </a:rPr>
              <a:t> budget</a:t>
            </a:r>
            <a:r>
              <a:rPr lang="en-US" dirty="0" smtClean="0">
                <a:latin typeface="+mj-lt"/>
              </a:rPr>
              <a:t>), </a:t>
            </a:r>
            <a:r>
              <a:rPr lang="en-US" dirty="0" err="1" smtClean="0">
                <a:latin typeface="+mj-lt"/>
              </a:rPr>
              <a:t>dan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hak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menentukan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peraturan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tata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tertib</a:t>
            </a:r>
            <a:r>
              <a:rPr lang="en-US" dirty="0" smtClean="0">
                <a:latin typeface="+mj-lt"/>
              </a:rPr>
              <a:t> DPRD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323600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11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762000"/>
            <a:ext cx="8077200" cy="5638800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b="1" dirty="0" smtClean="0">
                <a:cs typeface="Arial" pitchFamily="34" charset="0"/>
              </a:rPr>
              <a:t>5. </a:t>
            </a:r>
            <a:r>
              <a:rPr lang="en-US" sz="3600" b="1" dirty="0" err="1" smtClean="0">
                <a:latin typeface="+mj-lt"/>
                <a:cs typeface="Arial" pitchFamily="34" charset="0"/>
              </a:rPr>
              <a:t>Kepegawaian</a:t>
            </a:r>
            <a:r>
              <a:rPr lang="en-US" sz="3600" b="1" dirty="0" smtClean="0">
                <a:latin typeface="+mj-lt"/>
                <a:cs typeface="Arial" pitchFamily="34" charset="0"/>
              </a:rPr>
              <a:t> Daerah</a:t>
            </a:r>
          </a:p>
          <a:p>
            <a:r>
              <a:rPr lang="en-US" dirty="0" smtClean="0">
                <a:latin typeface="+mj-lt"/>
                <a:cs typeface="Arial" pitchFamily="34" charset="0"/>
              </a:rPr>
              <a:t>Kebijakan </a:t>
            </a:r>
            <a:r>
              <a:rPr lang="en-US" dirty="0" err="1" smtClean="0">
                <a:latin typeface="+mj-lt"/>
                <a:cs typeface="Arial" pitchFamily="34" charset="0"/>
              </a:rPr>
              <a:t>dalam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kepegawaian</a:t>
            </a:r>
            <a:r>
              <a:rPr lang="en-US" dirty="0" smtClean="0">
                <a:latin typeface="+mj-lt"/>
                <a:cs typeface="Arial" pitchFamily="34" charset="0"/>
              </a:rPr>
              <a:t>  </a:t>
            </a:r>
            <a:r>
              <a:rPr lang="en-US" dirty="0" err="1" smtClean="0">
                <a:latin typeface="+mj-lt"/>
                <a:cs typeface="Arial" pitchFamily="34" charset="0"/>
              </a:rPr>
              <a:t>disesuaikan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dengan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kebutuhannya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baik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pengangkatan</a:t>
            </a:r>
            <a:r>
              <a:rPr lang="en-US" dirty="0" smtClean="0">
                <a:latin typeface="+mj-lt"/>
                <a:cs typeface="Arial" pitchFamily="34" charset="0"/>
              </a:rPr>
              <a:t>, </a:t>
            </a:r>
            <a:r>
              <a:rPr lang="en-US" dirty="0" err="1" smtClean="0">
                <a:latin typeface="+mj-lt"/>
                <a:cs typeface="Arial" pitchFamily="34" charset="0"/>
              </a:rPr>
              <a:t>pemberhentian</a:t>
            </a:r>
            <a:r>
              <a:rPr lang="en-US" dirty="0" smtClean="0">
                <a:latin typeface="+mj-lt"/>
                <a:cs typeface="Arial" pitchFamily="34" charset="0"/>
              </a:rPr>
              <a:t>, </a:t>
            </a:r>
            <a:r>
              <a:rPr lang="en-US" dirty="0" err="1" smtClean="0">
                <a:latin typeface="+mj-lt"/>
                <a:cs typeface="Arial" pitchFamily="34" charset="0"/>
              </a:rPr>
              <a:t>penempatan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dan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mutasi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sesuai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dengan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peraturan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perundang-undangan</a:t>
            </a:r>
            <a:endParaRPr lang="en-US" dirty="0" smtClean="0">
              <a:latin typeface="+mj-lt"/>
              <a:cs typeface="Arial" pitchFamily="34" charset="0"/>
            </a:endParaRPr>
          </a:p>
          <a:p>
            <a:r>
              <a:rPr lang="en-US" dirty="0" err="1" smtClean="0">
                <a:latin typeface="+mj-lt"/>
                <a:cs typeface="Arial" pitchFamily="34" charset="0"/>
              </a:rPr>
              <a:t>Mutasi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antar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kabupaten</a:t>
            </a:r>
            <a:r>
              <a:rPr lang="en-US" dirty="0" smtClean="0">
                <a:latin typeface="+mj-lt"/>
                <a:cs typeface="Arial" pitchFamily="34" charset="0"/>
              </a:rPr>
              <a:t>/</a:t>
            </a:r>
            <a:r>
              <a:rPr lang="en-US" dirty="0" err="1" smtClean="0">
                <a:latin typeface="+mj-lt"/>
                <a:cs typeface="Arial" pitchFamily="34" charset="0"/>
              </a:rPr>
              <a:t>kota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diatur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oleh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Gubernur</a:t>
            </a:r>
            <a:r>
              <a:rPr lang="en-US" dirty="0" smtClean="0">
                <a:latin typeface="+mj-lt"/>
                <a:cs typeface="Arial" pitchFamily="34" charset="0"/>
              </a:rPr>
              <a:t> (</a:t>
            </a:r>
            <a:r>
              <a:rPr lang="en-US" dirty="0" err="1" smtClean="0">
                <a:latin typeface="+mj-lt"/>
                <a:cs typeface="Arial" pitchFamily="34" charset="0"/>
              </a:rPr>
              <a:t>satu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propinsi</a:t>
            </a:r>
            <a:r>
              <a:rPr lang="en-US" dirty="0" smtClean="0">
                <a:latin typeface="+mj-lt"/>
                <a:cs typeface="Arial" pitchFamily="34" charset="0"/>
              </a:rPr>
              <a:t>) </a:t>
            </a:r>
            <a:r>
              <a:rPr lang="en-US" dirty="0" err="1" smtClean="0">
                <a:latin typeface="+mj-lt"/>
                <a:cs typeface="Arial" pitchFamily="34" charset="0"/>
              </a:rPr>
              <a:t>sedang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mutasi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antar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propinsi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diatur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oleh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pemerintah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pusat</a:t>
            </a:r>
            <a:r>
              <a:rPr lang="en-US" dirty="0" smtClean="0">
                <a:latin typeface="+mj-lt"/>
                <a:cs typeface="Arial" pitchFamily="34" charset="0"/>
              </a:rPr>
              <a:t> (</a:t>
            </a:r>
            <a:r>
              <a:rPr lang="en-US" dirty="0" err="1" smtClean="0">
                <a:latin typeface="+mj-lt"/>
                <a:cs typeface="Arial" pitchFamily="34" charset="0"/>
              </a:rPr>
              <a:t>Depdagri</a:t>
            </a:r>
            <a:r>
              <a:rPr lang="en-US" dirty="0" smtClean="0">
                <a:latin typeface="+mj-lt"/>
                <a:cs typeface="Arial" pitchFamily="34" charset="0"/>
              </a:rPr>
              <a:t>) </a:t>
            </a:r>
            <a:r>
              <a:rPr lang="en-US" dirty="0" err="1" smtClean="0">
                <a:latin typeface="+mj-lt"/>
                <a:cs typeface="Arial" pitchFamily="34" charset="0"/>
              </a:rPr>
              <a:t>sepanjang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ada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kesepakatan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antar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daerah</a:t>
            </a:r>
            <a:r>
              <a:rPr lang="en-US" dirty="0" smtClean="0">
                <a:latin typeface="+mj-lt"/>
                <a:cs typeface="Arial" pitchFamily="34" charset="0"/>
              </a:rPr>
              <a:t>. </a:t>
            </a:r>
          </a:p>
          <a:p>
            <a:pPr marL="0" indent="0">
              <a:buNone/>
            </a:pPr>
            <a:r>
              <a:rPr lang="en-US" sz="3600" b="1" dirty="0" smtClean="0">
                <a:latin typeface="+mj-lt"/>
                <a:cs typeface="Arial" pitchFamily="34" charset="0"/>
              </a:rPr>
              <a:t>6. Keuangan Daerah</a:t>
            </a:r>
            <a:r>
              <a:rPr lang="en-US" sz="3600" dirty="0" smtClean="0">
                <a:latin typeface="+mj-lt"/>
                <a:cs typeface="Arial" pitchFamily="34" charset="0"/>
              </a:rPr>
              <a:t>. </a:t>
            </a:r>
          </a:p>
          <a:p>
            <a:r>
              <a:rPr lang="en-US" dirty="0" smtClean="0">
                <a:latin typeface="+mj-lt"/>
                <a:cs typeface="Arial" pitchFamily="34" charset="0"/>
              </a:rPr>
              <a:t>Guna </a:t>
            </a:r>
            <a:r>
              <a:rPr lang="en-US" dirty="0" err="1" smtClean="0">
                <a:latin typeface="+mj-lt"/>
                <a:cs typeface="Arial" pitchFamily="34" charset="0"/>
              </a:rPr>
              <a:t>untuk</a:t>
            </a:r>
            <a:r>
              <a:rPr lang="en-US" dirty="0" smtClean="0">
                <a:latin typeface="+mj-lt"/>
                <a:cs typeface="Arial" pitchFamily="34" charset="0"/>
              </a:rPr>
              <a:t>  </a:t>
            </a:r>
            <a:r>
              <a:rPr lang="en-US" dirty="0" err="1" smtClean="0">
                <a:latin typeface="+mj-lt"/>
                <a:cs typeface="Arial" pitchFamily="34" charset="0"/>
              </a:rPr>
              <a:t>menyelenggarakan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otonomi</a:t>
            </a:r>
            <a:r>
              <a:rPr lang="en-US" dirty="0" smtClean="0">
                <a:latin typeface="+mj-lt"/>
                <a:cs typeface="Arial" pitchFamily="34" charset="0"/>
              </a:rPr>
              <a:t> yang </a:t>
            </a:r>
            <a:r>
              <a:rPr lang="en-US" dirty="0" err="1" smtClean="0">
                <a:latin typeface="+mj-lt"/>
                <a:cs typeface="Arial" pitchFamily="34" charset="0"/>
              </a:rPr>
              <a:t>nyata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dan</a:t>
            </a:r>
            <a:r>
              <a:rPr lang="en-US" dirty="0" smtClean="0">
                <a:latin typeface="+mj-lt"/>
                <a:cs typeface="Arial" pitchFamily="34" charset="0"/>
              </a:rPr>
              <a:t> bertanggung </a:t>
            </a:r>
            <a:r>
              <a:rPr lang="en-US" dirty="0" err="1" smtClean="0">
                <a:latin typeface="+mj-lt"/>
                <a:cs typeface="Arial" pitchFamily="34" charset="0"/>
              </a:rPr>
              <a:t>jawab</a:t>
            </a:r>
            <a:r>
              <a:rPr lang="en-US" dirty="0" smtClean="0">
                <a:latin typeface="+mj-lt"/>
                <a:cs typeface="Arial" pitchFamily="34" charset="0"/>
              </a:rPr>
              <a:t>, </a:t>
            </a:r>
            <a:r>
              <a:rPr lang="en-US" dirty="0" err="1" smtClean="0">
                <a:latin typeface="+mj-lt"/>
                <a:cs typeface="Arial" pitchFamily="34" charset="0"/>
              </a:rPr>
              <a:t>diperlukan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keuangan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dan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kemampuan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menggali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sumber-sumber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keuangan</a:t>
            </a:r>
            <a:r>
              <a:rPr lang="en-US" dirty="0" smtClean="0">
                <a:latin typeface="+mj-lt"/>
                <a:cs typeface="Arial" pitchFamily="34" charset="0"/>
              </a:rPr>
              <a:t> sendiri yang </a:t>
            </a:r>
            <a:r>
              <a:rPr lang="en-US" dirty="0" err="1" smtClean="0">
                <a:latin typeface="+mj-lt"/>
                <a:cs typeface="Arial" pitchFamily="34" charset="0"/>
              </a:rPr>
              <a:t>didukung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keuangan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antara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pusat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dan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daerah</a:t>
            </a:r>
            <a:r>
              <a:rPr lang="en-US" dirty="0" smtClean="0">
                <a:latin typeface="+mj-lt"/>
                <a:cs typeface="Arial" pitchFamily="34" charset="0"/>
              </a:rPr>
              <a:t> yang </a:t>
            </a:r>
            <a:r>
              <a:rPr lang="en-US" dirty="0" err="1" smtClean="0">
                <a:latin typeface="+mj-lt"/>
                <a:cs typeface="Arial" pitchFamily="34" charset="0"/>
              </a:rPr>
              <a:t>merupakan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persyaratan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dalam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sistem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pemerntahan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dan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administrasi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negara</a:t>
            </a:r>
            <a:r>
              <a:rPr lang="en-US" dirty="0" smtClean="0">
                <a:latin typeface="+mj-lt"/>
                <a:cs typeface="Arial" pitchFamily="34" charset="0"/>
              </a:rPr>
              <a:t>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877633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662</TotalTime>
  <Words>909</Words>
  <Application>Microsoft Office PowerPoint</Application>
  <PresentationFormat>On-screen Show (4:3)</PresentationFormat>
  <Paragraphs>104</Paragraphs>
  <Slides>19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Office Theme</vt:lpstr>
      <vt:lpstr>PowerPoint Presentation</vt:lpstr>
      <vt:lpstr>Pemerintahan Daerah pada Masa Th1999</vt:lpstr>
      <vt:lpstr>Lanjutan </vt:lpstr>
      <vt:lpstr>Prinsip-prinsip  Pemberian Otonomi UU  No. 22 Th 1999 </vt:lpstr>
      <vt:lpstr>Penyelenggaraan Pem -Da  dalam  UU No 22 Th 1999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 Pemerintahan Daerah  Masa UU No 32 Th 2004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asus</dc:creator>
  <cp:lastModifiedBy>My PC</cp:lastModifiedBy>
  <cp:revision>46</cp:revision>
  <dcterms:created xsi:type="dcterms:W3CDTF">2020-11-08T05:26:18Z</dcterms:created>
  <dcterms:modified xsi:type="dcterms:W3CDTF">2021-10-25T06:59:06Z</dcterms:modified>
</cp:coreProperties>
</file>