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5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9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7505-A766-47E5-B3B8-3CA4166A622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590A-27CA-4DDE-80F7-15F3CBA3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660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7505-A766-47E5-B3B8-3CA4166A622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590A-27CA-4DDE-80F7-15F3CBA3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86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7505-A766-47E5-B3B8-3CA4166A622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590A-27CA-4DDE-80F7-15F3CBA3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36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7505-A766-47E5-B3B8-3CA4166A622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590A-27CA-4DDE-80F7-15F3CBA3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216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7505-A766-47E5-B3B8-3CA4166A622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590A-27CA-4DDE-80F7-15F3CBA3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65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7505-A766-47E5-B3B8-3CA4166A622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590A-27CA-4DDE-80F7-15F3CBA3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56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7505-A766-47E5-B3B8-3CA4166A622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590A-27CA-4DDE-80F7-15F3CBA3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75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7505-A766-47E5-B3B8-3CA4166A622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590A-27CA-4DDE-80F7-15F3CBA3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4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7505-A766-47E5-B3B8-3CA4166A622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590A-27CA-4DDE-80F7-15F3CBA3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69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7505-A766-47E5-B3B8-3CA4166A622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590A-27CA-4DDE-80F7-15F3CBA3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11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7505-A766-47E5-B3B8-3CA4166A622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590A-27CA-4DDE-80F7-15F3CBA3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5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07505-A766-47E5-B3B8-3CA4166A622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5590A-27CA-4DDE-80F7-15F3CBA3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572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/>
              <a:t>Transparansi</a:t>
            </a:r>
            <a:r>
              <a:rPr lang="en-US" sz="3200" b="1" dirty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Akuntabilitas Pelayanan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4906963"/>
          </a:xfrm>
        </p:spPr>
        <p:txBody>
          <a:bodyPr/>
          <a:lstStyle/>
          <a:p>
            <a:pPr marL="457200" indent="-457200"/>
            <a:r>
              <a:rPr lang="en-US" dirty="0" smtClean="0">
                <a:solidFill>
                  <a:schemeClr val="tx1"/>
                </a:solidFill>
              </a:rPr>
              <a:t>Keberhasilan </a:t>
            </a:r>
            <a:r>
              <a:rPr lang="en-US" dirty="0" err="1" smtClean="0">
                <a:solidFill>
                  <a:schemeClr val="tx1"/>
                </a:solidFill>
              </a:rPr>
              <a:t>pelaksanaan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otonomi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daerah</a:t>
            </a:r>
            <a:r>
              <a:rPr lang="en-US" dirty="0" smtClean="0">
                <a:solidFill>
                  <a:schemeClr val="tx1"/>
                </a:solidFill>
              </a:rPr>
              <a:t> sangat </a:t>
            </a:r>
            <a:r>
              <a:rPr lang="en-US" dirty="0" err="1" smtClean="0">
                <a:solidFill>
                  <a:schemeClr val="tx1"/>
                </a:solidFill>
              </a:rPr>
              <a:t>ditentukan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kinerja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pelayanan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publik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 </a:t>
            </a:r>
            <a:r>
              <a:rPr lang="en-US" dirty="0" err="1" smtClean="0"/>
              <a:t>m</a:t>
            </a:r>
            <a:r>
              <a:rPr lang="en-US" dirty="0" err="1" smtClean="0">
                <a:solidFill>
                  <a:schemeClr val="tx1"/>
                </a:solidFill>
              </a:rPr>
              <a:t>enilai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berdasarkan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buruknya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kinerja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pelayanan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publik</a:t>
            </a:r>
            <a:r>
              <a:rPr lang="en-US" dirty="0"/>
              <a:t> </a:t>
            </a:r>
            <a:r>
              <a:rPr lang="en-US" dirty="0" smtClean="0"/>
              <a:t>di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/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buruknya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kinerja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pelayanan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publik</a:t>
            </a:r>
            <a:r>
              <a:rPr lang="en-US" dirty="0" smtClean="0"/>
              <a:t> adalah </a:t>
            </a:r>
            <a:r>
              <a:rPr lang="en-US" dirty="0" err="1" smtClean="0"/>
              <a:t>prosedur</a:t>
            </a:r>
            <a:r>
              <a:rPr lang="en-US" dirty="0" smtClean="0"/>
              <a:t> yang </a:t>
            </a:r>
            <a:r>
              <a:rPr lang="en-US" dirty="0" err="1" smtClean="0"/>
              <a:t>berbelit-belit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transparan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akuntable</a:t>
            </a:r>
            <a:r>
              <a:rPr lang="en-US" dirty="0" smtClean="0"/>
              <a:t>.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457200" indent="-457200"/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720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16202"/>
            <a:ext cx="8167255" cy="979198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+mn-lt"/>
              </a:rPr>
              <a:t>Kebijakan </a:t>
            </a:r>
            <a:r>
              <a:rPr lang="en-US" sz="3200" b="1" dirty="0" err="1" smtClean="0">
                <a:latin typeface="+mn-lt"/>
              </a:rPr>
              <a:t>Transparansi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dan</a:t>
            </a:r>
            <a:r>
              <a:rPr lang="en-US" sz="3200" b="1" dirty="0" smtClean="0">
                <a:latin typeface="+mn-lt"/>
              </a:rPr>
              <a:t> Akuntabilitas Pelayanan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Pendayagunaan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 Negara  </a:t>
            </a:r>
            <a:r>
              <a:rPr lang="en-US" dirty="0" err="1" smtClean="0"/>
              <a:t>Nomor</a:t>
            </a:r>
            <a:r>
              <a:rPr lang="en-US" dirty="0" smtClean="0"/>
              <a:t> KEP 26/ M.PAN/2/2004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Instruksi </a:t>
            </a:r>
            <a:r>
              <a:rPr lang="en-US" dirty="0" err="1" smtClean="0"/>
              <a:t>Presiden</a:t>
            </a:r>
            <a:r>
              <a:rPr lang="en-US" dirty="0" smtClean="0"/>
              <a:t> RI </a:t>
            </a:r>
            <a:r>
              <a:rPr lang="en-US" dirty="0" err="1" smtClean="0"/>
              <a:t>Nomor</a:t>
            </a:r>
            <a:r>
              <a:rPr lang="en-US" dirty="0" smtClean="0"/>
              <a:t> 5 Th. 2003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Paket</a:t>
            </a:r>
            <a:r>
              <a:rPr lang="en-US" dirty="0" smtClean="0"/>
              <a:t> Kebijakan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Menjelang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Berakhirnya</a:t>
            </a:r>
            <a:r>
              <a:rPr lang="en-US" dirty="0" smtClean="0"/>
              <a:t> Program Kerjasama dg IMF </a:t>
            </a:r>
            <a:r>
              <a:rPr lang="en-US" dirty="0" err="1" smtClean="0"/>
              <a:t>mengintruksikan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 </a:t>
            </a:r>
            <a:r>
              <a:rPr lang="en-US" dirty="0" err="1" smtClean="0"/>
              <a:t>KepMenPan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/>
              <a:t>Transparansi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Akuntabilitas Pelayanan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yang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epastian</a:t>
            </a:r>
            <a:r>
              <a:rPr lang="en-US" dirty="0" smtClean="0"/>
              <a:t>, </a:t>
            </a:r>
            <a:r>
              <a:rPr lang="en-US" dirty="0" err="1" smtClean="0"/>
              <a:t>prosedur</a:t>
            </a:r>
            <a:r>
              <a:rPr lang="en-US" dirty="0" smtClean="0"/>
              <a:t>,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Pendayagunaan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 Negara  </a:t>
            </a:r>
            <a:r>
              <a:rPr lang="en-US" dirty="0" err="1" smtClean="0"/>
              <a:t>Nomor</a:t>
            </a:r>
            <a:r>
              <a:rPr lang="en-US" dirty="0" smtClean="0"/>
              <a:t> KEP 63 / M.PAN/7/2003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/>
              <a:t> </a:t>
            </a:r>
            <a:r>
              <a:rPr lang="en-US" dirty="0" smtClean="0"/>
              <a:t>penyelenggaraan </a:t>
            </a:r>
            <a:r>
              <a:rPr lang="en-US" dirty="0"/>
              <a:t>P</a:t>
            </a:r>
            <a:r>
              <a:rPr lang="en-US" dirty="0" smtClean="0"/>
              <a:t>elayanan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92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latin typeface="+mn-lt"/>
              </a:rPr>
              <a:t/>
            </a:r>
            <a:br>
              <a:rPr lang="en-US" sz="3600" b="1" dirty="0" smtClean="0">
                <a:latin typeface="+mn-lt"/>
              </a:rPr>
            </a:br>
            <a:r>
              <a:rPr lang="en-US" sz="3600" b="1" dirty="0" err="1">
                <a:latin typeface="+mn-lt"/>
              </a:rPr>
              <a:t>P</a:t>
            </a:r>
            <a:r>
              <a:rPr lang="en-US" sz="3600" b="1" dirty="0" err="1" smtClean="0">
                <a:latin typeface="+mn-lt"/>
              </a:rPr>
              <a:t>edoman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P</a:t>
            </a:r>
            <a:r>
              <a:rPr lang="en-US" sz="3600" b="1" dirty="0" err="1" smtClean="0">
                <a:latin typeface="+mn-lt"/>
              </a:rPr>
              <a:t>etunjuk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T</a:t>
            </a:r>
            <a:r>
              <a:rPr lang="en-US" sz="3600" b="1" dirty="0" err="1" smtClean="0">
                <a:latin typeface="+mn-lt"/>
              </a:rPr>
              <a:t>eknis</a:t>
            </a:r>
            <a:r>
              <a:rPr lang="en-US" b="1" dirty="0" smtClean="0"/>
              <a:t>: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800" b="1" dirty="0" err="1" smtClean="0"/>
              <a:t>Sebagai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acuan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bagi</a:t>
            </a:r>
            <a:r>
              <a:rPr lang="en-US" sz="2800" b="1" dirty="0" smtClean="0"/>
              <a:t>  </a:t>
            </a:r>
            <a:r>
              <a:rPr lang="en-US" sz="2800" dirty="0" err="1" smtClean="0"/>
              <a:t>penyelenggara</a:t>
            </a:r>
            <a:r>
              <a:rPr lang="en-US" sz="2800" dirty="0" smtClean="0"/>
              <a:t> Pelayanan </a:t>
            </a:r>
            <a:r>
              <a:rPr lang="en-US" sz="2800" dirty="0" err="1" smtClean="0"/>
              <a:t>Publik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meningkatkan</a:t>
            </a:r>
            <a:r>
              <a:rPr lang="en-US" sz="2800" dirty="0" smtClean="0"/>
              <a:t> </a:t>
            </a:r>
            <a:r>
              <a:rPr lang="en-US" sz="2800" dirty="0" err="1" smtClean="0"/>
              <a:t>kualitas</a:t>
            </a:r>
            <a:r>
              <a:rPr lang="en-US" sz="2800" dirty="0" smtClean="0"/>
              <a:t> </a:t>
            </a:r>
            <a:r>
              <a:rPr lang="en-US" sz="2800" dirty="0" err="1" smtClean="0"/>
              <a:t>Transparansi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Akuntabilitas Pelayanan yang meliputi </a:t>
            </a:r>
            <a:r>
              <a:rPr lang="en-US" sz="2800" dirty="0" err="1" smtClean="0"/>
              <a:t>pelaksanaan</a:t>
            </a:r>
            <a:r>
              <a:rPr lang="en-US" sz="2800" dirty="0"/>
              <a:t> </a:t>
            </a:r>
            <a:r>
              <a:rPr lang="en-US" sz="2800" dirty="0" err="1" smtClean="0"/>
              <a:t>prosedur</a:t>
            </a:r>
            <a:r>
              <a:rPr lang="en-US" sz="2800" dirty="0" smtClean="0"/>
              <a:t>, </a:t>
            </a:r>
            <a:r>
              <a:rPr lang="en-US" sz="2800" dirty="0" err="1" smtClean="0"/>
              <a:t>persyaratan</a:t>
            </a:r>
            <a:r>
              <a:rPr lang="en-US" sz="2800" dirty="0" smtClean="0"/>
              <a:t> </a:t>
            </a:r>
            <a:r>
              <a:rPr lang="en-US" sz="2800" dirty="0" err="1" smtClean="0"/>
              <a:t>teknis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administratif</a:t>
            </a:r>
            <a:r>
              <a:rPr lang="en-US" sz="2800" dirty="0" smtClean="0"/>
              <a:t>, </a:t>
            </a:r>
            <a:r>
              <a:rPr lang="en-US" sz="2800" dirty="0" err="1" smtClean="0"/>
              <a:t>biaya</a:t>
            </a:r>
            <a:r>
              <a:rPr lang="en-US" sz="2800" dirty="0" smtClean="0"/>
              <a:t>, </a:t>
            </a:r>
            <a:r>
              <a:rPr lang="en-US" sz="2800" dirty="0" err="1" smtClean="0"/>
              <a:t>waktu</a:t>
            </a:r>
            <a:r>
              <a:rPr lang="en-US" sz="2800" dirty="0" smtClean="0"/>
              <a:t>, </a:t>
            </a:r>
            <a:r>
              <a:rPr lang="en-US" sz="2800" dirty="0" err="1" smtClean="0"/>
              <a:t>akta</a:t>
            </a:r>
            <a:r>
              <a:rPr lang="en-US" sz="2800" dirty="0" smtClean="0"/>
              <a:t>/</a:t>
            </a:r>
            <a:r>
              <a:rPr lang="en-US" sz="2800" dirty="0" err="1" smtClean="0"/>
              <a:t>janji</a:t>
            </a:r>
            <a:r>
              <a:rPr lang="en-US" sz="2800" dirty="0" smtClean="0"/>
              <a:t>, motto </a:t>
            </a:r>
            <a:r>
              <a:rPr lang="en-US" sz="2800" dirty="0" err="1" smtClean="0"/>
              <a:t>pelayanan</a:t>
            </a:r>
            <a:r>
              <a:rPr lang="en-US" sz="2800" dirty="0" smtClean="0"/>
              <a:t>, </a:t>
            </a:r>
            <a:r>
              <a:rPr lang="en-US" sz="2800" dirty="0" err="1" smtClean="0"/>
              <a:t>lokasi</a:t>
            </a:r>
            <a:r>
              <a:rPr lang="en-US" sz="2800" dirty="0" smtClean="0"/>
              <a:t>, </a:t>
            </a:r>
            <a:r>
              <a:rPr lang="en-US" sz="2800" dirty="0" err="1" smtClean="0"/>
              <a:t>standar</a:t>
            </a:r>
            <a:r>
              <a:rPr lang="en-US" sz="2800" dirty="0" smtClean="0"/>
              <a:t> </a:t>
            </a:r>
            <a:r>
              <a:rPr lang="en-US" sz="2800" dirty="0" err="1" smtClean="0"/>
              <a:t>pelayanan</a:t>
            </a:r>
            <a:r>
              <a:rPr lang="en-US" sz="2800" dirty="0" smtClean="0"/>
              <a:t>,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pejabat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berwenang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bertanggungjawab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penyelenggaraan Pelayanan </a:t>
            </a:r>
            <a:r>
              <a:rPr lang="en-US" sz="2800" dirty="0" err="1" smtClean="0"/>
              <a:t>Publik</a:t>
            </a:r>
            <a:r>
              <a:rPr lang="en-US" sz="2800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/>
              <a:t>Untuk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kejelasan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penyelenggaraan Pelayanan </a:t>
            </a:r>
            <a:r>
              <a:rPr lang="en-US" sz="2800" dirty="0" err="1" smtClean="0"/>
              <a:t>Publik</a:t>
            </a:r>
            <a:r>
              <a:rPr lang="en-US" sz="2800" dirty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melaksanakan</a:t>
            </a:r>
            <a:r>
              <a:rPr lang="en-US" sz="2800" dirty="0" smtClean="0"/>
              <a:t> Pelayanan </a:t>
            </a:r>
            <a:r>
              <a:rPr lang="en-US" sz="2800" dirty="0" err="1" smtClean="0"/>
              <a:t>Publik</a:t>
            </a:r>
            <a:r>
              <a:rPr lang="en-US" sz="2800" dirty="0" smtClean="0"/>
              <a:t> agar </a:t>
            </a:r>
            <a:r>
              <a:rPr lang="en-US" sz="2800" dirty="0" err="1" smtClean="0"/>
              <a:t>berkualitas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tuntutan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harapan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. </a:t>
            </a:r>
          </a:p>
          <a:p>
            <a:pPr marL="514350" indent="-514350">
              <a:buFont typeface="+mj-lt"/>
              <a:buAutoNum type="alphaLcPeriod"/>
            </a:pPr>
            <a:endParaRPr lang="en-US" sz="2800" dirty="0" smtClean="0"/>
          </a:p>
          <a:p>
            <a:pPr marL="514350" indent="-514350">
              <a:buFont typeface="+mj-lt"/>
              <a:buAutoNum type="alphaL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88898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rmAutofit/>
          </a:bodyPr>
          <a:lstStyle/>
          <a:p>
            <a:r>
              <a:rPr lang="en-US" sz="3600" b="1" dirty="0" err="1" smtClean="0">
                <a:latin typeface="+mn-lt"/>
                <a:cs typeface="Arial" pitchFamily="34" charset="0"/>
              </a:rPr>
              <a:t>Transparasi</a:t>
            </a:r>
            <a:r>
              <a:rPr lang="en-US" sz="3600" dirty="0" smtClean="0">
                <a:latin typeface="+mn-lt"/>
                <a:cs typeface="Arial" pitchFamily="34" charset="0"/>
              </a:rPr>
              <a:t> </a:t>
            </a:r>
            <a:r>
              <a:rPr lang="en-US" sz="3600" b="1" dirty="0" smtClean="0">
                <a:latin typeface="+mn-lt"/>
                <a:cs typeface="Arial" pitchFamily="34" charset="0"/>
              </a:rPr>
              <a:t>Pelayanan </a:t>
            </a:r>
            <a:r>
              <a:rPr lang="en-US" sz="3600" b="1" dirty="0" err="1" smtClean="0">
                <a:latin typeface="+mn-lt"/>
                <a:cs typeface="Arial" pitchFamily="34" charset="0"/>
              </a:rPr>
              <a:t>Publik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229600" cy="5105400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9600" dirty="0" smtClean="0"/>
              <a:t>Manajemen Penyelenggaraan </a:t>
            </a:r>
            <a:r>
              <a:rPr lang="en-US" sz="9600" dirty="0" smtClean="0"/>
              <a:t>Pelayanan </a:t>
            </a:r>
            <a:r>
              <a:rPr lang="en-US" sz="9600" dirty="0" err="1" smtClean="0"/>
              <a:t>Publik</a:t>
            </a:r>
            <a:r>
              <a:rPr lang="en-US" sz="9600" dirty="0" smtClean="0"/>
              <a:t> </a:t>
            </a:r>
            <a:r>
              <a:rPr lang="en-US" sz="9600" dirty="0" smtClean="0"/>
              <a:t>meliputi </a:t>
            </a:r>
            <a:r>
              <a:rPr lang="en-US" sz="9600" dirty="0" err="1" smtClean="0"/>
              <a:t>kebijakan</a:t>
            </a:r>
            <a:r>
              <a:rPr lang="en-US" sz="9600" dirty="0" smtClean="0"/>
              <a:t>, </a:t>
            </a:r>
            <a:r>
              <a:rPr lang="en-US" sz="9600" dirty="0" err="1" smtClean="0"/>
              <a:t>perencanan</a:t>
            </a:r>
            <a:r>
              <a:rPr lang="en-US" sz="9600" dirty="0" smtClean="0"/>
              <a:t> </a:t>
            </a:r>
            <a:r>
              <a:rPr lang="en-US" sz="9600" dirty="0" err="1" smtClean="0"/>
              <a:t>dan</a:t>
            </a:r>
            <a:r>
              <a:rPr lang="en-US" sz="9600" dirty="0" smtClean="0"/>
              <a:t> </a:t>
            </a:r>
            <a:r>
              <a:rPr lang="en-US" sz="9600" dirty="0" err="1" smtClean="0"/>
              <a:t>pelaksanaan</a:t>
            </a:r>
            <a:r>
              <a:rPr lang="en-US" sz="9600" dirty="0" smtClean="0"/>
              <a:t> </a:t>
            </a:r>
            <a:r>
              <a:rPr lang="en-US" sz="9600" dirty="0" err="1" smtClean="0"/>
              <a:t>pengawasa</a:t>
            </a:r>
            <a:r>
              <a:rPr lang="en-US" sz="9600" dirty="0" smtClean="0"/>
              <a:t> /</a:t>
            </a:r>
            <a:r>
              <a:rPr lang="en-US" sz="9600" dirty="0" err="1" smtClean="0"/>
              <a:t>pengendalian</a:t>
            </a:r>
            <a:r>
              <a:rPr lang="en-US" sz="9600" dirty="0" smtClean="0"/>
              <a:t> </a:t>
            </a:r>
            <a:r>
              <a:rPr lang="en-US" sz="9600" dirty="0" err="1" smtClean="0"/>
              <a:t>kegiatan</a:t>
            </a:r>
            <a:r>
              <a:rPr lang="en-US" sz="9600" dirty="0" smtClean="0"/>
              <a:t> </a:t>
            </a:r>
            <a:r>
              <a:rPr lang="en-US" sz="9600" dirty="0" err="1" smtClean="0"/>
              <a:t>tersebut</a:t>
            </a:r>
            <a:r>
              <a:rPr lang="en-US" sz="9600" dirty="0" smtClean="0"/>
              <a:t> </a:t>
            </a:r>
            <a:r>
              <a:rPr lang="en-US" sz="9600" dirty="0" err="1" smtClean="0"/>
              <a:t>harus</a:t>
            </a:r>
            <a:r>
              <a:rPr lang="en-US" sz="9600" dirty="0" smtClean="0"/>
              <a:t> </a:t>
            </a:r>
            <a:r>
              <a:rPr lang="en-US" sz="9600" dirty="0" err="1" smtClean="0"/>
              <a:t>dapat</a:t>
            </a:r>
            <a:r>
              <a:rPr lang="en-US" sz="9600" dirty="0" smtClean="0"/>
              <a:t> </a:t>
            </a:r>
            <a:r>
              <a:rPr lang="en-US" sz="9600" dirty="0" err="1" smtClean="0"/>
              <a:t>diinformasikan</a:t>
            </a:r>
            <a:r>
              <a:rPr lang="en-US" sz="9600" dirty="0" smtClean="0"/>
              <a:t> &amp; </a:t>
            </a:r>
            <a:r>
              <a:rPr lang="en-US" sz="9600" dirty="0" err="1" smtClean="0"/>
              <a:t>bisa</a:t>
            </a:r>
            <a:r>
              <a:rPr lang="en-US" sz="9600" dirty="0" smtClean="0"/>
              <a:t> </a:t>
            </a:r>
            <a:r>
              <a:rPr lang="en-US" sz="9600" dirty="0" err="1" smtClean="0"/>
              <a:t>diakses</a:t>
            </a:r>
            <a:r>
              <a:rPr lang="en-US" sz="9600" dirty="0" smtClean="0"/>
              <a:t>  </a:t>
            </a:r>
            <a:r>
              <a:rPr lang="en-US" sz="9600" dirty="0" err="1" smtClean="0"/>
              <a:t>masyarakat</a:t>
            </a:r>
            <a:r>
              <a:rPr lang="en-US" sz="9600" dirty="0" smtClean="0"/>
              <a:t>.</a:t>
            </a:r>
          </a:p>
          <a:p>
            <a:pPr marL="514350" indent="-514350">
              <a:buAutoNum type="alphaLcPeriod" startAt="2"/>
            </a:pPr>
            <a:r>
              <a:rPr lang="en-US" sz="9600" dirty="0" smtClean="0"/>
              <a:t>Prosedur Pelayanan adalah </a:t>
            </a:r>
            <a:r>
              <a:rPr lang="en-US" sz="9600" dirty="0" err="1" smtClean="0"/>
              <a:t>rangkaian</a:t>
            </a:r>
            <a:r>
              <a:rPr lang="en-US" sz="9600" dirty="0" smtClean="0"/>
              <a:t> proses </a:t>
            </a:r>
            <a:r>
              <a:rPr lang="en-US" sz="9600" dirty="0" err="1" smtClean="0"/>
              <a:t>atau</a:t>
            </a:r>
            <a:r>
              <a:rPr lang="en-US" sz="9600" dirty="0" smtClean="0"/>
              <a:t> </a:t>
            </a:r>
            <a:r>
              <a:rPr lang="en-US" sz="9600" dirty="0" err="1" smtClean="0"/>
              <a:t>tata</a:t>
            </a:r>
            <a:r>
              <a:rPr lang="en-US" sz="9600" dirty="0" smtClean="0"/>
              <a:t> </a:t>
            </a:r>
            <a:r>
              <a:rPr lang="en-US" sz="9600" dirty="0" err="1" smtClean="0"/>
              <a:t>kerja</a:t>
            </a:r>
            <a:r>
              <a:rPr lang="en-US" sz="9600" dirty="0" smtClean="0"/>
              <a:t> yang </a:t>
            </a:r>
            <a:r>
              <a:rPr lang="en-US" sz="9600" dirty="0" err="1" smtClean="0"/>
              <a:t>berkaitan</a:t>
            </a:r>
            <a:r>
              <a:rPr lang="en-US" sz="9600" dirty="0" smtClean="0"/>
              <a:t> </a:t>
            </a:r>
            <a:r>
              <a:rPr lang="en-US" sz="9600" dirty="0" err="1" smtClean="0"/>
              <a:t>satu</a:t>
            </a:r>
            <a:r>
              <a:rPr lang="en-US" sz="9600" dirty="0" smtClean="0"/>
              <a:t> </a:t>
            </a:r>
            <a:r>
              <a:rPr lang="en-US" sz="9600" dirty="0" err="1" smtClean="0"/>
              <a:t>sama</a:t>
            </a:r>
            <a:r>
              <a:rPr lang="en-US" sz="9600" dirty="0" smtClean="0"/>
              <a:t> lain </a:t>
            </a:r>
            <a:r>
              <a:rPr lang="en-US" sz="9600" dirty="0" err="1" smtClean="0"/>
              <a:t>sebagai</a:t>
            </a:r>
            <a:r>
              <a:rPr lang="en-US" sz="9600" dirty="0" smtClean="0"/>
              <a:t> </a:t>
            </a:r>
            <a:r>
              <a:rPr lang="en-US" sz="9600" dirty="0" err="1" smtClean="0"/>
              <a:t>tahapan</a:t>
            </a:r>
            <a:r>
              <a:rPr lang="en-US" sz="9600" dirty="0" smtClean="0"/>
              <a:t> yang </a:t>
            </a:r>
            <a:r>
              <a:rPr lang="en-US" sz="9600" dirty="0" err="1" smtClean="0"/>
              <a:t>jelas</a:t>
            </a:r>
            <a:r>
              <a:rPr lang="en-US" sz="9600" dirty="0" smtClean="0"/>
              <a:t> </a:t>
            </a:r>
            <a:r>
              <a:rPr lang="en-US" sz="9600" dirty="0" err="1" smtClean="0"/>
              <a:t>dan</a:t>
            </a:r>
            <a:r>
              <a:rPr lang="en-US" sz="9600" dirty="0" smtClean="0"/>
              <a:t> </a:t>
            </a:r>
            <a:r>
              <a:rPr lang="en-US" sz="9600" dirty="0" err="1" smtClean="0"/>
              <a:t>pasti</a:t>
            </a:r>
            <a:r>
              <a:rPr lang="en-US" sz="9600" dirty="0" smtClean="0"/>
              <a:t> </a:t>
            </a:r>
            <a:r>
              <a:rPr lang="en-US" sz="9600" dirty="0" err="1" smtClean="0"/>
              <a:t>dan</a:t>
            </a:r>
            <a:r>
              <a:rPr lang="en-US" sz="9600" dirty="0" smtClean="0"/>
              <a:t> </a:t>
            </a:r>
            <a:r>
              <a:rPr lang="en-US" sz="9600" dirty="0" err="1" smtClean="0"/>
              <a:t>cara-cara</a:t>
            </a:r>
            <a:r>
              <a:rPr lang="en-US" sz="9600" dirty="0" smtClean="0"/>
              <a:t> yang </a:t>
            </a:r>
            <a:r>
              <a:rPr lang="en-US" sz="9600" dirty="0" err="1" smtClean="0"/>
              <a:t>harus</a:t>
            </a:r>
            <a:r>
              <a:rPr lang="en-US" sz="9600" dirty="0" smtClean="0"/>
              <a:t> </a:t>
            </a:r>
            <a:r>
              <a:rPr lang="en-US" sz="9600" dirty="0" err="1" smtClean="0"/>
              <a:t>dalam</a:t>
            </a:r>
            <a:r>
              <a:rPr lang="en-US" sz="9600" dirty="0" smtClean="0"/>
              <a:t> </a:t>
            </a:r>
            <a:r>
              <a:rPr lang="en-US" sz="9600" dirty="0" err="1" smtClean="0"/>
              <a:t>penyelesaian</a:t>
            </a:r>
            <a:r>
              <a:rPr lang="en-US" sz="9600" dirty="0" smtClean="0"/>
              <a:t> </a:t>
            </a:r>
            <a:r>
              <a:rPr lang="en-US" sz="9600" dirty="0" err="1" smtClean="0"/>
              <a:t>pelayanan</a:t>
            </a:r>
            <a:endParaRPr lang="en-US" sz="9600" dirty="0" smtClean="0"/>
          </a:p>
          <a:p>
            <a:pPr marL="514350" indent="-514350">
              <a:buFont typeface="Arial" pitchFamily="34" charset="0"/>
              <a:buAutoNum type="alphaLcPeriod" startAt="2"/>
            </a:pPr>
            <a:r>
              <a:rPr lang="en-US" sz="9600" dirty="0" smtClean="0"/>
              <a:t>Persyaratan </a:t>
            </a:r>
            <a:r>
              <a:rPr lang="en-US" sz="9600" dirty="0" err="1" smtClean="0"/>
              <a:t>Teknis</a:t>
            </a:r>
            <a:r>
              <a:rPr lang="en-US" sz="9600" dirty="0" smtClean="0"/>
              <a:t> </a:t>
            </a:r>
            <a:r>
              <a:rPr lang="en-US" sz="9600" dirty="0" err="1" smtClean="0"/>
              <a:t>dan</a:t>
            </a:r>
            <a:r>
              <a:rPr lang="en-US" sz="9600" dirty="0" smtClean="0"/>
              <a:t> </a:t>
            </a:r>
            <a:r>
              <a:rPr lang="en-US" sz="9600" dirty="0" err="1" smtClean="0"/>
              <a:t>Administratif</a:t>
            </a:r>
            <a:r>
              <a:rPr lang="en-US" sz="9600" dirty="0"/>
              <a:t> </a:t>
            </a:r>
            <a:r>
              <a:rPr lang="en-US" sz="9600" dirty="0" err="1" smtClean="0"/>
              <a:t>untuk</a:t>
            </a:r>
            <a:r>
              <a:rPr lang="en-US" sz="9600" dirty="0" smtClean="0"/>
              <a:t> </a:t>
            </a:r>
            <a:r>
              <a:rPr lang="en-US" sz="9600" dirty="0" err="1" smtClean="0"/>
              <a:t>memperoleh</a:t>
            </a:r>
            <a:r>
              <a:rPr lang="en-US" sz="9600" dirty="0" smtClean="0"/>
              <a:t> </a:t>
            </a:r>
            <a:r>
              <a:rPr lang="en-US" sz="9600" dirty="0" err="1" smtClean="0"/>
              <a:t>pelayanan</a:t>
            </a:r>
            <a:r>
              <a:rPr lang="en-US" sz="9600" dirty="0" smtClean="0"/>
              <a:t>, </a:t>
            </a:r>
            <a:r>
              <a:rPr lang="en-US" sz="9600" dirty="0" err="1" smtClean="0"/>
              <a:t>masyarakat</a:t>
            </a:r>
            <a:r>
              <a:rPr lang="en-US" sz="9600" dirty="0" smtClean="0"/>
              <a:t> </a:t>
            </a:r>
            <a:r>
              <a:rPr lang="en-US" sz="9600" dirty="0" err="1" smtClean="0"/>
              <a:t>harus</a:t>
            </a:r>
            <a:r>
              <a:rPr lang="en-US" sz="9600" dirty="0" smtClean="0"/>
              <a:t> </a:t>
            </a:r>
            <a:r>
              <a:rPr lang="en-US" sz="9600" dirty="0" err="1" smtClean="0"/>
              <a:t>memenuhi</a:t>
            </a:r>
            <a:r>
              <a:rPr lang="en-US" sz="9600" dirty="0" smtClean="0"/>
              <a:t> </a:t>
            </a:r>
            <a:r>
              <a:rPr lang="en-US" sz="9600" dirty="0" err="1" smtClean="0"/>
              <a:t>persyaratan</a:t>
            </a:r>
            <a:r>
              <a:rPr lang="en-US" sz="9600" dirty="0" smtClean="0"/>
              <a:t> yang </a:t>
            </a:r>
            <a:r>
              <a:rPr lang="en-US" sz="9600" dirty="0" err="1" smtClean="0"/>
              <a:t>telah</a:t>
            </a:r>
            <a:r>
              <a:rPr lang="en-US" sz="9600" dirty="0" smtClean="0"/>
              <a:t> </a:t>
            </a:r>
            <a:r>
              <a:rPr lang="en-US" sz="9600" dirty="0" err="1" smtClean="0"/>
              <a:t>ditetapkan</a:t>
            </a:r>
            <a:r>
              <a:rPr lang="en-US" sz="9600" dirty="0" smtClean="0"/>
              <a:t> </a:t>
            </a:r>
            <a:r>
              <a:rPr lang="en-US" sz="9600" dirty="0" err="1" smtClean="0"/>
              <a:t>oleh</a:t>
            </a:r>
            <a:r>
              <a:rPr lang="en-US" sz="9600" dirty="0" smtClean="0"/>
              <a:t> </a:t>
            </a:r>
            <a:r>
              <a:rPr lang="en-US" sz="9600" dirty="0" err="1" smtClean="0"/>
              <a:t>pemberi</a:t>
            </a:r>
            <a:r>
              <a:rPr lang="en-US" sz="9600" dirty="0" smtClean="0"/>
              <a:t> </a:t>
            </a:r>
            <a:r>
              <a:rPr lang="en-US" sz="9600" dirty="0" err="1" smtClean="0"/>
              <a:t>layanan</a:t>
            </a:r>
            <a:r>
              <a:rPr lang="en-US" sz="9600" dirty="0" smtClean="0"/>
              <a:t>, </a:t>
            </a:r>
            <a:r>
              <a:rPr lang="en-US" sz="9600" dirty="0" err="1" smtClean="0"/>
              <a:t>baik</a:t>
            </a:r>
            <a:r>
              <a:rPr lang="en-US" sz="9600" dirty="0" smtClean="0"/>
              <a:t> </a:t>
            </a:r>
            <a:r>
              <a:rPr lang="en-US" sz="9600" dirty="0" err="1" smtClean="0"/>
              <a:t>berupa</a:t>
            </a:r>
            <a:r>
              <a:rPr lang="en-US" sz="9600" dirty="0" smtClean="0"/>
              <a:t> </a:t>
            </a:r>
            <a:r>
              <a:rPr lang="en-US" sz="9600" dirty="0" err="1" smtClean="0"/>
              <a:t>persyaratan</a:t>
            </a:r>
            <a:r>
              <a:rPr lang="en-US" sz="9600" dirty="0" smtClean="0"/>
              <a:t> </a:t>
            </a:r>
            <a:r>
              <a:rPr lang="en-US" sz="9600" dirty="0" err="1" smtClean="0"/>
              <a:t>teknis</a:t>
            </a:r>
            <a:r>
              <a:rPr lang="en-US" sz="9600" dirty="0" smtClean="0"/>
              <a:t> </a:t>
            </a:r>
            <a:r>
              <a:rPr lang="en-US" sz="9600" dirty="0" err="1" smtClean="0"/>
              <a:t>dan</a:t>
            </a:r>
            <a:r>
              <a:rPr lang="en-US" sz="9600" dirty="0" smtClean="0"/>
              <a:t> </a:t>
            </a:r>
            <a:r>
              <a:rPr lang="en-US" sz="9600" dirty="0" err="1" smtClean="0"/>
              <a:t>persyaratan</a:t>
            </a:r>
            <a:r>
              <a:rPr lang="en-US" sz="9600" dirty="0" smtClean="0"/>
              <a:t> </a:t>
            </a:r>
            <a:r>
              <a:rPr lang="en-US" sz="9600" dirty="0" err="1" smtClean="0"/>
              <a:t>administratif</a:t>
            </a:r>
            <a:r>
              <a:rPr lang="en-US" sz="9600" dirty="0" smtClean="0"/>
              <a:t> </a:t>
            </a:r>
            <a:r>
              <a:rPr lang="en-US" sz="9600" dirty="0" err="1" smtClean="0"/>
              <a:t>sesuai</a:t>
            </a:r>
            <a:r>
              <a:rPr lang="en-US" sz="9600" dirty="0" smtClean="0"/>
              <a:t> </a:t>
            </a:r>
            <a:r>
              <a:rPr lang="en-US" sz="9600" dirty="0" err="1" smtClean="0"/>
              <a:t>dengan</a:t>
            </a:r>
            <a:r>
              <a:rPr lang="en-US" sz="9600" dirty="0" smtClean="0"/>
              <a:t> </a:t>
            </a:r>
            <a:r>
              <a:rPr lang="en-US" sz="9600" dirty="0" err="1" smtClean="0"/>
              <a:t>ketentuan</a:t>
            </a:r>
            <a:r>
              <a:rPr lang="en-US" sz="9600" dirty="0" smtClean="0"/>
              <a:t> </a:t>
            </a:r>
            <a:r>
              <a:rPr lang="en-US" sz="9600" dirty="0" err="1" smtClean="0"/>
              <a:t>peraturan</a:t>
            </a:r>
            <a:r>
              <a:rPr lang="en-US" sz="9600" dirty="0" smtClean="0"/>
              <a:t> </a:t>
            </a:r>
            <a:r>
              <a:rPr lang="en-US" sz="9600" dirty="0" err="1" smtClean="0"/>
              <a:t>perundang-undangan</a:t>
            </a:r>
            <a:endParaRPr lang="en-US" sz="9600" dirty="0" smtClean="0"/>
          </a:p>
          <a:p>
            <a:pPr marL="514350" indent="-514350">
              <a:buFont typeface="Arial" pitchFamily="34" charset="0"/>
              <a:buAutoNum type="alphaLcPeriod" startAt="2"/>
            </a:pPr>
            <a:r>
              <a:rPr lang="en-US" sz="9600" dirty="0" smtClean="0"/>
              <a:t> </a:t>
            </a:r>
            <a:r>
              <a:rPr lang="en-US" sz="9600" dirty="0"/>
              <a:t>Rincian </a:t>
            </a:r>
            <a:r>
              <a:rPr lang="en-US" sz="9600" dirty="0" err="1"/>
              <a:t>biaya</a:t>
            </a:r>
            <a:r>
              <a:rPr lang="en-US" sz="9600" dirty="0"/>
              <a:t> Pelayanan: </a:t>
            </a:r>
            <a:r>
              <a:rPr lang="en-US" sz="9600" dirty="0" err="1"/>
              <a:t>harus</a:t>
            </a:r>
            <a:r>
              <a:rPr lang="en-US" sz="9600" dirty="0"/>
              <a:t> </a:t>
            </a:r>
            <a:r>
              <a:rPr lang="en-US" sz="9600" dirty="0" err="1"/>
              <a:t>diinformasikan</a:t>
            </a:r>
            <a:r>
              <a:rPr lang="en-US" sz="9600" dirty="0"/>
              <a:t> </a:t>
            </a:r>
            <a:r>
              <a:rPr lang="en-US" sz="9600" dirty="0" err="1"/>
              <a:t>secara</a:t>
            </a:r>
            <a:r>
              <a:rPr lang="en-US" sz="9600" dirty="0"/>
              <a:t> </a:t>
            </a:r>
            <a:r>
              <a:rPr lang="en-US" sz="9600" dirty="0" err="1"/>
              <a:t>jelas</a:t>
            </a:r>
            <a:r>
              <a:rPr lang="en-US" sz="9600" dirty="0"/>
              <a:t> </a:t>
            </a:r>
            <a:r>
              <a:rPr lang="en-US" sz="9600" dirty="0" err="1"/>
              <a:t>sesuai</a:t>
            </a:r>
            <a:r>
              <a:rPr lang="en-US" sz="9600" dirty="0"/>
              <a:t>  </a:t>
            </a:r>
            <a:r>
              <a:rPr lang="en-US" sz="9600" dirty="0" err="1"/>
              <a:t>perundang-undangan</a:t>
            </a:r>
            <a:endParaRPr lang="en-US" sz="9600" dirty="0"/>
          </a:p>
          <a:p>
            <a:pPr marL="0" indent="0">
              <a:buNone/>
            </a:pPr>
            <a:endParaRPr lang="en-US" sz="11200" dirty="0" smtClean="0"/>
          </a:p>
          <a:p>
            <a:pPr marL="0" indent="0">
              <a:buNone/>
            </a:pPr>
            <a:endParaRPr lang="en-US" sz="11200" dirty="0" smtClean="0"/>
          </a:p>
          <a:p>
            <a:endParaRPr lang="en-US" sz="11200" dirty="0" smtClean="0"/>
          </a:p>
          <a:p>
            <a:endParaRPr lang="en-US" sz="11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58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111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458200" cy="56388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LcPeriod" startAt="5"/>
            </a:pPr>
            <a:r>
              <a:rPr lang="en-US" sz="2400" dirty="0" smtClean="0"/>
              <a:t>Waktu </a:t>
            </a:r>
            <a:r>
              <a:rPr lang="en-US" sz="2400" dirty="0" err="1" smtClean="0"/>
              <a:t>Penyelesaian</a:t>
            </a:r>
            <a:r>
              <a:rPr lang="en-US" sz="2400" dirty="0" smtClean="0"/>
              <a:t> </a:t>
            </a:r>
            <a:r>
              <a:rPr lang="en-US" sz="2400" dirty="0" smtClean="0"/>
              <a:t>Pelayanan: </a:t>
            </a:r>
            <a:r>
              <a:rPr lang="en-US" sz="2400" dirty="0" err="1" smtClean="0"/>
              <a:t>kepastian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Penyelesaian</a:t>
            </a:r>
            <a:r>
              <a:rPr lang="en-US" sz="2400" dirty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/>
              <a:t>diinformasikan</a:t>
            </a:r>
            <a:r>
              <a:rPr lang="en-US" sz="2400" dirty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diletakkan</a:t>
            </a:r>
            <a:r>
              <a:rPr lang="en-US" sz="2400" dirty="0" smtClean="0"/>
              <a:t> di </a:t>
            </a:r>
            <a:r>
              <a:rPr lang="en-US" sz="2400" dirty="0" err="1" smtClean="0"/>
              <a:t>depan</a:t>
            </a:r>
            <a:r>
              <a:rPr lang="en-US" sz="2400" dirty="0" smtClean="0"/>
              <a:t> </a:t>
            </a:r>
            <a:r>
              <a:rPr lang="en-US" sz="2400" dirty="0" err="1" smtClean="0"/>
              <a:t>loket</a:t>
            </a:r>
            <a:r>
              <a:rPr lang="en-US" sz="2400" dirty="0" smtClean="0"/>
              <a:t> Pelayanan</a:t>
            </a:r>
            <a:endParaRPr lang="en-US" sz="2400" dirty="0"/>
          </a:p>
          <a:p>
            <a:pPr marL="514350" indent="-514350">
              <a:buFont typeface="+mj-lt"/>
              <a:buAutoNum type="alphaLcPeriod" startAt="5"/>
            </a:pPr>
            <a:r>
              <a:rPr lang="en-US" sz="2400" dirty="0" err="1" smtClean="0"/>
              <a:t>Pejabat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berwenang</a:t>
            </a:r>
            <a:r>
              <a:rPr lang="en-US" sz="2400" dirty="0" smtClean="0"/>
              <a:t> &amp; bertanggung  </a:t>
            </a:r>
            <a:r>
              <a:rPr lang="en-US" sz="2400" dirty="0" err="1" smtClean="0"/>
              <a:t>jawab</a:t>
            </a:r>
            <a:r>
              <a:rPr lang="en-US" sz="2400" dirty="0" smtClean="0"/>
              <a:t>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menyelesaikan</a:t>
            </a:r>
            <a:r>
              <a:rPr lang="en-US" sz="2400" dirty="0" smtClean="0"/>
              <a:t> </a:t>
            </a:r>
            <a:r>
              <a:rPr lang="en-US" sz="2400" dirty="0" err="1" smtClean="0"/>
              <a:t>keluhan</a:t>
            </a:r>
            <a:r>
              <a:rPr lang="en-US" sz="2400" dirty="0" smtClean="0"/>
              <a:t>/</a:t>
            </a:r>
            <a:r>
              <a:rPr lang="en-US" sz="2400" dirty="0" err="1" smtClean="0"/>
              <a:t>persoalan</a:t>
            </a:r>
            <a:r>
              <a:rPr lang="en-US" sz="2400" dirty="0" smtClean="0"/>
              <a:t>/ </a:t>
            </a:r>
            <a:r>
              <a:rPr lang="en-US" sz="2400" dirty="0" err="1" smtClean="0"/>
              <a:t>sengketa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wajib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tanda</a:t>
            </a:r>
            <a:r>
              <a:rPr lang="en-US" sz="2400" dirty="0" smtClean="0"/>
              <a:t> </a:t>
            </a:r>
            <a:r>
              <a:rPr lang="en-US" sz="2400" dirty="0" err="1" smtClean="0"/>
              <a:t>pengenal</a:t>
            </a:r>
            <a:r>
              <a:rPr lang="en-US" sz="2400" dirty="0" smtClean="0"/>
              <a:t>. </a:t>
            </a:r>
            <a:endParaRPr lang="en-US" sz="2400" dirty="0"/>
          </a:p>
          <a:p>
            <a:pPr marL="514350" indent="-514350">
              <a:buFont typeface="+mj-lt"/>
              <a:buAutoNum type="alphaLcPeriod" startAt="5"/>
            </a:pPr>
            <a:r>
              <a:rPr lang="en-US" sz="2400" dirty="0" smtClean="0"/>
              <a:t>Lokasi Pelayanan </a:t>
            </a:r>
            <a:r>
              <a:rPr lang="en-US" sz="2400" dirty="0" err="1" smtClean="0"/>
              <a:t>diusahakan</a:t>
            </a:r>
            <a:r>
              <a:rPr lang="en-US" sz="2400" dirty="0" smtClean="0"/>
              <a:t> 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tetap</a:t>
            </a:r>
            <a:r>
              <a:rPr lang="en-US" sz="2400" dirty="0" smtClean="0"/>
              <a:t>, </a:t>
            </a:r>
            <a:r>
              <a:rPr lang="en-US" sz="2400" dirty="0" err="1" smtClean="0"/>
              <a:t>mudah</a:t>
            </a:r>
            <a:r>
              <a:rPr lang="en-US" sz="2400" dirty="0" smtClean="0"/>
              <a:t> </a:t>
            </a:r>
            <a:r>
              <a:rPr lang="en-US" sz="2400" dirty="0" err="1" smtClean="0"/>
              <a:t>dijangjkau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dilengkapi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sarana</a:t>
            </a:r>
            <a:r>
              <a:rPr lang="en-US" sz="2400" dirty="0" smtClean="0"/>
              <a:t> &amp; </a:t>
            </a:r>
            <a:r>
              <a:rPr lang="en-US" sz="2400" dirty="0" err="1" smtClean="0"/>
              <a:t>prasrana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memadai</a:t>
            </a:r>
            <a:r>
              <a:rPr lang="en-US" sz="2400" dirty="0" smtClean="0"/>
              <a:t> (IT)</a:t>
            </a:r>
            <a:endParaRPr lang="en-US" sz="2400" dirty="0"/>
          </a:p>
          <a:p>
            <a:pPr marL="514350" indent="-514350">
              <a:buFont typeface="+mj-lt"/>
              <a:buAutoNum type="alphaLcPeriod" startAt="5"/>
            </a:pPr>
            <a:r>
              <a:rPr lang="en-US" sz="2400" dirty="0" err="1" smtClean="0"/>
              <a:t>Janji</a:t>
            </a:r>
            <a:r>
              <a:rPr lang="en-US" sz="2400" dirty="0" smtClean="0"/>
              <a:t> </a:t>
            </a:r>
            <a:r>
              <a:rPr lang="en-US" sz="2400" dirty="0" smtClean="0"/>
              <a:t>Pelayanan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komitmen</a:t>
            </a:r>
            <a:r>
              <a:rPr lang="en-US" sz="2400" dirty="0" smtClean="0"/>
              <a:t> </a:t>
            </a:r>
            <a:r>
              <a:rPr lang="en-US" sz="2400" dirty="0" err="1" smtClean="0"/>
              <a:t>tertulis</a:t>
            </a:r>
            <a:r>
              <a:rPr lang="en-US" sz="2400" dirty="0"/>
              <a:t> </a:t>
            </a:r>
            <a:r>
              <a:rPr lang="en-US" sz="2400" dirty="0" smtClean="0"/>
              <a:t>“ Motto Pelayanan”</a:t>
            </a:r>
            <a:endParaRPr lang="en-US" sz="2400" dirty="0"/>
          </a:p>
          <a:p>
            <a:pPr marL="514350" indent="-514350">
              <a:buFont typeface="+mj-lt"/>
              <a:buAutoNum type="alphaLcPeriod" startAt="5"/>
            </a:pPr>
            <a:r>
              <a:rPr lang="en-US" sz="2400" dirty="0" smtClean="0"/>
              <a:t>Standar </a:t>
            </a:r>
            <a:r>
              <a:rPr lang="en-US" sz="2400" dirty="0" smtClean="0"/>
              <a:t>Pelayanan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ukuran </a:t>
            </a:r>
            <a:r>
              <a:rPr lang="en-US" sz="2400" dirty="0" err="1" smtClean="0"/>
              <a:t>kualitas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yang </a:t>
            </a:r>
            <a:r>
              <a:rPr lang="en-US" sz="2400" dirty="0" err="1" smtClean="0"/>
              <a:t>wajib</a:t>
            </a:r>
            <a:r>
              <a:rPr lang="en-US" sz="2400" dirty="0" smtClean="0"/>
              <a:t> </a:t>
            </a:r>
            <a:r>
              <a:rPr lang="en-US" sz="2400" dirty="0" err="1" smtClean="0"/>
              <a:t>ditaati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pemberi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penerima</a:t>
            </a:r>
            <a:r>
              <a:rPr lang="en-US" sz="2400" dirty="0" smtClean="0"/>
              <a:t> </a:t>
            </a:r>
            <a:r>
              <a:rPr lang="en-US" sz="2400" dirty="0" err="1" smtClean="0"/>
              <a:t>layanan</a:t>
            </a:r>
            <a:endParaRPr lang="en-US" sz="2400" dirty="0"/>
          </a:p>
          <a:p>
            <a:pPr marL="514350" indent="-514350">
              <a:buFont typeface="+mj-lt"/>
              <a:buAutoNum type="alphaLcPeriod" startAt="5"/>
            </a:pPr>
            <a:r>
              <a:rPr lang="en-US" sz="2400" dirty="0" err="1" smtClean="0"/>
              <a:t>Informasi</a:t>
            </a:r>
            <a:r>
              <a:rPr lang="en-US" sz="2400" dirty="0" smtClean="0"/>
              <a:t> Pelayanan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memenuhi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kpd</a:t>
            </a:r>
            <a:r>
              <a:rPr lang="en-US" sz="2400" dirty="0" smtClean="0"/>
              <a:t> 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/</a:t>
            </a:r>
            <a:r>
              <a:rPr lang="en-US" sz="2400" dirty="0" err="1" smtClean="0"/>
              <a:t>mempublikasikan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prosedur</a:t>
            </a:r>
            <a:r>
              <a:rPr lang="en-US" sz="2400" dirty="0" smtClean="0"/>
              <a:t>, </a:t>
            </a:r>
            <a:r>
              <a:rPr lang="en-US" sz="2400" dirty="0" err="1" smtClean="0"/>
              <a:t>standar</a:t>
            </a:r>
            <a:r>
              <a:rPr lang="en-US" sz="2400" dirty="0" smtClean="0"/>
              <a:t>, </a:t>
            </a:r>
            <a:r>
              <a:rPr lang="en-US" sz="2400" dirty="0" err="1" smtClean="0"/>
              <a:t>beaya</a:t>
            </a:r>
            <a:r>
              <a:rPr lang="en-US" sz="2400" dirty="0" smtClean="0"/>
              <a:t>, </a:t>
            </a:r>
            <a:r>
              <a:rPr lang="en-US" sz="2400" dirty="0" err="1" smtClean="0"/>
              <a:t>waktu</a:t>
            </a:r>
            <a:r>
              <a:rPr lang="en-US" sz="2400" dirty="0" smtClean="0"/>
              <a:t>, </a:t>
            </a:r>
            <a:r>
              <a:rPr lang="en-US" sz="2400" dirty="0" err="1" smtClean="0"/>
              <a:t>lokasi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pejabat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bertanggungjawab</a:t>
            </a:r>
            <a:r>
              <a:rPr lang="en-US" sz="2400" dirty="0" smtClean="0"/>
              <a:t>.  </a:t>
            </a:r>
            <a:endParaRPr lang="en-US" sz="2400" dirty="0" smtClean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949861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715962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+mn-lt"/>
              </a:rPr>
              <a:t>Akuntabilitas </a:t>
            </a:r>
            <a:r>
              <a:rPr lang="en-US" sz="3600" b="1" dirty="0" smtClean="0">
                <a:cs typeface="Arial" pitchFamily="34" charset="0"/>
              </a:rPr>
              <a:t>Pelayanan </a:t>
            </a:r>
            <a:r>
              <a:rPr lang="en-US" sz="3600" b="1" dirty="0" err="1">
                <a:cs typeface="Arial" pitchFamily="34" charset="0"/>
              </a:rPr>
              <a:t>Publik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14400"/>
            <a:ext cx="7848600" cy="5562600"/>
          </a:xfrm>
        </p:spPr>
        <p:txBody>
          <a:bodyPr>
            <a:noAutofit/>
          </a:bodyPr>
          <a:lstStyle/>
          <a:p>
            <a:r>
              <a:rPr lang="en-US" sz="2800" dirty="0" smtClean="0"/>
              <a:t>Penyelenggaraan </a:t>
            </a:r>
            <a:r>
              <a:rPr lang="en-US" sz="2800" dirty="0" err="1" smtClean="0"/>
              <a:t>PelayananPublik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/>
              <a:t> </a:t>
            </a:r>
            <a:r>
              <a:rPr lang="en-US" sz="2800" dirty="0" smtClean="0"/>
              <a:t>di </a:t>
            </a:r>
            <a:r>
              <a:rPr lang="en-US" sz="2800" dirty="0" err="1" smtClean="0"/>
              <a:t>pertanggungjawabkan</a:t>
            </a:r>
            <a:r>
              <a:rPr lang="en-US" sz="2800" dirty="0" smtClean="0"/>
              <a:t>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publik</a:t>
            </a:r>
            <a:r>
              <a:rPr lang="en-US" sz="2800" dirty="0" smtClean="0"/>
              <a:t> </a:t>
            </a:r>
            <a:r>
              <a:rPr lang="en-US" sz="2800" dirty="0" err="1" smtClean="0"/>
              <a:t>maupun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atasan</a:t>
            </a:r>
            <a:r>
              <a:rPr lang="en-US" sz="2800" dirty="0" smtClean="0"/>
              <a:t> </a:t>
            </a:r>
            <a:r>
              <a:rPr lang="en-US" sz="2800" dirty="0" err="1" smtClean="0"/>
              <a:t>pimpinan</a:t>
            </a:r>
            <a:r>
              <a:rPr lang="en-US" sz="2800" dirty="0" smtClean="0"/>
              <a:t> </a:t>
            </a:r>
            <a:r>
              <a:rPr lang="en-US" sz="2800" dirty="0" err="1" smtClean="0"/>
              <a:t>instansi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</a:t>
            </a:r>
            <a:r>
              <a:rPr lang="en-US" sz="2800" dirty="0" err="1" smtClean="0"/>
              <a:t>perundangan</a:t>
            </a:r>
            <a:r>
              <a:rPr lang="en-US" sz="2800" dirty="0" smtClean="0"/>
              <a:t>.</a:t>
            </a:r>
          </a:p>
          <a:p>
            <a:pPr marL="514350" indent="-514350">
              <a:buNone/>
            </a:pPr>
            <a:r>
              <a:rPr lang="en-US" sz="2800" b="1" dirty="0" err="1" smtClean="0"/>
              <a:t>Pertanggungjawaban</a:t>
            </a:r>
            <a:r>
              <a:rPr lang="en-US" sz="2800" b="1" dirty="0" smtClean="0"/>
              <a:t> Pelayanan meliputi </a:t>
            </a:r>
            <a:r>
              <a:rPr lang="en-US" sz="2800" dirty="0" smtClean="0"/>
              <a:t>: 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Akuntabilitas  </a:t>
            </a:r>
            <a:r>
              <a:rPr lang="en-US" sz="2800" dirty="0" err="1" smtClean="0"/>
              <a:t>Kinerja</a:t>
            </a:r>
            <a:r>
              <a:rPr lang="en-US" sz="2800" dirty="0" smtClean="0"/>
              <a:t> Pelayanan </a:t>
            </a:r>
            <a:r>
              <a:rPr lang="en-US" sz="2800" dirty="0" err="1" smtClean="0"/>
              <a:t>Publik</a:t>
            </a:r>
            <a:r>
              <a:rPr lang="en-US" sz="2800" dirty="0" smtClean="0"/>
              <a:t>,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/>
              <a:t>proses </a:t>
            </a:r>
            <a:r>
              <a:rPr lang="en-US" sz="2800" dirty="0" smtClean="0"/>
              <a:t>yang meliputi </a:t>
            </a:r>
            <a:r>
              <a:rPr lang="en-US" sz="2800" dirty="0" err="1" smtClean="0"/>
              <a:t>ketelitian</a:t>
            </a:r>
            <a:r>
              <a:rPr lang="en-US" sz="2800" dirty="0" smtClean="0"/>
              <a:t>/ </a:t>
            </a:r>
            <a:r>
              <a:rPr lang="en-US" sz="2800" dirty="0" err="1" smtClean="0"/>
              <a:t>akurasi</a:t>
            </a:r>
            <a:r>
              <a:rPr lang="en-US" sz="2800" dirty="0" smtClean="0"/>
              <a:t>, </a:t>
            </a:r>
            <a:r>
              <a:rPr lang="en-US" sz="2800" dirty="0" err="1" smtClean="0"/>
              <a:t>profesionalitas</a:t>
            </a:r>
            <a:r>
              <a:rPr lang="en-US" sz="2800" dirty="0" smtClean="0"/>
              <a:t> </a:t>
            </a:r>
            <a:r>
              <a:rPr lang="en-US" sz="2800" dirty="0" err="1" smtClean="0"/>
              <a:t>petugas</a:t>
            </a:r>
            <a:r>
              <a:rPr lang="en-US" sz="2800" dirty="0"/>
              <a:t> </a:t>
            </a:r>
            <a:r>
              <a:rPr lang="en-US" sz="2800" dirty="0" err="1" smtClean="0"/>
              <a:t>kejelasan</a:t>
            </a:r>
            <a:r>
              <a:rPr lang="en-US" sz="2800" dirty="0" smtClean="0"/>
              <a:t> </a:t>
            </a:r>
            <a:r>
              <a:rPr lang="en-US" sz="2800" dirty="0" err="1" smtClean="0"/>
              <a:t>aturan</a:t>
            </a:r>
            <a:r>
              <a:rPr lang="en-US" sz="2800" dirty="0" smtClean="0"/>
              <a:t>, </a:t>
            </a:r>
            <a:r>
              <a:rPr lang="en-US" sz="2800" dirty="0" err="1" smtClean="0"/>
              <a:t>kedisiplinan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kelengkapan</a:t>
            </a:r>
            <a:r>
              <a:rPr lang="en-US" sz="2800" dirty="0" smtClean="0"/>
              <a:t> </a:t>
            </a:r>
            <a:r>
              <a:rPr lang="en-US" sz="2800" dirty="0" err="1" smtClean="0"/>
              <a:t>sarana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prasarana</a:t>
            </a:r>
            <a:r>
              <a:rPr lang="en-US" sz="2800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Akuntabilitas  </a:t>
            </a:r>
            <a:r>
              <a:rPr lang="en-US" sz="2800" dirty="0" err="1"/>
              <a:t>Kinerja</a:t>
            </a:r>
            <a:r>
              <a:rPr lang="en-US" sz="2800" dirty="0"/>
              <a:t> Pelayanan </a:t>
            </a:r>
            <a:r>
              <a:rPr lang="en-US" sz="2800" dirty="0" err="1"/>
              <a:t>Publik</a:t>
            </a:r>
            <a:r>
              <a:rPr lang="en-US" sz="2800" dirty="0"/>
              <a:t>, </a:t>
            </a:r>
            <a:r>
              <a:rPr lang="en-US" sz="2800" dirty="0" err="1"/>
              <a:t>sesuai</a:t>
            </a:r>
            <a:r>
              <a:rPr lang="en-US" sz="2800" dirty="0"/>
              <a:t> </a:t>
            </a:r>
            <a:r>
              <a:rPr lang="en-US" sz="2800" dirty="0" err="1"/>
              <a:t>standar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akta</a:t>
            </a:r>
            <a:r>
              <a:rPr lang="en-US" sz="2800" dirty="0"/>
              <a:t>/</a:t>
            </a:r>
            <a:r>
              <a:rPr lang="en-US" sz="2800" dirty="0" err="1"/>
              <a:t>janji</a:t>
            </a:r>
            <a:r>
              <a:rPr lang="en-US" sz="2800" dirty="0"/>
              <a:t> yang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ditetapkan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r>
              <a:rPr lang="en-US" sz="2800" dirty="0" smtClean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506482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 smtClean="0"/>
              <a:t>Standar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smtClean="0"/>
              <a:t>di </a:t>
            </a:r>
            <a:r>
              <a:rPr lang="en-US" dirty="0" err="1" smtClean="0"/>
              <a:t>pertanggungjawabkan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diupayakan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 err="1" smtClean="0"/>
              <a:t>Penyimpangan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Pelayanan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kompensasi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Pelayanan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berkala</a:t>
            </a:r>
            <a:r>
              <a:rPr lang="en-US" dirty="0" smtClean="0"/>
              <a:t>  </a:t>
            </a:r>
            <a:endParaRPr lang="en-US" dirty="0" smtClean="0"/>
          </a:p>
          <a:p>
            <a:pPr marL="514350" indent="-514350">
              <a:buFont typeface="+mj-lt"/>
              <a:buAutoNum type="alphaLcPeriod" startAt="3"/>
            </a:pPr>
            <a:r>
              <a:rPr lang="en-US" dirty="0" err="1" smtClean="0"/>
              <a:t>Disediakan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/>
              <a:t> </a:t>
            </a:r>
            <a:r>
              <a:rPr lang="en-US" dirty="0" err="1" smtClean="0"/>
              <a:t>pertanggungjawaban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pengaduan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461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153400" cy="54403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Akuntabilitas  </a:t>
            </a:r>
            <a:r>
              <a:rPr lang="en-US" dirty="0" err="1" smtClean="0"/>
              <a:t>beaya</a:t>
            </a:r>
            <a:r>
              <a:rPr lang="en-US" dirty="0" smtClean="0"/>
              <a:t> Pelayanan </a:t>
            </a:r>
            <a:r>
              <a:rPr lang="en-US" dirty="0" err="1" smtClean="0"/>
              <a:t>Publik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Beaya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dipungut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Pengaduan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beaya</a:t>
            </a:r>
            <a:r>
              <a:rPr lang="en-US" dirty="0" smtClean="0"/>
              <a:t> Pelayanan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ditangani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/</a:t>
            </a:r>
            <a:r>
              <a:rPr lang="en-US" dirty="0" err="1" smtClean="0"/>
              <a:t>pejabat</a:t>
            </a:r>
            <a:r>
              <a:rPr lang="en-US" dirty="0" smtClean="0"/>
              <a:t> yang </a:t>
            </a:r>
            <a:r>
              <a:rPr lang="en-US" dirty="0" err="1" smtClean="0"/>
              <a:t>ditunjuk</a:t>
            </a:r>
            <a:r>
              <a:rPr lang="en-US" dirty="0" smtClean="0"/>
              <a:t> 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smtClean="0"/>
              <a:t>/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penugasan</a:t>
            </a:r>
            <a:r>
              <a:rPr lang="en-US" dirty="0" smtClean="0"/>
              <a:t>. </a:t>
            </a: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Akuntabilitas  </a:t>
            </a:r>
            <a:r>
              <a:rPr lang="en-US" dirty="0" err="1" smtClean="0"/>
              <a:t>Produk</a:t>
            </a:r>
            <a:r>
              <a:rPr lang="en-US" dirty="0" smtClean="0"/>
              <a:t> Pelayanan </a:t>
            </a:r>
            <a:r>
              <a:rPr lang="en-US" dirty="0" err="1" smtClean="0"/>
              <a:t>Publik</a:t>
            </a:r>
            <a:r>
              <a:rPr lang="en-US" dirty="0" smtClean="0"/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/>
              <a:t>P</a:t>
            </a:r>
            <a:r>
              <a:rPr lang="en-US" dirty="0" smtClean="0"/>
              <a:t>ersyaratan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administrati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dipertanggungjawabkan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keabsahannya</a:t>
            </a:r>
            <a:r>
              <a:rPr lang="en-US" dirty="0" smtClean="0"/>
              <a:t>.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Prosedur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. 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diterima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834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696200" cy="685800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Pengaduan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Masyarakat</a:t>
            </a:r>
            <a:r>
              <a:rPr lang="en-US" sz="3600" b="1" dirty="0" smtClean="0"/>
              <a:t>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799" cy="5410200"/>
          </a:xfrm>
        </p:spPr>
        <p:txBody>
          <a:bodyPr>
            <a:noAutofit/>
          </a:bodyPr>
          <a:lstStyle/>
          <a:p>
            <a:r>
              <a:rPr lang="en-US" sz="2400" dirty="0" smtClean="0"/>
              <a:t>Untuk </a:t>
            </a:r>
            <a:r>
              <a:rPr lang="en-US" sz="2400" dirty="0" err="1" smtClean="0"/>
              <a:t>memperoleh</a:t>
            </a:r>
            <a:r>
              <a:rPr lang="en-US" sz="2400" dirty="0" smtClean="0"/>
              <a:t> </a:t>
            </a:r>
            <a:r>
              <a:rPr lang="en-US" sz="2400" dirty="0" err="1" smtClean="0"/>
              <a:t>umpan</a:t>
            </a:r>
            <a:r>
              <a:rPr lang="en-US" sz="2400" dirty="0" smtClean="0"/>
              <a:t> </a:t>
            </a:r>
            <a:r>
              <a:rPr lang="en-US" sz="2400" dirty="0" err="1" smtClean="0"/>
              <a:t>balik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aparatur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 </a:t>
            </a:r>
            <a:r>
              <a:rPr lang="en-US" sz="2400" dirty="0" err="1" smtClean="0"/>
              <a:t>disediakan</a:t>
            </a:r>
            <a:r>
              <a:rPr lang="en-US" sz="2400" dirty="0" smtClean="0"/>
              <a:t> </a:t>
            </a:r>
            <a:r>
              <a:rPr lang="en-US" sz="2400" dirty="0" err="1" smtClean="0"/>
              <a:t>akses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, saran/</a:t>
            </a:r>
            <a:r>
              <a:rPr lang="en-US" sz="2400" dirty="0" err="1" smtClean="0"/>
              <a:t>pendapat</a:t>
            </a:r>
            <a:r>
              <a:rPr lang="en-US" sz="2400" dirty="0" smtClean="0"/>
              <a:t>/</a:t>
            </a:r>
            <a:r>
              <a:rPr lang="en-US" sz="2400" dirty="0" err="1" smtClean="0"/>
              <a:t>tanggapan</a:t>
            </a:r>
            <a:r>
              <a:rPr lang="en-US" sz="2400" dirty="0" smtClean="0"/>
              <a:t>, complain/</a:t>
            </a:r>
            <a:r>
              <a:rPr lang="en-US" sz="2400" dirty="0" err="1" smtClean="0"/>
              <a:t>pengaduan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kotak</a:t>
            </a:r>
            <a:r>
              <a:rPr lang="en-US" sz="2400" dirty="0" smtClean="0"/>
              <a:t> </a:t>
            </a:r>
            <a:r>
              <a:rPr lang="en-US" sz="2400" dirty="0" err="1" smtClean="0"/>
              <a:t>pengaduan</a:t>
            </a:r>
            <a:r>
              <a:rPr lang="en-US" sz="2400" dirty="0" smtClean="0"/>
              <a:t>, </a:t>
            </a:r>
            <a:r>
              <a:rPr lang="en-US" sz="2400" dirty="0" err="1" smtClean="0"/>
              <a:t>kotak</a:t>
            </a:r>
            <a:r>
              <a:rPr lang="en-US" sz="2400" dirty="0" smtClean="0"/>
              <a:t> </a:t>
            </a:r>
            <a:r>
              <a:rPr lang="en-US" sz="2400" dirty="0" err="1" smtClean="0"/>
              <a:t>pos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berfungsi</a:t>
            </a:r>
            <a:r>
              <a:rPr lang="en-US" sz="2400" dirty="0" smtClean="0"/>
              <a:t> </a:t>
            </a:r>
            <a:r>
              <a:rPr lang="en-US" sz="2400" dirty="0" err="1" smtClean="0"/>
              <a:t>menerima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menyelesaikan</a:t>
            </a:r>
            <a:r>
              <a:rPr lang="en-US" sz="2400" dirty="0" smtClean="0"/>
              <a:t> </a:t>
            </a:r>
            <a:r>
              <a:rPr lang="en-US" sz="2400" dirty="0" err="1" smtClean="0"/>
              <a:t>pengaduan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Masukan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hendaknya</a:t>
            </a:r>
            <a:r>
              <a:rPr lang="en-US" sz="2400" dirty="0" smtClean="0"/>
              <a:t> </a:t>
            </a:r>
            <a:r>
              <a:rPr lang="en-US" sz="2400" dirty="0" err="1" smtClean="0"/>
              <a:t>dittidak</a:t>
            </a:r>
            <a:r>
              <a:rPr lang="en-US" sz="2400" dirty="0" smtClean="0"/>
              <a:t> </a:t>
            </a:r>
            <a:r>
              <a:rPr lang="en-US" sz="2400" dirty="0" err="1" smtClean="0"/>
              <a:t>lanjuti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unit 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 </a:t>
            </a:r>
            <a:r>
              <a:rPr lang="en-US" sz="2400" dirty="0" err="1" smtClean="0"/>
              <a:t>instansi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ybs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Pengaduan</a:t>
            </a:r>
            <a:r>
              <a:rPr lang="en-US" sz="2400" dirty="0" smtClean="0"/>
              <a:t> </a:t>
            </a:r>
            <a:r>
              <a:rPr lang="en-US" sz="2400" dirty="0" err="1" smtClean="0"/>
              <a:t>tertulis</a:t>
            </a:r>
            <a:r>
              <a:rPr lang="en-US" sz="2400" dirty="0" smtClean="0"/>
              <a:t> </a:t>
            </a:r>
            <a:r>
              <a:rPr lang="en-US" sz="2400" dirty="0" err="1" smtClean="0"/>
              <a:t>lewat</a:t>
            </a:r>
            <a:r>
              <a:rPr lang="en-US" sz="2400" dirty="0" smtClean="0"/>
              <a:t> </a:t>
            </a:r>
            <a:r>
              <a:rPr lang="en-US" sz="2400" dirty="0" err="1" smtClean="0"/>
              <a:t>surat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media </a:t>
            </a:r>
            <a:r>
              <a:rPr lang="en-US" sz="2400" dirty="0" err="1" smtClean="0"/>
              <a:t>elektronik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disamppaikan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jelas</a:t>
            </a:r>
            <a:r>
              <a:rPr lang="en-US" sz="2400" dirty="0" smtClean="0"/>
              <a:t> </a:t>
            </a:r>
            <a:r>
              <a:rPr lang="en-US" sz="2400" dirty="0" err="1" smtClean="0"/>
              <a:t>menyebut</a:t>
            </a:r>
            <a:r>
              <a:rPr lang="en-US" sz="2400" dirty="0" smtClean="0"/>
              <a:t> </a:t>
            </a:r>
            <a:r>
              <a:rPr lang="en-US" sz="2400" dirty="0" err="1" smtClean="0"/>
              <a:t>nama</a:t>
            </a:r>
            <a:r>
              <a:rPr lang="en-US" sz="2400" dirty="0" smtClean="0"/>
              <a:t>, </a:t>
            </a:r>
            <a:r>
              <a:rPr lang="en-US" sz="2400" dirty="0" err="1" smtClean="0"/>
              <a:t>alamat</a:t>
            </a:r>
            <a:r>
              <a:rPr lang="en-US" sz="2400" dirty="0" smtClean="0"/>
              <a:t> , </a:t>
            </a:r>
            <a:r>
              <a:rPr lang="en-US" sz="2400" dirty="0" err="1" smtClean="0"/>
              <a:t>identitas</a:t>
            </a:r>
            <a:r>
              <a:rPr lang="en-US" sz="2400" dirty="0" smtClean="0"/>
              <a:t> </a:t>
            </a:r>
            <a:r>
              <a:rPr lang="en-US" sz="2400" dirty="0" err="1" smtClean="0"/>
              <a:t>sah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bertanggungjawab</a:t>
            </a:r>
            <a:r>
              <a:rPr lang="en-US" sz="2400" dirty="0" smtClean="0"/>
              <a:t> (</a:t>
            </a:r>
            <a:r>
              <a:rPr lang="en-US" sz="2400" dirty="0" err="1" smtClean="0"/>
              <a:t>bukan</a:t>
            </a:r>
            <a:r>
              <a:rPr lang="en-US" sz="2400" dirty="0" smtClean="0"/>
              <a:t> </a:t>
            </a:r>
            <a:r>
              <a:rPr lang="en-US" sz="2400" dirty="0" err="1" smtClean="0"/>
              <a:t>surat</a:t>
            </a:r>
            <a:r>
              <a:rPr lang="en-US" sz="2400" dirty="0" smtClean="0"/>
              <a:t> </a:t>
            </a:r>
            <a:r>
              <a:rPr lang="en-US" sz="2400" dirty="0" err="1" smtClean="0"/>
              <a:t>kaleng</a:t>
            </a:r>
            <a:r>
              <a:rPr lang="en-US" sz="2400" dirty="0" smtClean="0"/>
              <a:t>). Apabila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pengaduan</a:t>
            </a:r>
            <a:r>
              <a:rPr lang="en-US" sz="2400" dirty="0" smtClean="0"/>
              <a:t>  </a:t>
            </a:r>
            <a:r>
              <a:rPr lang="en-US" sz="2400" dirty="0" err="1" smtClean="0"/>
              <a:t>terjadi</a:t>
            </a:r>
            <a:r>
              <a:rPr lang="en-US" sz="2400" dirty="0" smtClean="0"/>
              <a:t>  </a:t>
            </a:r>
            <a:r>
              <a:rPr lang="en-US" sz="2400" dirty="0" err="1" smtClean="0"/>
              <a:t>penyimpangan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petugas</a:t>
            </a:r>
            <a:r>
              <a:rPr lang="en-US" sz="2400" dirty="0" smtClean="0"/>
              <a:t> 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perlu</a:t>
            </a:r>
            <a:r>
              <a:rPr lang="en-US" sz="2400" dirty="0" smtClean="0"/>
              <a:t> </a:t>
            </a:r>
            <a:r>
              <a:rPr lang="en-US" sz="2400" dirty="0" err="1" smtClean="0"/>
              <a:t>diberikan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sanksi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petugas</a:t>
            </a:r>
            <a:r>
              <a:rPr lang="en-US" sz="2400" dirty="0" smtClean="0"/>
              <a:t>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</a:t>
            </a:r>
            <a:r>
              <a:rPr lang="en-US" sz="2400" dirty="0" err="1" smtClean="0"/>
              <a:t>perundang-undangan</a:t>
            </a:r>
            <a:r>
              <a:rPr lang="en-US" sz="2400" dirty="0" smtClean="0"/>
              <a:t>.  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50410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673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Transparansi dan Akuntabilitas Pelayanan</vt:lpstr>
      <vt:lpstr>Kebijakan Transparansi dan Akuntabilitas Pelayanan</vt:lpstr>
      <vt:lpstr> Pedoman Petunjuk Teknis:  </vt:lpstr>
      <vt:lpstr>Transparasi Pelayanan Publik</vt:lpstr>
      <vt:lpstr>PowerPoint Presentation</vt:lpstr>
      <vt:lpstr>Akuntabilitas Pelayanan Publik</vt:lpstr>
      <vt:lpstr>PowerPoint Presentation</vt:lpstr>
      <vt:lpstr>PowerPoint Presentation</vt:lpstr>
      <vt:lpstr>Pengaduan Masyarakat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Transparansi dan Akuntabilitas Pelayanan</dc:title>
  <dc:creator>asus</dc:creator>
  <cp:lastModifiedBy>asus</cp:lastModifiedBy>
  <cp:revision>20</cp:revision>
  <dcterms:created xsi:type="dcterms:W3CDTF">2020-12-04T06:18:01Z</dcterms:created>
  <dcterms:modified xsi:type="dcterms:W3CDTF">2020-12-07T01:00:58Z</dcterms:modified>
</cp:coreProperties>
</file>