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6C2DC47-7D74-4B31-A6F0-71E7A535DB70}" type="datetimeFigureOut">
              <a:rPr lang="id-ID" smtClean="0"/>
              <a:t>12/08/2020</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E628B18-6594-40EE-9740-E2C57D1226AA}" type="slidenum">
              <a:rPr lang="id-ID" smtClean="0"/>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C2DC47-7D74-4B31-A6F0-71E7A535DB70}" type="datetimeFigureOut">
              <a:rPr lang="id-ID" smtClean="0"/>
              <a:t>12/08/2020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628B18-6594-40EE-9740-E2C57D1226AA}"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E628B18-6594-40EE-9740-E2C57D1226AA}" type="slidenum">
              <a:rPr lang="id-ID" smtClean="0"/>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C2DC47-7D74-4B31-A6F0-71E7A535DB70}" type="datetimeFigureOut">
              <a:rPr lang="id-ID" smtClean="0"/>
              <a:t>12/08/2020</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6C2DC47-7D74-4B31-A6F0-71E7A535DB70}" type="datetimeFigureOut">
              <a:rPr lang="id-ID" smtClean="0"/>
              <a:t>12/08/2020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7E628B18-6594-40EE-9740-E2C57D1226AA}" type="slidenum">
              <a:rPr lang="id-ID" smtClean="0"/>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A6C2DC47-7D74-4B31-A6F0-71E7A535DB70}" type="datetimeFigureOut">
              <a:rPr lang="id-ID" smtClean="0"/>
              <a:t>12/08/2020</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E628B18-6594-40EE-9740-E2C57D1226AA}" type="slidenum">
              <a:rPr lang="id-ID" smtClean="0"/>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6C2DC47-7D74-4B31-A6F0-71E7A535DB70}" type="datetimeFigureOut">
              <a:rPr lang="id-ID" smtClean="0"/>
              <a:t>12/08/2020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E628B18-6594-40EE-9740-E2C57D1226AA}" type="slidenum">
              <a:rPr lang="id-ID" smtClean="0"/>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6C2DC47-7D74-4B31-A6F0-71E7A535DB70}" type="datetimeFigureOut">
              <a:rPr lang="id-ID" smtClean="0"/>
              <a:t>12/08/2020</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E628B18-6594-40EE-9740-E2C57D1226AA}" type="slidenum">
              <a:rPr lang="id-ID" smtClean="0"/>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C2DC47-7D74-4B31-A6F0-71E7A535DB70}" type="datetimeFigureOut">
              <a:rPr lang="id-ID" smtClean="0"/>
              <a:t>12/08/2020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7E628B18-6594-40EE-9740-E2C57D1226AA}"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6C2DC47-7D74-4B31-A6F0-71E7A535DB70}" type="datetimeFigureOut">
              <a:rPr lang="id-ID" smtClean="0"/>
              <a:t>12/08/2020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E628B18-6594-40EE-9740-E2C57D1226AA}"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E628B18-6594-40EE-9740-E2C57D1226AA}" type="slidenum">
              <a:rPr lang="id-ID" smtClean="0"/>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6C2DC47-7D74-4B31-A6F0-71E7A535DB70}" type="datetimeFigureOut">
              <a:rPr lang="id-ID" smtClean="0"/>
              <a:t>12/08/2020</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E628B18-6594-40EE-9740-E2C57D1226AA}" type="slidenum">
              <a:rPr lang="id-ID" smtClean="0"/>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6C2DC47-7D74-4B31-A6F0-71E7A535DB70}" type="datetimeFigureOut">
              <a:rPr lang="id-ID" smtClean="0"/>
              <a:t>12/08/2020</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6C2DC47-7D74-4B31-A6F0-71E7A535DB70}" type="datetimeFigureOut">
              <a:rPr lang="id-ID" smtClean="0"/>
              <a:t>12/08/2020</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E628B18-6594-40EE-9740-E2C57D1226AA}" type="slidenum">
              <a:rPr lang="id-ID" smtClean="0"/>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7584" y="3886200"/>
            <a:ext cx="7920880" cy="1752600"/>
          </a:xfrm>
        </p:spPr>
        <p:txBody>
          <a:bodyPr>
            <a:normAutofit/>
          </a:bodyPr>
          <a:lstStyle/>
          <a:p>
            <a:r>
              <a:rPr lang="id-ID" dirty="0" smtClean="0">
                <a:solidFill>
                  <a:srgbClr val="0070C0"/>
                </a:solidFill>
              </a:rPr>
              <a:t>Oleh Drs. Hartono </a:t>
            </a:r>
          </a:p>
          <a:p>
            <a:r>
              <a:rPr lang="id-ID" dirty="0" smtClean="0">
                <a:solidFill>
                  <a:srgbClr val="0070C0"/>
                </a:solidFill>
              </a:rPr>
              <a:t>Prodi PMD- D3</a:t>
            </a:r>
          </a:p>
          <a:p>
            <a:r>
              <a:rPr lang="id-ID" dirty="0" smtClean="0">
                <a:solidFill>
                  <a:srgbClr val="0070C0"/>
                </a:solidFill>
              </a:rPr>
              <a:t>SEKOLAH TINGGI PEMBANGUNAN MASYARAKAT DESA “APMD”</a:t>
            </a:r>
          </a:p>
          <a:p>
            <a:r>
              <a:rPr lang="id-ID" dirty="0" smtClean="0">
                <a:solidFill>
                  <a:srgbClr val="0070C0"/>
                </a:solidFill>
              </a:rPr>
              <a:t>YOGYAKARTA</a:t>
            </a:r>
            <a:endParaRPr lang="id-ID" dirty="0">
              <a:solidFill>
                <a:srgbClr val="0070C0"/>
              </a:solidFill>
            </a:endParaRPr>
          </a:p>
        </p:txBody>
      </p:sp>
      <p:sp>
        <p:nvSpPr>
          <p:cNvPr id="2" name="Title 1"/>
          <p:cNvSpPr>
            <a:spLocks noGrp="1"/>
          </p:cNvSpPr>
          <p:nvPr>
            <p:ph type="ctrTitle"/>
          </p:nvPr>
        </p:nvSpPr>
        <p:spPr/>
        <p:txBody>
          <a:bodyPr>
            <a:normAutofit fontScale="90000"/>
          </a:bodyPr>
          <a:lstStyle/>
          <a:p>
            <a:r>
              <a:rPr lang="id-ID" dirty="0" smtClean="0"/>
              <a:t>MATERI </a:t>
            </a:r>
            <a:r>
              <a:rPr lang="id-ID" dirty="0" smtClean="0"/>
              <a:t>KULIAH I </a:t>
            </a:r>
            <a:r>
              <a:rPr lang="id-ID" dirty="0" smtClean="0"/>
              <a:t/>
            </a:r>
            <a:br>
              <a:rPr lang="id-ID" dirty="0" smtClean="0"/>
            </a:br>
            <a:r>
              <a:rPr lang="id-ID" b="1" dirty="0" smtClean="0"/>
              <a:t>SISTEM PEMERINTAHAN DESA </a:t>
            </a:r>
            <a:endParaRPr lang="id-ID" b="1" dirty="0"/>
          </a:p>
        </p:txBody>
      </p:sp>
    </p:spTree>
    <p:extLst>
      <p:ext uri="{BB962C8B-B14F-4D97-AF65-F5344CB8AC3E}">
        <p14:creationId xmlns:p14="http://schemas.microsoft.com/office/powerpoint/2010/main" val="425960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p:cNvPicPr>
            <a:picLocks noChangeAspect="1" noChangeArrowheads="1"/>
          </p:cNvPicPr>
          <p:nvPr/>
        </p:nvPicPr>
        <p:blipFill>
          <a:blip r:embed="rId2">
            <a:lum bright="70000" contrast="-70000"/>
            <a:extLst>
              <a:ext uri="{BEBA8EAE-BF5A-486C-A8C5-ECC9F3942E4B}">
                <a14:imgProps xmlns:a14="http://schemas.microsoft.com/office/drawing/2010/main">
                  <a14:imgLayer r:embed="rId3">
                    <a14:imgEffect>
                      <a14:artisticPaintStrokes/>
                    </a14:imgEffect>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28600" y="152400"/>
            <a:ext cx="8475752"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600200" y="304800"/>
            <a:ext cx="6324600" cy="830997"/>
          </a:xfrm>
          <a:prstGeom prst="rect">
            <a:avLst/>
          </a:prstGeom>
          <a:noFill/>
        </p:spPr>
        <p:txBody>
          <a:bodyPr wrap="square" rtlCol="0">
            <a:spAutoFit/>
          </a:bodyPr>
          <a:lstStyle/>
          <a:p>
            <a:pPr algn="ctr"/>
            <a:r>
              <a:rPr lang="en-US" sz="4800" dirty="0" smtClean="0">
                <a:solidFill>
                  <a:srgbClr val="C00000"/>
                </a:solidFill>
                <a:latin typeface="Adobe Garamond Pro Bold" pitchFamily="18" charset="0"/>
              </a:rPr>
              <a:t>PENGERTIAN  </a:t>
            </a:r>
            <a:endParaRPr lang="en-US" sz="4800" dirty="0">
              <a:solidFill>
                <a:srgbClr val="C00000"/>
              </a:solidFill>
              <a:latin typeface="Adobe Garamond Pro Bold" pitchFamily="18" charset="0"/>
            </a:endParaRPr>
          </a:p>
        </p:txBody>
      </p:sp>
      <p:sp>
        <p:nvSpPr>
          <p:cNvPr id="7" name="TextBox 6"/>
          <p:cNvSpPr txBox="1"/>
          <p:nvPr/>
        </p:nvSpPr>
        <p:spPr>
          <a:xfrm>
            <a:off x="723900" y="1371600"/>
            <a:ext cx="7696200" cy="4893647"/>
          </a:xfrm>
          <a:prstGeom prst="rect">
            <a:avLst/>
          </a:prstGeom>
          <a:noFill/>
        </p:spPr>
        <p:txBody>
          <a:bodyPr wrap="square" rtlCol="0">
            <a:spAutoFit/>
          </a:bodyPr>
          <a:lstStyle/>
          <a:p>
            <a:pPr algn="just"/>
            <a:r>
              <a:rPr lang="en-US" sz="2400" b="1" i="1" dirty="0" smtClean="0">
                <a:solidFill>
                  <a:srgbClr val="0070C0"/>
                </a:solidFill>
                <a:latin typeface="Adobe Garamond Pro Bold" pitchFamily="18" charset="0"/>
              </a:rPr>
              <a:t>UU NO. </a:t>
            </a:r>
            <a:r>
              <a:rPr lang="en-US" sz="2400" b="1" i="1" dirty="0">
                <a:solidFill>
                  <a:srgbClr val="0070C0"/>
                </a:solidFill>
                <a:latin typeface="Adobe Garamond Pro Bold" pitchFamily="18" charset="0"/>
              </a:rPr>
              <a:t>6</a:t>
            </a:r>
            <a:r>
              <a:rPr lang="en-US" sz="2400" b="1" i="1" dirty="0" smtClean="0">
                <a:solidFill>
                  <a:srgbClr val="0070C0"/>
                </a:solidFill>
                <a:latin typeface="Adobe Garamond Pro Bold" pitchFamily="18" charset="0"/>
              </a:rPr>
              <a:t> TAHUN 2014 TENTANG DESA</a:t>
            </a:r>
            <a:r>
              <a:rPr lang="en-US" sz="2400" dirty="0" smtClean="0">
                <a:solidFill>
                  <a:srgbClr val="0070C0"/>
                </a:solidFill>
                <a:latin typeface="Adobe Garamond Pro Bold" pitchFamily="18" charset="0"/>
              </a:rPr>
              <a:t> </a:t>
            </a:r>
            <a:r>
              <a:rPr lang="en-US" sz="2400" dirty="0" smtClean="0">
                <a:solidFill>
                  <a:prstClr val="black"/>
                </a:solidFill>
                <a:latin typeface="Adobe Garamond Pro Bold" pitchFamily="18" charset="0"/>
              </a:rPr>
              <a:t> </a:t>
            </a:r>
          </a:p>
          <a:p>
            <a:pPr algn="just"/>
            <a:r>
              <a:rPr lang="en-US" sz="2400" dirty="0" smtClean="0">
                <a:solidFill>
                  <a:prstClr val="black"/>
                </a:solidFill>
                <a:latin typeface="Adobe Garamond Pro Bold" pitchFamily="18" charset="0"/>
                <a:cs typeface="Times New Roman"/>
              </a:rPr>
              <a:t>►</a:t>
            </a:r>
            <a:r>
              <a:rPr lang="en-US" sz="2000" dirty="0">
                <a:solidFill>
                  <a:srgbClr val="252525"/>
                </a:solidFill>
                <a:latin typeface="Arial"/>
              </a:rPr>
              <a:t> </a:t>
            </a:r>
            <a:r>
              <a:rPr lang="en-US" sz="2400" dirty="0" smtClean="0">
                <a:solidFill>
                  <a:srgbClr val="252525"/>
                </a:solidFill>
                <a:latin typeface="Arial"/>
              </a:rPr>
              <a:t>DESA ADALAH DESA ATAU DESA ADAT ATAU YANG DISEBUT DENGAN NAMA LAIN, SELANJUTNYA DISEBUT DESA ADALAH KESATUAN MASYARAKAT HUKUM YANG MEMILIKI BATAS WILAYAH YANG BERWENANG UNTUK MENGATUR DAN MENGURUS URUSAN PEMERINTAHAN, KEPENTINGAN MASYARAKAT SETEMPAT BERDASARKAN PRAKARSA MASYARAKAT, HAK ASAL USUL, DAN/ATAU HAK TRADISIONAL YANG DIAKUI DAN DIHORMATI DALAM SISTEM PEMERINTAHAN NEGARA KESATUAN REPUBLIK INDONESIA</a:t>
            </a:r>
            <a:endParaRPr lang="en-US" sz="2400" dirty="0" smtClean="0">
              <a:solidFill>
                <a:prstClr val="black"/>
              </a:solidFill>
              <a:latin typeface="Adobe Garamond Pro Bold" pitchFamily="18" charset="0"/>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52400"/>
            <a:ext cx="914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1791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612775" y="228600"/>
            <a:ext cx="8153400" cy="990600"/>
          </a:xfrm>
        </p:spPr>
        <p:txBody>
          <a:bodyPr/>
          <a:lstStyle/>
          <a:p>
            <a:pPr eaLnBrk="1" hangingPunct="1"/>
            <a:r>
              <a:rPr lang="id-ID" smtClean="0"/>
              <a:t>Definisi Desa</a:t>
            </a:r>
          </a:p>
        </p:txBody>
      </p:sp>
      <p:sp>
        <p:nvSpPr>
          <p:cNvPr id="13315" name="Content Placeholder 2"/>
          <p:cNvSpPr>
            <a:spLocks noGrp="1"/>
          </p:cNvSpPr>
          <p:nvPr>
            <p:ph sz="quarter" idx="1"/>
          </p:nvPr>
        </p:nvSpPr>
        <p:spPr>
          <a:xfrm>
            <a:off x="612775" y="1600200"/>
            <a:ext cx="8153400" cy="4495800"/>
          </a:xfrm>
        </p:spPr>
        <p:txBody>
          <a:bodyPr>
            <a:normAutofit/>
          </a:bodyPr>
          <a:lstStyle/>
          <a:p>
            <a:pPr eaLnBrk="1" hangingPunct="1">
              <a:buFont typeface="Arial" charset="0"/>
              <a:buChar char="•"/>
            </a:pPr>
            <a:r>
              <a:rPr lang="id-ID" smtClean="0"/>
              <a:t>Kesatuan masyarakat hukum yang memiliki batas wilayah </a:t>
            </a:r>
          </a:p>
          <a:p>
            <a:pPr eaLnBrk="1" hangingPunct="1">
              <a:buFont typeface="Arial" charset="0"/>
              <a:buChar char="•"/>
            </a:pPr>
            <a:r>
              <a:rPr lang="id-ID" smtClean="0"/>
              <a:t>Berwenang untuk mengatur dan mengurus Urusan Pemerintahan, kepentingan masyarakat setempat</a:t>
            </a:r>
          </a:p>
          <a:p>
            <a:pPr eaLnBrk="1" hangingPunct="1">
              <a:buFont typeface="Arial" charset="0"/>
              <a:buChar char="•"/>
            </a:pPr>
            <a:r>
              <a:rPr lang="id-ID" smtClean="0"/>
              <a:t>B</a:t>
            </a:r>
            <a:r>
              <a:rPr lang="sv-SE" smtClean="0"/>
              <a:t>erdasarkan prakarsa masyarakat, hak asal usul, dan/atau</a:t>
            </a:r>
            <a:r>
              <a:rPr lang="id-ID" smtClean="0"/>
              <a:t> </a:t>
            </a:r>
            <a:r>
              <a:rPr lang="sv-SE" smtClean="0"/>
              <a:t>hak tradisional </a:t>
            </a:r>
            <a:endParaRPr lang="id-ID" smtClean="0"/>
          </a:p>
          <a:p>
            <a:pPr eaLnBrk="1" hangingPunct="1">
              <a:buFont typeface="Arial" charset="0"/>
              <a:buChar char="•"/>
            </a:pPr>
            <a:r>
              <a:rPr lang="id-ID" smtClean="0"/>
              <a:t>Yang</a:t>
            </a:r>
            <a:r>
              <a:rPr lang="sv-SE" smtClean="0"/>
              <a:t> diakui dan dihormati dalam sistem</a:t>
            </a:r>
            <a:r>
              <a:rPr lang="id-ID" smtClean="0"/>
              <a:t> </a:t>
            </a:r>
            <a:r>
              <a:rPr lang="fi-FI" smtClean="0"/>
              <a:t>pemerintahan Negara Kesatuan Republik Indonesia.</a:t>
            </a:r>
            <a:endParaRPr lang="id-ID" smtClean="0"/>
          </a:p>
        </p:txBody>
      </p:sp>
    </p:spTree>
    <p:extLst>
      <p:ext uri="{BB962C8B-B14F-4D97-AF65-F5344CB8AC3E}">
        <p14:creationId xmlns:p14="http://schemas.microsoft.com/office/powerpoint/2010/main" val="1335897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29" y="0"/>
            <a:ext cx="915232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704850" y="76200"/>
            <a:ext cx="7696200" cy="7171194"/>
          </a:xfrm>
          <a:prstGeom prst="rect">
            <a:avLst/>
          </a:prstGeom>
          <a:noFill/>
        </p:spPr>
        <p:txBody>
          <a:bodyPr wrap="square" rtlCol="0">
            <a:spAutoFit/>
          </a:bodyPr>
          <a:lstStyle/>
          <a:p>
            <a:pPr algn="ctr"/>
            <a:r>
              <a:rPr lang="en-US" sz="6000" dirty="0" smtClean="0">
                <a:solidFill>
                  <a:srgbClr val="FF0000"/>
                </a:solidFill>
                <a:latin typeface="Adobe Garamond Pro Bold" pitchFamily="18" charset="0"/>
              </a:rPr>
              <a:t>     </a:t>
            </a:r>
            <a:r>
              <a:rPr lang="en-US" sz="4400" dirty="0" smtClean="0">
                <a:latin typeface="Adobe Garamond Pro Bold" pitchFamily="18" charset="0"/>
              </a:rPr>
              <a:t>PEMERINTAH DESA</a:t>
            </a:r>
            <a:endParaRPr lang="en-US" sz="6000" dirty="0" smtClean="0">
              <a:latin typeface="Adobe Garamond Pro Bold" pitchFamily="18" charset="0"/>
            </a:endParaRPr>
          </a:p>
          <a:p>
            <a:pPr algn="ctr"/>
            <a:endParaRPr lang="en-US" sz="4000" dirty="0" smtClean="0">
              <a:solidFill>
                <a:srgbClr val="FF0000"/>
              </a:solidFill>
              <a:latin typeface="Adobe Garamond Pro Bold" pitchFamily="18" charset="0"/>
            </a:endParaRPr>
          </a:p>
          <a:p>
            <a:pPr algn="just" fontAlgn="base"/>
            <a:r>
              <a:rPr lang="en-US" sz="3200" dirty="0" smtClean="0">
                <a:solidFill>
                  <a:srgbClr val="C00000"/>
                </a:solidFill>
                <a:latin typeface="Arial" pitchFamily="34" charset="0"/>
                <a:cs typeface="Arial" pitchFamily="34" charset="0"/>
              </a:rPr>
              <a:t> </a:t>
            </a:r>
            <a:r>
              <a:rPr lang="en-US" sz="4400" dirty="0" err="1" smtClean="0">
                <a:solidFill>
                  <a:srgbClr val="C00000"/>
                </a:solidFill>
                <a:latin typeface="Arial" pitchFamily="34" charset="0"/>
                <a:cs typeface="Arial" pitchFamily="34" charset="0"/>
              </a:rPr>
              <a:t>Adalah</a:t>
            </a:r>
            <a:r>
              <a:rPr lang="en-US" sz="4400" dirty="0" smtClean="0">
                <a:solidFill>
                  <a:srgbClr val="C00000"/>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Kepala</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Desa</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atau</a:t>
            </a:r>
            <a:r>
              <a:rPr lang="en-US" sz="4400" dirty="0" smtClean="0">
                <a:solidFill>
                  <a:schemeClr val="accent3">
                    <a:lumMod val="50000"/>
                  </a:schemeClr>
                </a:solidFill>
                <a:latin typeface="Arial" pitchFamily="34" charset="0"/>
                <a:cs typeface="Arial" pitchFamily="34" charset="0"/>
              </a:rPr>
              <a:t> yang </a:t>
            </a:r>
            <a:r>
              <a:rPr lang="en-US" sz="4400" dirty="0" err="1" smtClean="0">
                <a:solidFill>
                  <a:schemeClr val="accent3">
                    <a:lumMod val="50000"/>
                  </a:schemeClr>
                </a:solidFill>
                <a:latin typeface="Arial" pitchFamily="34" charset="0"/>
                <a:cs typeface="Arial" pitchFamily="34" charset="0"/>
              </a:rPr>
              <a:t>disebut</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dengan</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nama</a:t>
            </a:r>
            <a:r>
              <a:rPr lang="en-US" sz="4400" dirty="0" smtClean="0">
                <a:solidFill>
                  <a:schemeClr val="accent3">
                    <a:lumMod val="50000"/>
                  </a:schemeClr>
                </a:solidFill>
                <a:latin typeface="Arial" pitchFamily="34" charset="0"/>
                <a:cs typeface="Arial" pitchFamily="34" charset="0"/>
              </a:rPr>
              <a:t> lain </a:t>
            </a:r>
            <a:r>
              <a:rPr lang="en-US" sz="4400" dirty="0" err="1" smtClean="0">
                <a:solidFill>
                  <a:schemeClr val="accent3">
                    <a:lumMod val="50000"/>
                  </a:schemeClr>
                </a:solidFill>
                <a:latin typeface="Arial" pitchFamily="34" charset="0"/>
                <a:cs typeface="Arial" pitchFamily="34" charset="0"/>
              </a:rPr>
              <a:t>dibantu</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perangkat</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desa</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sebagai</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unsur</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penyelenggara</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Pemeritahan</a:t>
            </a:r>
            <a:r>
              <a:rPr lang="en-US" sz="4400" dirty="0" smtClean="0">
                <a:solidFill>
                  <a:schemeClr val="accent3">
                    <a:lumMod val="50000"/>
                  </a:schemeClr>
                </a:solidFill>
                <a:latin typeface="Arial" pitchFamily="34" charset="0"/>
                <a:cs typeface="Arial" pitchFamily="34" charset="0"/>
              </a:rPr>
              <a:t> </a:t>
            </a:r>
            <a:r>
              <a:rPr lang="en-US" sz="4400" dirty="0" err="1" smtClean="0">
                <a:solidFill>
                  <a:schemeClr val="accent3">
                    <a:lumMod val="50000"/>
                  </a:schemeClr>
                </a:solidFill>
                <a:latin typeface="Arial" pitchFamily="34" charset="0"/>
                <a:cs typeface="Arial" pitchFamily="34" charset="0"/>
              </a:rPr>
              <a:t>Desa</a:t>
            </a:r>
            <a:endParaRPr lang="en-US" sz="4400" dirty="0" smtClean="0">
              <a:solidFill>
                <a:schemeClr val="accent3">
                  <a:lumMod val="50000"/>
                </a:schemeClr>
              </a:solidFill>
              <a:latin typeface="Arial" pitchFamily="34" charset="0"/>
              <a:cs typeface="Arial" pitchFamily="34" charset="0"/>
            </a:endParaRPr>
          </a:p>
          <a:p>
            <a:pPr lvl="0" algn="just"/>
            <a:r>
              <a:rPr lang="en-US" sz="2800" dirty="0" smtClean="0">
                <a:solidFill>
                  <a:srgbClr val="C00000"/>
                </a:solidFill>
                <a:latin typeface="Arial" pitchFamily="34" charset="0"/>
                <a:cs typeface="Arial" pitchFamily="34" charset="0"/>
              </a:rPr>
              <a:t>(</a:t>
            </a:r>
            <a:r>
              <a:rPr lang="en-US" sz="2800" b="1" i="1" dirty="0">
                <a:solidFill>
                  <a:srgbClr val="C00000"/>
                </a:solidFill>
                <a:latin typeface="Adobe Garamond Pro Bold" pitchFamily="18" charset="0"/>
              </a:rPr>
              <a:t>UU NO. 6 TAHUN 2014 TENTANG DESA</a:t>
            </a:r>
            <a:r>
              <a:rPr lang="en-US" sz="2800" dirty="0">
                <a:solidFill>
                  <a:srgbClr val="C00000"/>
                </a:solidFill>
                <a:latin typeface="Adobe Garamond Pro Bold" pitchFamily="18" charset="0"/>
              </a:rPr>
              <a:t> </a:t>
            </a:r>
            <a:r>
              <a:rPr lang="en-US" sz="2800" dirty="0" smtClean="0">
                <a:solidFill>
                  <a:srgbClr val="C00000"/>
                </a:solidFill>
                <a:latin typeface="Adobe Garamond Pro Bold" pitchFamily="18" charset="0"/>
              </a:rPr>
              <a:t>) </a:t>
            </a:r>
            <a:endParaRPr lang="en-US" sz="2800" dirty="0">
              <a:solidFill>
                <a:srgbClr val="C00000"/>
              </a:solidFill>
              <a:latin typeface="Adobe Garamond Pro Bold" pitchFamily="18" charset="0"/>
            </a:endParaRPr>
          </a:p>
          <a:p>
            <a:pPr algn="ctr" fontAlgn="base"/>
            <a:endParaRPr lang="en-US" sz="3600" dirty="0" smtClean="0">
              <a:solidFill>
                <a:schemeClr val="accent3">
                  <a:lumMod val="50000"/>
                </a:schemeClr>
              </a:solidFill>
              <a:latin typeface="Arial" pitchFamily="34" charset="0"/>
              <a:cs typeface="Arial" pitchFamily="34" charset="0"/>
            </a:endParaRPr>
          </a:p>
          <a:p>
            <a:pPr algn="just" fontAlgn="base"/>
            <a:endParaRPr lang="en-US" sz="4400" dirty="0">
              <a:solidFill>
                <a:prstClr val="black"/>
              </a:solidFill>
              <a:latin typeface="Arial" pitchFamily="34" charset="0"/>
              <a:cs typeface="Arial" pitchFamily="34" charset="0"/>
            </a:endParaRPr>
          </a:p>
          <a:p>
            <a:pPr algn="just" fontAlgn="base"/>
            <a:r>
              <a:rPr lang="en-US" sz="3200" dirty="0" smtClean="0">
                <a:solidFill>
                  <a:prstClr val="black"/>
                </a:solidFill>
                <a:latin typeface="Arial" pitchFamily="34" charset="0"/>
                <a:cs typeface="Arial" pitchFamily="34" charset="0"/>
              </a:rPr>
              <a:t> </a:t>
            </a:r>
            <a:endParaRPr lang="en-US" sz="3200" dirty="0" smtClean="0">
              <a:solidFill>
                <a:prstClr val="black"/>
              </a:solidFill>
              <a:latin typeface="Adobe Garamond Pro Bold" pitchFamily="18"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52400"/>
            <a:ext cx="9144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7010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12775" y="228600"/>
            <a:ext cx="8153400" cy="990600"/>
          </a:xfrm>
        </p:spPr>
        <p:txBody>
          <a:bodyPr/>
          <a:lstStyle/>
          <a:p>
            <a:pPr eaLnBrk="1" hangingPunct="1"/>
            <a:r>
              <a:rPr lang="id-ID" smtClean="0"/>
              <a:t>Pemerintah Desa</a:t>
            </a:r>
          </a:p>
        </p:txBody>
      </p:sp>
      <p:sp>
        <p:nvSpPr>
          <p:cNvPr id="3" name="Content Placeholder 2"/>
          <p:cNvSpPr>
            <a:spLocks noGrp="1"/>
          </p:cNvSpPr>
          <p:nvPr>
            <p:ph sz="quarter" idx="1"/>
          </p:nvPr>
        </p:nvSpPr>
        <p:spPr>
          <a:xfrm>
            <a:off x="612775" y="1600200"/>
            <a:ext cx="8153400" cy="4495800"/>
          </a:xfrm>
        </p:spPr>
        <p:txBody>
          <a:bodyPr rtlCol="0">
            <a:normAutofit fontScale="92500"/>
          </a:bodyPr>
          <a:lstStyle/>
          <a:p>
            <a:pPr marL="320040" indent="-320040" eaLnBrk="1" fontAlgn="auto" hangingPunct="1">
              <a:spcAft>
                <a:spcPts val="0"/>
              </a:spcAft>
              <a:buFont typeface="Arial" pitchFamily="34" charset="0"/>
              <a:buChar char="•"/>
              <a:defRPr/>
            </a:pPr>
            <a:r>
              <a:rPr lang="id-ID" dirty="0" smtClean="0"/>
              <a:t>Menyelenggarakan urusan pemerintahan dan kepentingan masyarakat setempat dalam sistem pemerintahan Negara Kesatuan Republik Indonesia.</a:t>
            </a:r>
          </a:p>
          <a:p>
            <a:pPr marL="320040" indent="-320040" eaLnBrk="1" fontAlgn="auto" hangingPunct="1">
              <a:spcAft>
                <a:spcPts val="0"/>
              </a:spcAft>
              <a:buFont typeface="Arial" pitchFamily="34" charset="0"/>
              <a:buChar char="•"/>
              <a:defRPr/>
            </a:pPr>
            <a:r>
              <a:rPr lang="id-ID" b="1" dirty="0" smtClean="0"/>
              <a:t>Pemerintah Desa </a:t>
            </a:r>
            <a:r>
              <a:rPr lang="id-ID" dirty="0" smtClean="0"/>
              <a:t>adalah Kepala Desa dibantu perangkat Desa sebagai unsur penyelenggara Pemerintahan Desa.</a:t>
            </a:r>
          </a:p>
          <a:p>
            <a:pPr marL="320040" indent="-320040" eaLnBrk="1" fontAlgn="auto" hangingPunct="1">
              <a:spcAft>
                <a:spcPts val="0"/>
              </a:spcAft>
              <a:buFont typeface="Arial" pitchFamily="34" charset="0"/>
              <a:buChar char="•"/>
              <a:defRPr/>
            </a:pPr>
            <a:r>
              <a:rPr lang="id-ID" b="1" dirty="0" smtClean="0"/>
              <a:t>Badan Permusyawaratan Desa </a:t>
            </a:r>
            <a:r>
              <a:rPr lang="id-ID" dirty="0" smtClean="0"/>
              <a:t>adalah lembaga yang melaksanakan fungsi pemerintahan yang anggotanya merupakan wakil dari penduduk Desa berdasarkan keterwakilan wilayah dan ditetapkan secara demokratis.</a:t>
            </a:r>
          </a:p>
        </p:txBody>
      </p:sp>
    </p:spTree>
    <p:extLst>
      <p:ext uri="{BB962C8B-B14F-4D97-AF65-F5344CB8AC3E}">
        <p14:creationId xmlns:p14="http://schemas.microsoft.com/office/powerpoint/2010/main" val="3588021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US" b="1" dirty="0" err="1"/>
              <a:t>Pemerintahan</a:t>
            </a:r>
            <a:r>
              <a:rPr lang="en-US" b="1" dirty="0"/>
              <a:t> </a:t>
            </a:r>
            <a:r>
              <a:rPr lang="en-US" b="1" dirty="0" err="1"/>
              <a:t>Desa</a:t>
            </a:r>
            <a:r>
              <a:rPr lang="id-ID" b="1" dirty="0"/>
              <a:t/>
            </a:r>
            <a:br>
              <a:rPr lang="id-ID" b="1" dirty="0"/>
            </a:br>
            <a:endParaRPr lang="id-ID" b="1" dirty="0"/>
          </a:p>
        </p:txBody>
      </p:sp>
      <p:sp>
        <p:nvSpPr>
          <p:cNvPr id="3" name="Content Placeholder 2"/>
          <p:cNvSpPr>
            <a:spLocks noGrp="1"/>
          </p:cNvSpPr>
          <p:nvPr>
            <p:ph sz="quarter" idx="1"/>
          </p:nvPr>
        </p:nvSpPr>
        <p:spPr>
          <a:xfrm>
            <a:off x="0" y="908720"/>
            <a:ext cx="9036496" cy="6408712"/>
          </a:xfrm>
        </p:spPr>
        <p:txBody>
          <a:bodyPr>
            <a:normAutofit fontScale="70000" lnSpcReduction="20000"/>
          </a:bodyPr>
          <a:lstStyle/>
          <a:p>
            <a:pPr marL="0" indent="0">
              <a:buNone/>
            </a:pPr>
            <a:endParaRPr lang="id-ID" dirty="0"/>
          </a:p>
          <a:p>
            <a:r>
              <a:rPr lang="id-ID" dirty="0" smtClean="0"/>
              <a:t>1. </a:t>
            </a:r>
            <a:r>
              <a:rPr lang="en-US" dirty="0" err="1" smtClean="0"/>
              <a:t>Penyelenggaraan</a:t>
            </a:r>
            <a:r>
              <a:rPr lang="en-US" dirty="0" smtClean="0"/>
              <a:t> </a:t>
            </a:r>
            <a:r>
              <a:rPr lang="en-US" dirty="0" err="1"/>
              <a:t>pemerintahan</a:t>
            </a:r>
            <a:r>
              <a:rPr lang="en-US" dirty="0"/>
              <a:t> </a:t>
            </a:r>
            <a:r>
              <a:rPr lang="en-US" dirty="0" err="1"/>
              <a:t>desa</a:t>
            </a:r>
            <a:r>
              <a:rPr lang="en-US" dirty="0"/>
              <a:t> </a:t>
            </a:r>
            <a:r>
              <a:rPr lang="en-US" dirty="0" err="1"/>
              <a:t>merupakan</a:t>
            </a:r>
            <a:r>
              <a:rPr lang="en-US" dirty="0"/>
              <a:t> </a:t>
            </a:r>
            <a:r>
              <a:rPr lang="en-US" dirty="0" err="1" smtClean="0"/>
              <a:t>su</a:t>
            </a:r>
            <a:r>
              <a:rPr lang="id-ID" dirty="0"/>
              <a:t>b</a:t>
            </a:r>
            <a:r>
              <a:rPr lang="en-US" dirty="0" err="1" smtClean="0"/>
              <a:t>sistem</a:t>
            </a:r>
            <a:r>
              <a:rPr lang="en-US" dirty="0" smtClean="0"/>
              <a:t> </a:t>
            </a:r>
            <a:r>
              <a:rPr lang="en-US" dirty="0" err="1"/>
              <a:t>dari</a:t>
            </a:r>
            <a:r>
              <a:rPr lang="en-US" dirty="0"/>
              <a:t> </a:t>
            </a:r>
            <a:r>
              <a:rPr lang="id-ID" dirty="0" smtClean="0"/>
              <a:t> </a:t>
            </a:r>
            <a:r>
              <a:rPr lang="en-US" dirty="0" err="1" smtClean="0"/>
              <a:t>sistem</a:t>
            </a:r>
            <a:r>
              <a:rPr lang="en-US" dirty="0" smtClean="0"/>
              <a:t> </a:t>
            </a:r>
            <a:r>
              <a:rPr lang="en-US" dirty="0" err="1"/>
              <a:t>penyelenggaraan</a:t>
            </a:r>
            <a:r>
              <a:rPr lang="en-US" dirty="0"/>
              <a:t> </a:t>
            </a:r>
            <a:r>
              <a:rPr lang="en-US" dirty="0" err="1"/>
              <a:t>pemerintahan</a:t>
            </a:r>
            <a:r>
              <a:rPr lang="en-US" dirty="0"/>
              <a:t>, </a:t>
            </a:r>
            <a:r>
              <a:rPr lang="en-US" dirty="0" err="1"/>
              <a:t>sehingga</a:t>
            </a:r>
            <a:r>
              <a:rPr lang="en-US" dirty="0"/>
              <a:t> </a:t>
            </a:r>
            <a:r>
              <a:rPr lang="en-US" dirty="0" err="1"/>
              <a:t>desa</a:t>
            </a:r>
            <a:r>
              <a:rPr lang="en-US" dirty="0"/>
              <a:t> </a:t>
            </a:r>
            <a:r>
              <a:rPr lang="en-US" dirty="0" err="1"/>
              <a:t>memiliki</a:t>
            </a:r>
            <a:r>
              <a:rPr lang="en-US" dirty="0"/>
              <a:t> </a:t>
            </a:r>
            <a:r>
              <a:rPr lang="en-US" dirty="0" err="1" smtClean="0"/>
              <a:t>kewenan</a:t>
            </a:r>
            <a:r>
              <a:rPr lang="id-ID" dirty="0" smtClean="0"/>
              <a:t> </a:t>
            </a:r>
            <a:r>
              <a:rPr lang="en-US" dirty="0" err="1" smtClean="0"/>
              <a:t>gan</a:t>
            </a:r>
            <a:r>
              <a:rPr lang="en-US" dirty="0" smtClean="0"/>
              <a:t> </a:t>
            </a:r>
            <a:r>
              <a:rPr lang="en-US" dirty="0" err="1"/>
              <a:t>untuk</a:t>
            </a:r>
            <a:r>
              <a:rPr lang="en-US" dirty="0"/>
              <a:t> </a:t>
            </a:r>
            <a:r>
              <a:rPr lang="en-US" dirty="0" err="1"/>
              <a:t>mengatur</a:t>
            </a:r>
            <a:r>
              <a:rPr lang="en-US" dirty="0"/>
              <a:t> </a:t>
            </a:r>
            <a:r>
              <a:rPr lang="en-US" dirty="0" err="1"/>
              <a:t>dan</a:t>
            </a:r>
            <a:r>
              <a:rPr lang="en-US" dirty="0"/>
              <a:t> </a:t>
            </a:r>
            <a:r>
              <a:rPr lang="en-US" dirty="0" err="1"/>
              <a:t>mengurus</a:t>
            </a:r>
            <a:r>
              <a:rPr lang="en-US" dirty="0"/>
              <a:t> </a:t>
            </a:r>
            <a:r>
              <a:rPr lang="en-US" dirty="0" err="1"/>
              <a:t>kepentingan</a:t>
            </a:r>
            <a:r>
              <a:rPr lang="en-US" dirty="0"/>
              <a:t> </a:t>
            </a:r>
            <a:r>
              <a:rPr lang="en-US" dirty="0" err="1"/>
              <a:t>masyarakat</a:t>
            </a:r>
            <a:r>
              <a:rPr lang="en-US" dirty="0" smtClean="0"/>
              <a:t>.</a:t>
            </a:r>
            <a:endParaRPr lang="id-ID" dirty="0" smtClean="0"/>
          </a:p>
          <a:p>
            <a:pPr marL="0" indent="0">
              <a:buNone/>
            </a:pPr>
            <a:r>
              <a:rPr lang="id-ID" dirty="0" smtClean="0"/>
              <a:t>      </a:t>
            </a:r>
            <a:r>
              <a:rPr lang="en-US" dirty="0" err="1" smtClean="0"/>
              <a:t>Kepala</a:t>
            </a:r>
            <a:r>
              <a:rPr lang="en-US" dirty="0" smtClean="0"/>
              <a:t> </a:t>
            </a:r>
            <a:r>
              <a:rPr lang="en-US" dirty="0" err="1"/>
              <a:t>desa</a:t>
            </a:r>
            <a:r>
              <a:rPr lang="en-US" dirty="0"/>
              <a:t> </a:t>
            </a:r>
            <a:r>
              <a:rPr lang="en-US" dirty="0" err="1"/>
              <a:t>bertanggungjwab</a:t>
            </a:r>
            <a:r>
              <a:rPr lang="en-US" dirty="0"/>
              <a:t> </a:t>
            </a:r>
            <a:r>
              <a:rPr lang="en-US" dirty="0" err="1"/>
              <a:t>kepada</a:t>
            </a:r>
            <a:r>
              <a:rPr lang="en-US" dirty="0"/>
              <a:t> </a:t>
            </a:r>
            <a:r>
              <a:rPr lang="en-US" dirty="0" err="1"/>
              <a:t>Badan</a:t>
            </a:r>
            <a:r>
              <a:rPr lang="en-US" dirty="0"/>
              <a:t> </a:t>
            </a:r>
            <a:r>
              <a:rPr lang="en-US" dirty="0" err="1"/>
              <a:t>Perwakilan</a:t>
            </a:r>
            <a:r>
              <a:rPr lang="en-US" dirty="0"/>
              <a:t> </a:t>
            </a:r>
            <a:r>
              <a:rPr lang="en-US" dirty="0" err="1"/>
              <a:t>Desa</a:t>
            </a:r>
            <a:r>
              <a:rPr lang="en-US" dirty="0"/>
              <a:t> </a:t>
            </a:r>
            <a:r>
              <a:rPr lang="en-US" dirty="0" err="1"/>
              <a:t>dan</a:t>
            </a:r>
            <a:r>
              <a:rPr lang="en-US" dirty="0"/>
              <a:t> </a:t>
            </a:r>
            <a:r>
              <a:rPr lang="en-US" dirty="0" err="1"/>
              <a:t>menyampaikan</a:t>
            </a:r>
            <a:r>
              <a:rPr lang="en-US" dirty="0"/>
              <a:t> </a:t>
            </a:r>
            <a:r>
              <a:rPr lang="id-ID" dirty="0" smtClean="0"/>
              <a:t>	</a:t>
            </a:r>
            <a:r>
              <a:rPr lang="en-US" dirty="0" err="1" smtClean="0"/>
              <a:t>laporan</a:t>
            </a:r>
            <a:r>
              <a:rPr lang="en-US" dirty="0" smtClean="0"/>
              <a:t> </a:t>
            </a:r>
            <a:r>
              <a:rPr lang="en-US" dirty="0" err="1"/>
              <a:t>pelaksanaan</a:t>
            </a:r>
            <a:r>
              <a:rPr lang="en-US" dirty="0"/>
              <a:t> </a:t>
            </a:r>
            <a:r>
              <a:rPr lang="en-US" dirty="0" err="1"/>
              <a:t>tersebut</a:t>
            </a:r>
            <a:r>
              <a:rPr lang="en-US" dirty="0"/>
              <a:t> </a:t>
            </a:r>
            <a:r>
              <a:rPr lang="en-US" dirty="0" err="1"/>
              <a:t>kepada</a:t>
            </a:r>
            <a:r>
              <a:rPr lang="en-US" dirty="0"/>
              <a:t> </a:t>
            </a:r>
            <a:r>
              <a:rPr lang="en-US" dirty="0" err="1"/>
              <a:t>bupati</a:t>
            </a:r>
            <a:r>
              <a:rPr lang="en-US" dirty="0" smtClean="0"/>
              <a:t>.</a:t>
            </a:r>
            <a:endParaRPr lang="id-ID" dirty="0" smtClean="0"/>
          </a:p>
          <a:p>
            <a:pPr marL="0" indent="0">
              <a:buNone/>
            </a:pPr>
            <a:endParaRPr lang="id-ID" dirty="0"/>
          </a:p>
          <a:p>
            <a:r>
              <a:rPr lang="en-US" dirty="0"/>
              <a:t>3.       </a:t>
            </a:r>
            <a:r>
              <a:rPr lang="en-US" dirty="0" err="1"/>
              <a:t>Desa</a:t>
            </a:r>
            <a:r>
              <a:rPr lang="en-US" dirty="0"/>
              <a:t> </a:t>
            </a:r>
            <a:r>
              <a:rPr lang="en-US" dirty="0" err="1"/>
              <a:t>dapat</a:t>
            </a:r>
            <a:r>
              <a:rPr lang="en-US" dirty="0"/>
              <a:t> </a:t>
            </a:r>
            <a:r>
              <a:rPr lang="en-US" dirty="0" err="1"/>
              <a:t>melakukan</a:t>
            </a:r>
            <a:r>
              <a:rPr lang="en-US" dirty="0"/>
              <a:t> </a:t>
            </a:r>
            <a:r>
              <a:rPr lang="en-US" dirty="0" err="1"/>
              <a:t>perbuatan</a:t>
            </a:r>
            <a:r>
              <a:rPr lang="en-US" dirty="0"/>
              <a:t> </a:t>
            </a:r>
            <a:r>
              <a:rPr lang="en-US" dirty="0" err="1"/>
              <a:t>hukum</a:t>
            </a:r>
            <a:r>
              <a:rPr lang="en-US" dirty="0"/>
              <a:t>, </a:t>
            </a:r>
            <a:r>
              <a:rPr lang="en-US" dirty="0" err="1"/>
              <a:t>baik</a:t>
            </a:r>
            <a:r>
              <a:rPr lang="en-US" dirty="0"/>
              <a:t> </a:t>
            </a:r>
            <a:r>
              <a:rPr lang="en-US" dirty="0" err="1"/>
              <a:t>hukum</a:t>
            </a:r>
            <a:r>
              <a:rPr lang="en-US" dirty="0"/>
              <a:t> </a:t>
            </a:r>
            <a:r>
              <a:rPr lang="en-US" dirty="0" err="1"/>
              <a:t>publik</a:t>
            </a:r>
            <a:r>
              <a:rPr lang="en-US" dirty="0"/>
              <a:t> </a:t>
            </a:r>
            <a:r>
              <a:rPr lang="en-US" dirty="0" err="1"/>
              <a:t>maupun</a:t>
            </a:r>
            <a:r>
              <a:rPr lang="en-US" dirty="0"/>
              <a:t> </a:t>
            </a:r>
            <a:r>
              <a:rPr lang="en-US" dirty="0" err="1"/>
              <a:t>perdata</a:t>
            </a:r>
            <a:r>
              <a:rPr lang="en-US" dirty="0"/>
              <a:t>, </a:t>
            </a:r>
            <a:r>
              <a:rPr lang="en-US" dirty="0" err="1"/>
              <a:t>memiliki</a:t>
            </a:r>
            <a:r>
              <a:rPr lang="en-US" dirty="0"/>
              <a:t> </a:t>
            </a:r>
            <a:r>
              <a:rPr lang="en-US" dirty="0" err="1"/>
              <a:t>kekayaan</a:t>
            </a:r>
            <a:r>
              <a:rPr lang="en-US" dirty="0"/>
              <a:t>, </a:t>
            </a:r>
            <a:r>
              <a:rPr lang="en-US" dirty="0" err="1"/>
              <a:t>harta</a:t>
            </a:r>
            <a:r>
              <a:rPr lang="en-US" dirty="0"/>
              <a:t> </a:t>
            </a:r>
            <a:r>
              <a:rPr lang="en-US" dirty="0" err="1"/>
              <a:t>benda</a:t>
            </a:r>
            <a:r>
              <a:rPr lang="en-US" dirty="0"/>
              <a:t> </a:t>
            </a:r>
            <a:r>
              <a:rPr lang="en-US" dirty="0" err="1"/>
              <a:t>dan</a:t>
            </a:r>
            <a:r>
              <a:rPr lang="en-US" dirty="0"/>
              <a:t> </a:t>
            </a:r>
            <a:r>
              <a:rPr lang="en-US" dirty="0" err="1"/>
              <a:t>bangunan</a:t>
            </a:r>
            <a:r>
              <a:rPr lang="en-US" dirty="0"/>
              <a:t> </a:t>
            </a:r>
            <a:r>
              <a:rPr lang="en-US" dirty="0" err="1"/>
              <a:t>serta</a:t>
            </a:r>
            <a:r>
              <a:rPr lang="en-US" dirty="0"/>
              <a:t> </a:t>
            </a:r>
            <a:r>
              <a:rPr lang="en-US" dirty="0" err="1"/>
              <a:t>dapat</a:t>
            </a:r>
            <a:r>
              <a:rPr lang="en-US" dirty="0"/>
              <a:t> </a:t>
            </a:r>
            <a:r>
              <a:rPr lang="en-US" dirty="0" err="1"/>
              <a:t>dituntut</a:t>
            </a:r>
            <a:r>
              <a:rPr lang="en-US" dirty="0"/>
              <a:t> </a:t>
            </a:r>
            <a:r>
              <a:rPr lang="en-US" dirty="0" err="1"/>
              <a:t>dan</a:t>
            </a:r>
            <a:r>
              <a:rPr lang="en-US" dirty="0"/>
              <a:t> </a:t>
            </a:r>
            <a:r>
              <a:rPr lang="en-US" dirty="0" err="1"/>
              <a:t>menuntut</a:t>
            </a:r>
            <a:r>
              <a:rPr lang="en-US" dirty="0"/>
              <a:t> di </a:t>
            </a:r>
            <a:r>
              <a:rPr lang="en-US" dirty="0" err="1"/>
              <a:t>pengadilan</a:t>
            </a:r>
            <a:r>
              <a:rPr lang="en-US" dirty="0"/>
              <a:t>. </a:t>
            </a:r>
            <a:endParaRPr lang="id-ID" dirty="0" smtClean="0"/>
          </a:p>
          <a:p>
            <a:pPr marL="354013" indent="0">
              <a:buNone/>
            </a:pPr>
            <a:r>
              <a:rPr lang="en-US" dirty="0" err="1" smtClean="0"/>
              <a:t>Untuk</a:t>
            </a:r>
            <a:r>
              <a:rPr lang="en-US" dirty="0" smtClean="0"/>
              <a:t> </a:t>
            </a:r>
            <a:r>
              <a:rPr lang="en-US" dirty="0" err="1"/>
              <a:t>itu</a:t>
            </a:r>
            <a:r>
              <a:rPr lang="en-US" dirty="0"/>
              <a:t> </a:t>
            </a:r>
            <a:r>
              <a:rPr lang="en-US" dirty="0" err="1"/>
              <a:t>desa</a:t>
            </a:r>
            <a:r>
              <a:rPr lang="en-US" dirty="0"/>
              <a:t> </a:t>
            </a:r>
            <a:r>
              <a:rPr lang="en-US" dirty="0" err="1"/>
              <a:t>dengan</a:t>
            </a:r>
            <a:r>
              <a:rPr lang="en-US" dirty="0"/>
              <a:t> </a:t>
            </a:r>
            <a:r>
              <a:rPr lang="en-US" dirty="0" err="1"/>
              <a:t>persetujuan</a:t>
            </a:r>
            <a:r>
              <a:rPr lang="en-US" dirty="0"/>
              <a:t> </a:t>
            </a:r>
            <a:r>
              <a:rPr lang="en-US" dirty="0" err="1"/>
              <a:t>Badab</a:t>
            </a:r>
            <a:r>
              <a:rPr lang="en-US" dirty="0"/>
              <a:t> </a:t>
            </a:r>
            <a:r>
              <a:rPr lang="en-US" dirty="0" err="1"/>
              <a:t>Perwakilan</a:t>
            </a:r>
            <a:r>
              <a:rPr lang="en-US" dirty="0"/>
              <a:t> </a:t>
            </a:r>
            <a:r>
              <a:rPr lang="en-US" dirty="0" err="1"/>
              <a:t>Desa</a:t>
            </a:r>
            <a:r>
              <a:rPr lang="en-US" dirty="0"/>
              <a:t> </a:t>
            </a:r>
            <a:r>
              <a:rPr lang="en-US" dirty="0" err="1"/>
              <a:t>mempunyai</a:t>
            </a:r>
            <a:r>
              <a:rPr lang="en-US" dirty="0"/>
              <a:t> </a:t>
            </a:r>
            <a:r>
              <a:rPr lang="en-US" dirty="0" err="1"/>
              <a:t>kewenangan</a:t>
            </a:r>
            <a:r>
              <a:rPr lang="en-US" dirty="0"/>
              <a:t> </a:t>
            </a:r>
            <a:r>
              <a:rPr lang="en-US" dirty="0" err="1"/>
              <a:t>untuk</a:t>
            </a:r>
            <a:r>
              <a:rPr lang="en-US" dirty="0"/>
              <a:t> </a:t>
            </a:r>
            <a:r>
              <a:rPr lang="en-US" dirty="0" err="1"/>
              <a:t>melakukan</a:t>
            </a:r>
            <a:r>
              <a:rPr lang="en-US" dirty="0"/>
              <a:t> </a:t>
            </a:r>
            <a:r>
              <a:rPr lang="en-US" dirty="0" err="1"/>
              <a:t>perbuatan</a:t>
            </a:r>
            <a:r>
              <a:rPr lang="en-US" dirty="0"/>
              <a:t> </a:t>
            </a:r>
            <a:r>
              <a:rPr lang="en-US" dirty="0" err="1"/>
              <a:t>hukum</a:t>
            </a:r>
            <a:r>
              <a:rPr lang="en-US" dirty="0"/>
              <a:t> </a:t>
            </a:r>
            <a:r>
              <a:rPr lang="en-US" dirty="0" err="1"/>
              <a:t>dan</a:t>
            </a:r>
            <a:r>
              <a:rPr lang="en-US" dirty="0"/>
              <a:t> </a:t>
            </a:r>
            <a:r>
              <a:rPr lang="en-US" dirty="0" err="1"/>
              <a:t>mengadakan</a:t>
            </a:r>
            <a:r>
              <a:rPr lang="en-US" dirty="0"/>
              <a:t> </a:t>
            </a:r>
            <a:r>
              <a:rPr lang="en-US" dirty="0" err="1"/>
              <a:t>perjanjian</a:t>
            </a:r>
            <a:r>
              <a:rPr lang="en-US" dirty="0"/>
              <a:t> yang </a:t>
            </a:r>
            <a:r>
              <a:rPr lang="en-US" dirty="0" err="1"/>
              <a:t>saling</a:t>
            </a:r>
            <a:r>
              <a:rPr lang="en-US" dirty="0"/>
              <a:t> </a:t>
            </a:r>
            <a:r>
              <a:rPr lang="en-US" dirty="0" err="1"/>
              <a:t>menguntungkan</a:t>
            </a:r>
            <a:r>
              <a:rPr lang="en-US" dirty="0" smtClean="0"/>
              <a:t>.</a:t>
            </a:r>
            <a:endParaRPr lang="id-ID" dirty="0" smtClean="0"/>
          </a:p>
          <a:p>
            <a:pPr marL="0" indent="0">
              <a:buNone/>
            </a:pPr>
            <a:endParaRPr lang="id-ID" dirty="0"/>
          </a:p>
          <a:p>
            <a:r>
              <a:rPr lang="en-US" dirty="0"/>
              <a:t>4.       </a:t>
            </a:r>
            <a:r>
              <a:rPr lang="en-US" dirty="0" err="1"/>
              <a:t>Sebagau</a:t>
            </a:r>
            <a:r>
              <a:rPr lang="en-US" dirty="0"/>
              <a:t> </a:t>
            </a:r>
            <a:r>
              <a:rPr lang="en-US" dirty="0" err="1"/>
              <a:t>wujud</a:t>
            </a:r>
            <a:r>
              <a:rPr lang="en-US" dirty="0"/>
              <a:t> </a:t>
            </a:r>
            <a:r>
              <a:rPr lang="en-US" dirty="0" err="1"/>
              <a:t>demokrasi</a:t>
            </a:r>
            <a:r>
              <a:rPr lang="en-US" dirty="0"/>
              <a:t>, di </a:t>
            </a:r>
            <a:r>
              <a:rPr lang="en-US" dirty="0" err="1"/>
              <a:t>desa</a:t>
            </a:r>
            <a:r>
              <a:rPr lang="en-US" dirty="0"/>
              <a:t> </a:t>
            </a:r>
            <a:r>
              <a:rPr lang="en-US" dirty="0" err="1"/>
              <a:t>dibentuk</a:t>
            </a:r>
            <a:r>
              <a:rPr lang="en-US" dirty="0"/>
              <a:t> </a:t>
            </a:r>
            <a:r>
              <a:rPr lang="en-US" dirty="0" err="1"/>
              <a:t>Badan</a:t>
            </a:r>
            <a:r>
              <a:rPr lang="en-US" dirty="0"/>
              <a:t> </a:t>
            </a:r>
            <a:r>
              <a:rPr lang="en-US" dirty="0" err="1"/>
              <a:t>Perwakilan</a:t>
            </a:r>
            <a:r>
              <a:rPr lang="en-US" dirty="0"/>
              <a:t> </a:t>
            </a:r>
            <a:r>
              <a:rPr lang="en-US" dirty="0" err="1"/>
              <a:t>Desa</a:t>
            </a:r>
            <a:r>
              <a:rPr lang="en-US" dirty="0"/>
              <a:t> yang </a:t>
            </a:r>
            <a:r>
              <a:rPr lang="en-US" dirty="0" err="1"/>
              <a:t>sesuai</a:t>
            </a:r>
            <a:r>
              <a:rPr lang="en-US" dirty="0"/>
              <a:t> </a:t>
            </a:r>
            <a:r>
              <a:rPr lang="en-US" dirty="0" err="1"/>
              <a:t>dengan</a:t>
            </a:r>
            <a:r>
              <a:rPr lang="en-US" dirty="0"/>
              <a:t> </a:t>
            </a:r>
            <a:r>
              <a:rPr lang="en-US" dirty="0" err="1"/>
              <a:t>budaya</a:t>
            </a:r>
            <a:r>
              <a:rPr lang="en-US" dirty="0"/>
              <a:t> yang </a:t>
            </a:r>
            <a:r>
              <a:rPr lang="en-US" dirty="0" err="1"/>
              <a:t>berkembang</a:t>
            </a:r>
            <a:r>
              <a:rPr lang="en-US" dirty="0"/>
              <a:t> di </a:t>
            </a:r>
            <a:r>
              <a:rPr lang="en-US" dirty="0" err="1"/>
              <a:t>desa</a:t>
            </a:r>
            <a:r>
              <a:rPr lang="en-US" dirty="0"/>
              <a:t> yang </a:t>
            </a:r>
            <a:r>
              <a:rPr lang="en-US" dirty="0" err="1"/>
              <a:t>bersangkutan</a:t>
            </a:r>
            <a:r>
              <a:rPr lang="en-US" dirty="0"/>
              <a:t>, yang </a:t>
            </a:r>
            <a:r>
              <a:rPr lang="en-US" dirty="0" err="1"/>
              <a:t>berfungsi</a:t>
            </a:r>
            <a:r>
              <a:rPr lang="en-US" dirty="0"/>
              <a:t> </a:t>
            </a:r>
            <a:r>
              <a:rPr lang="en-US" dirty="0" err="1"/>
              <a:t>sebagai</a:t>
            </a:r>
            <a:r>
              <a:rPr lang="en-US" dirty="0"/>
              <a:t> </a:t>
            </a:r>
            <a:r>
              <a:rPr lang="en-US" dirty="0" err="1"/>
              <a:t>lembaga</a:t>
            </a:r>
            <a:r>
              <a:rPr lang="en-US" dirty="0"/>
              <a:t> </a:t>
            </a:r>
            <a:r>
              <a:rPr lang="en-US" dirty="0" err="1"/>
              <a:t>legislasi</a:t>
            </a:r>
            <a:r>
              <a:rPr lang="en-US" dirty="0"/>
              <a:t> </a:t>
            </a:r>
            <a:r>
              <a:rPr lang="en-US" dirty="0" err="1"/>
              <a:t>dan</a:t>
            </a:r>
            <a:r>
              <a:rPr lang="en-US" dirty="0"/>
              <a:t> </a:t>
            </a:r>
            <a:r>
              <a:rPr lang="en-US" dirty="0" err="1"/>
              <a:t>pengawasan</a:t>
            </a:r>
            <a:r>
              <a:rPr lang="en-US" dirty="0"/>
              <a:t> </a:t>
            </a:r>
            <a:r>
              <a:rPr lang="en-US" dirty="0" err="1"/>
              <a:t>dalam</a:t>
            </a:r>
            <a:r>
              <a:rPr lang="en-US" dirty="0"/>
              <a:t> </a:t>
            </a:r>
            <a:r>
              <a:rPr lang="en-US" dirty="0" err="1"/>
              <a:t>hal</a:t>
            </a:r>
            <a:r>
              <a:rPr lang="en-US" dirty="0"/>
              <a:t> </a:t>
            </a:r>
            <a:r>
              <a:rPr lang="en-US" dirty="0" err="1"/>
              <a:t>pelaksanaan</a:t>
            </a:r>
            <a:r>
              <a:rPr lang="en-US" dirty="0"/>
              <a:t> </a:t>
            </a:r>
            <a:r>
              <a:rPr lang="en-US" dirty="0" err="1"/>
              <a:t>Peraturan</a:t>
            </a:r>
            <a:r>
              <a:rPr lang="en-US" dirty="0"/>
              <a:t> </a:t>
            </a:r>
            <a:r>
              <a:rPr lang="en-US" dirty="0" err="1"/>
              <a:t>Desa</a:t>
            </a:r>
            <a:r>
              <a:rPr lang="en-US" dirty="0"/>
              <a:t>, </a:t>
            </a:r>
            <a:r>
              <a:rPr lang="en-US" dirty="0" err="1"/>
              <a:t>Anggaran</a:t>
            </a:r>
            <a:r>
              <a:rPr lang="en-US" dirty="0"/>
              <a:t> </a:t>
            </a:r>
            <a:r>
              <a:rPr lang="en-US" dirty="0" err="1"/>
              <a:t>Pendapatan</a:t>
            </a:r>
            <a:r>
              <a:rPr lang="en-US" dirty="0"/>
              <a:t> </a:t>
            </a:r>
            <a:r>
              <a:rPr lang="en-US" dirty="0" err="1"/>
              <a:t>dan</a:t>
            </a:r>
            <a:r>
              <a:rPr lang="en-US" dirty="0"/>
              <a:t> </a:t>
            </a:r>
            <a:r>
              <a:rPr lang="en-US" dirty="0" err="1"/>
              <a:t>Belanja</a:t>
            </a:r>
            <a:r>
              <a:rPr lang="en-US" dirty="0"/>
              <a:t> </a:t>
            </a:r>
            <a:r>
              <a:rPr lang="en-US" dirty="0" err="1"/>
              <a:t>Desa</a:t>
            </a:r>
            <a:r>
              <a:rPr lang="en-US" dirty="0"/>
              <a:t> </a:t>
            </a:r>
            <a:r>
              <a:rPr lang="en-US" dirty="0" err="1"/>
              <a:t>dan</a:t>
            </a:r>
            <a:r>
              <a:rPr lang="en-US" dirty="0"/>
              <a:t> </a:t>
            </a:r>
            <a:r>
              <a:rPr lang="en-US" dirty="0" err="1"/>
              <a:t>Keputusan</a:t>
            </a:r>
            <a:r>
              <a:rPr lang="en-US" dirty="0"/>
              <a:t> </a:t>
            </a:r>
            <a:r>
              <a:rPr lang="en-US" dirty="0" err="1"/>
              <a:t>Desa</a:t>
            </a:r>
            <a:r>
              <a:rPr lang="en-US" dirty="0" smtClean="0"/>
              <a:t>.</a:t>
            </a:r>
            <a:endParaRPr lang="id-ID" dirty="0" smtClean="0"/>
          </a:p>
          <a:p>
            <a:pPr marL="0" indent="0">
              <a:buNone/>
            </a:pPr>
            <a:endParaRPr lang="id-ID" dirty="0"/>
          </a:p>
          <a:p>
            <a:r>
              <a:rPr lang="en-US" dirty="0"/>
              <a:t>5.       Di </a:t>
            </a:r>
            <a:r>
              <a:rPr lang="en-US" dirty="0" err="1"/>
              <a:t>desa</a:t>
            </a:r>
            <a:r>
              <a:rPr lang="en-US" dirty="0"/>
              <a:t> </a:t>
            </a:r>
            <a:r>
              <a:rPr lang="en-US" dirty="0" err="1"/>
              <a:t>dibentuk</a:t>
            </a:r>
            <a:r>
              <a:rPr lang="en-US" dirty="0"/>
              <a:t> </a:t>
            </a:r>
            <a:r>
              <a:rPr lang="en-US" dirty="0" err="1"/>
              <a:t>lembaga</a:t>
            </a:r>
            <a:r>
              <a:rPr lang="en-US" dirty="0"/>
              <a:t> </a:t>
            </a:r>
            <a:r>
              <a:rPr lang="en-US" dirty="0" err="1"/>
              <a:t>kemasyarakatan</a:t>
            </a:r>
            <a:r>
              <a:rPr lang="en-US" dirty="0"/>
              <a:t> </a:t>
            </a:r>
            <a:r>
              <a:rPr lang="en-US" dirty="0" err="1"/>
              <a:t>desa</a:t>
            </a:r>
            <a:r>
              <a:rPr lang="en-US" dirty="0"/>
              <a:t> </a:t>
            </a:r>
            <a:r>
              <a:rPr lang="en-US" dirty="0" err="1"/>
              <a:t>lainnya</a:t>
            </a:r>
            <a:r>
              <a:rPr lang="en-US" dirty="0"/>
              <a:t> </a:t>
            </a:r>
            <a:r>
              <a:rPr lang="en-US" dirty="0" err="1"/>
              <a:t>sesuai</a:t>
            </a:r>
            <a:r>
              <a:rPr lang="en-US" dirty="0"/>
              <a:t> </a:t>
            </a:r>
            <a:r>
              <a:rPr lang="en-US" dirty="0" err="1"/>
              <a:t>dengan</a:t>
            </a:r>
            <a:r>
              <a:rPr lang="en-US" dirty="0"/>
              <a:t> </a:t>
            </a:r>
            <a:r>
              <a:rPr lang="en-US" dirty="0" err="1"/>
              <a:t>kebutuhan</a:t>
            </a:r>
            <a:r>
              <a:rPr lang="en-US" dirty="0"/>
              <a:t> </a:t>
            </a:r>
            <a:r>
              <a:rPr lang="en-US" dirty="0" err="1"/>
              <a:t>desa</a:t>
            </a:r>
            <a:r>
              <a:rPr lang="en-US" dirty="0"/>
              <a:t>. </a:t>
            </a:r>
            <a:r>
              <a:rPr lang="en-US" dirty="0" err="1"/>
              <a:t>Lembaga</a:t>
            </a:r>
            <a:r>
              <a:rPr lang="en-US" dirty="0"/>
              <a:t> </a:t>
            </a:r>
            <a:r>
              <a:rPr lang="en-US" dirty="0" err="1"/>
              <a:t>Kemasyarakatan</a:t>
            </a:r>
            <a:r>
              <a:rPr lang="en-US" dirty="0"/>
              <a:t> </a:t>
            </a:r>
            <a:r>
              <a:rPr lang="en-US" dirty="0" err="1"/>
              <a:t>Desa</a:t>
            </a:r>
            <a:r>
              <a:rPr lang="en-US" dirty="0"/>
              <a:t> </a:t>
            </a:r>
            <a:r>
              <a:rPr lang="en-US" dirty="0" err="1"/>
              <a:t>merupakan</a:t>
            </a:r>
            <a:r>
              <a:rPr lang="en-US" dirty="0"/>
              <a:t> </a:t>
            </a:r>
            <a:r>
              <a:rPr lang="en-US" dirty="0" err="1"/>
              <a:t>mitra</a:t>
            </a:r>
            <a:r>
              <a:rPr lang="en-US" dirty="0"/>
              <a:t> </a:t>
            </a:r>
            <a:r>
              <a:rPr lang="en-US" dirty="0" err="1"/>
              <a:t>pemerintah</a:t>
            </a:r>
            <a:r>
              <a:rPr lang="en-US" dirty="0"/>
              <a:t> </a:t>
            </a:r>
            <a:r>
              <a:rPr lang="en-US" dirty="0" err="1"/>
              <a:t>desa</a:t>
            </a:r>
            <a:r>
              <a:rPr lang="en-US" dirty="0"/>
              <a:t> </a:t>
            </a:r>
            <a:r>
              <a:rPr lang="en-US" dirty="0" err="1"/>
              <a:t>dalam</a:t>
            </a:r>
            <a:r>
              <a:rPr lang="en-US" dirty="0"/>
              <a:t> </a:t>
            </a:r>
            <a:r>
              <a:rPr lang="en-US" dirty="0" err="1"/>
              <a:t>rangka</a:t>
            </a:r>
            <a:r>
              <a:rPr lang="en-US" dirty="0"/>
              <a:t> </a:t>
            </a:r>
            <a:r>
              <a:rPr lang="en-US" dirty="0" err="1"/>
              <a:t>pemberdayaan</a:t>
            </a:r>
            <a:r>
              <a:rPr lang="en-US" dirty="0"/>
              <a:t> </a:t>
            </a:r>
            <a:r>
              <a:rPr lang="en-US" dirty="0" err="1"/>
              <a:t>masyarakat</a:t>
            </a:r>
            <a:r>
              <a:rPr lang="en-US" dirty="0"/>
              <a:t> </a:t>
            </a:r>
            <a:r>
              <a:rPr lang="en-US" dirty="0" err="1"/>
              <a:t>desa</a:t>
            </a:r>
            <a:r>
              <a:rPr lang="en-US" dirty="0"/>
              <a:t> (</a:t>
            </a:r>
            <a:r>
              <a:rPr lang="en-US" dirty="0" err="1"/>
              <a:t>Widjaja</a:t>
            </a:r>
            <a:r>
              <a:rPr lang="en-US" dirty="0"/>
              <a:t>, 2003).</a:t>
            </a:r>
            <a:endParaRPr lang="id-ID" dirty="0"/>
          </a:p>
        </p:txBody>
      </p:sp>
    </p:spTree>
    <p:extLst>
      <p:ext uri="{BB962C8B-B14F-4D97-AF65-F5344CB8AC3E}">
        <p14:creationId xmlns:p14="http://schemas.microsoft.com/office/powerpoint/2010/main" val="1499200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12775" y="228600"/>
            <a:ext cx="8153400" cy="990600"/>
          </a:xfrm>
        </p:spPr>
        <p:txBody>
          <a:bodyPr/>
          <a:lstStyle/>
          <a:p>
            <a:pPr eaLnBrk="1" hangingPunct="1"/>
            <a:r>
              <a:rPr lang="id-ID" smtClean="0"/>
              <a:t>Kewenangan Desa</a:t>
            </a:r>
          </a:p>
        </p:txBody>
      </p:sp>
      <p:sp>
        <p:nvSpPr>
          <p:cNvPr id="3" name="Content Placeholder 2"/>
          <p:cNvSpPr>
            <a:spLocks noGrp="1"/>
          </p:cNvSpPr>
          <p:nvPr>
            <p:ph sz="quarter" idx="1"/>
          </p:nvPr>
        </p:nvSpPr>
        <p:spPr>
          <a:xfrm>
            <a:off x="612775" y="1600200"/>
            <a:ext cx="8153400" cy="4495800"/>
          </a:xfrm>
        </p:spPr>
        <p:txBody>
          <a:bodyPr rtlCol="0">
            <a:normAutofit fontScale="92500" lnSpcReduction="20000"/>
          </a:bodyPr>
          <a:lstStyle/>
          <a:p>
            <a:pPr marL="320040" indent="-320040" eaLnBrk="1" fontAlgn="auto" hangingPunct="1">
              <a:spcAft>
                <a:spcPts val="0"/>
              </a:spcAft>
              <a:buFont typeface="Arial" pitchFamily="34" charset="0"/>
              <a:buChar char="•"/>
              <a:defRPr/>
            </a:pPr>
            <a:r>
              <a:rPr lang="id-ID" dirty="0" smtClean="0"/>
              <a:t>Kewenangan Desa meliputi kewenangan di bidang penyelenggaraan Pemerintahan Desa, pelaksanaan </a:t>
            </a:r>
            <a:r>
              <a:rPr lang="sv-SE" dirty="0" smtClean="0"/>
              <a:t>Pembangunan Desa, pembinaan kemasyarakatan Desa, dan pemberdayaan masyarakat Desa berdasarkan</a:t>
            </a:r>
            <a:r>
              <a:rPr lang="id-ID" dirty="0" smtClean="0"/>
              <a:t> prakarsa masyarakat, hak asal usul, dan adat istiadat Desa.</a:t>
            </a:r>
          </a:p>
          <a:p>
            <a:pPr marL="320040" indent="-320040" eaLnBrk="1" fontAlgn="auto" hangingPunct="1">
              <a:spcAft>
                <a:spcPts val="0"/>
              </a:spcAft>
              <a:buFont typeface="Arial" pitchFamily="34" charset="0"/>
              <a:buChar char="•"/>
              <a:defRPr/>
            </a:pPr>
            <a:r>
              <a:rPr lang="id-ID" dirty="0" smtClean="0"/>
              <a:t>Kewenangan Desa meliputi:</a:t>
            </a:r>
          </a:p>
          <a:p>
            <a:pPr marL="640080" lvl="1" indent="-274320" eaLnBrk="1" fontAlgn="auto" hangingPunct="1">
              <a:spcAft>
                <a:spcPts val="0"/>
              </a:spcAft>
              <a:buFont typeface="Arial" pitchFamily="34" charset="0"/>
              <a:buChar char="–"/>
              <a:defRPr/>
            </a:pPr>
            <a:r>
              <a:rPr lang="id-ID" dirty="0" smtClean="0"/>
              <a:t>a. kewenangan berdasarkan hak asal usul;</a:t>
            </a:r>
          </a:p>
          <a:p>
            <a:pPr marL="640080" lvl="1" indent="-274320" eaLnBrk="1" fontAlgn="auto" hangingPunct="1">
              <a:spcAft>
                <a:spcPts val="0"/>
              </a:spcAft>
              <a:buFont typeface="Arial" pitchFamily="34" charset="0"/>
              <a:buChar char="–"/>
              <a:defRPr/>
            </a:pPr>
            <a:r>
              <a:rPr lang="id-ID" dirty="0" smtClean="0"/>
              <a:t>b. kewenangan lokal berskala Desa;</a:t>
            </a:r>
          </a:p>
          <a:p>
            <a:pPr marL="640080" lvl="1" indent="-274320" eaLnBrk="1" fontAlgn="auto" hangingPunct="1">
              <a:spcAft>
                <a:spcPts val="0"/>
              </a:spcAft>
              <a:buFont typeface="Arial" pitchFamily="34" charset="0"/>
              <a:buChar char="–"/>
              <a:defRPr/>
            </a:pPr>
            <a:r>
              <a:rPr lang="id-ID" dirty="0" smtClean="0"/>
              <a:t>c. kewenangan yang ditugaskan oleh Pemerintah, Pemerintah Daerah Provinsi, atau Pemerintah Daerah Kabupaten/Kota; dan</a:t>
            </a:r>
          </a:p>
          <a:p>
            <a:pPr marL="640080" lvl="1" indent="-274320" eaLnBrk="1" fontAlgn="auto" hangingPunct="1">
              <a:spcAft>
                <a:spcPts val="0"/>
              </a:spcAft>
              <a:buFont typeface="Arial" pitchFamily="34" charset="0"/>
              <a:buChar char="–"/>
              <a:defRPr/>
            </a:pPr>
            <a:r>
              <a:rPr lang="id-ID" dirty="0" smtClean="0"/>
              <a:t>d. kewenangan lain yang ditugaskan oleh Pemerintah, Pemerintah Daerah Provinsi, atau Pemerintah Daerah Kabupaten/Kota sesuai dengan ketentuan peraturan perundang-undangan.</a:t>
            </a:r>
          </a:p>
        </p:txBody>
      </p:sp>
    </p:spTree>
    <p:extLst>
      <p:ext uri="{BB962C8B-B14F-4D97-AF65-F5344CB8AC3E}">
        <p14:creationId xmlns:p14="http://schemas.microsoft.com/office/powerpoint/2010/main" val="1854867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12775" y="228600"/>
            <a:ext cx="8153400" cy="990600"/>
          </a:xfrm>
        </p:spPr>
        <p:txBody>
          <a:bodyPr/>
          <a:lstStyle/>
          <a:p>
            <a:pPr eaLnBrk="1" hangingPunct="1"/>
            <a:r>
              <a:rPr lang="id-ID" b="1" smtClean="0"/>
              <a:t>HAK DAN KEWAJIBAN DESA </a:t>
            </a:r>
            <a:endParaRPr lang="id-ID" smtClean="0"/>
          </a:p>
        </p:txBody>
      </p:sp>
      <p:sp>
        <p:nvSpPr>
          <p:cNvPr id="18435" name="Content Placeholder 2"/>
          <p:cNvSpPr>
            <a:spLocks noGrp="1"/>
          </p:cNvSpPr>
          <p:nvPr>
            <p:ph sz="quarter" idx="1"/>
          </p:nvPr>
        </p:nvSpPr>
        <p:spPr>
          <a:xfrm>
            <a:off x="612775" y="1600200"/>
            <a:ext cx="8153400" cy="4495800"/>
          </a:xfrm>
        </p:spPr>
        <p:txBody>
          <a:bodyPr>
            <a:normAutofit fontScale="92500" lnSpcReduction="10000"/>
          </a:bodyPr>
          <a:lstStyle/>
          <a:p>
            <a:pPr marL="320040" indent="-320040" eaLnBrk="1" fontAlgn="auto" hangingPunct="1">
              <a:spcAft>
                <a:spcPts val="0"/>
              </a:spcAft>
              <a:buFont typeface="Wingdings"/>
              <a:buChar char=""/>
              <a:defRPr/>
            </a:pPr>
            <a:r>
              <a:rPr lang="id-ID" sz="2000" smtClean="0"/>
              <a:t>HAK:</a:t>
            </a:r>
          </a:p>
          <a:p>
            <a:pPr marL="640080" lvl="1" indent="-274320" eaLnBrk="1" fontAlgn="auto" hangingPunct="1">
              <a:spcAft>
                <a:spcPts val="0"/>
              </a:spcAft>
              <a:buFont typeface="Wingdings 2"/>
              <a:buChar char=""/>
              <a:defRPr/>
            </a:pPr>
            <a:r>
              <a:rPr lang="id-ID" sz="2000" smtClean="0"/>
              <a:t>a. mengatur dan mengurus kepentingan masyarakat berdasarkan hak asal usul, adat istiadat, dan nilai sosial budaya masyarakat Desa;</a:t>
            </a:r>
          </a:p>
          <a:p>
            <a:pPr marL="640080" lvl="1" indent="-274320" eaLnBrk="1" fontAlgn="auto" hangingPunct="1">
              <a:spcAft>
                <a:spcPts val="0"/>
              </a:spcAft>
              <a:buFont typeface="Wingdings 2"/>
              <a:buChar char=""/>
              <a:defRPr/>
            </a:pPr>
            <a:r>
              <a:rPr lang="nl-NL" sz="2000" smtClean="0"/>
              <a:t>b. menetapkan dan mengelola kelembagaan Desa; dan</a:t>
            </a:r>
          </a:p>
          <a:p>
            <a:pPr marL="640080" lvl="1" indent="-274320" eaLnBrk="1" fontAlgn="auto" hangingPunct="1">
              <a:spcAft>
                <a:spcPts val="0"/>
              </a:spcAft>
              <a:buFont typeface="Wingdings 2"/>
              <a:buChar char=""/>
              <a:defRPr/>
            </a:pPr>
            <a:r>
              <a:rPr lang="id-ID" sz="2000" smtClean="0"/>
              <a:t>c. mendapatkan sumber pendapatan.</a:t>
            </a:r>
          </a:p>
          <a:p>
            <a:pPr marL="320040" indent="-320040" eaLnBrk="1" fontAlgn="auto" hangingPunct="1">
              <a:spcAft>
                <a:spcPts val="0"/>
              </a:spcAft>
              <a:buFont typeface="Wingdings"/>
              <a:buChar char=""/>
              <a:defRPr/>
            </a:pPr>
            <a:r>
              <a:rPr lang="id-ID" sz="2000" smtClean="0"/>
              <a:t>KEWAJIBAN:</a:t>
            </a:r>
          </a:p>
          <a:p>
            <a:pPr marL="640080" lvl="1" indent="-274320" eaLnBrk="1" fontAlgn="auto" hangingPunct="1">
              <a:spcAft>
                <a:spcPts val="0"/>
              </a:spcAft>
              <a:buFont typeface="Wingdings 2"/>
              <a:buChar char=""/>
              <a:defRPr/>
            </a:pPr>
            <a:r>
              <a:rPr lang="id-ID" sz="2000" smtClean="0"/>
              <a:t>a. melindungi dan menjaga persatuan, kesatuan, serta kerukunan masyarakat Desa dalam rangka kerukunan nasional dan keutuhan Negara Kesatuan Republik Indonesia;</a:t>
            </a:r>
          </a:p>
          <a:p>
            <a:pPr marL="640080" lvl="1" indent="-274320" eaLnBrk="1" fontAlgn="auto" hangingPunct="1">
              <a:spcAft>
                <a:spcPts val="0"/>
              </a:spcAft>
              <a:buFont typeface="Wingdings 2"/>
              <a:buChar char=""/>
              <a:defRPr/>
            </a:pPr>
            <a:r>
              <a:rPr lang="fi-FI" sz="2000" smtClean="0"/>
              <a:t>b. meningkatkan kualitas kehidupan masyarakat Desa;</a:t>
            </a:r>
          </a:p>
          <a:p>
            <a:pPr marL="640080" lvl="1" indent="-274320" eaLnBrk="1" fontAlgn="auto" hangingPunct="1">
              <a:spcAft>
                <a:spcPts val="0"/>
              </a:spcAft>
              <a:buFont typeface="Wingdings 2"/>
              <a:buChar char=""/>
              <a:defRPr/>
            </a:pPr>
            <a:r>
              <a:rPr lang="id-ID" sz="2000" smtClean="0"/>
              <a:t>c. mengembangkan kehidupan demokrasi;</a:t>
            </a:r>
          </a:p>
          <a:p>
            <a:pPr marL="640080" lvl="1" indent="-274320" eaLnBrk="1" fontAlgn="auto" hangingPunct="1">
              <a:spcAft>
                <a:spcPts val="0"/>
              </a:spcAft>
              <a:buFont typeface="Wingdings 2"/>
              <a:buChar char=""/>
              <a:defRPr/>
            </a:pPr>
            <a:r>
              <a:rPr lang="nn-NO" sz="2000" smtClean="0"/>
              <a:t>d. mengembangkan pemberdayaan masyarakat Desa; dan</a:t>
            </a:r>
          </a:p>
          <a:p>
            <a:pPr marL="640080" lvl="1" indent="-274320" eaLnBrk="1" fontAlgn="auto" hangingPunct="1">
              <a:spcAft>
                <a:spcPts val="0"/>
              </a:spcAft>
              <a:buFont typeface="Wingdings 2"/>
              <a:buChar char=""/>
              <a:defRPr/>
            </a:pPr>
            <a:r>
              <a:rPr lang="id-ID" sz="2000" smtClean="0"/>
              <a:t>e. memberikan dan meningkatkan pelayanan kepada masyarakat Desa.</a:t>
            </a:r>
          </a:p>
        </p:txBody>
      </p:sp>
    </p:spTree>
    <p:extLst>
      <p:ext uri="{BB962C8B-B14F-4D97-AF65-F5344CB8AC3E}">
        <p14:creationId xmlns:p14="http://schemas.microsoft.com/office/powerpoint/2010/main" val="576653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12775" y="228600"/>
            <a:ext cx="8153400" cy="990600"/>
          </a:xfrm>
        </p:spPr>
        <p:txBody>
          <a:bodyPr/>
          <a:lstStyle/>
          <a:p>
            <a:pPr eaLnBrk="1" hangingPunct="1"/>
            <a:r>
              <a:rPr lang="id-ID" b="1" smtClean="0"/>
              <a:t>HAK MASYARAKAT DESA</a:t>
            </a:r>
            <a:endParaRPr lang="id-ID" smtClean="0"/>
          </a:p>
        </p:txBody>
      </p:sp>
      <p:sp>
        <p:nvSpPr>
          <p:cNvPr id="3" name="Content Placeholder 2"/>
          <p:cNvSpPr>
            <a:spLocks noGrp="1"/>
          </p:cNvSpPr>
          <p:nvPr>
            <p:ph sz="quarter" idx="1"/>
          </p:nvPr>
        </p:nvSpPr>
        <p:spPr>
          <a:xfrm>
            <a:off x="357188" y="1285875"/>
            <a:ext cx="8408987" cy="4810125"/>
          </a:xfrm>
        </p:spPr>
        <p:txBody>
          <a:bodyPr rtlCol="0">
            <a:normAutofit fontScale="85000" lnSpcReduction="20000"/>
          </a:bodyPr>
          <a:lstStyle/>
          <a:p>
            <a:pPr marL="320040" indent="-320040" eaLnBrk="1" fontAlgn="auto" hangingPunct="1">
              <a:spcAft>
                <a:spcPts val="0"/>
              </a:spcAft>
              <a:buFont typeface="Wingdings"/>
              <a:buNone/>
              <a:defRPr/>
            </a:pPr>
            <a:endParaRPr lang="id-ID" dirty="0" smtClean="0"/>
          </a:p>
          <a:p>
            <a:pPr marL="640080" lvl="1" indent="-274320" eaLnBrk="1" fontAlgn="auto" hangingPunct="1">
              <a:spcAft>
                <a:spcPts val="0"/>
              </a:spcAft>
              <a:buFont typeface="Arial" pitchFamily="34" charset="0"/>
              <a:buChar char="–"/>
              <a:defRPr/>
            </a:pPr>
            <a:r>
              <a:rPr lang="id-ID" dirty="0" smtClean="0"/>
              <a:t>a. meminta dan mendapatkan informasi dari Pemerintah Desa serta mengawasi kegiatan penyelenggaraan Pemerintahan Desa, pelaksanaan Pembangunan Desa, pembinaan </a:t>
            </a:r>
            <a:r>
              <a:rPr lang="sv-SE" dirty="0" smtClean="0"/>
              <a:t>kemasyarakatan Desa, dan pemberdayaan masyarakat Desa;</a:t>
            </a:r>
          </a:p>
          <a:p>
            <a:pPr marL="640080" lvl="1" indent="-274320" eaLnBrk="1" fontAlgn="auto" hangingPunct="1">
              <a:spcAft>
                <a:spcPts val="0"/>
              </a:spcAft>
              <a:buFont typeface="Arial" pitchFamily="34" charset="0"/>
              <a:buChar char="–"/>
              <a:defRPr/>
            </a:pPr>
            <a:r>
              <a:rPr lang="id-ID" dirty="0" smtClean="0"/>
              <a:t>b. memperoleh pelayanan yang sama dan adil;</a:t>
            </a:r>
          </a:p>
          <a:p>
            <a:pPr marL="640080" lvl="1" indent="-274320" eaLnBrk="1" fontAlgn="auto" hangingPunct="1">
              <a:spcAft>
                <a:spcPts val="0"/>
              </a:spcAft>
              <a:buFont typeface="Arial" pitchFamily="34" charset="0"/>
              <a:buChar char="–"/>
              <a:defRPr/>
            </a:pPr>
            <a:r>
              <a:rPr lang="id-ID" dirty="0" smtClean="0"/>
              <a:t>c. menyampaikan aspirasi, saran, dan pendapat lisan atau tertulis secara bertanggung jawab tentang kegiatan penyelenggaraan Pemerintahan Desa, pelaksanaan Pembangunan Desa, pembinaan </a:t>
            </a:r>
            <a:r>
              <a:rPr lang="sv-SE" dirty="0" smtClean="0"/>
              <a:t>kemasyarakatan Desa, dan pemberdayaan masyarakat Desa;</a:t>
            </a:r>
            <a:endParaRPr lang="id-ID" dirty="0" smtClean="0"/>
          </a:p>
          <a:p>
            <a:pPr marL="640080" lvl="1" indent="-274320" eaLnBrk="1" fontAlgn="auto" hangingPunct="1">
              <a:spcAft>
                <a:spcPts val="0"/>
              </a:spcAft>
              <a:buFont typeface="Arial" pitchFamily="34" charset="0"/>
              <a:buChar char="–"/>
              <a:defRPr/>
            </a:pPr>
            <a:r>
              <a:rPr lang="id-ID" dirty="0" smtClean="0"/>
              <a:t>d. memilih, dipilih, dan/atau ditetapkan menjadi:</a:t>
            </a:r>
          </a:p>
          <a:p>
            <a:pPr lvl="2" eaLnBrk="1" fontAlgn="auto" hangingPunct="1">
              <a:spcAft>
                <a:spcPts val="0"/>
              </a:spcAft>
              <a:buFont typeface="Arial" pitchFamily="34" charset="0"/>
              <a:buChar char="•"/>
              <a:defRPr/>
            </a:pPr>
            <a:r>
              <a:rPr lang="id-ID" dirty="0" smtClean="0"/>
              <a:t>1. Kepala Desa;</a:t>
            </a:r>
          </a:p>
          <a:p>
            <a:pPr lvl="2" eaLnBrk="1" fontAlgn="auto" hangingPunct="1">
              <a:spcAft>
                <a:spcPts val="0"/>
              </a:spcAft>
              <a:buFont typeface="Arial" pitchFamily="34" charset="0"/>
              <a:buChar char="•"/>
              <a:defRPr/>
            </a:pPr>
            <a:r>
              <a:rPr lang="id-ID" dirty="0" smtClean="0"/>
              <a:t>2. perangkat Desa;</a:t>
            </a:r>
          </a:p>
          <a:p>
            <a:pPr lvl="2" eaLnBrk="1" fontAlgn="auto" hangingPunct="1">
              <a:spcAft>
                <a:spcPts val="0"/>
              </a:spcAft>
              <a:buFont typeface="Arial" pitchFamily="34" charset="0"/>
              <a:buChar char="•"/>
              <a:defRPr/>
            </a:pPr>
            <a:r>
              <a:rPr lang="id-ID" dirty="0" smtClean="0"/>
              <a:t>3. anggota Badan Permusyawaratan Desa; atau</a:t>
            </a:r>
          </a:p>
          <a:p>
            <a:pPr lvl="2" eaLnBrk="1" fontAlgn="auto" hangingPunct="1">
              <a:spcAft>
                <a:spcPts val="0"/>
              </a:spcAft>
              <a:buFont typeface="Arial" pitchFamily="34" charset="0"/>
              <a:buChar char="•"/>
              <a:defRPr/>
            </a:pPr>
            <a:r>
              <a:rPr lang="fi-FI" dirty="0" smtClean="0"/>
              <a:t>4. anggota lembaga kemasyarakatan Desa.</a:t>
            </a:r>
          </a:p>
          <a:p>
            <a:pPr lvl="2" eaLnBrk="1" fontAlgn="auto" hangingPunct="1">
              <a:spcAft>
                <a:spcPts val="0"/>
              </a:spcAft>
              <a:buFont typeface="Arial" pitchFamily="34" charset="0"/>
              <a:buChar char="•"/>
              <a:defRPr/>
            </a:pPr>
            <a:r>
              <a:rPr lang="id-ID" dirty="0" smtClean="0"/>
              <a:t>e. mendapatkan pengayoman dan perlindungan dari gangguan ketenteraman dan ketertiban di Desa.</a:t>
            </a:r>
          </a:p>
          <a:p>
            <a:pPr marL="640080" lvl="1" indent="-274320" eaLnBrk="1" fontAlgn="auto" hangingPunct="1">
              <a:spcAft>
                <a:spcPts val="0"/>
              </a:spcAft>
              <a:buFont typeface="Arial" pitchFamily="34" charset="0"/>
              <a:buChar char="–"/>
              <a:defRPr/>
            </a:pPr>
            <a:endParaRPr lang="id-ID" dirty="0" smtClean="0"/>
          </a:p>
        </p:txBody>
      </p:sp>
    </p:spTree>
    <p:extLst>
      <p:ext uri="{BB962C8B-B14F-4D97-AF65-F5344CB8AC3E}">
        <p14:creationId xmlns:p14="http://schemas.microsoft.com/office/powerpoint/2010/main" val="156035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12775" y="228600"/>
            <a:ext cx="8153400" cy="990600"/>
          </a:xfrm>
        </p:spPr>
        <p:txBody>
          <a:bodyPr/>
          <a:lstStyle/>
          <a:p>
            <a:pPr eaLnBrk="1" hangingPunct="1"/>
            <a:r>
              <a:rPr lang="id-ID" b="1" smtClean="0"/>
              <a:t>Kewajiban Masyarakat Desa</a:t>
            </a:r>
          </a:p>
        </p:txBody>
      </p:sp>
      <p:sp>
        <p:nvSpPr>
          <p:cNvPr id="3" name="Content Placeholder 2"/>
          <p:cNvSpPr>
            <a:spLocks noGrp="1"/>
          </p:cNvSpPr>
          <p:nvPr>
            <p:ph sz="quarter" idx="1"/>
          </p:nvPr>
        </p:nvSpPr>
        <p:spPr>
          <a:xfrm>
            <a:off x="612775" y="1600200"/>
            <a:ext cx="8153400" cy="4495800"/>
          </a:xfrm>
        </p:spPr>
        <p:txBody>
          <a:bodyPr rtlCol="0">
            <a:normAutofit fontScale="92500" lnSpcReduction="10000"/>
          </a:bodyPr>
          <a:lstStyle/>
          <a:p>
            <a:pPr marL="320040" indent="-320040" eaLnBrk="1" fontAlgn="auto" hangingPunct="1">
              <a:spcAft>
                <a:spcPts val="0"/>
              </a:spcAft>
              <a:buFont typeface="Arial" pitchFamily="34" charset="0"/>
              <a:buChar char="•"/>
              <a:defRPr/>
            </a:pPr>
            <a:r>
              <a:rPr lang="id-ID" dirty="0" smtClean="0"/>
              <a:t>a. membangun diri dan memelihara lingkungan Desa;</a:t>
            </a:r>
          </a:p>
          <a:p>
            <a:pPr marL="320040" indent="-320040" eaLnBrk="1" fontAlgn="auto" hangingPunct="1">
              <a:spcAft>
                <a:spcPts val="0"/>
              </a:spcAft>
              <a:buFont typeface="Arial" pitchFamily="34" charset="0"/>
              <a:buChar char="•"/>
              <a:defRPr/>
            </a:pPr>
            <a:r>
              <a:rPr lang="id-ID" dirty="0" smtClean="0"/>
              <a:t>b. mendorong terciptanya kegiatan penyelenggaraan Pemerintahan Desa, pelaksanaan </a:t>
            </a:r>
            <a:r>
              <a:rPr lang="es-ES" dirty="0" err="1" smtClean="0"/>
              <a:t>Pembangunan</a:t>
            </a:r>
            <a:r>
              <a:rPr lang="es-ES" dirty="0" smtClean="0"/>
              <a:t> </a:t>
            </a:r>
            <a:r>
              <a:rPr lang="es-ES" dirty="0" err="1" smtClean="0"/>
              <a:t>Desa</a:t>
            </a:r>
            <a:r>
              <a:rPr lang="es-ES" dirty="0" smtClean="0"/>
              <a:t>, </a:t>
            </a:r>
            <a:r>
              <a:rPr lang="es-ES" dirty="0" err="1" smtClean="0"/>
              <a:t>pembinaan</a:t>
            </a:r>
            <a:r>
              <a:rPr lang="es-ES" dirty="0" smtClean="0"/>
              <a:t> </a:t>
            </a:r>
            <a:r>
              <a:rPr lang="es-ES" dirty="0" err="1" smtClean="0"/>
              <a:t>kemasyarakatan</a:t>
            </a:r>
            <a:r>
              <a:rPr lang="es-ES" dirty="0" smtClean="0"/>
              <a:t> </a:t>
            </a:r>
            <a:r>
              <a:rPr lang="es-ES" dirty="0" err="1" smtClean="0"/>
              <a:t>Desa</a:t>
            </a:r>
            <a:r>
              <a:rPr lang="es-ES" dirty="0" smtClean="0"/>
              <a:t>, dan </a:t>
            </a:r>
            <a:r>
              <a:rPr lang="es-ES" dirty="0" err="1" smtClean="0"/>
              <a:t>pemberdayaan</a:t>
            </a:r>
            <a:r>
              <a:rPr lang="es-ES" dirty="0" smtClean="0"/>
              <a:t> </a:t>
            </a:r>
            <a:r>
              <a:rPr lang="es-ES" dirty="0" err="1" smtClean="0"/>
              <a:t>masyarakat</a:t>
            </a:r>
            <a:r>
              <a:rPr lang="es-ES" dirty="0" smtClean="0"/>
              <a:t> </a:t>
            </a:r>
            <a:r>
              <a:rPr lang="es-ES" dirty="0" err="1" smtClean="0"/>
              <a:t>Desa</a:t>
            </a:r>
            <a:r>
              <a:rPr lang="id-ID" dirty="0" smtClean="0"/>
              <a:t> yang baik;</a:t>
            </a:r>
          </a:p>
          <a:p>
            <a:pPr marL="320040" indent="-320040" eaLnBrk="1" fontAlgn="auto" hangingPunct="1">
              <a:spcAft>
                <a:spcPts val="0"/>
              </a:spcAft>
              <a:buFont typeface="Arial" pitchFamily="34" charset="0"/>
              <a:buChar char="•"/>
              <a:defRPr/>
            </a:pPr>
            <a:r>
              <a:rPr lang="id-ID" dirty="0" smtClean="0"/>
              <a:t>c. mendorong terciptanya situasi yang aman, nyaman, dan tenteram di Desa;</a:t>
            </a:r>
          </a:p>
          <a:p>
            <a:pPr marL="320040" indent="-320040" eaLnBrk="1" fontAlgn="auto" hangingPunct="1">
              <a:spcAft>
                <a:spcPts val="0"/>
              </a:spcAft>
              <a:buFont typeface="Arial" pitchFamily="34" charset="0"/>
              <a:buChar char="•"/>
              <a:defRPr/>
            </a:pPr>
            <a:r>
              <a:rPr lang="id-ID" dirty="0" smtClean="0"/>
              <a:t>d. memelihara dan mengembangkan nilai permusyawaratan, permufakatan, kekeluargaan, dan kegotongroyongan di Desa; dan</a:t>
            </a:r>
          </a:p>
          <a:p>
            <a:pPr marL="320040" indent="-320040" eaLnBrk="1" fontAlgn="auto" hangingPunct="1">
              <a:spcAft>
                <a:spcPts val="0"/>
              </a:spcAft>
              <a:buFont typeface="Arial" pitchFamily="34" charset="0"/>
              <a:buChar char="•"/>
              <a:defRPr/>
            </a:pPr>
            <a:r>
              <a:rPr lang="it-IT" dirty="0" smtClean="0"/>
              <a:t>e. berpartisipasi dalam berbagai kegiatan di Desa.</a:t>
            </a:r>
            <a:endParaRPr lang="id-ID" dirty="0" smtClean="0"/>
          </a:p>
        </p:txBody>
      </p:sp>
    </p:spTree>
    <p:extLst>
      <p:ext uri="{BB962C8B-B14F-4D97-AF65-F5344CB8AC3E}">
        <p14:creationId xmlns:p14="http://schemas.microsoft.com/office/powerpoint/2010/main" val="21662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2775" y="228600"/>
            <a:ext cx="8153400" cy="990600"/>
          </a:xfrm>
        </p:spPr>
        <p:txBody>
          <a:bodyPr/>
          <a:lstStyle/>
          <a:p>
            <a:pPr eaLnBrk="1" hangingPunct="1"/>
            <a:r>
              <a:rPr lang="id-ID" smtClean="0"/>
              <a:t>Peraturan Di Desa</a:t>
            </a:r>
          </a:p>
        </p:txBody>
      </p:sp>
      <p:sp>
        <p:nvSpPr>
          <p:cNvPr id="20483" name="Content Placeholder 2"/>
          <p:cNvSpPr>
            <a:spLocks noGrp="1"/>
          </p:cNvSpPr>
          <p:nvPr>
            <p:ph sz="quarter" idx="1"/>
          </p:nvPr>
        </p:nvSpPr>
        <p:spPr>
          <a:xfrm>
            <a:off x="612775" y="1600200"/>
            <a:ext cx="8153400" cy="4495800"/>
          </a:xfrm>
        </p:spPr>
        <p:txBody>
          <a:bodyPr>
            <a:normAutofit fontScale="92500"/>
          </a:bodyPr>
          <a:lstStyle/>
          <a:p>
            <a:pPr eaLnBrk="1" hangingPunct="1">
              <a:buFont typeface="Arial" charset="0"/>
              <a:buChar char="•"/>
            </a:pPr>
            <a:r>
              <a:rPr lang="it-IT" sz="2400" smtClean="0"/>
              <a:t>Jenis peraturan di Desa terdiri atas Peraturan Desa, peraturan bersama Kepala Desa, dan peraturan</a:t>
            </a:r>
            <a:r>
              <a:rPr lang="id-ID" sz="2400" smtClean="0"/>
              <a:t> Kepala Desa.</a:t>
            </a:r>
          </a:p>
          <a:p>
            <a:pPr eaLnBrk="1" hangingPunct="1">
              <a:buFont typeface="Arial" charset="0"/>
              <a:buChar char="•"/>
            </a:pPr>
            <a:r>
              <a:rPr lang="id-ID" sz="2400" smtClean="0"/>
              <a:t>Peraturan dilarang bertentangan dengan kepentingan umum dan/atau ketentuan peraturan perundang-undangan yang lebih tinggi.</a:t>
            </a:r>
          </a:p>
          <a:p>
            <a:pPr eaLnBrk="1" hangingPunct="1">
              <a:buFont typeface="Arial" charset="0"/>
              <a:buChar char="•"/>
            </a:pPr>
            <a:r>
              <a:rPr lang="id-ID" sz="2400" smtClean="0"/>
              <a:t>Peraturan Desa ditetapkan oleh Kepala Desa setelah dibahas dan disepakati bersama Badan Permusyawaratan Desa.</a:t>
            </a:r>
          </a:p>
          <a:p>
            <a:pPr eaLnBrk="1" hangingPunct="1">
              <a:buFont typeface="Arial" charset="0"/>
              <a:buChar char="•"/>
            </a:pPr>
            <a:r>
              <a:rPr lang="id-ID" sz="2400" smtClean="0"/>
              <a:t>Rancangan Peraturan Desa tentang Anggaran Pendapatan dan Belanja Desa, pungutan, tata ruang, dan organisasi Pemerintah Desa harus mendapatkan evaluasi dari Bupati/Walikota sebelum ditetapkan menjadi Peraturan Desa.</a:t>
            </a:r>
          </a:p>
        </p:txBody>
      </p:sp>
    </p:spTree>
    <p:extLst>
      <p:ext uri="{BB962C8B-B14F-4D97-AF65-F5344CB8AC3E}">
        <p14:creationId xmlns:p14="http://schemas.microsoft.com/office/powerpoint/2010/main" val="1859657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LATAR BELAKANG </a:t>
            </a:r>
            <a:endParaRPr lang="id-ID" dirty="0"/>
          </a:p>
        </p:txBody>
      </p:sp>
      <p:sp>
        <p:nvSpPr>
          <p:cNvPr id="3" name="Content Placeholder 2"/>
          <p:cNvSpPr>
            <a:spLocks noGrp="1"/>
          </p:cNvSpPr>
          <p:nvPr>
            <p:ph sz="quarter" idx="1"/>
          </p:nvPr>
        </p:nvSpPr>
        <p:spPr/>
        <p:txBody>
          <a:bodyPr/>
          <a:lstStyle/>
          <a:p>
            <a:r>
              <a:rPr lang="id-ID" dirty="0" smtClean="0"/>
              <a:t>MUNCULNYA PARADIKMA DENGAN BERLAKUNYA UU DESA </a:t>
            </a:r>
          </a:p>
          <a:p>
            <a:r>
              <a:rPr lang="id-ID" dirty="0" smtClean="0"/>
              <a:t>VARIASI KONDISI PEMERINTAH DESA YANG SANGAT HETEROGIN </a:t>
            </a:r>
          </a:p>
          <a:p>
            <a:r>
              <a:rPr lang="id-ID" dirty="0" smtClean="0"/>
              <a:t>SISTEM PEMERINTAHAN DESA  MERUPAKAN BAGIAN DARI SPRI</a:t>
            </a:r>
          </a:p>
          <a:p>
            <a:r>
              <a:rPr lang="id-ID" dirty="0" smtClean="0"/>
              <a:t>DESA SEBAGAI DAERAH OTONOM</a:t>
            </a:r>
          </a:p>
          <a:p>
            <a:r>
              <a:rPr lang="id-ID" dirty="0" smtClean="0"/>
              <a:t>DLL</a:t>
            </a:r>
            <a:endParaRPr lang="id-ID" dirty="0"/>
          </a:p>
        </p:txBody>
      </p:sp>
    </p:spTree>
    <p:extLst>
      <p:ext uri="{BB962C8B-B14F-4D97-AF65-F5344CB8AC3E}">
        <p14:creationId xmlns:p14="http://schemas.microsoft.com/office/powerpoint/2010/main" val="1377556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flipH="1" flipV="1">
            <a:off x="4770438" y="1717675"/>
            <a:ext cx="12700" cy="384175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H="1">
            <a:off x="4270375" y="4725988"/>
            <a:ext cx="11113" cy="1628775"/>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22532" name="Title 1"/>
          <p:cNvSpPr>
            <a:spLocks noGrp="1"/>
          </p:cNvSpPr>
          <p:nvPr>
            <p:ph type="title"/>
          </p:nvPr>
        </p:nvSpPr>
        <p:spPr>
          <a:xfrm>
            <a:off x="0" y="-15875"/>
            <a:ext cx="9144000" cy="714375"/>
          </a:xfrm>
          <a:solidFill>
            <a:srgbClr val="FA9824"/>
          </a:solidFill>
        </p:spPr>
        <p:txBody>
          <a:bodyPr>
            <a:normAutofit fontScale="90000"/>
          </a:bodyPr>
          <a:lstStyle/>
          <a:p>
            <a:pPr algn="ctr"/>
            <a:r>
              <a:rPr lang="en-US" sz="3200" b="1" dirty="0" err="1" smtClean="0">
                <a:solidFill>
                  <a:srgbClr val="FFFFFF"/>
                </a:solidFill>
              </a:rPr>
              <a:t>Sistem</a:t>
            </a:r>
            <a:r>
              <a:rPr lang="en-US" sz="3200" b="1" dirty="0" smtClean="0">
                <a:solidFill>
                  <a:srgbClr val="FFFFFF"/>
                </a:solidFill>
              </a:rPr>
              <a:t> </a:t>
            </a:r>
            <a:r>
              <a:rPr lang="en-US" sz="3200" b="1" dirty="0" err="1" smtClean="0">
                <a:solidFill>
                  <a:srgbClr val="FFFFFF"/>
                </a:solidFill>
              </a:rPr>
              <a:t>Pemerintahan</a:t>
            </a:r>
            <a:r>
              <a:rPr lang="en-US" sz="3200" b="1" dirty="0" smtClean="0">
                <a:solidFill>
                  <a:srgbClr val="FFFFFF"/>
                </a:solidFill>
              </a:rPr>
              <a:t> </a:t>
            </a:r>
            <a:r>
              <a:rPr lang="en-US" sz="3200" b="1" dirty="0" err="1" smtClean="0">
                <a:solidFill>
                  <a:srgbClr val="FFFFFF"/>
                </a:solidFill>
              </a:rPr>
              <a:t>Desa</a:t>
            </a:r>
            <a:r>
              <a:rPr lang="en-US" sz="3200" b="1" dirty="0" smtClean="0">
                <a:solidFill>
                  <a:srgbClr val="FFFFFF"/>
                </a:solidFill>
              </a:rPr>
              <a:t> </a:t>
            </a:r>
            <a:r>
              <a:rPr lang="en-US" sz="3200" b="1" dirty="0" err="1" smtClean="0">
                <a:solidFill>
                  <a:srgbClr val="FFFFFF"/>
                </a:solidFill>
              </a:rPr>
              <a:t>dalam</a:t>
            </a:r>
            <a:r>
              <a:rPr lang="en-US" sz="3200" b="1" dirty="0" smtClean="0">
                <a:solidFill>
                  <a:srgbClr val="FFFFFF"/>
                </a:solidFill>
              </a:rPr>
              <a:t> UU </a:t>
            </a:r>
            <a:r>
              <a:rPr lang="en-US" sz="3200" b="1" dirty="0" err="1" smtClean="0">
                <a:solidFill>
                  <a:srgbClr val="FFFFFF"/>
                </a:solidFill>
              </a:rPr>
              <a:t>Desa</a:t>
            </a:r>
            <a:endParaRPr lang="en-US" sz="3200" b="1" dirty="0" smtClean="0">
              <a:solidFill>
                <a:srgbClr val="FFFFFF"/>
              </a:solidFill>
            </a:endParaRPr>
          </a:p>
        </p:txBody>
      </p:sp>
      <p:sp>
        <p:nvSpPr>
          <p:cNvPr id="4" name="Rounded Rectangle 3"/>
          <p:cNvSpPr/>
          <p:nvPr/>
        </p:nvSpPr>
        <p:spPr>
          <a:xfrm>
            <a:off x="3652838" y="990600"/>
            <a:ext cx="2235200" cy="727075"/>
          </a:xfrm>
          <a:prstGeom prst="roundRect">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Musyawarah</a:t>
            </a:r>
            <a:r>
              <a:rPr lang="en-US" dirty="0"/>
              <a:t> </a:t>
            </a:r>
            <a:r>
              <a:rPr lang="en-US" dirty="0" err="1"/>
              <a:t>Desa</a:t>
            </a:r>
            <a:endParaRPr lang="en-US" dirty="0"/>
          </a:p>
          <a:p>
            <a:pPr algn="ctr" fontAlgn="auto">
              <a:spcBef>
                <a:spcPts val="0"/>
              </a:spcBef>
              <a:spcAft>
                <a:spcPts val="0"/>
              </a:spcAft>
              <a:defRPr/>
            </a:pPr>
            <a:endParaRPr lang="en-US" dirty="0"/>
          </a:p>
        </p:txBody>
      </p:sp>
      <p:sp>
        <p:nvSpPr>
          <p:cNvPr id="5" name="Rounded Rectangle 4"/>
          <p:cNvSpPr/>
          <p:nvPr/>
        </p:nvSpPr>
        <p:spPr>
          <a:xfrm>
            <a:off x="1219200" y="2781300"/>
            <a:ext cx="2235200" cy="727075"/>
          </a:xfrm>
          <a:prstGeom prst="roundRect">
            <a:avLst/>
          </a:prstGeom>
          <a:solidFill>
            <a:srgbClr val="00B05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Kepala</a:t>
            </a:r>
            <a:r>
              <a:rPr lang="en-US" dirty="0"/>
              <a:t> </a:t>
            </a:r>
            <a:r>
              <a:rPr lang="en-US" dirty="0" err="1"/>
              <a:t>Desa</a:t>
            </a:r>
            <a:r>
              <a:rPr lang="en-US" dirty="0"/>
              <a:t> </a:t>
            </a:r>
          </a:p>
          <a:p>
            <a:pPr algn="ctr" fontAlgn="auto">
              <a:spcBef>
                <a:spcPts val="0"/>
              </a:spcBef>
              <a:spcAft>
                <a:spcPts val="0"/>
              </a:spcAft>
              <a:defRPr/>
            </a:pPr>
            <a:endParaRPr lang="en-US" dirty="0"/>
          </a:p>
        </p:txBody>
      </p:sp>
      <p:sp>
        <p:nvSpPr>
          <p:cNvPr id="6" name="Rounded Rectangle 5"/>
          <p:cNvSpPr/>
          <p:nvPr/>
        </p:nvSpPr>
        <p:spPr>
          <a:xfrm>
            <a:off x="6080125" y="2820988"/>
            <a:ext cx="2235200" cy="727075"/>
          </a:xfrm>
          <a:prstGeom prst="roundRect">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t>Badan</a:t>
            </a:r>
            <a:r>
              <a:rPr lang="en-US" sz="1400" dirty="0"/>
              <a:t> </a:t>
            </a:r>
            <a:r>
              <a:rPr lang="en-US" sz="1400" dirty="0" err="1"/>
              <a:t>Permusyawaratan</a:t>
            </a:r>
            <a:r>
              <a:rPr lang="en-US" sz="1400" dirty="0"/>
              <a:t>  </a:t>
            </a:r>
            <a:r>
              <a:rPr lang="en-US" sz="1400" dirty="0" err="1"/>
              <a:t>Desa</a:t>
            </a:r>
            <a:r>
              <a:rPr lang="en-US" sz="1400" dirty="0"/>
              <a:t> (BPD</a:t>
            </a:r>
            <a:r>
              <a:rPr lang="en-US" sz="1400"/>
              <a:t>) </a:t>
            </a:r>
            <a:endParaRPr lang="en-US" sz="1400" dirty="0"/>
          </a:p>
        </p:txBody>
      </p:sp>
      <p:sp>
        <p:nvSpPr>
          <p:cNvPr id="7" name="Rounded Rectangle 6"/>
          <p:cNvSpPr/>
          <p:nvPr/>
        </p:nvSpPr>
        <p:spPr>
          <a:xfrm>
            <a:off x="3665538" y="4725988"/>
            <a:ext cx="2235200" cy="727075"/>
          </a:xfrm>
          <a:prstGeom prst="roundRect">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err="1"/>
              <a:t>Warga</a:t>
            </a:r>
            <a:r>
              <a:rPr lang="en-US" dirty="0"/>
              <a:t>/</a:t>
            </a:r>
            <a:r>
              <a:rPr lang="en-US" dirty="0" err="1"/>
              <a:t>Masyarakat</a:t>
            </a:r>
            <a:endParaRPr lang="en-US" dirty="0"/>
          </a:p>
        </p:txBody>
      </p:sp>
      <p:cxnSp>
        <p:nvCxnSpPr>
          <p:cNvPr id="9" name="Straight Arrow Connector 8"/>
          <p:cNvCxnSpPr>
            <a:stCxn id="34" idx="3"/>
            <a:endCxn id="6" idx="2"/>
          </p:cNvCxnSpPr>
          <p:nvPr/>
        </p:nvCxnSpPr>
        <p:spPr>
          <a:xfrm flipV="1">
            <a:off x="6467475" y="3548063"/>
            <a:ext cx="730250" cy="280670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7" idx="1"/>
            <a:endCxn id="5" idx="2"/>
          </p:cNvCxnSpPr>
          <p:nvPr/>
        </p:nvCxnSpPr>
        <p:spPr>
          <a:xfrm flipH="1" flipV="1">
            <a:off x="2336800" y="3508375"/>
            <a:ext cx="1328738" cy="158115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494088" y="3025775"/>
            <a:ext cx="2546350" cy="1270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flipH="1">
            <a:off x="3521075" y="3303588"/>
            <a:ext cx="2446338" cy="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5" idx="0"/>
            <a:endCxn id="4" idx="1"/>
          </p:cNvCxnSpPr>
          <p:nvPr/>
        </p:nvCxnSpPr>
        <p:spPr>
          <a:xfrm flipV="1">
            <a:off x="2336800" y="1354138"/>
            <a:ext cx="1316038" cy="1427162"/>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6" idx="0"/>
            <a:endCxn id="4" idx="3"/>
          </p:cNvCxnSpPr>
          <p:nvPr/>
        </p:nvCxnSpPr>
        <p:spPr>
          <a:xfrm flipH="1" flipV="1">
            <a:off x="5888038" y="1354138"/>
            <a:ext cx="1309687" cy="146685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2176463" y="3548063"/>
            <a:ext cx="1587" cy="2392362"/>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569913" y="3713163"/>
            <a:ext cx="1376362" cy="515937"/>
          </a:xfrm>
          <a:prstGeom prst="rect">
            <a:avLst/>
          </a:prstGeom>
          <a:solidFill>
            <a:schemeClr val="accent6">
              <a:lumMod val="60000"/>
              <a:lumOff val="4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Perangkat</a:t>
            </a:r>
            <a:r>
              <a:rPr lang="en-US" sz="1400" dirty="0">
                <a:solidFill>
                  <a:srgbClr val="000000"/>
                </a:solidFill>
              </a:rPr>
              <a:t> </a:t>
            </a:r>
            <a:r>
              <a:rPr lang="en-US" sz="1400" dirty="0" err="1">
                <a:solidFill>
                  <a:srgbClr val="000000"/>
                </a:solidFill>
              </a:rPr>
              <a:t>Desa</a:t>
            </a:r>
            <a:r>
              <a:rPr lang="en-US" sz="1400" dirty="0">
                <a:solidFill>
                  <a:srgbClr val="000000"/>
                </a:solidFill>
              </a:rPr>
              <a:t> (</a:t>
            </a:r>
            <a:r>
              <a:rPr lang="en-US" sz="1400" dirty="0" err="1">
                <a:solidFill>
                  <a:srgbClr val="000000"/>
                </a:solidFill>
              </a:rPr>
              <a:t>Pelayanan</a:t>
            </a:r>
            <a:r>
              <a:rPr lang="en-US" sz="1400" dirty="0">
                <a:solidFill>
                  <a:srgbClr val="000000"/>
                </a:solidFill>
              </a:rPr>
              <a:t>)</a:t>
            </a:r>
          </a:p>
        </p:txBody>
      </p:sp>
      <p:sp>
        <p:nvSpPr>
          <p:cNvPr id="28" name="Rectangle 27"/>
          <p:cNvSpPr/>
          <p:nvPr/>
        </p:nvSpPr>
        <p:spPr>
          <a:xfrm>
            <a:off x="577850" y="4368800"/>
            <a:ext cx="1368425" cy="515938"/>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Panitia</a:t>
            </a:r>
            <a:r>
              <a:rPr lang="en-US" sz="1400" dirty="0">
                <a:solidFill>
                  <a:srgbClr val="000000"/>
                </a:solidFill>
              </a:rPr>
              <a:t> (ad-</a:t>
            </a:r>
            <a:r>
              <a:rPr lang="en-US" sz="1400" dirty="0" err="1">
                <a:solidFill>
                  <a:srgbClr val="000000"/>
                </a:solidFill>
              </a:rPr>
              <a:t>hok</a:t>
            </a:r>
            <a:r>
              <a:rPr lang="en-US" sz="1400" dirty="0">
                <a:solidFill>
                  <a:srgbClr val="000000"/>
                </a:solidFill>
              </a:rPr>
              <a:t>)</a:t>
            </a:r>
          </a:p>
        </p:txBody>
      </p:sp>
      <p:sp>
        <p:nvSpPr>
          <p:cNvPr id="29" name="Rectangle 28"/>
          <p:cNvSpPr/>
          <p:nvPr/>
        </p:nvSpPr>
        <p:spPr>
          <a:xfrm>
            <a:off x="569913" y="4983163"/>
            <a:ext cx="1376362" cy="469900"/>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BUMDes</a:t>
            </a:r>
            <a:endParaRPr lang="en-US" sz="1400" dirty="0">
              <a:solidFill>
                <a:srgbClr val="000000"/>
              </a:solidFill>
            </a:endParaRPr>
          </a:p>
        </p:txBody>
      </p:sp>
      <p:sp>
        <p:nvSpPr>
          <p:cNvPr id="33" name="Rectangle 32"/>
          <p:cNvSpPr/>
          <p:nvPr/>
        </p:nvSpPr>
        <p:spPr>
          <a:xfrm>
            <a:off x="4495800" y="5559425"/>
            <a:ext cx="1963738" cy="485775"/>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Klp</a:t>
            </a:r>
            <a:r>
              <a:rPr lang="en-US" sz="1400" dirty="0">
                <a:solidFill>
                  <a:srgbClr val="000000"/>
                </a:solidFill>
              </a:rPr>
              <a:t>. </a:t>
            </a:r>
            <a:r>
              <a:rPr lang="en-US" sz="1400" dirty="0" err="1">
                <a:solidFill>
                  <a:srgbClr val="000000"/>
                </a:solidFill>
              </a:rPr>
              <a:t>Dengan</a:t>
            </a:r>
            <a:r>
              <a:rPr lang="en-US" sz="1400" dirty="0">
                <a:solidFill>
                  <a:srgbClr val="000000"/>
                </a:solidFill>
              </a:rPr>
              <a:t> </a:t>
            </a:r>
            <a:r>
              <a:rPr lang="en-US" sz="1400" dirty="0" err="1">
                <a:solidFill>
                  <a:srgbClr val="000000"/>
                </a:solidFill>
              </a:rPr>
              <a:t>kepentingan</a:t>
            </a:r>
            <a:r>
              <a:rPr lang="en-US" sz="1400" dirty="0">
                <a:solidFill>
                  <a:srgbClr val="000000"/>
                </a:solidFill>
              </a:rPr>
              <a:t> </a:t>
            </a:r>
            <a:r>
              <a:rPr lang="en-US" sz="1400" dirty="0" err="1">
                <a:solidFill>
                  <a:srgbClr val="000000"/>
                </a:solidFill>
              </a:rPr>
              <a:t>khusus</a:t>
            </a:r>
            <a:endParaRPr lang="en-US" sz="1400" i="1" dirty="0">
              <a:solidFill>
                <a:srgbClr val="000000"/>
              </a:solidFill>
            </a:endParaRPr>
          </a:p>
        </p:txBody>
      </p:sp>
      <p:sp>
        <p:nvSpPr>
          <p:cNvPr id="34" name="Rectangle 33"/>
          <p:cNvSpPr/>
          <p:nvPr/>
        </p:nvSpPr>
        <p:spPr>
          <a:xfrm>
            <a:off x="4502150" y="6142038"/>
            <a:ext cx="1965325" cy="423862"/>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Bagian</a:t>
            </a:r>
            <a:r>
              <a:rPr lang="en-US" sz="1400" dirty="0">
                <a:solidFill>
                  <a:srgbClr val="000000"/>
                </a:solidFill>
              </a:rPr>
              <a:t> Wilayah </a:t>
            </a:r>
            <a:r>
              <a:rPr lang="en-US" sz="1400" dirty="0" err="1">
                <a:solidFill>
                  <a:srgbClr val="000000"/>
                </a:solidFill>
              </a:rPr>
              <a:t>Desa</a:t>
            </a:r>
            <a:endParaRPr lang="en-US" sz="1400" dirty="0">
              <a:solidFill>
                <a:srgbClr val="000000"/>
              </a:solidFill>
            </a:endParaRPr>
          </a:p>
        </p:txBody>
      </p:sp>
      <p:cxnSp>
        <p:nvCxnSpPr>
          <p:cNvPr id="37" name="Straight Arrow Connector 36"/>
          <p:cNvCxnSpPr/>
          <p:nvPr/>
        </p:nvCxnSpPr>
        <p:spPr>
          <a:xfrm flipH="1">
            <a:off x="2898775" y="1717675"/>
            <a:ext cx="938213" cy="1063625"/>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5784850" y="1717675"/>
            <a:ext cx="993775" cy="1103313"/>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a:endCxn id="27" idx="3"/>
          </p:cNvCxnSpPr>
          <p:nvPr/>
        </p:nvCxnSpPr>
        <p:spPr>
          <a:xfrm flipH="1">
            <a:off x="1946275" y="3970338"/>
            <a:ext cx="230188"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974850" y="4606925"/>
            <a:ext cx="230188"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1946275" y="5200650"/>
            <a:ext cx="231775"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H="1">
            <a:off x="4270375" y="5818188"/>
            <a:ext cx="230188"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3467100" y="3305175"/>
            <a:ext cx="2120900" cy="130175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anchor="ctr"/>
          <a:lstStyle/>
          <a:p>
            <a:pPr marL="285750" indent="-285750" fontAlgn="auto">
              <a:spcBef>
                <a:spcPts val="0"/>
              </a:spcBef>
              <a:spcAft>
                <a:spcPts val="0"/>
              </a:spcAft>
              <a:buFont typeface="Arial"/>
              <a:buChar char="•"/>
              <a:defRPr/>
            </a:pPr>
            <a:r>
              <a:rPr lang="en-GB" sz="1400" b="1" dirty="0">
                <a:solidFill>
                  <a:schemeClr val="tx1"/>
                </a:solidFill>
              </a:rPr>
              <a:t>RPJM-</a:t>
            </a:r>
            <a:r>
              <a:rPr lang="en-GB" sz="1400" b="1" dirty="0" err="1">
                <a:solidFill>
                  <a:schemeClr val="tx1"/>
                </a:solidFill>
              </a:rPr>
              <a:t>Desa</a:t>
            </a:r>
            <a:r>
              <a:rPr lang="en-GB" sz="1400" b="1" dirty="0">
                <a:solidFill>
                  <a:schemeClr val="tx1"/>
                </a:solidFill>
              </a:rPr>
              <a:t> </a:t>
            </a:r>
            <a:r>
              <a:rPr lang="en-GB" sz="1400" b="1" dirty="0" err="1">
                <a:solidFill>
                  <a:schemeClr val="tx1"/>
                </a:solidFill>
              </a:rPr>
              <a:t>dan</a:t>
            </a:r>
            <a:r>
              <a:rPr lang="en-GB" sz="1400" b="1" dirty="0">
                <a:solidFill>
                  <a:schemeClr val="tx1"/>
                </a:solidFill>
              </a:rPr>
              <a:t> RKP-</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a:solidFill>
                  <a:schemeClr val="tx1"/>
                </a:solidFill>
              </a:rPr>
              <a:t>APB-</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err="1">
                <a:solidFill>
                  <a:schemeClr val="tx1"/>
                </a:solidFill>
              </a:rPr>
              <a:t>Peraturan</a:t>
            </a:r>
            <a:r>
              <a:rPr lang="en-GB" sz="1400" b="1" dirty="0">
                <a:solidFill>
                  <a:schemeClr val="tx1"/>
                </a:solidFill>
              </a:rPr>
              <a:t> </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err="1">
                <a:solidFill>
                  <a:schemeClr val="tx1"/>
                </a:solidFill>
              </a:rPr>
              <a:t>Kinerja</a:t>
            </a:r>
            <a:r>
              <a:rPr lang="en-GB" sz="1400" b="1" dirty="0">
                <a:solidFill>
                  <a:schemeClr val="tx1"/>
                </a:solidFill>
              </a:rPr>
              <a:t> </a:t>
            </a:r>
            <a:r>
              <a:rPr lang="en-GB" sz="1400" b="1" dirty="0" err="1">
                <a:solidFill>
                  <a:schemeClr val="tx1"/>
                </a:solidFill>
              </a:rPr>
              <a:t>Pemerintah</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err="1">
                <a:solidFill>
                  <a:schemeClr val="tx1"/>
                </a:solidFill>
              </a:rPr>
              <a:t>Kerja</a:t>
            </a:r>
            <a:r>
              <a:rPr lang="en-GB" sz="1400" b="1" dirty="0">
                <a:solidFill>
                  <a:schemeClr val="tx1"/>
                </a:solidFill>
              </a:rPr>
              <a:t> </a:t>
            </a:r>
            <a:r>
              <a:rPr lang="en-GB" sz="1400" b="1" dirty="0" err="1">
                <a:solidFill>
                  <a:schemeClr val="tx1"/>
                </a:solidFill>
              </a:rPr>
              <a:t>Sama</a:t>
            </a:r>
            <a:endParaRPr lang="en-GB" sz="1200" b="1" dirty="0">
              <a:solidFill>
                <a:schemeClr val="tx1"/>
              </a:solidFill>
            </a:endParaRPr>
          </a:p>
        </p:txBody>
      </p:sp>
      <p:sp>
        <p:nvSpPr>
          <p:cNvPr id="35" name="Rectangle 34"/>
          <p:cNvSpPr/>
          <p:nvPr/>
        </p:nvSpPr>
        <p:spPr>
          <a:xfrm>
            <a:off x="4821238" y="1833563"/>
            <a:ext cx="1639887" cy="923925"/>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anchor="ctr"/>
          <a:lstStyle/>
          <a:p>
            <a:pPr marL="285750" indent="-285750" fontAlgn="auto">
              <a:spcBef>
                <a:spcPts val="0"/>
              </a:spcBef>
              <a:spcAft>
                <a:spcPts val="0"/>
              </a:spcAft>
              <a:buFont typeface="Arial"/>
              <a:buChar char="•"/>
              <a:defRPr/>
            </a:pPr>
            <a:r>
              <a:rPr lang="en-GB" sz="1400" b="1" dirty="0">
                <a:solidFill>
                  <a:schemeClr val="tx1"/>
                </a:solidFill>
              </a:rPr>
              <a:t>RPJM-</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a:solidFill>
                  <a:schemeClr val="tx1"/>
                </a:solidFill>
              </a:rPr>
              <a:t>Asset </a:t>
            </a:r>
            <a:r>
              <a:rPr lang="en-GB" sz="1400" b="1" dirty="0" err="1">
                <a:solidFill>
                  <a:schemeClr val="tx1"/>
                </a:solidFill>
              </a:rPr>
              <a:t>Desa</a:t>
            </a:r>
            <a:endParaRPr lang="en-GB" sz="1400" b="1" dirty="0">
              <a:solidFill>
                <a:schemeClr val="tx1"/>
              </a:solidFill>
            </a:endParaRPr>
          </a:p>
          <a:p>
            <a:pPr marL="285750" indent="-285750" fontAlgn="auto">
              <a:spcBef>
                <a:spcPts val="0"/>
              </a:spcBef>
              <a:spcAft>
                <a:spcPts val="0"/>
              </a:spcAft>
              <a:buFont typeface="Arial"/>
              <a:buChar char="•"/>
              <a:defRPr/>
            </a:pPr>
            <a:r>
              <a:rPr lang="en-GB" sz="1400" b="1" dirty="0">
                <a:solidFill>
                  <a:schemeClr val="tx1"/>
                </a:solidFill>
              </a:rPr>
              <a:t>Hal-</a:t>
            </a:r>
            <a:r>
              <a:rPr lang="en-GB" sz="1400" b="1" dirty="0" err="1">
                <a:solidFill>
                  <a:schemeClr val="tx1"/>
                </a:solidFill>
              </a:rPr>
              <a:t>hal</a:t>
            </a:r>
            <a:r>
              <a:rPr lang="en-GB" sz="1400" b="1" dirty="0">
                <a:solidFill>
                  <a:schemeClr val="tx1"/>
                </a:solidFill>
              </a:rPr>
              <a:t> </a:t>
            </a:r>
            <a:r>
              <a:rPr lang="en-GB" sz="1400" b="1" dirty="0" err="1">
                <a:solidFill>
                  <a:schemeClr val="tx1"/>
                </a:solidFill>
              </a:rPr>
              <a:t>Strategis</a:t>
            </a:r>
            <a:endParaRPr lang="en-GB" sz="1400" b="1" dirty="0">
              <a:solidFill>
                <a:schemeClr val="tx1"/>
              </a:solidFill>
            </a:endParaRPr>
          </a:p>
        </p:txBody>
      </p:sp>
      <p:cxnSp>
        <p:nvCxnSpPr>
          <p:cNvPr id="40" name="Straight Connector 39"/>
          <p:cNvCxnSpPr/>
          <p:nvPr/>
        </p:nvCxnSpPr>
        <p:spPr>
          <a:xfrm flipH="1">
            <a:off x="4281488" y="6335713"/>
            <a:ext cx="230187"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65100" y="785813"/>
            <a:ext cx="2598738" cy="2308324"/>
          </a:xfrm>
          <a:prstGeom prst="rect">
            <a:avLst/>
          </a:prstGeom>
          <a:noFill/>
        </p:spPr>
        <p:txBody>
          <a:bodyPr>
            <a:spAutoFit/>
          </a:bodyPr>
          <a:lstStyle/>
          <a:p>
            <a:pPr fontAlgn="auto">
              <a:spcBef>
                <a:spcPts val="600"/>
              </a:spcBef>
              <a:spcAft>
                <a:spcPts val="0"/>
              </a:spcAft>
              <a:defRPr/>
            </a:pPr>
            <a:r>
              <a:rPr lang="id-ID" sz="1400" b="1" dirty="0">
                <a:latin typeface="+mn-lt"/>
                <a:cs typeface="+mn-cs"/>
              </a:rPr>
              <a:t>Prinsip </a:t>
            </a:r>
            <a:r>
              <a:rPr lang="id-ID" sz="1400" b="1">
                <a:latin typeface="+mn-lt"/>
                <a:cs typeface="+mn-cs"/>
              </a:rPr>
              <a:t>dasar </a:t>
            </a:r>
            <a:r>
              <a:rPr lang="id-ID" sz="1400" b="1" smtClean="0">
                <a:latin typeface="+mn-lt"/>
                <a:cs typeface="+mn-cs"/>
              </a:rPr>
              <a:t>Pemerintahan</a:t>
            </a:r>
            <a:r>
              <a:rPr lang="en-GB" sz="1400" b="1" smtClean="0">
                <a:latin typeface="+mn-lt"/>
                <a:cs typeface="+mn-cs"/>
              </a:rPr>
              <a:t> </a:t>
            </a:r>
            <a:r>
              <a:rPr lang="id-ID" sz="1400" b="1" smtClean="0">
                <a:latin typeface="+mn-lt"/>
                <a:cs typeface="+mn-cs"/>
              </a:rPr>
              <a:t>Desa</a:t>
            </a:r>
            <a:endParaRPr lang="id-ID" sz="1400" b="1" dirty="0">
              <a:latin typeface="+mn-lt"/>
              <a:cs typeface="+mn-cs"/>
            </a:endParaRPr>
          </a:p>
          <a:p>
            <a:pPr marL="285750" indent="-285750" fontAlgn="auto">
              <a:spcBef>
                <a:spcPts val="600"/>
              </a:spcBef>
              <a:spcAft>
                <a:spcPts val="0"/>
              </a:spcAft>
              <a:buFont typeface="Arial"/>
              <a:buChar char="•"/>
              <a:defRPr/>
            </a:pPr>
            <a:r>
              <a:rPr lang="id-ID" sz="1200" i="1" dirty="0">
                <a:latin typeface="+mn-lt"/>
                <a:cs typeface="+mn-cs"/>
              </a:rPr>
              <a:t>Check and balances </a:t>
            </a:r>
            <a:r>
              <a:rPr lang="id-ID" sz="1200" dirty="0">
                <a:latin typeface="+mn-lt"/>
                <a:cs typeface="+mn-cs"/>
              </a:rPr>
              <a:t>antara Kepala Desa dengan Badan Permusyawaratan desa.</a:t>
            </a:r>
          </a:p>
          <a:p>
            <a:pPr marL="285750" indent="-285750" fontAlgn="auto">
              <a:spcBef>
                <a:spcPts val="600"/>
              </a:spcBef>
              <a:spcAft>
                <a:spcPts val="0"/>
              </a:spcAft>
              <a:buFont typeface="Arial"/>
              <a:buChar char="•"/>
              <a:defRPr/>
            </a:pPr>
            <a:r>
              <a:rPr lang="id-ID" sz="1200" dirty="0">
                <a:latin typeface="+mn-lt"/>
                <a:cs typeface="+mn-cs"/>
              </a:rPr>
              <a:t>Demokrasi perwakilan + permusyawaran.</a:t>
            </a:r>
          </a:p>
          <a:p>
            <a:pPr marL="285750" indent="-285750" fontAlgn="auto">
              <a:spcBef>
                <a:spcPts val="600"/>
              </a:spcBef>
              <a:spcAft>
                <a:spcPts val="0"/>
              </a:spcAft>
              <a:buFont typeface="Arial"/>
              <a:buChar char="•"/>
              <a:defRPr/>
            </a:pPr>
            <a:r>
              <a:rPr lang="id-ID" sz="1200" dirty="0">
                <a:latin typeface="+mn-lt"/>
                <a:cs typeface="+mn-cs"/>
              </a:rPr>
              <a:t>Proses demokrasi partisipatoris melalui Musdes</a:t>
            </a:r>
          </a:p>
          <a:p>
            <a:pPr marL="285750" indent="-285750" fontAlgn="auto">
              <a:spcBef>
                <a:spcPts val="600"/>
              </a:spcBef>
              <a:spcAft>
                <a:spcPts val="0"/>
              </a:spcAft>
              <a:buFont typeface="Arial"/>
              <a:buChar char="•"/>
              <a:defRPr/>
            </a:pPr>
            <a:endParaRPr lang="id-ID" sz="1200" dirty="0">
              <a:latin typeface="+mn-lt"/>
              <a:cs typeface="+mn-cs"/>
            </a:endParaRPr>
          </a:p>
        </p:txBody>
      </p:sp>
      <p:sp>
        <p:nvSpPr>
          <p:cNvPr id="22559" name="TextBox 42"/>
          <p:cNvSpPr txBox="1">
            <a:spLocks noChangeArrowheads="1"/>
          </p:cNvSpPr>
          <p:nvPr/>
        </p:nvSpPr>
        <p:spPr bwMode="auto">
          <a:xfrm>
            <a:off x="2582863" y="4378325"/>
            <a:ext cx="10699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ts val="600"/>
              </a:spcBef>
            </a:pPr>
            <a:r>
              <a:rPr lang="id-ID" sz="1400" b="1"/>
              <a:t>Dipilih langsung</a:t>
            </a:r>
          </a:p>
        </p:txBody>
      </p:sp>
      <p:sp>
        <p:nvSpPr>
          <p:cNvPr id="22560" name="TextBox 43"/>
          <p:cNvSpPr txBox="1">
            <a:spLocks noChangeArrowheads="1"/>
          </p:cNvSpPr>
          <p:nvPr/>
        </p:nvSpPr>
        <p:spPr bwMode="auto">
          <a:xfrm>
            <a:off x="6972300" y="4344988"/>
            <a:ext cx="15652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spcBef>
                <a:spcPts val="600"/>
              </a:spcBef>
            </a:pPr>
            <a:r>
              <a:rPr lang="id-ID" sz="1400" b="1"/>
              <a:t>Perwakilan Bagian Wilayah desa yang dipilih secara Demokratis </a:t>
            </a:r>
          </a:p>
        </p:txBody>
      </p:sp>
      <p:sp>
        <p:nvSpPr>
          <p:cNvPr id="45" name="Rectangle 44"/>
          <p:cNvSpPr/>
          <p:nvPr/>
        </p:nvSpPr>
        <p:spPr>
          <a:xfrm>
            <a:off x="574675" y="5618163"/>
            <a:ext cx="1376363" cy="668337"/>
          </a:xfrm>
          <a:prstGeom prst="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400" dirty="0" err="1">
                <a:solidFill>
                  <a:srgbClr val="000000"/>
                </a:solidFill>
              </a:rPr>
              <a:t>Lembaga</a:t>
            </a:r>
            <a:r>
              <a:rPr lang="en-US" sz="1400" dirty="0">
                <a:solidFill>
                  <a:srgbClr val="000000"/>
                </a:solidFill>
              </a:rPr>
              <a:t> </a:t>
            </a:r>
            <a:r>
              <a:rPr lang="en-US" sz="1400" dirty="0" err="1">
                <a:solidFill>
                  <a:srgbClr val="000000"/>
                </a:solidFill>
              </a:rPr>
              <a:t>Kemasyarakatan</a:t>
            </a:r>
            <a:r>
              <a:rPr lang="en-US" sz="1400" dirty="0">
                <a:solidFill>
                  <a:srgbClr val="000000"/>
                </a:solidFill>
              </a:rPr>
              <a:t>/</a:t>
            </a:r>
            <a:r>
              <a:rPr lang="en-US" sz="1400" dirty="0" err="1">
                <a:solidFill>
                  <a:srgbClr val="000000"/>
                </a:solidFill>
              </a:rPr>
              <a:t>Adat</a:t>
            </a:r>
            <a:endParaRPr lang="en-US" sz="1400" dirty="0">
              <a:solidFill>
                <a:srgbClr val="000000"/>
              </a:solidFill>
            </a:endParaRPr>
          </a:p>
        </p:txBody>
      </p:sp>
      <p:cxnSp>
        <p:nvCxnSpPr>
          <p:cNvPr id="46" name="Straight Connector 45"/>
          <p:cNvCxnSpPr/>
          <p:nvPr/>
        </p:nvCxnSpPr>
        <p:spPr>
          <a:xfrm flipH="1">
            <a:off x="1981200" y="5940425"/>
            <a:ext cx="231775" cy="0"/>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19047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MATERI KULIAH</a:t>
            </a:r>
            <a:endParaRPr lang="id-ID" dirty="0"/>
          </a:p>
        </p:txBody>
      </p:sp>
      <p:sp>
        <p:nvSpPr>
          <p:cNvPr id="3" name="Content Placeholder 2"/>
          <p:cNvSpPr>
            <a:spLocks noGrp="1"/>
          </p:cNvSpPr>
          <p:nvPr>
            <p:ph sz="quarter" idx="1"/>
          </p:nvPr>
        </p:nvSpPr>
        <p:spPr/>
        <p:txBody>
          <a:bodyPr/>
          <a:lstStyle/>
          <a:p>
            <a:r>
              <a:rPr lang="id-ID" dirty="0" smtClean="0"/>
              <a:t>LATAR BELAKANG</a:t>
            </a:r>
          </a:p>
          <a:p>
            <a:r>
              <a:rPr lang="id-ID" dirty="0" smtClean="0"/>
              <a:t>KONSEP</a:t>
            </a:r>
          </a:p>
          <a:p>
            <a:r>
              <a:rPr lang="id-ID" dirty="0" smtClean="0"/>
              <a:t>PEMERINTAHAN DESA</a:t>
            </a:r>
          </a:p>
          <a:p>
            <a:r>
              <a:rPr lang="id-ID" dirty="0" smtClean="0"/>
              <a:t>TUPOKSI PEMERINTAH </a:t>
            </a:r>
          </a:p>
          <a:p>
            <a:r>
              <a:rPr lang="id-ID" dirty="0" smtClean="0"/>
              <a:t>KELEMBGAAN DESA </a:t>
            </a:r>
          </a:p>
          <a:p>
            <a:r>
              <a:rPr lang="id-ID" dirty="0" smtClean="0"/>
              <a:t>DLL</a:t>
            </a:r>
            <a:endParaRPr lang="id-ID" dirty="0"/>
          </a:p>
        </p:txBody>
      </p:sp>
    </p:spTree>
    <p:extLst>
      <p:ext uri="{BB962C8B-B14F-4D97-AF65-F5344CB8AC3E}">
        <p14:creationId xmlns:p14="http://schemas.microsoft.com/office/powerpoint/2010/main" val="1671320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34082"/>
          </a:xfrm>
        </p:spPr>
        <p:txBody>
          <a:bodyPr>
            <a:normAutofit fontScale="90000"/>
          </a:bodyPr>
          <a:lstStyle/>
          <a:p>
            <a:r>
              <a:rPr lang="id-ID" sz="3200" b="1" dirty="0"/>
              <a:t>Pengertian </a:t>
            </a:r>
            <a:r>
              <a:rPr lang="id-ID" sz="3200" b="1" dirty="0" smtClean="0"/>
              <a:t>Sistem Pemerintahan Desa </a:t>
            </a:r>
            <a:r>
              <a:rPr lang="id-ID" sz="3200" dirty="0"/>
              <a:t/>
            </a:r>
            <a:br>
              <a:rPr lang="id-ID" sz="3200" dirty="0"/>
            </a:br>
            <a:endParaRPr lang="id-ID" sz="3200" dirty="0"/>
          </a:p>
        </p:txBody>
      </p:sp>
      <p:sp>
        <p:nvSpPr>
          <p:cNvPr id="5" name="Content Placeholder 4"/>
          <p:cNvSpPr>
            <a:spLocks noGrp="1"/>
          </p:cNvSpPr>
          <p:nvPr>
            <p:ph sz="quarter" idx="1"/>
          </p:nvPr>
        </p:nvSpPr>
        <p:spPr>
          <a:xfrm>
            <a:off x="457200" y="836712"/>
            <a:ext cx="8229600" cy="5832648"/>
          </a:xfrm>
        </p:spPr>
        <p:txBody>
          <a:bodyPr>
            <a:normAutofit fontScale="62500" lnSpcReduction="20000"/>
          </a:bodyPr>
          <a:lstStyle/>
          <a:p>
            <a:r>
              <a:rPr lang="id-ID" dirty="0" smtClean="0"/>
              <a:t>Secara </a:t>
            </a:r>
            <a:r>
              <a:rPr lang="id-ID" dirty="0"/>
              <a:t>etimologi bahwa sistem </a:t>
            </a:r>
            <a:r>
              <a:rPr lang="id-ID" dirty="0" smtClean="0"/>
              <a:t>adalah;</a:t>
            </a:r>
          </a:p>
          <a:p>
            <a:pPr marL="0" indent="0">
              <a:buNone/>
            </a:pPr>
            <a:r>
              <a:rPr lang="id-ID" dirty="0"/>
              <a:t>	</a:t>
            </a:r>
            <a:r>
              <a:rPr lang="id-ID" dirty="0" smtClean="0">
                <a:solidFill>
                  <a:srgbClr val="C00000"/>
                </a:solidFill>
              </a:rPr>
              <a:t> </a:t>
            </a:r>
            <a:r>
              <a:rPr lang="id-ID" b="1" i="1" dirty="0">
                <a:solidFill>
                  <a:srgbClr val="C00000"/>
                </a:solidFill>
              </a:rPr>
              <a:t>seperangkat unsure yang secara teratur saling berkaitan, susuan </a:t>
            </a:r>
            <a:r>
              <a:rPr lang="id-ID" b="1" i="1" dirty="0" smtClean="0">
                <a:solidFill>
                  <a:srgbClr val="C00000"/>
                </a:solidFill>
              </a:rPr>
              <a:t>	yang </a:t>
            </a:r>
            <a:r>
              <a:rPr lang="id-ID" b="1" i="1" dirty="0">
                <a:solidFill>
                  <a:srgbClr val="C00000"/>
                </a:solidFill>
              </a:rPr>
              <a:t>teratur dari pandangan teori, asas atau metode</a:t>
            </a:r>
            <a:r>
              <a:rPr lang="id-ID" b="1" i="1" dirty="0" smtClean="0"/>
              <a:t>.</a:t>
            </a:r>
          </a:p>
          <a:p>
            <a:pPr marL="0" indent="0">
              <a:buNone/>
            </a:pPr>
            <a:endParaRPr lang="id-ID" b="1" i="1" dirty="0"/>
          </a:p>
          <a:p>
            <a:r>
              <a:rPr lang="id-ID" dirty="0" smtClean="0"/>
              <a:t>Menurut </a:t>
            </a:r>
            <a:r>
              <a:rPr lang="id-ID" dirty="0"/>
              <a:t>Ensiklopedia Indonesia (1978:3205) disebutkan bahwa sistem berasal dari bahasa Yunani “sustema” terjemahannya “mengumpulkan” artinya adalah : “</a:t>
            </a:r>
            <a:r>
              <a:rPr lang="id-ID" i="1" dirty="0">
                <a:solidFill>
                  <a:srgbClr val="0070C0"/>
                </a:solidFill>
              </a:rPr>
              <a:t>suatu kesatuan bermacam-macam hal menjadi keseluruhan dengan bagian-bagian yang tersusun dari dalam</a:t>
            </a:r>
            <a:r>
              <a:rPr lang="id-ID" i="1" dirty="0" smtClean="0">
                <a:solidFill>
                  <a:srgbClr val="0070C0"/>
                </a:solidFill>
              </a:rPr>
              <a:t>”.</a:t>
            </a:r>
          </a:p>
          <a:p>
            <a:endParaRPr lang="id-ID" i="1" dirty="0">
              <a:solidFill>
                <a:srgbClr val="0070C0"/>
              </a:solidFill>
            </a:endParaRPr>
          </a:p>
          <a:p>
            <a:r>
              <a:rPr lang="id-ID" dirty="0" smtClean="0"/>
              <a:t>Menurut </a:t>
            </a:r>
            <a:r>
              <a:rPr lang="id-ID" dirty="0"/>
              <a:t>Prajudi dalam bukunya berjudul </a:t>
            </a:r>
            <a:r>
              <a:rPr lang="id-ID" i="1" dirty="0"/>
              <a:t>Dasar-dasar Office Management </a:t>
            </a:r>
            <a:r>
              <a:rPr lang="id-ID" dirty="0"/>
              <a:t>(1973:111) sistem adalah </a:t>
            </a:r>
            <a:endParaRPr lang="id-ID" dirty="0" smtClean="0"/>
          </a:p>
          <a:p>
            <a:pPr marL="0" indent="0">
              <a:buNone/>
            </a:pPr>
            <a:r>
              <a:rPr lang="id-ID" dirty="0"/>
              <a:t>	</a:t>
            </a:r>
            <a:r>
              <a:rPr lang="id-ID" dirty="0" smtClean="0"/>
              <a:t>“</a:t>
            </a:r>
            <a:r>
              <a:rPr lang="id-ID" b="1" i="1" dirty="0" smtClean="0">
                <a:solidFill>
                  <a:srgbClr val="002060"/>
                </a:solidFill>
              </a:rPr>
              <a:t>prosedur-prosedur </a:t>
            </a:r>
            <a:r>
              <a:rPr lang="id-ID" b="1" i="1" dirty="0">
                <a:solidFill>
                  <a:srgbClr val="002060"/>
                </a:solidFill>
              </a:rPr>
              <a:t>yang berhubungan satu sama lain menurut </a:t>
            </a:r>
            <a:r>
              <a:rPr lang="id-ID" b="1" i="1" dirty="0" smtClean="0">
                <a:solidFill>
                  <a:srgbClr val="002060"/>
                </a:solidFill>
              </a:rPr>
              <a:t>	skema </a:t>
            </a:r>
            <a:r>
              <a:rPr lang="id-ID" b="1" i="1" dirty="0">
                <a:solidFill>
                  <a:srgbClr val="002060"/>
                </a:solidFill>
              </a:rPr>
              <a:t>atau pola yang dibuat untuk menggerakkan suatu fungsi </a:t>
            </a:r>
            <a:r>
              <a:rPr lang="id-ID" b="1" i="1" dirty="0" smtClean="0">
                <a:solidFill>
                  <a:srgbClr val="002060"/>
                </a:solidFill>
              </a:rPr>
              <a:t>	yang </a:t>
            </a:r>
            <a:r>
              <a:rPr lang="id-ID" b="1" i="1" dirty="0">
                <a:solidFill>
                  <a:srgbClr val="002060"/>
                </a:solidFill>
              </a:rPr>
              <a:t>utama dari suatu usaha atau </a:t>
            </a:r>
            <a:r>
              <a:rPr lang="id-ID" b="1" i="1" dirty="0" smtClean="0">
                <a:solidFill>
                  <a:srgbClr val="002060"/>
                </a:solidFill>
              </a:rPr>
              <a:t>urusan “</a:t>
            </a:r>
            <a:r>
              <a:rPr lang="id-ID" dirty="0" smtClean="0">
                <a:solidFill>
                  <a:srgbClr val="002060"/>
                </a:solidFill>
              </a:rPr>
              <a:t>.</a:t>
            </a:r>
          </a:p>
          <a:p>
            <a:pPr marL="0" indent="0">
              <a:buNone/>
            </a:pPr>
            <a:endParaRPr lang="id-ID" dirty="0">
              <a:solidFill>
                <a:srgbClr val="002060"/>
              </a:solidFill>
            </a:endParaRPr>
          </a:p>
          <a:p>
            <a:r>
              <a:rPr lang="id-ID" dirty="0" smtClean="0"/>
              <a:t>Menurut </a:t>
            </a:r>
            <a:r>
              <a:rPr lang="id-ID" dirty="0"/>
              <a:t>Sumantri dalam bukunya </a:t>
            </a:r>
            <a:r>
              <a:rPr lang="id-ID" i="1" dirty="0"/>
              <a:t>Sistem Pemerintahan Negara-Negara </a:t>
            </a:r>
            <a:r>
              <a:rPr lang="id-ID" dirty="0"/>
              <a:t>(1979:17) sistem sebagai </a:t>
            </a:r>
            <a:r>
              <a:rPr lang="id-ID" dirty="0" smtClean="0"/>
              <a:t> </a:t>
            </a:r>
          </a:p>
          <a:p>
            <a:pPr marL="0" indent="0">
              <a:buNone/>
            </a:pPr>
            <a:r>
              <a:rPr lang="id-ID" dirty="0"/>
              <a:t>	</a:t>
            </a:r>
            <a:r>
              <a:rPr lang="id-ID" dirty="0" smtClean="0"/>
              <a:t>“</a:t>
            </a:r>
            <a:r>
              <a:rPr lang="id-ID" b="1" i="1" dirty="0" smtClean="0"/>
              <a:t>sekelompok </a:t>
            </a:r>
            <a:r>
              <a:rPr lang="id-ID" b="1" i="1" dirty="0"/>
              <a:t>bagian-bagian yang bekerja bersama-sama untuk </a:t>
            </a:r>
            <a:r>
              <a:rPr lang="id-ID" b="1" i="1" dirty="0" smtClean="0"/>
              <a:t>	melakukan </a:t>
            </a:r>
            <a:r>
              <a:rPr lang="id-ID" b="1" i="1" dirty="0"/>
              <a:t>suatu </a:t>
            </a:r>
            <a:r>
              <a:rPr lang="id-ID" b="1" i="1" dirty="0" smtClean="0"/>
              <a:t>maksud “</a:t>
            </a:r>
            <a:r>
              <a:rPr lang="id-ID" dirty="0" smtClean="0"/>
              <a:t>. </a:t>
            </a:r>
          </a:p>
          <a:p>
            <a:pPr marL="0" indent="0">
              <a:buNone/>
            </a:pPr>
            <a:endParaRPr lang="id-ID" dirty="0" smtClean="0"/>
          </a:p>
          <a:p>
            <a:r>
              <a:rPr lang="id-ID" dirty="0" smtClean="0"/>
              <a:t>Apabila </a:t>
            </a:r>
            <a:r>
              <a:rPr lang="id-ID" dirty="0"/>
              <a:t>salah satu bagian rusak atau tidak dapat melaksanakan tugasnya, maka maksud yang hendak dicapai tidak akan terpenuhi, atau setidak-tidaknya sistem yang telah terwujud akan mendapat gangguan.</a:t>
            </a:r>
          </a:p>
          <a:p>
            <a:endParaRPr lang="id-ID" dirty="0"/>
          </a:p>
        </p:txBody>
      </p:sp>
    </p:spTree>
    <p:extLst>
      <p:ext uri="{BB962C8B-B14F-4D97-AF65-F5344CB8AC3E}">
        <p14:creationId xmlns:p14="http://schemas.microsoft.com/office/powerpoint/2010/main" val="411631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Pengertian Pemerintah</a:t>
            </a:r>
            <a:r>
              <a:rPr lang="id-ID" dirty="0"/>
              <a:t/>
            </a:r>
            <a:br>
              <a:rPr lang="id-ID" dirty="0"/>
            </a:br>
            <a:endParaRPr lang="id-ID" dirty="0"/>
          </a:p>
        </p:txBody>
      </p:sp>
      <p:sp>
        <p:nvSpPr>
          <p:cNvPr id="3" name="Content Placeholder 2"/>
          <p:cNvSpPr>
            <a:spLocks noGrp="1"/>
          </p:cNvSpPr>
          <p:nvPr>
            <p:ph sz="quarter" idx="1"/>
          </p:nvPr>
        </p:nvSpPr>
        <p:spPr>
          <a:xfrm>
            <a:off x="457200" y="1124744"/>
            <a:ext cx="8229600" cy="5544616"/>
          </a:xfrm>
        </p:spPr>
        <p:txBody>
          <a:bodyPr>
            <a:normAutofit/>
          </a:bodyPr>
          <a:lstStyle/>
          <a:p>
            <a:r>
              <a:rPr lang="id-ID" dirty="0" smtClean="0"/>
              <a:t>Pemerintah </a:t>
            </a:r>
            <a:r>
              <a:rPr lang="id-ID" dirty="0"/>
              <a:t>dalam arti luas adalah </a:t>
            </a:r>
            <a:endParaRPr lang="id-ID" dirty="0" smtClean="0"/>
          </a:p>
          <a:p>
            <a:pPr lvl="1"/>
            <a:r>
              <a:rPr lang="id-ID" dirty="0" smtClean="0"/>
              <a:t>“semua </a:t>
            </a:r>
            <a:r>
              <a:rPr lang="id-ID" dirty="0"/>
              <a:t>lembaga negara yang oleh konstitusi Negara yang bersangkutan disebut sebagai </a:t>
            </a:r>
            <a:r>
              <a:rPr lang="id-ID" i="1" dirty="0"/>
              <a:t>pemegang kekuasaan pemerintahan. Sedangkan pemerintah dalam arti luas adalah semua lembaga Negara seperti diatur dalam konstitusi suatu </a:t>
            </a:r>
            <a:r>
              <a:rPr lang="id-ID" i="1" dirty="0" smtClean="0"/>
              <a:t>Negara “.</a:t>
            </a:r>
            <a:endParaRPr lang="id-ID" i="1" dirty="0"/>
          </a:p>
          <a:p>
            <a:r>
              <a:rPr lang="id-ID" dirty="0" smtClean="0"/>
              <a:t>Pemerintah </a:t>
            </a:r>
            <a:r>
              <a:rPr lang="id-ID" dirty="0"/>
              <a:t>dalam arti sempit yaitu </a:t>
            </a:r>
            <a:endParaRPr lang="id-ID" dirty="0" smtClean="0"/>
          </a:p>
          <a:p>
            <a:pPr lvl="1"/>
            <a:r>
              <a:rPr lang="id-ID" i="1" dirty="0" smtClean="0"/>
              <a:t>“lembaga-lembaga </a:t>
            </a:r>
            <a:r>
              <a:rPr lang="id-ID" i="1" dirty="0"/>
              <a:t>Negara yang memgang kekuasaan eksekutif </a:t>
            </a:r>
            <a:r>
              <a:rPr lang="id-ID" dirty="0" smtClean="0"/>
              <a:t>saja “</a:t>
            </a:r>
          </a:p>
          <a:p>
            <a:pPr marL="361950" lvl="1" indent="0">
              <a:buNone/>
            </a:pPr>
            <a:r>
              <a:rPr lang="id-ID" dirty="0" smtClean="0"/>
              <a:t>Sedangkan </a:t>
            </a:r>
            <a:r>
              <a:rPr lang="id-ID" dirty="0"/>
              <a:t>pemerintah dalam arti sempit yaitu </a:t>
            </a:r>
            <a:r>
              <a:rPr lang="id-ID" i="1" dirty="0"/>
              <a:t>lembaga Negara yang memegang fungsi birokrasi </a:t>
            </a:r>
            <a:r>
              <a:rPr lang="id-ID" dirty="0"/>
              <a:t>yakni aparat pemerintah yang diangkat dan ditunjuk bukan dipilih.</a:t>
            </a:r>
          </a:p>
          <a:p>
            <a:endParaRPr lang="id-ID" dirty="0"/>
          </a:p>
        </p:txBody>
      </p:sp>
    </p:spTree>
    <p:extLst>
      <p:ext uri="{BB962C8B-B14F-4D97-AF65-F5344CB8AC3E}">
        <p14:creationId xmlns:p14="http://schemas.microsoft.com/office/powerpoint/2010/main" val="2014263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a:p>
        </p:txBody>
      </p:sp>
      <p:pic>
        <p:nvPicPr>
          <p:cNvPr id="4098" name="Picture 2" descr=" Desa&#10;Desa merupakan daerah yang memiliki kepadatan&#10;penduduk rendah, bermata pencaharian dibidang&#10;agraris, memiliki bang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6632"/>
            <a:ext cx="8821580" cy="6623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744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a:p>
        </p:txBody>
      </p:sp>
      <p:pic>
        <p:nvPicPr>
          <p:cNvPr id="6146" name="Picture 2" descr="PEMERINTAHAN DESA&#10;Dipimpin oleh seorang kepala desa&#10;Kepala desa dipilih oleh masyarakat desa (melalui pilkades)&#10;Kepala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890" y="-243408"/>
            <a:ext cx="9205222" cy="6911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145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a:p>
        </p:txBody>
      </p:sp>
      <p:pic>
        <p:nvPicPr>
          <p:cNvPr id="7170" name="Picture 2" descr="1. Nilai Kejujuran&#10;Pejabat pemerintah desa maupun kecamatan harus memiliki&#10;sikap kejujuran dalam melaksanakan tugasnya. 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55" y="-701204"/>
            <a:ext cx="10068416" cy="7559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1257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d-ID" dirty="0"/>
              <a:t>PENDAHULUAN </a:t>
            </a:r>
          </a:p>
        </p:txBody>
      </p:sp>
      <p:sp>
        <p:nvSpPr>
          <p:cNvPr id="5" name="Content Placeholder 4"/>
          <p:cNvSpPr>
            <a:spLocks noGrp="1"/>
          </p:cNvSpPr>
          <p:nvPr>
            <p:ph sz="quarter" idx="1"/>
          </p:nvPr>
        </p:nvSpPr>
        <p:spPr/>
        <p:txBody>
          <a:bodyPr>
            <a:normAutofit fontScale="85000" lnSpcReduction="10000"/>
          </a:bodyPr>
          <a:lstStyle/>
          <a:p>
            <a:r>
              <a:rPr lang="id-ID" dirty="0" smtClean="0"/>
              <a:t>Sistem </a:t>
            </a:r>
            <a:r>
              <a:rPr lang="id-ID" dirty="0" smtClean="0"/>
              <a:t>Pemerintahan Desa mengalami berbagai perubahan mulai dari jaman kolonial, pasca kemerdekaan, sampai dengan era reformasi. </a:t>
            </a:r>
          </a:p>
          <a:p>
            <a:r>
              <a:rPr lang="id-ID" dirty="0" smtClean="0"/>
              <a:t>Walaupun sudah diatur oleh berbagai peraturan perundang-undangan, namun eksistensi desa masih menjadi pertanyaan. Terlebih lagi keanekaragaman komunitas masyarakat adat yang tidak dapat diseragamkan dalam bentuk desa. </a:t>
            </a:r>
          </a:p>
          <a:p>
            <a:r>
              <a:rPr lang="id-ID" dirty="0" smtClean="0"/>
              <a:t>Tujuan mahasiswa akan dapat menjelaskan dengan benar :  perubahan politik hukum regulasi pemerintahan Desa.  sistem pemerintahan desa.  </a:t>
            </a:r>
          </a:p>
          <a:p>
            <a:r>
              <a:rPr lang="id-ID" dirty="0" smtClean="0"/>
              <a:t>penghargaan terhadap keanekaragaman pemerintahan adat.  akses masyarakat desa terhadap pemerintah desa dan sumber daya desa. </a:t>
            </a:r>
            <a:endParaRPr lang="id-ID" dirty="0"/>
          </a:p>
        </p:txBody>
      </p:sp>
    </p:spTree>
    <p:extLst>
      <p:ext uri="{BB962C8B-B14F-4D97-AF65-F5344CB8AC3E}">
        <p14:creationId xmlns:p14="http://schemas.microsoft.com/office/powerpoint/2010/main" val="391801721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TotalTime>
  <Words>975</Words>
  <Application>Microsoft Office PowerPoint</Application>
  <PresentationFormat>On-screen Show (4:3)</PresentationFormat>
  <Paragraphs>137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Civic</vt:lpstr>
      <vt:lpstr>MATERI KULIAH I  SISTEM PEMERINTAHAN DESA </vt:lpstr>
      <vt:lpstr>LATAR BELAKANG </vt:lpstr>
      <vt:lpstr>MATERI KULIAH</vt:lpstr>
      <vt:lpstr>Pengertian Sistem Pemerintahan Desa  </vt:lpstr>
      <vt:lpstr>Pengertian Pemerintah </vt:lpstr>
      <vt:lpstr>PowerPoint Presentation</vt:lpstr>
      <vt:lpstr>PowerPoint Presentation</vt:lpstr>
      <vt:lpstr>PowerPoint Presentation</vt:lpstr>
      <vt:lpstr>PENDAHULUAN </vt:lpstr>
      <vt:lpstr>PowerPoint Presentation</vt:lpstr>
      <vt:lpstr>Definisi Desa</vt:lpstr>
      <vt:lpstr>PowerPoint Presentation</vt:lpstr>
      <vt:lpstr>Pemerintah Desa</vt:lpstr>
      <vt:lpstr>Pemerintahan Desa </vt:lpstr>
      <vt:lpstr>Kewenangan Desa</vt:lpstr>
      <vt:lpstr>HAK DAN KEWAJIBAN DESA </vt:lpstr>
      <vt:lpstr>HAK MASYARAKAT DESA</vt:lpstr>
      <vt:lpstr>Kewajiban Masyarakat Desa</vt:lpstr>
      <vt:lpstr>Peraturan Di Desa</vt:lpstr>
      <vt:lpstr>Sistem Pemerintahan Desa dalam UU Desa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KULIAH I  SISTEM PEMERINTAHAN DESA </dc:title>
  <dc:creator>Hartono</dc:creator>
  <cp:lastModifiedBy>Hartono</cp:lastModifiedBy>
  <cp:revision>2</cp:revision>
  <dcterms:created xsi:type="dcterms:W3CDTF">2020-08-12T01:33:27Z</dcterms:created>
  <dcterms:modified xsi:type="dcterms:W3CDTF">2020-08-12T01:34:32Z</dcterms:modified>
</cp:coreProperties>
</file>