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1" r:id="rId4"/>
    <p:sldId id="263" r:id="rId5"/>
    <p:sldId id="266" r:id="rId6"/>
    <p:sldId id="268" r:id="rId7"/>
    <p:sldId id="269" r:id="rId8"/>
    <p:sldId id="271" r:id="rId9"/>
    <p:sldId id="273" r:id="rId10"/>
    <p:sldId id="275" r:id="rId11"/>
    <p:sldId id="277" r:id="rId12"/>
    <p:sldId id="278" r:id="rId13"/>
    <p:sldId id="279" r:id="rId14"/>
    <p:sldId id="280" r:id="rId15"/>
    <p:sldId id="281" r:id="rId16"/>
    <p:sldId id="282" r:id="rId17"/>
    <p:sldId id="283" r:id="rId18"/>
    <p:sldId id="284" r:id="rId19"/>
    <p:sldId id="285" r:id="rId20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EEC60-9677-4866-8828-C71A9B4B7877}" type="datetimeFigureOut">
              <a:rPr lang="id-ID" smtClean="0"/>
              <a:t>11/10/2021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05A5C-D485-46E1-A98A-330F26B796DB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3745318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EEC60-9677-4866-8828-C71A9B4B7877}" type="datetimeFigureOut">
              <a:rPr lang="id-ID" smtClean="0"/>
              <a:t>11/10/2021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05A5C-D485-46E1-A98A-330F26B796DB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5352882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EEC60-9677-4866-8828-C71A9B4B7877}" type="datetimeFigureOut">
              <a:rPr lang="id-ID" smtClean="0"/>
              <a:t>11/10/2021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05A5C-D485-46E1-A98A-330F26B796DB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0915626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EEC60-9677-4866-8828-C71A9B4B7877}" type="datetimeFigureOut">
              <a:rPr lang="id-ID" smtClean="0"/>
              <a:t>11/10/2021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05A5C-D485-46E1-A98A-330F26B796DB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72841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EEC60-9677-4866-8828-C71A9B4B7877}" type="datetimeFigureOut">
              <a:rPr lang="id-ID" smtClean="0"/>
              <a:t>11/10/2021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05A5C-D485-46E1-A98A-330F26B796DB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20117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EEC60-9677-4866-8828-C71A9B4B7877}" type="datetimeFigureOut">
              <a:rPr lang="id-ID" smtClean="0"/>
              <a:t>11/10/2021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05A5C-D485-46E1-A98A-330F26B796DB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096468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EEC60-9677-4866-8828-C71A9B4B7877}" type="datetimeFigureOut">
              <a:rPr lang="id-ID" smtClean="0"/>
              <a:t>11/10/2021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05A5C-D485-46E1-A98A-330F26B796DB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777162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EEC60-9677-4866-8828-C71A9B4B7877}" type="datetimeFigureOut">
              <a:rPr lang="id-ID" smtClean="0"/>
              <a:t>11/10/2021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05A5C-D485-46E1-A98A-330F26B796DB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04907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EEC60-9677-4866-8828-C71A9B4B7877}" type="datetimeFigureOut">
              <a:rPr lang="id-ID" smtClean="0"/>
              <a:t>11/10/2021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05A5C-D485-46E1-A98A-330F26B796DB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831649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EEC60-9677-4866-8828-C71A9B4B7877}" type="datetimeFigureOut">
              <a:rPr lang="id-ID" smtClean="0"/>
              <a:t>11/10/2021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05A5C-D485-46E1-A98A-330F26B796DB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6147843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EEC60-9677-4866-8828-C71A9B4B7877}" type="datetimeFigureOut">
              <a:rPr lang="id-ID" smtClean="0"/>
              <a:t>11/10/2021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05A5C-D485-46E1-A98A-330F26B796DB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35108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7EEC60-9677-4866-8828-C71A9B4B7877}" type="datetimeFigureOut">
              <a:rPr lang="id-ID" smtClean="0"/>
              <a:t>11/10/2021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905A5C-D485-46E1-A98A-330F26B796DB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222395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id.wikipedia.org/w/index.php?title=Zelfbesturende_landschappen&amp;action=edit&amp;redlink=1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id.wikipedia.org/wiki/DPRD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id.wikipedia.org/wiki/Kepala_Daerah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id.wikipedia.org/wiki/Undang-Undang_(Indonesia)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cs typeface="Arial" pitchFamily="34" charset="0"/>
              </a:rPr>
              <a:t>Pemerintahan Daerah </a:t>
            </a:r>
            <a:r>
              <a:rPr lang="en-US" b="1" dirty="0" err="1" smtClean="0">
                <a:cs typeface="Arial" pitchFamily="34" charset="0"/>
              </a:rPr>
              <a:t>Zaman</a:t>
            </a:r>
            <a:r>
              <a:rPr lang="en-US" b="1" dirty="0" smtClean="0">
                <a:cs typeface="Arial" pitchFamily="34" charset="0"/>
              </a:rPr>
              <a:t> Indonesia </a:t>
            </a:r>
            <a:r>
              <a:rPr lang="en-US" b="1" dirty="0" err="1" smtClean="0">
                <a:cs typeface="Arial" pitchFamily="34" charset="0"/>
              </a:rPr>
              <a:t>Merdeka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>
              <a:buNone/>
            </a:pPr>
            <a:r>
              <a:rPr lang="en-US" dirty="0" err="1">
                <a:cs typeface="Arial" pitchFamily="34" charset="0"/>
              </a:rPr>
              <a:t>Sejak</a:t>
            </a:r>
            <a:r>
              <a:rPr lang="en-US" dirty="0">
                <a:cs typeface="Arial" pitchFamily="34" charset="0"/>
              </a:rPr>
              <a:t> Indonesia </a:t>
            </a:r>
            <a:r>
              <a:rPr lang="en-US" dirty="0" err="1">
                <a:cs typeface="Arial" pitchFamily="34" charset="0"/>
              </a:rPr>
              <a:t>merdeka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sejarah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prjalanan</a:t>
            </a:r>
            <a:r>
              <a:rPr lang="en-US" dirty="0">
                <a:cs typeface="Arial" pitchFamily="34" charset="0"/>
              </a:rPr>
              <a:t> Pemerintahan</a:t>
            </a:r>
            <a:endParaRPr lang="id-ID" dirty="0">
              <a:cs typeface="Arial" pitchFamily="34" charset="0"/>
            </a:endParaRPr>
          </a:p>
          <a:p>
            <a:pPr marL="514350" indent="-514350">
              <a:buNone/>
            </a:pPr>
            <a:r>
              <a:rPr lang="en-US" dirty="0">
                <a:cs typeface="Arial" pitchFamily="34" charset="0"/>
              </a:rPr>
              <a:t> Daerah Indonesia </a:t>
            </a:r>
            <a:r>
              <a:rPr lang="id-ID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telah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mengalami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perubahan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mendasar</a:t>
            </a:r>
            <a:r>
              <a:rPr lang="en-US" dirty="0">
                <a:cs typeface="Arial" pitchFamily="34" charset="0"/>
              </a:rPr>
              <a:t>, </a:t>
            </a:r>
            <a:endParaRPr lang="id-ID" dirty="0">
              <a:cs typeface="Arial" pitchFamily="34" charset="0"/>
            </a:endParaRPr>
          </a:p>
          <a:p>
            <a:pPr marL="514350" indent="-514350">
              <a:buNone/>
            </a:pPr>
            <a:r>
              <a:rPr lang="en-US" dirty="0" err="1">
                <a:cs typeface="Arial" pitchFamily="34" charset="0"/>
              </a:rPr>
              <a:t>seiring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dengan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pergeseran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konstitus</a:t>
            </a:r>
            <a:r>
              <a:rPr lang="id-ID" dirty="0">
                <a:cs typeface="Arial" pitchFamily="34" charset="0"/>
              </a:rPr>
              <a:t>i </a:t>
            </a:r>
            <a:r>
              <a:rPr lang="en-US" dirty="0">
                <a:cs typeface="Arial" pitchFamily="34" charset="0"/>
              </a:rPr>
              <a:t> yang </a:t>
            </a:r>
            <a:r>
              <a:rPr lang="en-US" dirty="0" err="1">
                <a:cs typeface="Arial" pitchFamily="34" charset="0"/>
              </a:rPr>
              <a:t>terjadi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pada</a:t>
            </a:r>
            <a:r>
              <a:rPr lang="en-US" dirty="0">
                <a:cs typeface="Arial" pitchFamily="34" charset="0"/>
              </a:rPr>
              <a:t> </a:t>
            </a:r>
            <a:endParaRPr lang="id-ID" dirty="0">
              <a:cs typeface="Arial" pitchFamily="34" charset="0"/>
            </a:endParaRPr>
          </a:p>
          <a:p>
            <a:pPr marL="514350" indent="-514350">
              <a:buNone/>
            </a:pPr>
            <a:r>
              <a:rPr lang="en-US" dirty="0" err="1">
                <a:cs typeface="Arial" pitchFamily="34" charset="0"/>
              </a:rPr>
              <a:t>pemerintahan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pusat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telah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beberpa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peraturan</a:t>
            </a:r>
            <a:r>
              <a:rPr lang="id-ID" dirty="0">
                <a:cs typeface="Arial" pitchFamily="34" charset="0"/>
              </a:rPr>
              <a:t> 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perundangan</a:t>
            </a:r>
            <a:r>
              <a:rPr lang="id-ID" dirty="0">
                <a:cs typeface="Arial" pitchFamily="34" charset="0"/>
              </a:rPr>
              <a:t> </a:t>
            </a:r>
          </a:p>
          <a:p>
            <a:pPr marL="514350" indent="-514350">
              <a:buNone/>
            </a:pPr>
            <a:r>
              <a:rPr lang="en-US" dirty="0" err="1">
                <a:cs typeface="Arial" pitchFamily="34" charset="0"/>
              </a:rPr>
              <a:t>dikeluarkan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antara</a:t>
            </a:r>
            <a:r>
              <a:rPr lang="en-US" dirty="0">
                <a:cs typeface="Arial" pitchFamily="34" charset="0"/>
              </a:rPr>
              <a:t> lain :</a:t>
            </a:r>
          </a:p>
          <a:p>
            <a:pPr marL="514350" indent="-514350">
              <a:buFont typeface="Wingdings" pitchFamily="2" charset="2"/>
              <a:buChar char="§"/>
            </a:pPr>
            <a:r>
              <a:rPr lang="en-US" dirty="0" err="1">
                <a:cs typeface="Arial" pitchFamily="34" charset="0"/>
              </a:rPr>
              <a:t>Undang-undang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Nomor</a:t>
            </a:r>
            <a:r>
              <a:rPr lang="en-US" dirty="0">
                <a:cs typeface="Arial" pitchFamily="34" charset="0"/>
              </a:rPr>
              <a:t> 1 </a:t>
            </a:r>
            <a:r>
              <a:rPr lang="en-US" dirty="0" err="1">
                <a:cs typeface="Arial" pitchFamily="34" charset="0"/>
              </a:rPr>
              <a:t>Tahun</a:t>
            </a:r>
            <a:r>
              <a:rPr lang="en-US" dirty="0">
                <a:cs typeface="Arial" pitchFamily="34" charset="0"/>
              </a:rPr>
              <a:t> 1945 </a:t>
            </a:r>
            <a:endParaRPr lang="id-ID" dirty="0">
              <a:cs typeface="Arial" pitchFamily="34" charset="0"/>
            </a:endParaRPr>
          </a:p>
          <a:p>
            <a:pPr marL="514350" indent="-514350">
              <a:buFont typeface="Wingdings" pitchFamily="2" charset="2"/>
              <a:buChar char="§"/>
            </a:pPr>
            <a:r>
              <a:rPr lang="en-US" dirty="0" err="1">
                <a:cs typeface="Arial" pitchFamily="34" charset="0"/>
              </a:rPr>
              <a:t>Undang-undang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Nomor</a:t>
            </a:r>
            <a:r>
              <a:rPr lang="en-US" dirty="0">
                <a:cs typeface="Arial" pitchFamily="34" charset="0"/>
              </a:rPr>
              <a:t> 22 </a:t>
            </a:r>
            <a:r>
              <a:rPr lang="en-US" dirty="0" err="1">
                <a:cs typeface="Arial" pitchFamily="34" charset="0"/>
              </a:rPr>
              <a:t>Tahun</a:t>
            </a:r>
            <a:r>
              <a:rPr lang="en-US" dirty="0">
                <a:cs typeface="Arial" pitchFamily="34" charset="0"/>
              </a:rPr>
              <a:t> 1948 </a:t>
            </a:r>
            <a:r>
              <a:rPr lang="en-US" dirty="0" err="1">
                <a:cs typeface="Arial" pitchFamily="34" charset="0"/>
              </a:rPr>
              <a:t>tentang</a:t>
            </a:r>
            <a:r>
              <a:rPr lang="en-US" dirty="0">
                <a:cs typeface="Arial" pitchFamily="34" charset="0"/>
              </a:rPr>
              <a:t> Pemerintahan Daerah</a:t>
            </a:r>
          </a:p>
          <a:p>
            <a:pPr marL="514350" indent="-514350">
              <a:buFont typeface="Wingdings" pitchFamily="2" charset="2"/>
              <a:buChar char="§"/>
            </a:pPr>
            <a:r>
              <a:rPr lang="en-US" dirty="0" err="1">
                <a:cs typeface="Arial" pitchFamily="34" charset="0"/>
              </a:rPr>
              <a:t>Undang-undang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Nomor</a:t>
            </a:r>
            <a:r>
              <a:rPr lang="en-US" dirty="0">
                <a:cs typeface="Arial" pitchFamily="34" charset="0"/>
              </a:rPr>
              <a:t> 4 </a:t>
            </a:r>
            <a:r>
              <a:rPr lang="en-US" dirty="0" err="1">
                <a:cs typeface="Arial" pitchFamily="34" charset="0"/>
              </a:rPr>
              <a:t>Tahun</a:t>
            </a:r>
            <a:r>
              <a:rPr lang="en-US" dirty="0">
                <a:cs typeface="Arial" pitchFamily="34" charset="0"/>
              </a:rPr>
              <a:t> 1950 </a:t>
            </a:r>
            <a:r>
              <a:rPr lang="en-US" dirty="0" err="1">
                <a:cs typeface="Arial" pitchFamily="34" charset="0"/>
              </a:rPr>
              <a:t>tentang</a:t>
            </a:r>
            <a:r>
              <a:rPr lang="en-US" dirty="0">
                <a:cs typeface="Arial" pitchFamily="34" charset="0"/>
              </a:rPr>
              <a:t> Pemerintahan Daerah Indonesia </a:t>
            </a:r>
            <a:r>
              <a:rPr lang="en-US" dirty="0" err="1">
                <a:cs typeface="Arial" pitchFamily="34" charset="0"/>
              </a:rPr>
              <a:t>Bagian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Timur</a:t>
            </a:r>
            <a:endParaRPr lang="en-US" dirty="0">
              <a:cs typeface="Arial" pitchFamily="34" charset="0"/>
            </a:endParaRPr>
          </a:p>
          <a:p>
            <a:pPr marL="514350" indent="-514350">
              <a:buFont typeface="Wingdings" pitchFamily="2" charset="2"/>
              <a:buChar char="§"/>
            </a:pPr>
            <a:r>
              <a:rPr lang="en-US" dirty="0" err="1">
                <a:cs typeface="Arial" pitchFamily="34" charset="0"/>
              </a:rPr>
              <a:t>Undang-undang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Nomor</a:t>
            </a:r>
            <a:r>
              <a:rPr lang="en-US" dirty="0">
                <a:cs typeface="Arial" pitchFamily="34" charset="0"/>
              </a:rPr>
              <a:t> 1 </a:t>
            </a:r>
            <a:r>
              <a:rPr lang="en-US" dirty="0" err="1">
                <a:cs typeface="Arial" pitchFamily="34" charset="0"/>
              </a:rPr>
              <a:t>Tahun</a:t>
            </a:r>
            <a:r>
              <a:rPr lang="en-US" dirty="0">
                <a:cs typeface="Arial" pitchFamily="34" charset="0"/>
              </a:rPr>
              <a:t> 1957 t</a:t>
            </a:r>
            <a:r>
              <a:rPr lang="id-ID" dirty="0">
                <a:cs typeface="Arial" pitchFamily="34" charset="0"/>
              </a:rPr>
              <a:t>en</a:t>
            </a:r>
            <a:r>
              <a:rPr lang="en-US" dirty="0">
                <a:cs typeface="Arial" pitchFamily="34" charset="0"/>
              </a:rPr>
              <a:t>t</a:t>
            </a:r>
            <a:r>
              <a:rPr lang="id-ID" dirty="0">
                <a:cs typeface="Arial" pitchFamily="34" charset="0"/>
              </a:rPr>
              <a:t>a</a:t>
            </a:r>
            <a:r>
              <a:rPr lang="en-US" dirty="0" err="1">
                <a:cs typeface="Arial" pitchFamily="34" charset="0"/>
              </a:rPr>
              <a:t>ng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pokok</a:t>
            </a:r>
            <a:r>
              <a:rPr lang="en-US" dirty="0">
                <a:cs typeface="Arial" pitchFamily="34" charset="0"/>
              </a:rPr>
              <a:t>-</a:t>
            </a:r>
            <a:r>
              <a:rPr lang="id-ID" dirty="0">
                <a:cs typeface="Arial" pitchFamily="34" charset="0"/>
              </a:rPr>
              <a:t>pokok</a:t>
            </a:r>
            <a:r>
              <a:rPr lang="en-US" dirty="0">
                <a:cs typeface="Arial" pitchFamily="34" charset="0"/>
              </a:rPr>
              <a:t> Pemerintahan-Daerah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1223627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778098"/>
          </a:xfrm>
        </p:spPr>
        <p:txBody>
          <a:bodyPr>
            <a:noAutofit/>
          </a:bodyPr>
          <a:lstStyle/>
          <a:p>
            <a:r>
              <a:rPr lang="id-ID" sz="3200" b="1" dirty="0" smtClean="0">
                <a:cs typeface="Arial" pitchFamily="34" charset="0"/>
              </a:rPr>
              <a:t/>
            </a:r>
            <a:br>
              <a:rPr lang="id-ID" sz="3200" b="1" dirty="0" smtClean="0">
                <a:cs typeface="Arial" pitchFamily="34" charset="0"/>
              </a:rPr>
            </a:br>
            <a:r>
              <a:rPr lang="en-US" sz="2800" b="1" dirty="0" smtClean="0">
                <a:cs typeface="Arial" pitchFamily="34" charset="0"/>
              </a:rPr>
              <a:t>Undang-undang </a:t>
            </a:r>
            <a:r>
              <a:rPr lang="en-US" sz="2800" b="1" dirty="0">
                <a:cs typeface="Arial" pitchFamily="34" charset="0"/>
              </a:rPr>
              <a:t>No 22 </a:t>
            </a:r>
            <a:r>
              <a:rPr lang="en-US" sz="2800" b="1" dirty="0" err="1">
                <a:cs typeface="Arial" pitchFamily="34" charset="0"/>
              </a:rPr>
              <a:t>Tahun</a:t>
            </a:r>
            <a:r>
              <a:rPr lang="en-US" sz="2800" b="1" dirty="0">
                <a:cs typeface="Arial" pitchFamily="34" charset="0"/>
              </a:rPr>
              <a:t> 1948 </a:t>
            </a:r>
            <a:r>
              <a:rPr lang="en-US" sz="2800" b="1" dirty="0" err="1">
                <a:cs typeface="Arial" pitchFamily="34" charset="0"/>
              </a:rPr>
              <a:t>tentang</a:t>
            </a:r>
            <a:r>
              <a:rPr lang="en-US" sz="2800" b="1" dirty="0">
                <a:cs typeface="Arial" pitchFamily="34" charset="0"/>
              </a:rPr>
              <a:t> Pemerintahan Daerah</a:t>
            </a:r>
            <a:r>
              <a:rPr lang="en-US" sz="3200" b="1" dirty="0">
                <a:cs typeface="Arial" pitchFamily="34" charset="0"/>
              </a:rPr>
              <a:t/>
            </a:r>
            <a:br>
              <a:rPr lang="en-US" sz="3200" b="1" dirty="0">
                <a:cs typeface="Arial" pitchFamily="34" charset="0"/>
              </a:rPr>
            </a:br>
            <a:endParaRPr lang="id-ID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12776"/>
            <a:ext cx="8219256" cy="4968552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Pada </a:t>
            </a:r>
            <a:r>
              <a:rPr lang="en-US" dirty="0" err="1"/>
              <a:t>periode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berlaku</a:t>
            </a:r>
            <a:r>
              <a:rPr lang="en-US" dirty="0"/>
              <a:t>  Undang-Undang  </a:t>
            </a:r>
            <a:r>
              <a:rPr lang="en-US" b="1" dirty="0"/>
              <a:t> </a:t>
            </a:r>
            <a:r>
              <a:rPr lang="en-US" b="1" dirty="0" err="1"/>
              <a:t>Pokok</a:t>
            </a:r>
            <a:r>
              <a:rPr lang="en-US" b="1" dirty="0"/>
              <a:t> No. 22 </a:t>
            </a:r>
            <a:r>
              <a:rPr lang="en-US" b="1" dirty="0" err="1"/>
              <a:t>Tahun</a:t>
            </a:r>
            <a:r>
              <a:rPr lang="en-US" b="1" dirty="0"/>
              <a:t> 1948 </a:t>
            </a:r>
            <a:r>
              <a:rPr lang="en-US" b="1" dirty="0" err="1"/>
              <a:t>tentang</a:t>
            </a:r>
            <a:r>
              <a:rPr lang="en-US" b="1" dirty="0"/>
              <a:t> Pemerintahan </a:t>
            </a:r>
            <a:r>
              <a:rPr lang="en-US" b="1" dirty="0" smtClean="0"/>
              <a:t>Daerah</a:t>
            </a:r>
            <a:r>
              <a:rPr lang="id-ID" b="1" dirty="0" smtClean="0"/>
              <a:t> , </a:t>
            </a:r>
            <a:r>
              <a:rPr lang="id-ID" dirty="0" smtClean="0"/>
              <a:t>yang </a:t>
            </a:r>
            <a:r>
              <a:rPr lang="en-US" dirty="0" smtClean="0"/>
              <a:t> </a:t>
            </a:r>
            <a:r>
              <a:rPr lang="en-US" dirty="0" err="1"/>
              <a:t>pertama</a:t>
            </a:r>
            <a:r>
              <a:rPr lang="en-US" dirty="0"/>
              <a:t> </a:t>
            </a:r>
            <a:r>
              <a:rPr lang="en-US" dirty="0" err="1"/>
              <a:t>kalinya</a:t>
            </a:r>
            <a:r>
              <a:rPr lang="en-US" dirty="0"/>
              <a:t> 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/>
              <a:t>susunan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kedudukan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 di Indonesia   </a:t>
            </a:r>
          </a:p>
          <a:p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  Indonesia 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jenis</a:t>
            </a:r>
            <a:r>
              <a:rPr lang="en-US" dirty="0"/>
              <a:t> 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berotonomi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 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b="1" dirty="0" err="1"/>
              <a:t>otonom</a:t>
            </a:r>
            <a:r>
              <a:rPr lang="en-US" b="1" dirty="0"/>
              <a:t> </a:t>
            </a:r>
            <a:r>
              <a:rPr lang="en-US" b="1" dirty="0" err="1"/>
              <a:t>biasa</a:t>
            </a:r>
            <a:r>
              <a:rPr lang="en-US" b="1" dirty="0"/>
              <a:t> </a:t>
            </a:r>
            <a:r>
              <a:rPr lang="en-US" dirty="0" err="1"/>
              <a:t>dan</a:t>
            </a:r>
            <a:r>
              <a:rPr lang="en-US" dirty="0"/>
              <a:t> 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b="1" dirty="0" err="1"/>
              <a:t>otonom</a:t>
            </a:r>
            <a:r>
              <a:rPr lang="en-US" b="1" dirty="0"/>
              <a:t> </a:t>
            </a:r>
            <a:r>
              <a:rPr lang="en-US" b="1" dirty="0" err="1"/>
              <a:t>khusus</a:t>
            </a:r>
            <a:r>
              <a:rPr lang="en-US" b="1" dirty="0"/>
              <a:t> </a:t>
            </a:r>
            <a:r>
              <a:rPr lang="en-US" dirty="0"/>
              <a:t>yang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b="1" dirty="0" err="1"/>
              <a:t>daerah</a:t>
            </a:r>
            <a:r>
              <a:rPr lang="en-US" b="1" dirty="0"/>
              <a:t> </a:t>
            </a:r>
            <a:r>
              <a:rPr lang="en-US" b="1" dirty="0" err="1"/>
              <a:t>istimewa</a:t>
            </a:r>
            <a:r>
              <a:rPr lang="en-US" b="1" dirty="0"/>
              <a:t>.  </a:t>
            </a:r>
          </a:p>
          <a:p>
            <a:r>
              <a:rPr lang="en-US" dirty="0"/>
              <a:t>Daerah </a:t>
            </a:r>
            <a:r>
              <a:rPr lang="en-US" dirty="0" err="1"/>
              <a:t>otonom</a:t>
            </a:r>
            <a:r>
              <a:rPr lang="en-US" dirty="0"/>
              <a:t> </a:t>
            </a:r>
            <a:r>
              <a:rPr lang="en-US" dirty="0" err="1"/>
              <a:t>khusus</a:t>
            </a:r>
            <a:r>
              <a:rPr lang="en-US" dirty="0"/>
              <a:t>  yang </a:t>
            </a:r>
            <a:r>
              <a:rPr lang="en-US" dirty="0" err="1"/>
              <a:t>diberi</a:t>
            </a:r>
            <a:r>
              <a:rPr lang="en-US" dirty="0"/>
              <a:t> </a:t>
            </a:r>
            <a:r>
              <a:rPr lang="en-US" dirty="0" err="1"/>
              <a:t>nomenklatur</a:t>
            </a:r>
            <a:r>
              <a:rPr lang="en-US" dirty="0"/>
              <a:t> " </a:t>
            </a:r>
            <a:r>
              <a:rPr lang="en-US" b="1" dirty="0" err="1"/>
              <a:t>daerah</a:t>
            </a:r>
            <a:r>
              <a:rPr lang="en-US" b="1" dirty="0"/>
              <a:t> </a:t>
            </a:r>
            <a:r>
              <a:rPr lang="en-US" b="1" dirty="0" err="1"/>
              <a:t>istimewa</a:t>
            </a:r>
            <a:r>
              <a:rPr lang="en-US" b="1" dirty="0"/>
              <a:t> " </a:t>
            </a:r>
            <a:r>
              <a:rPr lang="en-US" b="1" dirty="0" err="1"/>
              <a:t>adalah</a:t>
            </a:r>
            <a:r>
              <a:rPr lang="en-US" b="1" dirty="0"/>
              <a:t> </a:t>
            </a:r>
            <a:r>
              <a:rPr lang="en-US" b="1" dirty="0" err="1"/>
              <a:t>daerah</a:t>
            </a:r>
            <a:r>
              <a:rPr lang="en-US" b="1" dirty="0"/>
              <a:t> </a:t>
            </a:r>
            <a:r>
              <a:rPr lang="en-US" b="1" dirty="0" err="1"/>
              <a:t>kerajaan</a:t>
            </a:r>
            <a:r>
              <a:rPr lang="en-US" b="1" dirty="0"/>
              <a:t>/</a:t>
            </a:r>
            <a:r>
              <a:rPr lang="en-US" b="1" dirty="0" err="1"/>
              <a:t>kesultanan</a:t>
            </a:r>
            <a:r>
              <a:rPr lang="en-US" b="1" dirty="0"/>
              <a:t>  </a:t>
            </a:r>
            <a:r>
              <a:rPr lang="en-US" b="1" dirty="0" err="1"/>
              <a:t>dengan</a:t>
            </a:r>
            <a:r>
              <a:rPr lang="en-US" b="1" dirty="0"/>
              <a:t> </a:t>
            </a:r>
            <a:r>
              <a:rPr lang="en-US" dirty="0" err="1"/>
              <a:t>kedudukan</a:t>
            </a:r>
            <a:r>
              <a:rPr lang="en-US" dirty="0"/>
              <a:t> </a:t>
            </a:r>
            <a:r>
              <a:rPr lang="en-US" dirty="0" err="1">
                <a:hlinkClick r:id="rId2" tooltip="Zelfbesturende landschappen (halaman belum tersedia)"/>
              </a:rPr>
              <a:t>zelfbesturende</a:t>
            </a:r>
            <a:r>
              <a:rPr lang="en-US" dirty="0">
                <a:hlinkClick r:id="rId2" tooltip="Zelfbesturende landschappen (halaman belum tersedia)"/>
              </a:rPr>
              <a:t> </a:t>
            </a:r>
            <a:r>
              <a:rPr lang="en-US" dirty="0" err="1">
                <a:hlinkClick r:id="rId2" tooltip="Zelfbesturende landschappen (halaman belum tersedia)"/>
              </a:rPr>
              <a:t>landschappen</a:t>
            </a:r>
            <a:r>
              <a:rPr lang="en-US" dirty="0"/>
              <a:t>/</a:t>
            </a:r>
            <a:r>
              <a:rPr lang="en-US" dirty="0" err="1"/>
              <a:t>kooti</a:t>
            </a:r>
            <a:r>
              <a:rPr lang="en-US" dirty="0"/>
              <a:t>/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swapraja</a:t>
            </a:r>
            <a:r>
              <a:rPr lang="en-US" dirty="0"/>
              <a:t>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sebelum</a:t>
            </a:r>
            <a:r>
              <a:rPr lang="en-US" dirty="0"/>
              <a:t> Indonesia </a:t>
            </a:r>
            <a:r>
              <a:rPr lang="en-US" dirty="0" err="1"/>
              <a:t>merdeka</a:t>
            </a:r>
            <a:r>
              <a:rPr lang="en-US" dirty="0"/>
              <a:t>   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masih</a:t>
            </a:r>
            <a:r>
              <a:rPr lang="en-US" dirty="0"/>
              <a:t> </a:t>
            </a:r>
            <a:r>
              <a:rPr lang="en-US" dirty="0" err="1"/>
              <a:t>dikuasai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id-ID" dirty="0"/>
              <a:t> </a:t>
            </a:r>
            <a:r>
              <a:rPr lang="en-US" dirty="0" err="1"/>
              <a:t>dinasti</a:t>
            </a:r>
            <a:r>
              <a:rPr lang="en-US" dirty="0"/>
              <a:t> </a:t>
            </a:r>
            <a:r>
              <a:rPr lang="en-US" dirty="0" err="1"/>
              <a:t>pemerintahannya</a:t>
            </a:r>
            <a:r>
              <a:rPr lang="en-US" dirty="0"/>
              <a:t> </a:t>
            </a:r>
            <a:r>
              <a:rPr lang="id-ID" dirty="0"/>
              <a:t>.</a:t>
            </a:r>
          </a:p>
          <a:p>
            <a:r>
              <a:rPr lang="en-US" dirty="0"/>
              <a:t> </a:t>
            </a:r>
            <a:r>
              <a:rPr lang="en-US" dirty="0" err="1"/>
              <a:t>Masing-masing</a:t>
            </a:r>
            <a:r>
              <a:rPr lang="en-US" dirty="0"/>
              <a:t> 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berotonomi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tiga</a:t>
            </a:r>
            <a:r>
              <a:rPr lang="en-US" dirty="0"/>
              <a:t> </a:t>
            </a:r>
            <a:r>
              <a:rPr lang="en-US" dirty="0" err="1"/>
              <a:t>tingkatan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nomenklatur</a:t>
            </a:r>
            <a:r>
              <a:rPr lang="en-US" dirty="0"/>
              <a:t> yang </a:t>
            </a:r>
            <a:r>
              <a:rPr lang="en-US" dirty="0" err="1"/>
              <a:t>berbeda-beda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: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79349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91264" cy="418058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692696"/>
            <a:ext cx="8291264" cy="57606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err="1">
                <a:cs typeface="Arial" pitchFamily="34" charset="0"/>
              </a:rPr>
              <a:t>Pemerintah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lokal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terdiri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dari</a:t>
            </a:r>
            <a:r>
              <a:rPr lang="en-US" sz="2400" dirty="0">
                <a:cs typeface="Arial" pitchFamily="34" charset="0"/>
              </a:rPr>
              <a:t>: </a:t>
            </a:r>
          </a:p>
          <a:p>
            <a:r>
              <a:rPr lang="en-US" sz="2400" dirty="0" err="1">
                <a:cs typeface="Arial" pitchFamily="34" charset="0"/>
              </a:rPr>
              <a:t>L</a:t>
            </a:r>
            <a:r>
              <a:rPr lang="en-US" sz="2400" b="1" dirty="0" err="1">
                <a:cs typeface="Arial" pitchFamily="34" charset="0"/>
              </a:rPr>
              <a:t>egislatif</a:t>
            </a:r>
            <a:r>
              <a:rPr lang="en-US" sz="2400" dirty="0">
                <a:cs typeface="Arial" pitchFamily="34" charset="0"/>
              </a:rPr>
              <a:t> : </a:t>
            </a:r>
            <a:r>
              <a:rPr lang="en-US" sz="2400" dirty="0" err="1">
                <a:cs typeface="Arial" pitchFamily="34" charset="0"/>
              </a:rPr>
              <a:t>Dewan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Perwakilan</a:t>
            </a:r>
            <a:r>
              <a:rPr lang="en-US" sz="2400" dirty="0">
                <a:cs typeface="Arial" pitchFamily="34" charset="0"/>
              </a:rPr>
              <a:t> Rakyat Daerah (</a:t>
            </a:r>
            <a:r>
              <a:rPr lang="en-US" sz="2400" dirty="0" smtClean="0">
                <a:cs typeface="Arial" pitchFamily="34" charset="0"/>
              </a:rPr>
              <a:t>DPR</a:t>
            </a:r>
            <a:r>
              <a:rPr lang="id-ID" sz="2400" dirty="0" smtClean="0">
                <a:cs typeface="Arial" pitchFamily="34" charset="0"/>
              </a:rPr>
              <a:t>D) </a:t>
            </a:r>
          </a:p>
          <a:p>
            <a:r>
              <a:rPr lang="en-US" sz="2400" b="1" dirty="0" err="1">
                <a:cs typeface="Arial" pitchFamily="34" charset="0"/>
              </a:rPr>
              <a:t>Eksekutif</a:t>
            </a:r>
            <a:r>
              <a:rPr lang="en-US" sz="2400" dirty="0">
                <a:cs typeface="Arial" pitchFamily="34" charset="0"/>
              </a:rPr>
              <a:t> : </a:t>
            </a:r>
            <a:r>
              <a:rPr lang="en-US" sz="2400" dirty="0" err="1">
                <a:cs typeface="Arial" pitchFamily="34" charset="0"/>
              </a:rPr>
              <a:t>Dewan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Pemerintah</a:t>
            </a:r>
            <a:r>
              <a:rPr lang="en-US" sz="2400" dirty="0">
                <a:cs typeface="Arial" pitchFamily="34" charset="0"/>
              </a:rPr>
              <a:t> Daerah (DPD)</a:t>
            </a:r>
          </a:p>
          <a:p>
            <a:r>
              <a:rPr lang="en-US" sz="2400" dirty="0"/>
              <a:t>Undang-undang  </a:t>
            </a:r>
            <a:r>
              <a:rPr lang="en-US" sz="2400" dirty="0" err="1"/>
              <a:t>menentukan</a:t>
            </a:r>
            <a:r>
              <a:rPr lang="en-US" sz="2400" dirty="0"/>
              <a:t>  </a:t>
            </a:r>
            <a:r>
              <a:rPr lang="en-US" sz="2400" dirty="0" err="1"/>
              <a:t>bahwa</a:t>
            </a:r>
            <a:r>
              <a:rPr lang="en-US" sz="2400" dirty="0"/>
              <a:t> </a:t>
            </a:r>
            <a:r>
              <a:rPr lang="en-US" sz="2400" b="1" dirty="0"/>
              <a:t> Pemerintahan</a:t>
            </a:r>
            <a:r>
              <a:rPr lang="en-US" sz="2400" dirty="0"/>
              <a:t> </a:t>
            </a:r>
            <a:r>
              <a:rPr lang="en-US" sz="2400" b="1" dirty="0" err="1"/>
              <a:t>lokal</a:t>
            </a:r>
            <a:r>
              <a:rPr lang="en-US" sz="2400" b="1" dirty="0"/>
              <a:t> </a:t>
            </a:r>
            <a:r>
              <a:rPr lang="en-US" sz="2400" dirty="0"/>
              <a:t> </a:t>
            </a:r>
            <a:r>
              <a:rPr lang="en-US" sz="2400" dirty="0" err="1"/>
              <a:t>menggunakan</a:t>
            </a:r>
            <a:r>
              <a:rPr lang="en-US" sz="2400" dirty="0"/>
              <a:t> </a:t>
            </a:r>
            <a:r>
              <a:rPr lang="en-US" sz="2400" dirty="0" err="1"/>
              <a:t>nomenklatur</a:t>
            </a:r>
            <a:r>
              <a:rPr lang="en-US" sz="2400" dirty="0"/>
              <a:t> "</a:t>
            </a:r>
            <a:r>
              <a:rPr lang="en-US" sz="2400" b="1" dirty="0"/>
              <a:t> Pemerintahan Daerah “</a:t>
            </a:r>
            <a:r>
              <a:rPr lang="en-US" sz="2400" dirty="0"/>
              <a:t> </a:t>
            </a:r>
            <a:r>
              <a:rPr lang="en-US" sz="2400" b="1" dirty="0"/>
              <a:t> </a:t>
            </a:r>
            <a:endParaRPr lang="id-ID" sz="2400" b="1" dirty="0" smtClean="0"/>
          </a:p>
          <a:p>
            <a:pPr marL="0" indent="0">
              <a:buNone/>
            </a:pPr>
            <a:r>
              <a:rPr lang="en-US" sz="2400" dirty="0" smtClean="0"/>
              <a:t>Pemerintahan </a:t>
            </a:r>
            <a:r>
              <a:rPr lang="en-US" sz="2400" dirty="0" err="1"/>
              <a:t>lokal</a:t>
            </a:r>
            <a:r>
              <a:rPr lang="en-US" sz="2400" dirty="0"/>
              <a:t> </a:t>
            </a:r>
            <a:r>
              <a:rPr lang="en-US" sz="2400" dirty="0" err="1"/>
              <a:t>terdiri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id-ID" sz="2400" dirty="0"/>
              <a:t> : </a:t>
            </a:r>
          </a:p>
          <a:p>
            <a:pPr marL="0" indent="0">
              <a:buNone/>
            </a:pPr>
            <a:r>
              <a:rPr lang="en-US" sz="2400" b="1" dirty="0" err="1"/>
              <a:t>Legislatif</a:t>
            </a:r>
            <a:r>
              <a:rPr lang="en-US" sz="2400" b="1" dirty="0"/>
              <a:t> </a:t>
            </a:r>
            <a:r>
              <a:rPr lang="en-US" sz="2400" b="1" dirty="0" err="1"/>
              <a:t>Dewan</a:t>
            </a:r>
            <a:r>
              <a:rPr lang="en-US" sz="2400" b="1" dirty="0"/>
              <a:t> </a:t>
            </a:r>
            <a:r>
              <a:rPr lang="en-US" sz="2400" b="1" dirty="0" err="1"/>
              <a:t>Perwakilan</a:t>
            </a:r>
            <a:r>
              <a:rPr lang="en-US" sz="2400" b="1" dirty="0"/>
              <a:t> Daerah (DPRD)</a:t>
            </a:r>
            <a:endParaRPr lang="en-US" sz="2400" b="1" dirty="0">
              <a:hlinkClick r:id="rId2" tooltip="DPRD"/>
            </a:endParaRPr>
          </a:p>
          <a:p>
            <a:r>
              <a:rPr lang="en-US" sz="2400" b="1" dirty="0"/>
              <a:t>DPRD</a:t>
            </a:r>
            <a:r>
              <a:rPr lang="en-US" sz="2400" dirty="0"/>
              <a:t> </a:t>
            </a:r>
            <a:r>
              <a:rPr lang="en-US" sz="2400" dirty="0" err="1"/>
              <a:t>mengatur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mengurus</a:t>
            </a:r>
            <a:r>
              <a:rPr lang="en-US" sz="2400" dirty="0"/>
              <a:t> </a:t>
            </a:r>
            <a:r>
              <a:rPr lang="en-US" sz="2400" dirty="0" err="1"/>
              <a:t>rumah</a:t>
            </a:r>
            <a:r>
              <a:rPr lang="en-US" sz="2400" dirty="0"/>
              <a:t> </a:t>
            </a:r>
            <a:r>
              <a:rPr lang="en-US" sz="2400" dirty="0" err="1"/>
              <a:t>tangga</a:t>
            </a:r>
            <a:r>
              <a:rPr lang="en-US" sz="2400" dirty="0"/>
              <a:t> </a:t>
            </a:r>
            <a:r>
              <a:rPr lang="en-US" sz="2400" dirty="0" err="1"/>
              <a:t>daerahnya</a:t>
            </a:r>
            <a:r>
              <a:rPr lang="en-US" sz="2400" dirty="0"/>
              <a:t>. </a:t>
            </a:r>
            <a:r>
              <a:rPr lang="en-US" sz="2400" dirty="0" err="1"/>
              <a:t>Anggota</a:t>
            </a:r>
            <a:r>
              <a:rPr lang="en-US" sz="2400" dirty="0"/>
              <a:t>  </a:t>
            </a:r>
            <a:r>
              <a:rPr lang="en-US" sz="2400" dirty="0" err="1"/>
              <a:t>dipilih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sebuah</a:t>
            </a:r>
            <a:r>
              <a:rPr lang="en-US" sz="2400" dirty="0"/>
              <a:t> </a:t>
            </a:r>
            <a:r>
              <a:rPr lang="en-US" sz="2400" dirty="0" err="1"/>
              <a:t>pemilihan</a:t>
            </a:r>
            <a:r>
              <a:rPr lang="en-US" sz="2400" dirty="0"/>
              <a:t> yang </a:t>
            </a:r>
            <a:r>
              <a:rPr lang="en-US" sz="2400" dirty="0" err="1"/>
              <a:t>diatur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UU </a:t>
            </a:r>
            <a:r>
              <a:rPr lang="en-US" sz="2400" dirty="0" err="1"/>
              <a:t>pembentukan</a:t>
            </a:r>
            <a:r>
              <a:rPr lang="en-US" sz="2400" dirty="0"/>
              <a:t> </a:t>
            </a:r>
            <a:r>
              <a:rPr lang="en-US" sz="2400" dirty="0" err="1"/>
              <a:t>daerah</a:t>
            </a:r>
            <a:r>
              <a:rPr lang="en-US" sz="2400" dirty="0"/>
              <a:t>. </a:t>
            </a:r>
            <a:r>
              <a:rPr lang="en-US" sz="2400" dirty="0" err="1"/>
              <a:t>Masa</a:t>
            </a:r>
            <a:r>
              <a:rPr lang="en-US" sz="2400" dirty="0"/>
              <a:t> </a:t>
            </a:r>
            <a:r>
              <a:rPr lang="en-US" sz="2400" dirty="0" err="1"/>
              <a:t>jabatan</a:t>
            </a:r>
            <a:r>
              <a:rPr lang="en-US" sz="2400" dirty="0"/>
              <a:t> </a:t>
            </a:r>
            <a:r>
              <a:rPr lang="en-US" sz="2400" dirty="0" err="1"/>
              <a:t>Anggota</a:t>
            </a:r>
            <a:r>
              <a:rPr lang="en-US" sz="2400" dirty="0"/>
              <a:t> </a:t>
            </a:r>
            <a:r>
              <a:rPr lang="en-US" sz="2400" b="1" dirty="0"/>
              <a:t> DPRD </a:t>
            </a:r>
            <a:r>
              <a:rPr lang="en-US" sz="2400" dirty="0" err="1"/>
              <a:t>adalah</a:t>
            </a:r>
            <a:r>
              <a:rPr lang="en-US" sz="2400" dirty="0"/>
              <a:t> lima </a:t>
            </a:r>
            <a:r>
              <a:rPr lang="en-US" sz="2400" dirty="0" err="1"/>
              <a:t>tahun</a:t>
            </a:r>
            <a:r>
              <a:rPr lang="en-US" sz="2400" dirty="0"/>
              <a:t>. </a:t>
            </a:r>
            <a:r>
              <a:rPr lang="en-US" sz="2400" dirty="0" err="1"/>
              <a:t>Jumlah</a:t>
            </a:r>
            <a:r>
              <a:rPr lang="en-US" sz="2400" dirty="0"/>
              <a:t> </a:t>
            </a:r>
            <a:r>
              <a:rPr lang="en-US" sz="2400" dirty="0" err="1"/>
              <a:t>anggota</a:t>
            </a:r>
            <a:r>
              <a:rPr lang="en-US" sz="2400" dirty="0"/>
              <a:t> </a:t>
            </a:r>
            <a:r>
              <a:rPr lang="en-US" sz="2400" b="1" dirty="0"/>
              <a:t> DPRD </a:t>
            </a:r>
            <a:r>
              <a:rPr lang="en-US" sz="2400" dirty="0"/>
              <a:t> </a:t>
            </a:r>
            <a:r>
              <a:rPr lang="en-US" sz="2400" dirty="0" err="1"/>
              <a:t>juga</a:t>
            </a:r>
            <a:r>
              <a:rPr lang="en-US" sz="2400" dirty="0"/>
              <a:t> </a:t>
            </a:r>
            <a:r>
              <a:rPr lang="en-US" sz="2400" dirty="0" err="1"/>
              <a:t>diatur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UU </a:t>
            </a:r>
            <a:r>
              <a:rPr lang="en-US" sz="2400" dirty="0" err="1"/>
              <a:t>pembentukan</a:t>
            </a:r>
            <a:r>
              <a:rPr lang="en-US" sz="2400" dirty="0"/>
              <a:t> </a:t>
            </a:r>
            <a:r>
              <a:rPr lang="en-US" sz="2400" dirty="0" err="1"/>
              <a:t>daerah</a:t>
            </a:r>
            <a:r>
              <a:rPr lang="en-US" sz="2400" dirty="0"/>
              <a:t> yang </a:t>
            </a:r>
            <a:r>
              <a:rPr lang="en-US" sz="2400" dirty="0" err="1"/>
              <a:t>bersangkutan</a:t>
            </a:r>
            <a:r>
              <a:rPr lang="en-US" sz="2400" dirty="0"/>
              <a:t>. </a:t>
            </a:r>
            <a:r>
              <a:rPr lang="en-US" sz="2400" dirty="0" err="1"/>
              <a:t>Ketua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Wakil</a:t>
            </a:r>
            <a:r>
              <a:rPr lang="en-US" sz="2400" dirty="0"/>
              <a:t> </a:t>
            </a:r>
            <a:r>
              <a:rPr lang="en-US" sz="2400" dirty="0" err="1"/>
              <a:t>Ketua</a:t>
            </a:r>
            <a:r>
              <a:rPr lang="en-US" sz="2400" b="1" dirty="0"/>
              <a:t> DPRD </a:t>
            </a:r>
            <a:r>
              <a:rPr lang="en-US" sz="2400" dirty="0"/>
              <a:t> </a:t>
            </a:r>
            <a:r>
              <a:rPr lang="en-US" sz="2400" dirty="0" err="1" smtClean="0"/>
              <a:t>dipilih</a:t>
            </a:r>
            <a:r>
              <a:rPr lang="en-US" sz="2400" dirty="0" smtClean="0"/>
              <a:t> </a:t>
            </a:r>
            <a:r>
              <a:rPr lang="en-US" sz="2400" dirty="0" err="1"/>
              <a:t>oleh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anggota</a:t>
            </a:r>
            <a:r>
              <a:rPr lang="en-US" sz="2400" b="1" dirty="0"/>
              <a:t> DPRD </a:t>
            </a:r>
            <a:r>
              <a:rPr lang="en-US" sz="2400" dirty="0"/>
              <a:t> yang </a:t>
            </a:r>
            <a:r>
              <a:rPr lang="en-US" sz="2400" dirty="0" err="1"/>
              <a:t>bersangkutan</a:t>
            </a:r>
            <a:r>
              <a:rPr lang="en-US" sz="2400" dirty="0" smtClean="0"/>
              <a:t>..</a:t>
            </a:r>
            <a:endParaRPr lang="en-US" sz="2400" dirty="0"/>
          </a:p>
          <a:p>
            <a:endParaRPr lang="id-ID" sz="2000" dirty="0"/>
          </a:p>
          <a:p>
            <a:endParaRPr lang="id-ID" sz="2000" dirty="0" smtClean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01898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b="1" dirty="0" err="1"/>
              <a:t>Eksekutif</a:t>
            </a:r>
            <a:r>
              <a:rPr lang="en-US" b="1" dirty="0"/>
              <a:t>  </a:t>
            </a:r>
            <a:r>
              <a:rPr lang="en-US" b="1" dirty="0" err="1"/>
              <a:t>Dewan</a:t>
            </a:r>
            <a:r>
              <a:rPr lang="en-US" b="1" dirty="0"/>
              <a:t> Pemerintahan Daerah (DPD) </a:t>
            </a:r>
          </a:p>
          <a:p>
            <a:r>
              <a:rPr lang="en-US" b="1" dirty="0"/>
              <a:t> DPD </a:t>
            </a:r>
            <a:r>
              <a:rPr lang="en-US" dirty="0"/>
              <a:t> </a:t>
            </a:r>
            <a:r>
              <a:rPr lang="en-US" dirty="0" err="1"/>
              <a:t>menjalankan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sehari-hari</a:t>
            </a:r>
            <a:r>
              <a:rPr lang="en-US" dirty="0"/>
              <a:t>.  </a:t>
            </a:r>
            <a:r>
              <a:rPr lang="en-US" dirty="0" err="1"/>
              <a:t>Anggota</a:t>
            </a:r>
            <a:r>
              <a:rPr lang="en-US" dirty="0"/>
              <a:t>  </a:t>
            </a:r>
            <a:r>
              <a:rPr lang="en-US" b="1" dirty="0"/>
              <a:t>DPD</a:t>
            </a:r>
            <a:r>
              <a:rPr lang="en-US" dirty="0"/>
              <a:t> 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bersama-sama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masing-masing</a:t>
            </a:r>
            <a:r>
              <a:rPr lang="en-US" dirty="0"/>
              <a:t> </a:t>
            </a:r>
            <a:r>
              <a:rPr lang="en-US" dirty="0" err="1"/>
              <a:t>bertanggung</a:t>
            </a:r>
            <a:r>
              <a:rPr lang="en-US" dirty="0"/>
              <a:t> </a:t>
            </a:r>
            <a:r>
              <a:rPr lang="en-US" dirty="0" err="1"/>
              <a:t>jawab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  </a:t>
            </a:r>
            <a:r>
              <a:rPr lang="en-US" b="1" dirty="0"/>
              <a:t>DPRD </a:t>
            </a:r>
            <a:r>
              <a:rPr lang="en-US" dirty="0"/>
              <a:t> 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diwajibkan</a:t>
            </a:r>
            <a:r>
              <a:rPr lang="en-US" dirty="0"/>
              <a:t> </a:t>
            </a:r>
            <a:r>
              <a:rPr lang="en-US" dirty="0" err="1"/>
              <a:t>memberi</a:t>
            </a:r>
            <a:r>
              <a:rPr lang="en-US" dirty="0"/>
              <a:t> </a:t>
            </a:r>
            <a:r>
              <a:rPr lang="en-US" dirty="0" err="1"/>
              <a:t>keterangan-keterangan</a:t>
            </a:r>
            <a:r>
              <a:rPr lang="en-US" dirty="0"/>
              <a:t> </a:t>
            </a:r>
            <a:r>
              <a:rPr lang="id-ID" dirty="0"/>
              <a:t> </a:t>
            </a:r>
            <a:r>
              <a:rPr lang="en-US" dirty="0"/>
              <a:t>yang </a:t>
            </a:r>
            <a:r>
              <a:rPr lang="en-US" dirty="0" err="1"/>
              <a:t>diminta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 </a:t>
            </a:r>
            <a:r>
              <a:rPr lang="en-US" b="1" dirty="0"/>
              <a:t>DPRD. </a:t>
            </a:r>
            <a:r>
              <a:rPr lang="en-US" dirty="0"/>
              <a:t>  </a:t>
            </a:r>
            <a:r>
              <a:rPr lang="en-US" b="1" dirty="0"/>
              <a:t> DPD</a:t>
            </a:r>
            <a:r>
              <a:rPr lang="en-US" dirty="0"/>
              <a:t> </a:t>
            </a:r>
            <a:r>
              <a:rPr lang="en-US" dirty="0" err="1"/>
              <a:t>dipilih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  </a:t>
            </a:r>
            <a:r>
              <a:rPr lang="en-US" b="1" dirty="0"/>
              <a:t>DPRD </a:t>
            </a:r>
            <a:r>
              <a:rPr lang="en-US" dirty="0"/>
              <a:t>  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memperhatikan</a:t>
            </a:r>
            <a:r>
              <a:rPr lang="en-US" dirty="0"/>
              <a:t> </a:t>
            </a:r>
            <a:r>
              <a:rPr lang="en-US" dirty="0" err="1"/>
              <a:t>perimbangan</a:t>
            </a:r>
            <a:r>
              <a:rPr lang="en-US" dirty="0"/>
              <a:t> </a:t>
            </a:r>
            <a:r>
              <a:rPr lang="en-US" dirty="0" err="1"/>
              <a:t>komposisi</a:t>
            </a:r>
            <a:r>
              <a:rPr lang="en-US" dirty="0"/>
              <a:t> </a:t>
            </a:r>
            <a:r>
              <a:rPr lang="en-US" dirty="0" err="1"/>
              <a:t>kekuatan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 </a:t>
            </a:r>
            <a:r>
              <a:rPr lang="en-US" dirty="0" err="1"/>
              <a:t>dalam</a:t>
            </a:r>
            <a:r>
              <a:rPr lang="en-US" dirty="0"/>
              <a:t> </a:t>
            </a:r>
            <a:r>
              <a:rPr lang="en-US" b="1" dirty="0"/>
              <a:t>DPRD </a:t>
            </a:r>
            <a:r>
              <a:rPr lang="en-US" dirty="0"/>
              <a:t> . </a:t>
            </a:r>
            <a:r>
              <a:rPr lang="en-US" dirty="0" err="1"/>
              <a:t>Masa</a:t>
            </a:r>
            <a:r>
              <a:rPr lang="en-US" dirty="0"/>
              <a:t> </a:t>
            </a:r>
            <a:r>
              <a:rPr lang="en-US" dirty="0" err="1"/>
              <a:t>jabatan</a:t>
            </a:r>
            <a:r>
              <a:rPr lang="en-US" dirty="0"/>
              <a:t> </a:t>
            </a:r>
            <a:r>
              <a:rPr lang="en-US" dirty="0" err="1"/>
              <a:t>anggota</a:t>
            </a:r>
            <a:r>
              <a:rPr lang="en-US" dirty="0"/>
              <a:t>  </a:t>
            </a:r>
            <a:r>
              <a:rPr lang="en-US" b="1" dirty="0"/>
              <a:t>DPD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masa</a:t>
            </a:r>
            <a:r>
              <a:rPr lang="en-US" dirty="0"/>
              <a:t> </a:t>
            </a:r>
            <a:r>
              <a:rPr lang="en-US" dirty="0" err="1"/>
              <a:t>jabatan</a:t>
            </a:r>
            <a:r>
              <a:rPr lang="en-US" dirty="0"/>
              <a:t> </a:t>
            </a:r>
            <a:r>
              <a:rPr lang="en-US" b="1" dirty="0"/>
              <a:t>DPRD </a:t>
            </a:r>
            <a:r>
              <a:rPr lang="en-US" dirty="0"/>
              <a:t> yang </a:t>
            </a:r>
            <a:r>
              <a:rPr lang="en-US" dirty="0" err="1"/>
              <a:t>bersangkutan</a:t>
            </a:r>
            <a:r>
              <a:rPr lang="en-US" dirty="0"/>
              <a:t>.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anggota</a:t>
            </a:r>
            <a:r>
              <a:rPr lang="en-US" dirty="0"/>
              <a:t> DPD </a:t>
            </a:r>
            <a:r>
              <a:rPr lang="en-US" dirty="0" err="1"/>
              <a:t>ditetapkan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UU </a:t>
            </a:r>
            <a:r>
              <a:rPr lang="en-US" dirty="0" err="1"/>
              <a:t>pembentukan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yang </a:t>
            </a:r>
            <a:r>
              <a:rPr lang="en-US" dirty="0" err="1"/>
              <a:t>bersangkutan</a:t>
            </a:r>
            <a:r>
              <a:rPr lang="en-US" dirty="0"/>
              <a:t>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5937337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91264" cy="346050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764704"/>
            <a:ext cx="8363272" cy="5688632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/>
              <a:t>Kepala Daerah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ketua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anggota</a:t>
            </a:r>
            <a:r>
              <a:rPr lang="en-US" dirty="0"/>
              <a:t> DPD.  Kepala Daerah </a:t>
            </a:r>
            <a:r>
              <a:rPr lang="en-US" dirty="0" err="1"/>
              <a:t>diangkat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diberhentikan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ketentuan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: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Kepala Daerah  </a:t>
            </a:r>
            <a:r>
              <a:rPr lang="en-US" dirty="0" err="1"/>
              <a:t>Propinsi</a:t>
            </a:r>
            <a:r>
              <a:rPr lang="en-US" dirty="0"/>
              <a:t>  </a:t>
            </a:r>
            <a:r>
              <a:rPr lang="en-US" dirty="0" err="1"/>
              <a:t>diangkat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  </a:t>
            </a:r>
            <a:r>
              <a:rPr lang="en-US" dirty="0" err="1"/>
              <a:t>Presiden</a:t>
            </a:r>
            <a:r>
              <a:rPr lang="en-US" dirty="0"/>
              <a:t>  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calon</a:t>
            </a:r>
            <a:r>
              <a:rPr lang="en-US" dirty="0"/>
              <a:t> yang </a:t>
            </a:r>
            <a:r>
              <a:rPr lang="en-US" dirty="0" err="1"/>
              <a:t>diajukan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  DPRD </a:t>
            </a:r>
            <a:r>
              <a:rPr lang="en-US" dirty="0" err="1"/>
              <a:t>Propinsi</a:t>
            </a:r>
            <a:r>
              <a:rPr lang="en-US" dirty="0"/>
              <a:t>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Kepala Daerah  </a:t>
            </a:r>
            <a:r>
              <a:rPr lang="en-US" dirty="0" err="1"/>
              <a:t>Kabupaten</a:t>
            </a:r>
            <a:r>
              <a:rPr lang="en-US" dirty="0"/>
              <a:t> / Kota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diangkat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 </a:t>
            </a:r>
            <a:r>
              <a:rPr lang="en-US" dirty="0" err="1"/>
              <a:t>menteri</a:t>
            </a:r>
            <a:r>
              <a:rPr lang="en-US" dirty="0"/>
              <a:t> Dalam </a:t>
            </a:r>
            <a:r>
              <a:rPr lang="en-US" dirty="0" err="1"/>
              <a:t>Negeri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calon</a:t>
            </a:r>
            <a:r>
              <a:rPr lang="en-US" dirty="0"/>
              <a:t> yang </a:t>
            </a:r>
            <a:r>
              <a:rPr lang="en-US" dirty="0" err="1"/>
              <a:t>diajukan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DPRD </a:t>
            </a:r>
            <a:r>
              <a:rPr lang="en-US" dirty="0" err="1"/>
              <a:t>Kabupaten</a:t>
            </a:r>
            <a:r>
              <a:rPr lang="en-US" dirty="0"/>
              <a:t> / Kota </a:t>
            </a:r>
            <a:r>
              <a:rPr lang="en-US" dirty="0" err="1"/>
              <a:t>Besar</a:t>
            </a:r>
            <a:r>
              <a:rPr lang="en-US" dirty="0"/>
              <a:t>  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Kepala Daerah  </a:t>
            </a:r>
            <a:r>
              <a:rPr lang="en-US" dirty="0" err="1"/>
              <a:t>Desa</a:t>
            </a:r>
            <a:r>
              <a:rPr lang="en-US" dirty="0"/>
              <a:t>, </a:t>
            </a:r>
            <a:r>
              <a:rPr lang="en-US" dirty="0" err="1"/>
              <a:t>Negeri</a:t>
            </a:r>
            <a:r>
              <a:rPr lang="en-US" dirty="0"/>
              <a:t>, </a:t>
            </a:r>
            <a:r>
              <a:rPr lang="en-US" dirty="0" err="1"/>
              <a:t>Marga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nama</a:t>
            </a:r>
            <a:r>
              <a:rPr lang="en-US" dirty="0"/>
              <a:t> lain /Kota Kecil  </a:t>
            </a:r>
            <a:r>
              <a:rPr lang="en-US" dirty="0" err="1"/>
              <a:t>diangkat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  Kepala Daerah </a:t>
            </a:r>
            <a:r>
              <a:rPr lang="en-US" dirty="0" err="1"/>
              <a:t>Propinsi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calon</a:t>
            </a:r>
            <a:r>
              <a:rPr lang="en-US" dirty="0"/>
              <a:t> yang </a:t>
            </a:r>
            <a:r>
              <a:rPr lang="en-US" dirty="0" err="1"/>
              <a:t>diajukan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 DPRD </a:t>
            </a:r>
            <a:r>
              <a:rPr lang="en-US" dirty="0" err="1"/>
              <a:t>Desa</a:t>
            </a:r>
            <a:r>
              <a:rPr lang="en-US" dirty="0"/>
              <a:t>, </a:t>
            </a:r>
            <a:r>
              <a:rPr lang="en-US" dirty="0" err="1"/>
              <a:t>Negeri</a:t>
            </a:r>
            <a:r>
              <a:rPr lang="en-US" dirty="0"/>
              <a:t>, </a:t>
            </a:r>
            <a:r>
              <a:rPr lang="en-US" dirty="0" err="1"/>
              <a:t>Marga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nama</a:t>
            </a:r>
            <a:r>
              <a:rPr lang="en-US" dirty="0"/>
              <a:t> lain /Kota Kecil . 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Kepala Daerah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diberhentikan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pejabat</a:t>
            </a:r>
            <a:r>
              <a:rPr lang="en-US" dirty="0"/>
              <a:t> yang </a:t>
            </a:r>
            <a:r>
              <a:rPr lang="en-US" dirty="0" err="1"/>
              <a:t>mengangkat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usul</a:t>
            </a:r>
            <a:r>
              <a:rPr lang="en-US" dirty="0"/>
              <a:t> DPRD  yang </a:t>
            </a:r>
            <a:r>
              <a:rPr lang="en-US" dirty="0" err="1"/>
              <a:t>bersangkutan</a:t>
            </a:r>
            <a:r>
              <a:rPr lang="en-US" dirty="0"/>
              <a:t>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Kepala Daerah Istimewa </a:t>
            </a:r>
            <a:r>
              <a:rPr lang="en-US" dirty="0" err="1"/>
              <a:t>diangkat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 </a:t>
            </a:r>
            <a:r>
              <a:rPr lang="en-US" dirty="0" err="1"/>
              <a:t>Presiden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Keturunan</a:t>
            </a:r>
            <a:r>
              <a:rPr lang="en-US" dirty="0"/>
              <a:t> </a:t>
            </a:r>
            <a:r>
              <a:rPr lang="en-US" dirty="0" err="1"/>
              <a:t>keluarga</a:t>
            </a:r>
            <a:r>
              <a:rPr lang="en-US" dirty="0"/>
              <a:t> yang </a:t>
            </a:r>
            <a:r>
              <a:rPr lang="en-US" dirty="0" err="1"/>
              <a:t>berkuasa</a:t>
            </a:r>
            <a:r>
              <a:rPr lang="en-US" dirty="0"/>
              <a:t>  di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zaman</a:t>
            </a:r>
            <a:r>
              <a:rPr lang="en-US" dirty="0"/>
              <a:t> </a:t>
            </a:r>
            <a:r>
              <a:rPr lang="en-US" dirty="0" err="1"/>
              <a:t>sebelum</a:t>
            </a:r>
            <a:r>
              <a:rPr lang="en-US" dirty="0"/>
              <a:t>  </a:t>
            </a:r>
            <a:r>
              <a:rPr lang="en-US" dirty="0" err="1"/>
              <a:t>Republik</a:t>
            </a:r>
            <a:r>
              <a:rPr lang="en-US" dirty="0"/>
              <a:t> Indonesia  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syarat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. </a:t>
            </a:r>
            <a:r>
              <a:rPr lang="en-US" dirty="0" err="1"/>
              <a:t>Untuk</a:t>
            </a:r>
            <a:r>
              <a:rPr lang="en-US" dirty="0"/>
              <a:t> 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istimewa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diangkat</a:t>
            </a:r>
            <a:r>
              <a:rPr lang="en-US" dirty="0"/>
              <a:t> </a:t>
            </a:r>
            <a:r>
              <a:rPr lang="en-US" dirty="0" err="1"/>
              <a:t>seorang</a:t>
            </a:r>
            <a:r>
              <a:rPr lang="en-US" dirty="0"/>
              <a:t> </a:t>
            </a:r>
            <a:r>
              <a:rPr lang="en-US" dirty="0">
                <a:hlinkClick r:id="rId2" tooltip="Kepala Daerah"/>
              </a:rPr>
              <a:t> </a:t>
            </a:r>
            <a:r>
              <a:rPr lang="en-US" dirty="0" err="1"/>
              <a:t>Wakil</a:t>
            </a:r>
            <a:r>
              <a:rPr lang="en-US" dirty="0"/>
              <a:t> Kepala Daerah Istimewa </a:t>
            </a:r>
            <a:r>
              <a:rPr lang="en-US" dirty="0" err="1"/>
              <a:t>oleh</a:t>
            </a:r>
            <a:r>
              <a:rPr lang="en-US" dirty="0"/>
              <a:t> </a:t>
            </a:r>
            <a:r>
              <a:rPr lang="en-US" dirty="0" err="1"/>
              <a:t>Presiden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syarat</a:t>
            </a:r>
            <a:r>
              <a:rPr lang="en-US" dirty="0"/>
              <a:t> yang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  Kepala Daerah  Istimewa.  </a:t>
            </a:r>
            <a:r>
              <a:rPr lang="en-US" dirty="0" err="1"/>
              <a:t>Wakil</a:t>
            </a:r>
            <a:r>
              <a:rPr lang="en-US" dirty="0"/>
              <a:t> Kepala Daerah Istimewa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anggota</a:t>
            </a:r>
            <a:r>
              <a:rPr lang="en-US" dirty="0"/>
              <a:t>  DPD.</a:t>
            </a:r>
          </a:p>
        </p:txBody>
      </p:sp>
    </p:spTree>
    <p:extLst>
      <p:ext uri="{BB962C8B-B14F-4D97-AF65-F5344CB8AC3E}">
        <p14:creationId xmlns:p14="http://schemas.microsoft.com/office/powerpoint/2010/main" val="6232127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91264" cy="274042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764704"/>
            <a:ext cx="8363272" cy="5904656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/>
              <a:t>UU No. 22 </a:t>
            </a:r>
            <a:r>
              <a:rPr lang="en-US" dirty="0" err="1"/>
              <a:t>Tahun</a:t>
            </a:r>
            <a:r>
              <a:rPr lang="en-US" dirty="0"/>
              <a:t> 1948, </a:t>
            </a:r>
            <a:r>
              <a:rPr lang="en-US" dirty="0" err="1"/>
              <a:t>bermaksud</a:t>
            </a:r>
            <a:r>
              <a:rPr lang="en-US" dirty="0"/>
              <a:t> </a:t>
            </a:r>
            <a:r>
              <a:rPr lang="en-US" dirty="0" err="1"/>
              <a:t>hendak</a:t>
            </a:r>
            <a:r>
              <a:rPr lang="en-US" dirty="0"/>
              <a:t> </a:t>
            </a:r>
            <a:r>
              <a:rPr lang="en-US" dirty="0" err="1"/>
              <a:t>memberi</a:t>
            </a:r>
            <a:r>
              <a:rPr lang="en-US" dirty="0"/>
              <a:t> </a:t>
            </a:r>
            <a:r>
              <a:rPr lang="en-US" dirty="0" err="1"/>
              <a:t>isi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Pasal</a:t>
            </a:r>
            <a:r>
              <a:rPr lang="en-US" dirty="0"/>
              <a:t> </a:t>
            </a:r>
            <a:r>
              <a:rPr lang="en-US" sz="3600" dirty="0"/>
              <a:t>18 UUD 1945 </a:t>
            </a:r>
            <a:r>
              <a:rPr lang="id-ID" sz="3600" dirty="0"/>
              <a:t> dan </a:t>
            </a:r>
            <a:r>
              <a:rPr lang="en-US" dirty="0" err="1"/>
              <a:t>meletakan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: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menyusun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Daerah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otonomi</a:t>
            </a:r>
            <a:r>
              <a:rPr lang="en-US" dirty="0"/>
              <a:t> yang </a:t>
            </a:r>
            <a:r>
              <a:rPr lang="en-US" dirty="0" err="1"/>
              <a:t>rasional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jalan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mempercepat</a:t>
            </a:r>
            <a:r>
              <a:rPr lang="en-US" dirty="0"/>
              <a:t> </a:t>
            </a:r>
            <a:r>
              <a:rPr lang="en-US" dirty="0" err="1"/>
              <a:t>kemajuan</a:t>
            </a:r>
            <a:r>
              <a:rPr lang="en-US" dirty="0"/>
              <a:t> </a:t>
            </a:r>
            <a:r>
              <a:rPr lang="en-US" dirty="0" err="1"/>
              <a:t>rakyat</a:t>
            </a:r>
            <a:r>
              <a:rPr lang="en-US" dirty="0"/>
              <a:t> di </a:t>
            </a:r>
            <a:r>
              <a:rPr lang="en-US" dirty="0" err="1"/>
              <a:t>daerah</a:t>
            </a:r>
            <a:r>
              <a:rPr lang="en-US" dirty="0"/>
              <a:t>;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mengadakan</a:t>
            </a:r>
            <a:r>
              <a:rPr lang="en-US" dirty="0"/>
              <a:t> </a:t>
            </a:r>
            <a:r>
              <a:rPr lang="en-US" dirty="0" err="1"/>
              <a:t>tiga</a:t>
            </a:r>
            <a:r>
              <a:rPr lang="en-US" dirty="0"/>
              <a:t> </a:t>
            </a:r>
            <a:r>
              <a:rPr lang="en-US" dirty="0" err="1"/>
              <a:t>tingkatan</a:t>
            </a:r>
            <a:r>
              <a:rPr lang="en-US" dirty="0"/>
              <a:t> Daerah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kewenangan</a:t>
            </a:r>
            <a:r>
              <a:rPr lang="en-US" dirty="0"/>
              <a:t> yang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pokoknya</a:t>
            </a:r>
            <a:r>
              <a:rPr lang="en-US" dirty="0"/>
              <a:t> </a:t>
            </a:r>
            <a:r>
              <a:rPr lang="en-US" dirty="0" err="1"/>
              <a:t>diatur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id-ID" dirty="0"/>
              <a:t> UU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memodernisir</a:t>
            </a:r>
            <a:r>
              <a:rPr lang="en-US" dirty="0"/>
              <a:t>  &amp; </a:t>
            </a:r>
            <a:r>
              <a:rPr lang="en-US" dirty="0" err="1"/>
              <a:t>mendinamisir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b="1" dirty="0" err="1"/>
              <a:t>menetapkan</a:t>
            </a:r>
            <a:r>
              <a:rPr lang="en-US" b="1" dirty="0"/>
              <a:t> </a:t>
            </a:r>
            <a:r>
              <a:rPr lang="en-US" b="1" dirty="0" err="1"/>
              <a:t>desa</a:t>
            </a:r>
            <a:r>
              <a:rPr lang="en-US" b="1" dirty="0"/>
              <a:t> </a:t>
            </a:r>
            <a:r>
              <a:rPr lang="en-US" b="1" dirty="0" err="1"/>
              <a:t>sebagai</a:t>
            </a:r>
            <a:r>
              <a:rPr lang="en-US" b="1" dirty="0"/>
              <a:t> Daerah Tingkat III;</a:t>
            </a:r>
            <a:r>
              <a:rPr lang="en-US" dirty="0"/>
              <a:t> </a:t>
            </a:r>
            <a:endParaRPr lang="id-ID" dirty="0"/>
          </a:p>
          <a:p>
            <a:pPr marL="514350" indent="-514350">
              <a:buFont typeface="+mj-lt"/>
              <a:buAutoNum type="alphaLcPeriod"/>
            </a:pP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menghilangkan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di </a:t>
            </a:r>
            <a:r>
              <a:rPr lang="en-US" dirty="0" err="1"/>
              <a:t>daerah</a:t>
            </a:r>
            <a:r>
              <a:rPr lang="en-US" dirty="0"/>
              <a:t> yang </a:t>
            </a:r>
            <a:r>
              <a:rPr lang="en-US" dirty="0" err="1"/>
              <a:t>dualistis</a:t>
            </a:r>
            <a:r>
              <a:rPr lang="en-US" dirty="0"/>
              <a:t>,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menetapkan</a:t>
            </a:r>
            <a:r>
              <a:rPr lang="en-US" dirty="0"/>
              <a:t> </a:t>
            </a:r>
            <a:r>
              <a:rPr lang="en-US" dirty="0" err="1"/>
              <a:t>Dewan</a:t>
            </a:r>
            <a:r>
              <a:rPr lang="en-US" dirty="0"/>
              <a:t> </a:t>
            </a:r>
            <a:r>
              <a:rPr lang="en-US" dirty="0" err="1"/>
              <a:t>Perwakilan</a:t>
            </a:r>
            <a:r>
              <a:rPr lang="en-US" dirty="0"/>
              <a:t> Rakyat Daerah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Dewan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Daerah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instansi</a:t>
            </a:r>
            <a:r>
              <a:rPr lang="en-US" dirty="0"/>
              <a:t> </a:t>
            </a:r>
            <a:r>
              <a:rPr lang="en-US" dirty="0" err="1"/>
              <a:t>pemegang</a:t>
            </a:r>
            <a:r>
              <a:rPr lang="en-US" dirty="0"/>
              <a:t> </a:t>
            </a:r>
            <a:r>
              <a:rPr lang="en-US" dirty="0" err="1"/>
              <a:t>kekuasaan</a:t>
            </a:r>
            <a:r>
              <a:rPr lang="en-US" dirty="0"/>
              <a:t> </a:t>
            </a:r>
            <a:r>
              <a:rPr lang="en-US" dirty="0" err="1"/>
              <a:t>tertinggi</a:t>
            </a:r>
            <a:r>
              <a:rPr lang="en-US" dirty="0"/>
              <a:t>, </a:t>
            </a:r>
            <a:r>
              <a:rPr lang="en-US" dirty="0" err="1"/>
              <a:t>sedangkan</a:t>
            </a:r>
            <a:r>
              <a:rPr lang="en-US" dirty="0"/>
              <a:t> Kepala Daerah </a:t>
            </a:r>
            <a:r>
              <a:rPr lang="en-US" dirty="0" err="1"/>
              <a:t>diberi</a:t>
            </a:r>
            <a:r>
              <a:rPr lang="en-US" dirty="0"/>
              <a:t> </a:t>
            </a:r>
            <a:r>
              <a:rPr lang="en-US" dirty="0" err="1"/>
              <a:t>kedudukan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Ketua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anggota</a:t>
            </a:r>
            <a:r>
              <a:rPr lang="en-US" dirty="0"/>
              <a:t> </a:t>
            </a:r>
            <a:r>
              <a:rPr lang="en-US" dirty="0" err="1"/>
              <a:t>Dewan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Daerah,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lagi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Ketua</a:t>
            </a:r>
            <a:r>
              <a:rPr lang="en-US" dirty="0"/>
              <a:t> </a:t>
            </a:r>
            <a:r>
              <a:rPr lang="en-US" dirty="0" err="1"/>
              <a:t>Dewan</a:t>
            </a:r>
            <a:r>
              <a:rPr lang="en-US" dirty="0"/>
              <a:t> </a:t>
            </a:r>
            <a:r>
              <a:rPr lang="en-US" dirty="0" err="1"/>
              <a:t>Perwakilan</a:t>
            </a:r>
            <a:r>
              <a:rPr lang="en-US" dirty="0"/>
              <a:t> Rakyat Daerah (DPRD); </a:t>
            </a:r>
            <a:endParaRPr lang="id-ID" dirty="0"/>
          </a:p>
          <a:p>
            <a:pPr marL="514350" indent="-514350">
              <a:buFont typeface="+mj-lt"/>
              <a:buAutoNum type="alphaLcPeriod"/>
            </a:pP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memungkinkan</a:t>
            </a:r>
            <a:r>
              <a:rPr lang="en-US" dirty="0"/>
              <a:t> Daerah-</a:t>
            </a:r>
            <a:r>
              <a:rPr lang="en-US" dirty="0" err="1"/>
              <a:t>daerah</a:t>
            </a:r>
            <a:r>
              <a:rPr lang="en-US" dirty="0"/>
              <a:t> yang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hak-hak</a:t>
            </a:r>
            <a:r>
              <a:rPr lang="en-US" dirty="0"/>
              <a:t> </a:t>
            </a:r>
            <a:r>
              <a:rPr lang="en-US" dirty="0" err="1"/>
              <a:t>asal</a:t>
            </a:r>
            <a:r>
              <a:rPr lang="en-US" dirty="0"/>
              <a:t> </a:t>
            </a:r>
            <a:r>
              <a:rPr lang="en-US" dirty="0" err="1"/>
              <a:t>usul</a:t>
            </a:r>
            <a:r>
              <a:rPr lang="en-US" dirty="0"/>
              <a:t> di </a:t>
            </a:r>
            <a:r>
              <a:rPr lang="en-US" dirty="0" err="1"/>
              <a:t>zaman</a:t>
            </a:r>
            <a:r>
              <a:rPr lang="en-US" dirty="0"/>
              <a:t> </a:t>
            </a:r>
            <a:r>
              <a:rPr lang="en-US" dirty="0" err="1"/>
              <a:t>sebelum</a:t>
            </a:r>
            <a:r>
              <a:rPr lang="en-US" dirty="0"/>
              <a:t> </a:t>
            </a:r>
            <a:r>
              <a:rPr lang="en-US" dirty="0" err="1"/>
              <a:t>Republik</a:t>
            </a:r>
            <a:r>
              <a:rPr lang="en-US" dirty="0"/>
              <a:t> Indonesia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, </a:t>
            </a:r>
            <a:r>
              <a:rPr lang="en-US" dirty="0" err="1"/>
              <a:t>dibentuk</a:t>
            </a:r>
            <a:r>
              <a:rPr lang="en-US" dirty="0"/>
              <a:t> </a:t>
            </a:r>
            <a:r>
              <a:rPr lang="en-US" dirty="0" err="1"/>
              <a:t>sebag</a:t>
            </a:r>
            <a:r>
              <a:rPr lang="en-US" dirty="0" err="1"/>
              <a:t>ai</a:t>
            </a:r>
            <a:r>
              <a:rPr lang="en-US" dirty="0"/>
              <a:t> Daerah Istimewa</a:t>
            </a:r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249468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418058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836712"/>
            <a:ext cx="8219256" cy="5865515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id-ID" dirty="0"/>
              <a:t>Perbedaan </a:t>
            </a:r>
            <a:r>
              <a:rPr lang="en-US" dirty="0" err="1"/>
              <a:t>pengaturan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UU No. 1 </a:t>
            </a:r>
            <a:r>
              <a:rPr lang="id-ID" dirty="0"/>
              <a:t>Th </a:t>
            </a:r>
            <a:r>
              <a:rPr lang="en-US" dirty="0"/>
              <a:t> 1945 </a:t>
            </a:r>
            <a:r>
              <a:rPr lang="id-ID" dirty="0"/>
              <a:t>dg</a:t>
            </a:r>
            <a:r>
              <a:rPr lang="en-US" dirty="0"/>
              <a:t> UU No. 22 T</a:t>
            </a:r>
            <a:r>
              <a:rPr lang="id-ID" dirty="0"/>
              <a:t>h</a:t>
            </a:r>
            <a:r>
              <a:rPr lang="en-US" dirty="0"/>
              <a:t> 1948 </a:t>
            </a:r>
            <a:r>
              <a:rPr lang="en-US" dirty="0" err="1"/>
              <a:t>dlm</a:t>
            </a:r>
            <a:r>
              <a:rPr lang="en-US" dirty="0"/>
              <a:t>  </a:t>
            </a:r>
            <a:r>
              <a:rPr lang="en-US" dirty="0" err="1"/>
              <a:t>bentuk</a:t>
            </a:r>
            <a:r>
              <a:rPr lang="en-US" dirty="0"/>
              <a:t> Pemerintahan di</a:t>
            </a:r>
            <a:r>
              <a:rPr lang="id-ID" dirty="0"/>
              <a:t> </a:t>
            </a:r>
            <a:r>
              <a:rPr lang="en-US" dirty="0"/>
              <a:t>Daerah. </a:t>
            </a:r>
          </a:p>
          <a:p>
            <a:r>
              <a:rPr lang="en-US" dirty="0"/>
              <a:t>UU No. 1 </a:t>
            </a:r>
            <a:r>
              <a:rPr lang="en-US" dirty="0" err="1"/>
              <a:t>Tahun</a:t>
            </a:r>
            <a:r>
              <a:rPr lang="en-US" dirty="0"/>
              <a:t> 1945 </a:t>
            </a:r>
            <a:r>
              <a:rPr lang="en-US" dirty="0" err="1"/>
              <a:t>membedakan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macam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, </a:t>
            </a:r>
            <a:r>
              <a:rPr lang="en-US" dirty="0" err="1"/>
              <a:t>yakni</a:t>
            </a:r>
            <a:r>
              <a:rPr lang="en-US" dirty="0"/>
              <a:t> </a:t>
            </a:r>
            <a:r>
              <a:rPr lang="en-US" dirty="0" err="1"/>
              <a:t>satuan</a:t>
            </a:r>
            <a:r>
              <a:rPr lang="en-US" dirty="0"/>
              <a:t> Pemerintahan Daerah </a:t>
            </a:r>
            <a:r>
              <a:rPr lang="en-US" dirty="0" err="1"/>
              <a:t>Otonom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satuan</a:t>
            </a:r>
            <a:r>
              <a:rPr lang="en-US" dirty="0"/>
              <a:t> Pemerintahan </a:t>
            </a:r>
            <a:r>
              <a:rPr lang="en-US" dirty="0" err="1"/>
              <a:t>Administratif</a:t>
            </a:r>
            <a:r>
              <a:rPr lang="en-US" dirty="0"/>
              <a:t>. </a:t>
            </a:r>
          </a:p>
          <a:p>
            <a:r>
              <a:rPr lang="en-US" dirty="0" err="1"/>
              <a:t>Sedangkan</a:t>
            </a:r>
            <a:r>
              <a:rPr lang="en-US" dirty="0"/>
              <a:t> UU No. 22 </a:t>
            </a:r>
            <a:r>
              <a:rPr lang="en-US" dirty="0" err="1"/>
              <a:t>Tahun</a:t>
            </a:r>
            <a:r>
              <a:rPr lang="en-US" dirty="0"/>
              <a:t> 1948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macam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satuan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, </a:t>
            </a:r>
            <a:r>
              <a:rPr lang="en-US" dirty="0" err="1"/>
              <a:t>yakni</a:t>
            </a:r>
            <a:r>
              <a:rPr lang="en-US" dirty="0"/>
              <a:t> </a:t>
            </a:r>
            <a:r>
              <a:rPr lang="en-US" dirty="0" err="1"/>
              <a:t>satuan</a:t>
            </a:r>
            <a:r>
              <a:rPr lang="en-US" dirty="0"/>
              <a:t> Pemerintahan Daerah </a:t>
            </a:r>
            <a:r>
              <a:rPr lang="en-US" dirty="0" err="1"/>
              <a:t>Otonom</a:t>
            </a:r>
            <a:r>
              <a:rPr lang="en-US" dirty="0"/>
              <a:t>. </a:t>
            </a:r>
            <a:r>
              <a:rPr lang="en-US" dirty="0" err="1"/>
              <a:t>Dengan</a:t>
            </a:r>
            <a:r>
              <a:rPr lang="en-US" dirty="0"/>
              <a:t> kata lain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yang </a:t>
            </a:r>
            <a:r>
              <a:rPr lang="en-US" dirty="0" err="1"/>
              <a:t>diatur</a:t>
            </a:r>
            <a:r>
              <a:rPr lang="en-US" dirty="0"/>
              <a:t> UU No. 22 T</a:t>
            </a:r>
            <a:r>
              <a:rPr lang="id-ID" dirty="0"/>
              <a:t>h</a:t>
            </a:r>
            <a:r>
              <a:rPr lang="en-US" dirty="0"/>
              <a:t> 1948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 </a:t>
            </a:r>
            <a:r>
              <a:rPr lang="en-US" dirty="0" err="1"/>
              <a:t>berdasar</a:t>
            </a:r>
            <a:r>
              <a:rPr lang="en-US" dirty="0"/>
              <a:t>  </a:t>
            </a:r>
            <a:r>
              <a:rPr lang="en-US" dirty="0" err="1"/>
              <a:t>asas</a:t>
            </a:r>
            <a:r>
              <a:rPr lang="en-US" dirty="0"/>
              <a:t>  </a:t>
            </a:r>
            <a:r>
              <a:rPr lang="en-US" dirty="0" err="1"/>
              <a:t>desentralisasi</a:t>
            </a:r>
            <a:r>
              <a:rPr lang="en-US" dirty="0"/>
              <a:t> </a:t>
            </a:r>
            <a:r>
              <a:rPr lang="id-ID" dirty="0"/>
              <a:t> &amp;</a:t>
            </a:r>
            <a:r>
              <a:rPr lang="en-US" dirty="0"/>
              <a:t>  </a:t>
            </a:r>
            <a:r>
              <a:rPr lang="en-US" dirty="0" err="1"/>
              <a:t>medebewind</a:t>
            </a:r>
            <a:endParaRPr lang="en-US" dirty="0"/>
          </a:p>
          <a:p>
            <a:r>
              <a:rPr lang="en-US" dirty="0" err="1"/>
              <a:t>Penjelasan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UU No. 22 </a:t>
            </a:r>
            <a:r>
              <a:rPr lang="en-US" dirty="0" err="1"/>
              <a:t>Tahun</a:t>
            </a:r>
            <a:r>
              <a:rPr lang="en-US" dirty="0"/>
              <a:t> 1948 </a:t>
            </a:r>
            <a:r>
              <a:rPr lang="en-US" dirty="0" err="1"/>
              <a:t>menyebutkan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Pemerintahan Daerah </a:t>
            </a:r>
            <a:r>
              <a:rPr lang="en-US" dirty="0" err="1"/>
              <a:t>terdiri</a:t>
            </a:r>
            <a:r>
              <a:rPr lang="en-US" dirty="0"/>
              <a:t> :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Pemerintahan Daerah </a:t>
            </a:r>
            <a:r>
              <a:rPr lang="id-ID" dirty="0"/>
              <a:t>berdasar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b="1" dirty="0" err="1"/>
              <a:t>hak</a:t>
            </a:r>
            <a:r>
              <a:rPr lang="en-US" b="1" dirty="0"/>
              <a:t> </a:t>
            </a:r>
            <a:r>
              <a:rPr lang="en-US" b="1" dirty="0" err="1"/>
              <a:t>otonom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;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Pemerintahan Daerah </a:t>
            </a:r>
            <a:r>
              <a:rPr lang="id-ID" dirty="0"/>
              <a:t>berdasa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b="1" dirty="0" err="1"/>
              <a:t>hak</a:t>
            </a:r>
            <a:r>
              <a:rPr lang="en-US" b="1" dirty="0"/>
              <a:t> </a:t>
            </a:r>
            <a:r>
              <a:rPr lang="en-US" b="1" dirty="0" err="1"/>
              <a:t>medebewind</a:t>
            </a:r>
            <a:endParaRPr lang="en-US" b="1" dirty="0"/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3386964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91264" cy="562074"/>
          </a:xfrm>
        </p:spPr>
        <p:txBody>
          <a:bodyPr>
            <a:noAutofit/>
          </a:bodyPr>
          <a:lstStyle/>
          <a:p>
            <a:r>
              <a:rPr lang="en-US" sz="2800" b="1" dirty="0">
                <a:cs typeface="Arial" pitchFamily="34" charset="0"/>
              </a:rPr>
              <a:t>Undang-undang </a:t>
            </a:r>
            <a:r>
              <a:rPr lang="en-US" sz="2800" b="1" dirty="0" err="1">
                <a:cs typeface="Arial" pitchFamily="34" charset="0"/>
              </a:rPr>
              <a:t>Nomor</a:t>
            </a:r>
            <a:r>
              <a:rPr lang="en-US" sz="2800" b="1" dirty="0">
                <a:cs typeface="Arial" pitchFamily="34" charset="0"/>
              </a:rPr>
              <a:t> 1 </a:t>
            </a:r>
            <a:r>
              <a:rPr lang="en-US" sz="2800" b="1" dirty="0" err="1">
                <a:cs typeface="Arial" pitchFamily="34" charset="0"/>
              </a:rPr>
              <a:t>Tahun</a:t>
            </a:r>
            <a:r>
              <a:rPr lang="en-US" sz="2800" b="1" dirty="0">
                <a:cs typeface="Arial" pitchFamily="34" charset="0"/>
              </a:rPr>
              <a:t> 1957  </a:t>
            </a:r>
            <a:r>
              <a:rPr lang="en-US" sz="2800" b="1" dirty="0" err="1">
                <a:cs typeface="Arial" pitchFamily="34" charset="0"/>
              </a:rPr>
              <a:t>tentang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b="1" dirty="0" err="1">
                <a:cs typeface="Arial" pitchFamily="34" charset="0"/>
              </a:rPr>
              <a:t>Pokok-pokok</a:t>
            </a:r>
            <a:r>
              <a:rPr lang="en-US" sz="2800" b="1" dirty="0">
                <a:cs typeface="Arial" pitchFamily="34" charset="0"/>
              </a:rPr>
              <a:t> Pemerintahan Daerah</a:t>
            </a:r>
            <a:endParaRPr lang="id-ID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340768"/>
            <a:ext cx="8291264" cy="4785395"/>
          </a:xfrm>
        </p:spPr>
        <p:txBody>
          <a:bodyPr>
            <a:normAutofit fontScale="70000" lnSpcReduction="20000"/>
          </a:bodyPr>
          <a:lstStyle/>
          <a:p>
            <a:r>
              <a:rPr lang="en-US" dirty="0">
                <a:cs typeface="Arial" pitchFamily="34" charset="0"/>
              </a:rPr>
              <a:t>Pada </a:t>
            </a:r>
            <a:r>
              <a:rPr lang="en-US" dirty="0" err="1">
                <a:cs typeface="Arial" pitchFamily="34" charset="0"/>
              </a:rPr>
              <a:t>periode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ini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berlaku</a:t>
            </a:r>
            <a:r>
              <a:rPr lang="en-US" dirty="0">
                <a:cs typeface="Arial" pitchFamily="34" charset="0"/>
              </a:rPr>
              <a:t> Undang-undang No. 1 </a:t>
            </a:r>
            <a:r>
              <a:rPr lang="en-US" dirty="0" err="1">
                <a:cs typeface="Arial" pitchFamily="34" charset="0"/>
              </a:rPr>
              <a:t>Tahun</a:t>
            </a:r>
            <a:r>
              <a:rPr lang="en-US" dirty="0">
                <a:cs typeface="Arial" pitchFamily="34" charset="0"/>
              </a:rPr>
              <a:t> 1957 </a:t>
            </a:r>
            <a:r>
              <a:rPr lang="en-US" dirty="0" err="1">
                <a:cs typeface="Arial" pitchFamily="34" charset="0"/>
              </a:rPr>
              <a:t>tentang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Pokok-Pokok</a:t>
            </a:r>
            <a:r>
              <a:rPr lang="en-US" dirty="0">
                <a:cs typeface="Arial" pitchFamily="34" charset="0"/>
              </a:rPr>
              <a:t> Pemerintahan Daerah yang </a:t>
            </a:r>
            <a:r>
              <a:rPr lang="en-US" dirty="0" err="1">
                <a:cs typeface="Arial" pitchFamily="34" charset="0"/>
              </a:rPr>
              <a:t>disebut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juga</a:t>
            </a:r>
            <a:r>
              <a:rPr lang="en-US" dirty="0">
                <a:cs typeface="Arial" pitchFamily="34" charset="0"/>
              </a:rPr>
              <a:t> Undang-undang </a:t>
            </a:r>
            <a:r>
              <a:rPr lang="en-US" dirty="0" err="1">
                <a:cs typeface="Arial" pitchFamily="34" charset="0"/>
              </a:rPr>
              <a:t>tentang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pokok-pokok</a:t>
            </a:r>
            <a:r>
              <a:rPr lang="en-US" dirty="0">
                <a:cs typeface="Arial" pitchFamily="34" charset="0"/>
              </a:rPr>
              <a:t> Pemerintahan 1956</a:t>
            </a:r>
          </a:p>
          <a:p>
            <a:r>
              <a:rPr lang="en-US" dirty="0">
                <a:cs typeface="Arial" pitchFamily="34" charset="0"/>
              </a:rPr>
              <a:t> UU </a:t>
            </a:r>
            <a:r>
              <a:rPr lang="en-US" dirty="0" err="1">
                <a:cs typeface="Arial" pitchFamily="34" charset="0"/>
              </a:rPr>
              <a:t>ini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menggantikan</a:t>
            </a:r>
            <a:r>
              <a:rPr lang="en-US" dirty="0">
                <a:cs typeface="Arial" pitchFamily="34" charset="0"/>
              </a:rPr>
              <a:t>  Undang-undang  RI No. 22 </a:t>
            </a:r>
            <a:r>
              <a:rPr lang="en-US" dirty="0" err="1">
                <a:cs typeface="Arial" pitchFamily="34" charset="0"/>
              </a:rPr>
              <a:t>Tahun</a:t>
            </a:r>
            <a:r>
              <a:rPr lang="en-US" dirty="0">
                <a:cs typeface="Arial" pitchFamily="34" charset="0"/>
              </a:rPr>
              <a:t> 1948 </a:t>
            </a:r>
            <a:r>
              <a:rPr lang="en-US" dirty="0" err="1">
                <a:cs typeface="Arial" pitchFamily="34" charset="0"/>
              </a:rPr>
              <a:t>dan</a:t>
            </a:r>
            <a:r>
              <a:rPr lang="en-US" dirty="0">
                <a:cs typeface="Arial" pitchFamily="34" charset="0"/>
              </a:rPr>
              <a:t> UU NIT No. 44 </a:t>
            </a:r>
            <a:r>
              <a:rPr lang="en-US" dirty="0" err="1">
                <a:cs typeface="Arial" pitchFamily="34" charset="0"/>
              </a:rPr>
              <a:t>Tahun</a:t>
            </a:r>
            <a:r>
              <a:rPr lang="en-US" dirty="0">
                <a:cs typeface="Arial" pitchFamily="34" charset="0"/>
              </a:rPr>
              <a:t> 1950. </a:t>
            </a:r>
          </a:p>
          <a:p>
            <a:r>
              <a:rPr lang="en-US" dirty="0" err="1">
                <a:cs typeface="Arial" pitchFamily="34" charset="0"/>
              </a:rPr>
              <a:t>Secara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umum</a:t>
            </a:r>
            <a:r>
              <a:rPr lang="en-US" dirty="0">
                <a:cs typeface="Arial" pitchFamily="34" charset="0"/>
              </a:rPr>
              <a:t> Indonesia  </a:t>
            </a:r>
            <a:r>
              <a:rPr lang="en-US" dirty="0" err="1">
                <a:cs typeface="Arial" pitchFamily="34" charset="0"/>
              </a:rPr>
              <a:t>memiliki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dua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jenis</a:t>
            </a:r>
            <a:r>
              <a:rPr lang="en-US" dirty="0">
                <a:cs typeface="Arial" pitchFamily="34" charset="0"/>
              </a:rPr>
              <a:t> </a:t>
            </a:r>
            <a:r>
              <a:rPr lang="en-US" dirty="0" err="1">
                <a:cs typeface="Arial" pitchFamily="34" charset="0"/>
              </a:rPr>
              <a:t>daerah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berotonomi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yaitu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daerah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otonomi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biasa</a:t>
            </a:r>
            <a:r>
              <a:rPr lang="en-US" dirty="0">
                <a:cs typeface="Arial" pitchFamily="34" charset="0"/>
              </a:rPr>
              <a:t>   yang </a:t>
            </a:r>
            <a:r>
              <a:rPr lang="en-US" dirty="0" err="1">
                <a:cs typeface="Arial" pitchFamily="34" charset="0"/>
              </a:rPr>
              <a:t>disebut</a:t>
            </a:r>
            <a:r>
              <a:rPr lang="en-US" dirty="0">
                <a:cs typeface="Arial" pitchFamily="34" charset="0"/>
              </a:rPr>
              <a:t> </a:t>
            </a:r>
            <a:r>
              <a:rPr lang="en-US" b="1" dirty="0" err="1">
                <a:cs typeface="Arial" pitchFamily="34" charset="0"/>
              </a:rPr>
              <a:t>daerah</a:t>
            </a:r>
            <a:r>
              <a:rPr lang="en-US" b="1" dirty="0">
                <a:cs typeface="Arial" pitchFamily="34" charset="0"/>
              </a:rPr>
              <a:t> </a:t>
            </a:r>
            <a:r>
              <a:rPr lang="en-US" b="1" dirty="0" err="1">
                <a:cs typeface="Arial" pitchFamily="34" charset="0"/>
              </a:rPr>
              <a:t>swatantra</a:t>
            </a:r>
            <a:r>
              <a:rPr lang="en-US" b="1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dan</a:t>
            </a:r>
            <a:r>
              <a:rPr lang="en-US" dirty="0">
                <a:cs typeface="Arial" pitchFamily="34" charset="0"/>
              </a:rPr>
              <a:t>  </a:t>
            </a:r>
            <a:r>
              <a:rPr lang="en-US" b="1" dirty="0" err="1">
                <a:cs typeface="Arial" pitchFamily="34" charset="0"/>
              </a:rPr>
              <a:t>daerah</a:t>
            </a:r>
            <a:r>
              <a:rPr lang="en-US" b="1" dirty="0">
                <a:cs typeface="Arial" pitchFamily="34" charset="0"/>
              </a:rPr>
              <a:t> </a:t>
            </a:r>
            <a:r>
              <a:rPr lang="en-US" b="1" dirty="0" err="1">
                <a:cs typeface="Arial" pitchFamily="34" charset="0"/>
              </a:rPr>
              <a:t>otonom</a:t>
            </a:r>
            <a:r>
              <a:rPr lang="en-US" b="1" dirty="0">
                <a:cs typeface="Arial" pitchFamily="34" charset="0"/>
              </a:rPr>
              <a:t> </a:t>
            </a:r>
            <a:r>
              <a:rPr lang="en-US" b="1" dirty="0" err="1">
                <a:cs typeface="Arial" pitchFamily="34" charset="0"/>
              </a:rPr>
              <a:t>khusus</a:t>
            </a:r>
            <a:r>
              <a:rPr lang="en-US" b="1" dirty="0">
                <a:cs typeface="Arial" pitchFamily="34" charset="0"/>
              </a:rPr>
              <a:t> </a:t>
            </a:r>
            <a:r>
              <a:rPr lang="en-US" dirty="0">
                <a:cs typeface="Arial" pitchFamily="34" charset="0"/>
              </a:rPr>
              <a:t> yang </a:t>
            </a:r>
            <a:r>
              <a:rPr lang="en-US" dirty="0" err="1">
                <a:cs typeface="Arial" pitchFamily="34" charset="0"/>
              </a:rPr>
              <a:t>disebut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dengan</a:t>
            </a:r>
            <a:r>
              <a:rPr lang="en-US" dirty="0">
                <a:cs typeface="Arial" pitchFamily="34" charset="0"/>
              </a:rPr>
              <a:t> </a:t>
            </a:r>
            <a:r>
              <a:rPr lang="en-US" b="1" dirty="0" err="1">
                <a:cs typeface="Arial" pitchFamily="34" charset="0"/>
              </a:rPr>
              <a:t>daerah</a:t>
            </a:r>
            <a:r>
              <a:rPr lang="en-US" b="1" dirty="0">
                <a:cs typeface="Arial" pitchFamily="34" charset="0"/>
              </a:rPr>
              <a:t> </a:t>
            </a:r>
            <a:r>
              <a:rPr lang="en-US" b="1" dirty="0" err="1">
                <a:cs typeface="Arial" pitchFamily="34" charset="0"/>
              </a:rPr>
              <a:t>istimewa</a:t>
            </a:r>
            <a:r>
              <a:rPr lang="en-US" dirty="0">
                <a:cs typeface="Arial" pitchFamily="34" charset="0"/>
              </a:rPr>
              <a:t>. </a:t>
            </a:r>
            <a:r>
              <a:rPr lang="en-US" b="1" dirty="0">
                <a:cs typeface="Arial" pitchFamily="34" charset="0"/>
              </a:rPr>
              <a:t>Daerah </a:t>
            </a:r>
            <a:r>
              <a:rPr lang="en-US" b="1" dirty="0" err="1">
                <a:cs typeface="Arial" pitchFamily="34" charset="0"/>
              </a:rPr>
              <a:t>Swatantra</a:t>
            </a:r>
            <a:r>
              <a:rPr lang="en-US" b="1" dirty="0">
                <a:cs typeface="Arial" pitchFamily="34" charset="0"/>
              </a:rPr>
              <a:t> </a:t>
            </a:r>
            <a:r>
              <a:rPr lang="en-US" b="1" dirty="0" err="1">
                <a:cs typeface="Arial" pitchFamily="34" charset="0"/>
              </a:rPr>
              <a:t>terdiri</a:t>
            </a:r>
            <a:r>
              <a:rPr lang="en-US" b="1" dirty="0">
                <a:cs typeface="Arial" pitchFamily="34" charset="0"/>
              </a:rPr>
              <a:t> </a:t>
            </a:r>
            <a:r>
              <a:rPr lang="en-US" b="1" dirty="0" err="1">
                <a:cs typeface="Arial" pitchFamily="34" charset="0"/>
              </a:rPr>
              <a:t>dari</a:t>
            </a:r>
            <a:r>
              <a:rPr lang="en-US" b="1" dirty="0">
                <a:cs typeface="Arial" pitchFamily="34" charset="0"/>
              </a:rPr>
              <a:t> </a:t>
            </a:r>
            <a:r>
              <a:rPr lang="en-US" b="1" dirty="0" err="1">
                <a:cs typeface="Arial" pitchFamily="34" charset="0"/>
              </a:rPr>
              <a:t>tiga</a:t>
            </a:r>
            <a:r>
              <a:rPr lang="en-US" b="1" dirty="0">
                <a:cs typeface="Arial" pitchFamily="34" charset="0"/>
              </a:rPr>
              <a:t> </a:t>
            </a:r>
            <a:r>
              <a:rPr lang="en-US" b="1" dirty="0" err="1">
                <a:cs typeface="Arial" pitchFamily="34" charset="0"/>
              </a:rPr>
              <a:t>tingkatan</a:t>
            </a:r>
            <a:r>
              <a:rPr lang="en-US" b="1" dirty="0">
                <a:cs typeface="Arial" pitchFamily="34" charset="0"/>
              </a:rPr>
              <a:t>  </a:t>
            </a:r>
            <a:r>
              <a:rPr lang="en-US" b="1" dirty="0" err="1">
                <a:cs typeface="Arial" pitchFamily="34" charset="0"/>
              </a:rPr>
              <a:t>yaitu</a:t>
            </a:r>
            <a:endParaRPr lang="en-US" b="1" dirty="0">
              <a:cs typeface="Arial" pitchFamily="34" charset="0"/>
            </a:endParaRPr>
          </a:p>
          <a:p>
            <a:pPr marL="0" indent="0">
              <a:buNone/>
            </a:pPr>
            <a:r>
              <a:rPr lang="en-US" dirty="0">
                <a:cs typeface="Arial" pitchFamily="34" charset="0"/>
              </a:rPr>
              <a:t>     Daerah</a:t>
            </a:r>
            <a:r>
              <a:rPr lang="en-US" b="1" dirty="0">
                <a:cs typeface="Arial" pitchFamily="34" charset="0"/>
              </a:rPr>
              <a:t> </a:t>
            </a:r>
            <a:r>
              <a:rPr lang="en-US" dirty="0"/>
              <a:t>Tingkat  I  : </a:t>
            </a:r>
            <a:r>
              <a:rPr lang="en-US" dirty="0" err="1"/>
              <a:t>Provinsi</a:t>
            </a:r>
            <a:r>
              <a:rPr lang="en-US" dirty="0"/>
              <a:t>/ </a:t>
            </a:r>
            <a:r>
              <a:rPr lang="en-US" dirty="0" err="1"/>
              <a:t>termasuk</a:t>
            </a:r>
            <a:r>
              <a:rPr lang="en-US" dirty="0"/>
              <a:t> </a:t>
            </a:r>
            <a:r>
              <a:rPr lang="en-US" dirty="0" err="1"/>
              <a:t>Kotapraja</a:t>
            </a:r>
            <a:r>
              <a:rPr lang="en-US" dirty="0"/>
              <a:t>  Jakarta Raya</a:t>
            </a:r>
          </a:p>
          <a:p>
            <a:pPr marL="0" indent="0">
              <a:buNone/>
            </a:pPr>
            <a:r>
              <a:rPr lang="en-US" dirty="0"/>
              <a:t>       Daerah Tingkat II    :   </a:t>
            </a:r>
            <a:r>
              <a:rPr lang="en-US" dirty="0" err="1"/>
              <a:t>termasuk</a:t>
            </a:r>
            <a:r>
              <a:rPr lang="en-US" dirty="0"/>
              <a:t> </a:t>
            </a:r>
            <a:r>
              <a:rPr lang="en-US" dirty="0" err="1"/>
              <a:t>Kotapraja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        Daerah Tingkat III   :  </a:t>
            </a:r>
            <a:r>
              <a:rPr lang="en-US" dirty="0" err="1"/>
              <a:t>Kecamatan</a:t>
            </a:r>
            <a:r>
              <a:rPr lang="en-US" dirty="0"/>
              <a:t>/ </a:t>
            </a:r>
            <a:r>
              <a:rPr lang="en-US" dirty="0" err="1"/>
              <a:t>Kotapraja</a:t>
            </a:r>
            <a:endParaRPr lang="en-US" dirty="0"/>
          </a:p>
          <a:p>
            <a:r>
              <a:rPr lang="en-US" dirty="0"/>
              <a:t>Dalam </a:t>
            </a:r>
            <a:r>
              <a:rPr lang="en-US" dirty="0" err="1"/>
              <a:t>Pasal</a:t>
            </a:r>
            <a:r>
              <a:rPr lang="en-US" dirty="0"/>
              <a:t> 5 UU No. 1 </a:t>
            </a:r>
            <a:r>
              <a:rPr lang="en-US" dirty="0" err="1"/>
              <a:t>Tahun</a:t>
            </a:r>
            <a:r>
              <a:rPr lang="en-US" dirty="0"/>
              <a:t> 1957 </a:t>
            </a:r>
            <a:r>
              <a:rPr lang="en-US" dirty="0" err="1"/>
              <a:t>menetapkan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b="1" dirty="0" err="1"/>
              <a:t>Pemerintah</a:t>
            </a:r>
            <a:r>
              <a:rPr lang="en-US" b="1" dirty="0"/>
              <a:t> Daerah </a:t>
            </a:r>
            <a:r>
              <a:rPr lang="en-US" b="1" dirty="0" err="1"/>
              <a:t>terdiri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Dewan</a:t>
            </a:r>
            <a:r>
              <a:rPr lang="en-US" dirty="0"/>
              <a:t> </a:t>
            </a:r>
            <a:r>
              <a:rPr lang="en-US" dirty="0" err="1"/>
              <a:t>Perwakilan</a:t>
            </a:r>
            <a:r>
              <a:rPr lang="en-US" dirty="0"/>
              <a:t> Rakyat Daerah(</a:t>
            </a:r>
            <a:r>
              <a:rPr lang="en-US" b="1" dirty="0"/>
              <a:t>DPRD</a:t>
            </a:r>
            <a:r>
              <a:rPr lang="en-US" dirty="0"/>
              <a:t>)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Dewan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Daerah(</a:t>
            </a:r>
            <a:r>
              <a:rPr lang="en-US" b="1" dirty="0"/>
              <a:t>DPD</a:t>
            </a:r>
            <a:r>
              <a:rPr lang="en-US" dirty="0"/>
              <a:t>) . 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7808903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562074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980728"/>
            <a:ext cx="8147248" cy="5616624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err="1">
                <a:cs typeface="Arial" pitchFamily="34" charset="0"/>
              </a:rPr>
              <a:t>Pemerintah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lokal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terdiri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dari</a:t>
            </a:r>
            <a:r>
              <a:rPr lang="en-US" dirty="0">
                <a:cs typeface="Arial" pitchFamily="34" charset="0"/>
              </a:rPr>
              <a:t>: </a:t>
            </a:r>
          </a:p>
          <a:p>
            <a:r>
              <a:rPr lang="en-US" dirty="0" err="1">
                <a:cs typeface="Arial" pitchFamily="34" charset="0"/>
              </a:rPr>
              <a:t>Legislatif</a:t>
            </a:r>
            <a:r>
              <a:rPr lang="en-US" dirty="0">
                <a:cs typeface="Arial" pitchFamily="34" charset="0"/>
              </a:rPr>
              <a:t> : </a:t>
            </a:r>
            <a:r>
              <a:rPr lang="en-US" dirty="0" err="1">
                <a:cs typeface="Arial" pitchFamily="34" charset="0"/>
              </a:rPr>
              <a:t>Dewan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Perwakilan</a:t>
            </a:r>
            <a:r>
              <a:rPr lang="en-US" dirty="0">
                <a:cs typeface="Arial" pitchFamily="34" charset="0"/>
              </a:rPr>
              <a:t> Rakyat Daerah (DPRD)</a:t>
            </a:r>
          </a:p>
          <a:p>
            <a:r>
              <a:rPr lang="en-US" dirty="0" err="1">
                <a:cs typeface="Arial" pitchFamily="34" charset="0"/>
              </a:rPr>
              <a:t>Eksekutif</a:t>
            </a:r>
            <a:r>
              <a:rPr lang="en-US" dirty="0">
                <a:cs typeface="Arial" pitchFamily="34" charset="0"/>
              </a:rPr>
              <a:t> : </a:t>
            </a:r>
            <a:r>
              <a:rPr lang="en-US" dirty="0" err="1">
                <a:cs typeface="Arial" pitchFamily="34" charset="0"/>
              </a:rPr>
              <a:t>Dewan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Pemerintah</a:t>
            </a:r>
            <a:r>
              <a:rPr lang="en-US" dirty="0">
                <a:cs typeface="Arial" pitchFamily="34" charset="0"/>
              </a:rPr>
              <a:t> Daerah (DPD)</a:t>
            </a:r>
            <a:r>
              <a:rPr lang="en-US" dirty="0">
                <a:cs typeface="Arial" pitchFamily="34" charset="0"/>
                <a:hlinkClick r:id="rId2" tooltip="Undang-Undang (Indonesia)"/>
              </a:rPr>
              <a:t> </a:t>
            </a:r>
          </a:p>
          <a:p>
            <a:r>
              <a:rPr lang="en-US" dirty="0">
                <a:cs typeface="Arial" pitchFamily="34" charset="0"/>
              </a:rPr>
              <a:t>Kepala Daerah </a:t>
            </a:r>
            <a:r>
              <a:rPr lang="en-US" dirty="0" err="1">
                <a:cs typeface="Arial" pitchFamily="34" charset="0"/>
              </a:rPr>
              <a:t>tidak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merupakan</a:t>
            </a:r>
            <a:r>
              <a:rPr lang="en-US" dirty="0">
                <a:cs typeface="Arial" pitchFamily="34" charset="0"/>
              </a:rPr>
              <a:t>  </a:t>
            </a:r>
            <a:r>
              <a:rPr lang="en-US" dirty="0" err="1">
                <a:cs typeface="Arial" pitchFamily="34" charset="0"/>
              </a:rPr>
              <a:t>jabatan</a:t>
            </a:r>
            <a:r>
              <a:rPr lang="en-US" dirty="0">
                <a:cs typeface="Arial" pitchFamily="34" charset="0"/>
              </a:rPr>
              <a:t> yang </a:t>
            </a:r>
            <a:r>
              <a:rPr lang="en-US" dirty="0" err="1">
                <a:cs typeface="Arial" pitchFamily="34" charset="0"/>
              </a:rPr>
              <a:t>berdiri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sendiri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melainkan</a:t>
            </a:r>
            <a:r>
              <a:rPr lang="en-US" dirty="0">
                <a:cs typeface="Arial" pitchFamily="34" charset="0"/>
              </a:rPr>
              <a:t>  </a:t>
            </a:r>
            <a:r>
              <a:rPr lang="en-US" dirty="0" err="1">
                <a:cs typeface="Arial" pitchFamily="34" charset="0"/>
              </a:rPr>
              <a:t>merupakan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ketua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merangkap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anggota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/>
              <a:t>Dewan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Daerah</a:t>
            </a:r>
            <a:r>
              <a:rPr lang="en-US" dirty="0">
                <a:cs typeface="Arial" pitchFamily="34" charset="0"/>
              </a:rPr>
              <a:t> ,Kepala Daerah </a:t>
            </a:r>
            <a:r>
              <a:rPr lang="en-US" dirty="0" err="1">
                <a:cs typeface="Arial" pitchFamily="34" charset="0"/>
              </a:rPr>
              <a:t>adalah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murni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alat</a:t>
            </a:r>
            <a:r>
              <a:rPr lang="en-US" dirty="0">
                <a:cs typeface="Arial" pitchFamily="34" charset="0"/>
              </a:rPr>
              <a:t>  Daerah</a:t>
            </a:r>
          </a:p>
          <a:p>
            <a:r>
              <a:rPr lang="en-US" dirty="0" err="1">
                <a:cs typeface="Arial" pitchFamily="34" charset="0"/>
              </a:rPr>
              <a:t>Dengan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demikian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pada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masa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berlakunya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/>
              <a:t>UU No. 1 </a:t>
            </a:r>
            <a:r>
              <a:rPr lang="en-US" dirty="0" err="1"/>
              <a:t>Tahun</a:t>
            </a:r>
            <a:r>
              <a:rPr lang="en-US" dirty="0"/>
              <a:t> 1957 </a:t>
            </a:r>
            <a:r>
              <a:rPr lang="en-US" dirty="0" err="1">
                <a:cs typeface="Arial" pitchFamily="34" charset="0"/>
              </a:rPr>
              <a:t>ini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timbulah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dualisme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pimpinan</a:t>
            </a:r>
            <a:r>
              <a:rPr lang="en-US" dirty="0">
                <a:cs typeface="Arial" pitchFamily="34" charset="0"/>
              </a:rPr>
              <a:t> di </a:t>
            </a:r>
            <a:r>
              <a:rPr lang="en-US" dirty="0" err="1">
                <a:cs typeface="Arial" pitchFamily="34" charset="0"/>
              </a:rPr>
              <a:t>daerah</a:t>
            </a:r>
            <a:r>
              <a:rPr lang="en-US" dirty="0">
                <a:cs typeface="Arial" pitchFamily="34" charset="0"/>
              </a:rPr>
              <a:t>  </a:t>
            </a:r>
            <a:r>
              <a:rPr lang="en-US" dirty="0" err="1">
                <a:cs typeface="Arial" pitchFamily="34" charset="0"/>
              </a:rPr>
              <a:t>disamping</a:t>
            </a:r>
            <a:r>
              <a:rPr lang="en-US" dirty="0">
                <a:cs typeface="Arial" pitchFamily="34" charset="0"/>
              </a:rPr>
              <a:t>  Kepala Daerah </a:t>
            </a:r>
            <a:r>
              <a:rPr lang="en-US" dirty="0" err="1">
                <a:cs typeface="Arial" pitchFamily="34" charset="0"/>
              </a:rPr>
              <a:t>masih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terdapat</a:t>
            </a:r>
            <a:r>
              <a:rPr lang="en-US" dirty="0">
                <a:cs typeface="Arial" pitchFamily="34" charset="0"/>
              </a:rPr>
              <a:t>  Kepala Wilayah </a:t>
            </a:r>
            <a:r>
              <a:rPr lang="en-US" dirty="0" err="1">
                <a:cs typeface="Arial" pitchFamily="34" charset="0"/>
              </a:rPr>
              <a:t>sebagai</a:t>
            </a:r>
            <a:r>
              <a:rPr lang="en-US" dirty="0">
                <a:cs typeface="Arial" pitchFamily="34" charset="0"/>
              </a:rPr>
              <a:t>  </a:t>
            </a:r>
            <a:r>
              <a:rPr lang="en-US" dirty="0" err="1">
                <a:cs typeface="Arial" pitchFamily="34" charset="0"/>
              </a:rPr>
              <a:t>Wakil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Pemerintah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Pusat</a:t>
            </a:r>
            <a:r>
              <a:rPr lang="en-US" dirty="0">
                <a:cs typeface="Arial" pitchFamily="34" charset="0"/>
              </a:rPr>
              <a:t> di Daerah. </a:t>
            </a:r>
          </a:p>
          <a:p>
            <a:r>
              <a:rPr lang="en-US" dirty="0" err="1">
                <a:cs typeface="Arial" pitchFamily="34" charset="0"/>
              </a:rPr>
              <a:t>Jadi</a:t>
            </a:r>
            <a:r>
              <a:rPr lang="en-US" dirty="0">
                <a:cs typeface="Arial" pitchFamily="34" charset="0"/>
              </a:rPr>
              <a:t> di Daerah Tingkat I </a:t>
            </a:r>
            <a:r>
              <a:rPr lang="en-US" dirty="0" err="1">
                <a:cs typeface="Arial" pitchFamily="34" charset="0"/>
              </a:rPr>
              <a:t>disamping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terdapat</a:t>
            </a:r>
            <a:r>
              <a:rPr lang="en-US" dirty="0">
                <a:cs typeface="Arial" pitchFamily="34" charset="0"/>
              </a:rPr>
              <a:t> Kepala Daerah Tingkat I </a:t>
            </a:r>
            <a:r>
              <a:rPr lang="en-US" dirty="0" err="1">
                <a:cs typeface="Arial" pitchFamily="34" charset="0"/>
              </a:rPr>
              <a:t>juga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terdapat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Gubernur</a:t>
            </a:r>
            <a:r>
              <a:rPr lang="en-US" dirty="0">
                <a:cs typeface="Arial" pitchFamily="34" charset="0"/>
              </a:rPr>
              <a:t>, di Daerah Tingkat II  </a:t>
            </a:r>
            <a:r>
              <a:rPr lang="en-US" dirty="0" err="1">
                <a:cs typeface="Arial" pitchFamily="34" charset="0"/>
              </a:rPr>
              <a:t>disamping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terdapat</a:t>
            </a:r>
            <a:r>
              <a:rPr lang="en-US" dirty="0">
                <a:cs typeface="Arial" pitchFamily="34" charset="0"/>
              </a:rPr>
              <a:t> Kepala Daerah Tingkat II </a:t>
            </a:r>
            <a:r>
              <a:rPr lang="en-US" dirty="0" err="1">
                <a:cs typeface="Arial" pitchFamily="34" charset="0"/>
              </a:rPr>
              <a:t>juga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terdapat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bupati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sebagai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wakil</a:t>
            </a:r>
            <a:r>
              <a:rPr lang="en-US" dirty="0">
                <a:cs typeface="Arial" pitchFamily="34" charset="0"/>
              </a:rPr>
              <a:t> /</a:t>
            </a:r>
            <a:r>
              <a:rPr lang="en-US" dirty="0" err="1">
                <a:cs typeface="Arial" pitchFamily="34" charset="0"/>
              </a:rPr>
              <a:t>aparat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Pemerintah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Pusat</a:t>
            </a:r>
            <a:r>
              <a:rPr lang="en-US" dirty="0">
                <a:cs typeface="Arial" pitchFamily="34" charset="0"/>
              </a:rPr>
              <a:t> di Daerah </a:t>
            </a:r>
            <a:r>
              <a:rPr lang="en-US" dirty="0" err="1">
                <a:cs typeface="Arial" pitchFamily="34" charset="0"/>
              </a:rPr>
              <a:t>tesebut</a:t>
            </a:r>
            <a:r>
              <a:rPr lang="en-US" dirty="0">
                <a:cs typeface="Arial" pitchFamily="34" charset="0"/>
              </a:rPr>
              <a:t> . </a:t>
            </a:r>
          </a:p>
          <a:p>
            <a:r>
              <a:rPr lang="en-US" dirty="0" err="1">
                <a:cs typeface="Arial" pitchFamily="34" charset="0"/>
              </a:rPr>
              <a:t>Dulisme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inilah</a:t>
            </a:r>
            <a:r>
              <a:rPr lang="en-US" dirty="0">
                <a:cs typeface="Arial" pitchFamily="34" charset="0"/>
              </a:rPr>
              <a:t> yang </a:t>
            </a:r>
            <a:r>
              <a:rPr lang="en-US" dirty="0" err="1">
                <a:cs typeface="Arial" pitchFamily="34" charset="0"/>
              </a:rPr>
              <a:t>merupakan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salah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satu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kelemahan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utama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dari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/>
              <a:t>UU No. 1 </a:t>
            </a:r>
            <a:r>
              <a:rPr lang="en-US" dirty="0" err="1"/>
              <a:t>th</a:t>
            </a:r>
            <a:r>
              <a:rPr lang="en-US" dirty="0"/>
              <a:t> 1957 </a:t>
            </a:r>
            <a:endParaRPr lang="en-US" b="1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9116573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91264" cy="634082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980728"/>
            <a:ext cx="8363272" cy="5544616"/>
          </a:xfrm>
        </p:spPr>
        <p:txBody>
          <a:bodyPr>
            <a:normAutofit fontScale="77500" lnSpcReduction="20000"/>
          </a:bodyPr>
          <a:lstStyle/>
          <a:p>
            <a:r>
              <a:rPr lang="en-US" sz="3100" dirty="0" err="1">
                <a:latin typeface="+mj-lt"/>
              </a:rPr>
              <a:t>Pimpinan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sehari-hari</a:t>
            </a:r>
            <a:r>
              <a:rPr lang="en-US" sz="3100" dirty="0">
                <a:latin typeface="+mj-lt"/>
              </a:rPr>
              <a:t>  Pemerintahan Daerah</a:t>
            </a:r>
            <a:r>
              <a:rPr lang="en-US" sz="3100" b="1" dirty="0">
                <a:latin typeface="+mj-lt"/>
              </a:rPr>
              <a:t>  </a:t>
            </a:r>
            <a:r>
              <a:rPr lang="en-US" sz="3100" dirty="0">
                <a:latin typeface="+mj-lt"/>
              </a:rPr>
              <a:t> </a:t>
            </a:r>
            <a:r>
              <a:rPr lang="en-US" sz="3100" dirty="0" err="1">
                <a:latin typeface="+mj-lt"/>
              </a:rPr>
              <a:t>dijalankan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oleh</a:t>
            </a:r>
            <a:r>
              <a:rPr lang="en-US" sz="3100" dirty="0">
                <a:latin typeface="+mj-lt"/>
              </a:rPr>
              <a:t> </a:t>
            </a:r>
            <a:r>
              <a:rPr lang="en-US" sz="3100" b="1" dirty="0">
                <a:latin typeface="+mj-lt"/>
              </a:rPr>
              <a:t>DPD</a:t>
            </a:r>
            <a:r>
              <a:rPr lang="en-US" sz="3100" dirty="0">
                <a:latin typeface="+mj-lt"/>
              </a:rPr>
              <a:t> .</a:t>
            </a:r>
            <a:r>
              <a:rPr lang="en-US" sz="3100" b="1" dirty="0">
                <a:latin typeface="+mj-lt"/>
              </a:rPr>
              <a:t> DPD</a:t>
            </a:r>
            <a:r>
              <a:rPr lang="en-US" sz="3100" dirty="0">
                <a:latin typeface="+mj-lt"/>
              </a:rPr>
              <a:t>  </a:t>
            </a:r>
            <a:r>
              <a:rPr lang="en-US" sz="3100" dirty="0" err="1">
                <a:latin typeface="+mj-lt"/>
              </a:rPr>
              <a:t>menjalankan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keputusan-keputusan</a:t>
            </a:r>
            <a:r>
              <a:rPr lang="en-US" sz="3100" dirty="0">
                <a:latin typeface="+mj-lt"/>
              </a:rPr>
              <a:t>  DPRD. </a:t>
            </a:r>
            <a:r>
              <a:rPr lang="en-US" sz="3100" dirty="0" err="1">
                <a:latin typeface="+mj-lt"/>
              </a:rPr>
              <a:t>Anggota</a:t>
            </a:r>
            <a:r>
              <a:rPr lang="en-US" sz="3100" dirty="0">
                <a:latin typeface="+mj-lt"/>
              </a:rPr>
              <a:t> </a:t>
            </a:r>
            <a:r>
              <a:rPr lang="en-US" sz="3100" b="1" dirty="0">
                <a:latin typeface="+mj-lt"/>
              </a:rPr>
              <a:t>DPD</a:t>
            </a:r>
            <a:r>
              <a:rPr lang="en-US" sz="3100" dirty="0">
                <a:latin typeface="+mj-lt"/>
              </a:rPr>
              <a:t> </a:t>
            </a:r>
            <a:r>
              <a:rPr lang="en-US" sz="3100" dirty="0" err="1">
                <a:latin typeface="+mj-lt"/>
              </a:rPr>
              <a:t>dalam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menjalankan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tugasnya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secara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bersama-sama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bertanggung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jawab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kepada</a:t>
            </a:r>
            <a:r>
              <a:rPr lang="en-US" sz="3100" dirty="0">
                <a:latin typeface="+mj-lt"/>
              </a:rPr>
              <a:t> DPRD </a:t>
            </a:r>
            <a:r>
              <a:rPr lang="en-US" sz="3100" dirty="0" err="1">
                <a:latin typeface="+mj-lt"/>
              </a:rPr>
              <a:t>dan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wajib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memberi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keterangan-keterangan</a:t>
            </a:r>
            <a:r>
              <a:rPr lang="en-US" sz="3100" dirty="0">
                <a:latin typeface="+mj-lt"/>
              </a:rPr>
              <a:t> yang </a:t>
            </a:r>
            <a:r>
              <a:rPr lang="en-US" sz="3100" dirty="0" err="1">
                <a:latin typeface="+mj-lt"/>
              </a:rPr>
              <a:t>diminta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oleh</a:t>
            </a:r>
            <a:r>
              <a:rPr lang="en-US" sz="3100" dirty="0">
                <a:latin typeface="+mj-lt"/>
              </a:rPr>
              <a:t> DPRD.</a:t>
            </a:r>
          </a:p>
          <a:p>
            <a:r>
              <a:rPr lang="en-US" sz="3100" dirty="0">
                <a:latin typeface="+mj-lt"/>
              </a:rPr>
              <a:t> </a:t>
            </a:r>
            <a:r>
              <a:rPr lang="en-US" sz="3100" b="1" dirty="0">
                <a:latin typeface="+mj-lt"/>
              </a:rPr>
              <a:t>DPD </a:t>
            </a:r>
            <a:r>
              <a:rPr lang="en-US" sz="3100" dirty="0" err="1">
                <a:latin typeface="+mj-lt"/>
              </a:rPr>
              <a:t>dipilih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oleh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dan</a:t>
            </a:r>
            <a:r>
              <a:rPr lang="en-US" sz="3100" dirty="0">
                <a:latin typeface="+mj-lt"/>
              </a:rPr>
              <a:t>  </a:t>
            </a:r>
            <a:r>
              <a:rPr lang="en-US" sz="3100" dirty="0" err="1">
                <a:latin typeface="+mj-lt"/>
              </a:rPr>
              <a:t>dari</a:t>
            </a:r>
            <a:r>
              <a:rPr lang="en-US" sz="3100" dirty="0">
                <a:latin typeface="+mj-lt"/>
              </a:rPr>
              <a:t> DPRD </a:t>
            </a:r>
            <a:r>
              <a:rPr lang="en-US" sz="3100" dirty="0" err="1">
                <a:latin typeface="+mj-lt"/>
              </a:rPr>
              <a:t>dengan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memperhatikan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perimbangan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komposisi</a:t>
            </a:r>
            <a:r>
              <a:rPr lang="en-US" sz="3100" dirty="0">
                <a:latin typeface="+mj-lt"/>
              </a:rPr>
              <a:t> </a:t>
            </a:r>
            <a:r>
              <a:rPr lang="en-US" sz="3100" dirty="0" err="1">
                <a:latin typeface="+mj-lt"/>
              </a:rPr>
              <a:t>kekuatan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politik</a:t>
            </a:r>
            <a:r>
              <a:rPr lang="en-US" sz="3100" dirty="0">
                <a:latin typeface="+mj-lt"/>
              </a:rPr>
              <a:t> </a:t>
            </a:r>
            <a:r>
              <a:rPr lang="en-US" sz="3100" dirty="0" err="1">
                <a:latin typeface="+mj-lt"/>
              </a:rPr>
              <a:t>dlam</a:t>
            </a:r>
            <a:r>
              <a:rPr lang="en-US" sz="3100" dirty="0">
                <a:latin typeface="+mj-lt"/>
              </a:rPr>
              <a:t> DPRD. </a:t>
            </a:r>
            <a:r>
              <a:rPr lang="en-US" sz="3100" dirty="0" err="1">
                <a:latin typeface="+mj-lt"/>
              </a:rPr>
              <a:t>Masa</a:t>
            </a:r>
            <a:r>
              <a:rPr lang="en-US" sz="3100" dirty="0">
                <a:latin typeface="+mj-lt"/>
              </a:rPr>
              <a:t>  </a:t>
            </a:r>
            <a:r>
              <a:rPr lang="en-US" sz="3100" dirty="0" err="1">
                <a:latin typeface="+mj-lt"/>
              </a:rPr>
              <a:t>jabatan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anggota</a:t>
            </a:r>
            <a:r>
              <a:rPr lang="en-US" sz="3100" dirty="0">
                <a:latin typeface="+mj-lt"/>
              </a:rPr>
              <a:t> </a:t>
            </a:r>
            <a:r>
              <a:rPr lang="en-US" sz="3100" b="1" dirty="0">
                <a:latin typeface="+mj-lt"/>
              </a:rPr>
              <a:t>DPD </a:t>
            </a:r>
            <a:r>
              <a:rPr lang="en-US" sz="3100" dirty="0">
                <a:latin typeface="+mj-lt"/>
              </a:rPr>
              <a:t> </a:t>
            </a:r>
            <a:r>
              <a:rPr lang="en-US" sz="3100" dirty="0" err="1">
                <a:latin typeface="+mj-lt"/>
              </a:rPr>
              <a:t>sama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seperti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masa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jabatan</a:t>
            </a:r>
            <a:r>
              <a:rPr lang="en-US" sz="3100" dirty="0">
                <a:latin typeface="+mj-lt"/>
              </a:rPr>
              <a:t> DPRD  </a:t>
            </a:r>
            <a:r>
              <a:rPr lang="en-US" sz="3100" dirty="0" err="1">
                <a:latin typeface="+mj-lt"/>
              </a:rPr>
              <a:t>bersangkutan</a:t>
            </a:r>
            <a:r>
              <a:rPr lang="en-US" sz="3100" dirty="0">
                <a:latin typeface="+mj-lt"/>
              </a:rPr>
              <a:t>. </a:t>
            </a:r>
          </a:p>
          <a:p>
            <a:r>
              <a:rPr lang="en-US" sz="3100" dirty="0">
                <a:latin typeface="+mj-lt"/>
              </a:rPr>
              <a:t> Kepala Daerah </a:t>
            </a:r>
            <a:r>
              <a:rPr lang="en-US" sz="3100" dirty="0" err="1">
                <a:latin typeface="+mj-lt"/>
              </a:rPr>
              <a:t>dipilih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oleh</a:t>
            </a:r>
            <a:r>
              <a:rPr lang="en-US" sz="3100" dirty="0">
                <a:latin typeface="+mj-lt"/>
              </a:rPr>
              <a:t> DPRD </a:t>
            </a:r>
            <a:r>
              <a:rPr lang="en-US" sz="3100" dirty="0" err="1">
                <a:latin typeface="+mj-lt"/>
              </a:rPr>
              <a:t>dengan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syarat-syarat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tertentu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dan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disahkan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oleh</a:t>
            </a:r>
            <a:r>
              <a:rPr lang="en-US" sz="3100" dirty="0">
                <a:latin typeface="+mj-lt"/>
              </a:rPr>
              <a:t> </a:t>
            </a:r>
            <a:r>
              <a:rPr lang="en-US" sz="3100" dirty="0" err="1">
                <a:latin typeface="+mj-lt"/>
              </a:rPr>
              <a:t>Presiden</a:t>
            </a:r>
            <a:r>
              <a:rPr lang="en-US" sz="3100" dirty="0">
                <a:latin typeface="+mj-lt"/>
              </a:rPr>
              <a:t> </a:t>
            </a:r>
            <a:r>
              <a:rPr lang="en-US" sz="3100" dirty="0" err="1">
                <a:latin typeface="+mj-lt"/>
              </a:rPr>
              <a:t>untuk</a:t>
            </a:r>
            <a:r>
              <a:rPr lang="en-US" sz="3100" dirty="0">
                <a:latin typeface="+mj-lt"/>
              </a:rPr>
              <a:t> Kepala Daerah </a:t>
            </a:r>
            <a:r>
              <a:rPr lang="en-US" sz="3100" dirty="0" err="1">
                <a:latin typeface="+mj-lt"/>
              </a:rPr>
              <a:t>dari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tingkat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ke</a:t>
            </a:r>
            <a:r>
              <a:rPr lang="en-US" sz="3100" dirty="0">
                <a:latin typeface="+mj-lt"/>
              </a:rPr>
              <a:t> I </a:t>
            </a:r>
            <a:r>
              <a:rPr lang="en-US" sz="3100" dirty="0" err="1">
                <a:latin typeface="+mj-lt"/>
              </a:rPr>
              <a:t>atau</a:t>
            </a:r>
            <a:r>
              <a:rPr lang="en-US" sz="3100" dirty="0">
                <a:latin typeface="+mj-lt"/>
              </a:rPr>
              <a:t> </a:t>
            </a:r>
            <a:r>
              <a:rPr lang="en-US" sz="3100" dirty="0" err="1">
                <a:latin typeface="+mj-lt"/>
              </a:rPr>
              <a:t>Menteri</a:t>
            </a:r>
            <a:r>
              <a:rPr lang="en-US" sz="3100" dirty="0">
                <a:latin typeface="+mj-lt"/>
              </a:rPr>
              <a:t> Dalam </a:t>
            </a:r>
            <a:r>
              <a:rPr lang="en-US" sz="3100" dirty="0" err="1">
                <a:latin typeface="+mj-lt"/>
              </a:rPr>
              <a:t>Negeri</a:t>
            </a:r>
            <a:r>
              <a:rPr lang="en-US" sz="3100" dirty="0">
                <a:latin typeface="+mj-lt"/>
              </a:rPr>
              <a:t> </a:t>
            </a:r>
            <a:r>
              <a:rPr lang="en-US" sz="3100" dirty="0" err="1">
                <a:latin typeface="+mj-lt"/>
              </a:rPr>
              <a:t>atau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penguasa</a:t>
            </a:r>
            <a:r>
              <a:rPr lang="en-US" sz="3100" dirty="0">
                <a:latin typeface="+mj-lt"/>
              </a:rPr>
              <a:t> yang </a:t>
            </a:r>
            <a:r>
              <a:rPr lang="en-US" sz="3100" dirty="0" err="1">
                <a:latin typeface="+mj-lt"/>
              </a:rPr>
              <a:t>ditunjuk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olehnya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untuk</a:t>
            </a:r>
            <a:r>
              <a:rPr lang="en-US" sz="3100" dirty="0">
                <a:latin typeface="+mj-lt"/>
              </a:rPr>
              <a:t> Kepala Daerah </a:t>
            </a:r>
            <a:r>
              <a:rPr lang="en-US" sz="3100" dirty="0" err="1">
                <a:latin typeface="+mj-lt"/>
              </a:rPr>
              <a:t>dari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tingkat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ke</a:t>
            </a:r>
            <a:r>
              <a:rPr lang="en-US" sz="3100" dirty="0">
                <a:latin typeface="+mj-lt"/>
              </a:rPr>
              <a:t> II </a:t>
            </a:r>
            <a:r>
              <a:rPr lang="en-US" sz="3100" dirty="0" err="1">
                <a:latin typeface="+mj-lt"/>
              </a:rPr>
              <a:t>dan</a:t>
            </a:r>
            <a:r>
              <a:rPr lang="en-US" sz="3100" dirty="0">
                <a:latin typeface="+mj-lt"/>
              </a:rPr>
              <a:t> </a:t>
            </a:r>
            <a:r>
              <a:rPr lang="en-US" sz="3100" dirty="0" err="1">
                <a:latin typeface="+mj-lt"/>
              </a:rPr>
              <a:t>ke</a:t>
            </a:r>
            <a:r>
              <a:rPr lang="en-US" sz="3100" dirty="0">
                <a:latin typeface="+mj-lt"/>
              </a:rPr>
              <a:t> III Kepala Daerah </a:t>
            </a:r>
            <a:r>
              <a:rPr lang="en-US" sz="3100" dirty="0" err="1">
                <a:latin typeface="+mj-lt"/>
              </a:rPr>
              <a:t>dipilih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untuk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satu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masa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jabatan</a:t>
            </a:r>
            <a:r>
              <a:rPr lang="en-US" sz="3100" dirty="0">
                <a:latin typeface="+mj-lt"/>
              </a:rPr>
              <a:t> DPRD </a:t>
            </a:r>
            <a:r>
              <a:rPr lang="en-US" sz="3100" dirty="0" err="1">
                <a:latin typeface="+mj-lt"/>
              </a:rPr>
              <a:t>atau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bagi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mereka</a:t>
            </a:r>
            <a:r>
              <a:rPr lang="en-US" sz="3100" dirty="0">
                <a:latin typeface="+mj-lt"/>
              </a:rPr>
              <a:t> yang </a:t>
            </a:r>
            <a:r>
              <a:rPr lang="en-US" sz="3100" dirty="0" err="1">
                <a:latin typeface="+mj-lt"/>
              </a:rPr>
              <a:t>dipilih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antar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waktu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guna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mengisi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lowongan</a:t>
            </a:r>
            <a:r>
              <a:rPr lang="en-US" sz="3100" dirty="0">
                <a:latin typeface="+mj-lt"/>
              </a:rPr>
              <a:t> Kepala Daerah, </a:t>
            </a:r>
            <a:r>
              <a:rPr lang="en-US" sz="3100" dirty="0" err="1">
                <a:latin typeface="+mj-lt"/>
              </a:rPr>
              <a:t>untuk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sisa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masa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jabatan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tersebut</a:t>
            </a:r>
            <a:r>
              <a:rPr lang="en-US" sz="3100" dirty="0">
                <a:latin typeface="+mj-lt"/>
              </a:rPr>
              <a:t>.</a:t>
            </a:r>
          </a:p>
          <a:p>
            <a:endParaRPr lang="en-US" dirty="0">
              <a:latin typeface="+mj-lt"/>
            </a:endParaRPr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59193375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91264" cy="490066"/>
          </a:xfrm>
        </p:spPr>
        <p:txBody>
          <a:bodyPr>
            <a:normAutofit fontScale="90000"/>
          </a:bodyPr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980728"/>
            <a:ext cx="8291264" cy="5544616"/>
          </a:xfrm>
        </p:spPr>
        <p:txBody>
          <a:bodyPr>
            <a:normAutofit fontScale="77500" lnSpcReduction="20000"/>
          </a:bodyPr>
          <a:lstStyle/>
          <a:p>
            <a:r>
              <a:rPr lang="en-US" dirty="0">
                <a:latin typeface="+mj-lt"/>
              </a:rPr>
              <a:t>Kepala Daerah </a:t>
            </a:r>
            <a:r>
              <a:rPr lang="en-US" dirty="0" err="1">
                <a:latin typeface="+mj-lt"/>
              </a:rPr>
              <a:t>diangkat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diberhentikan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oleh</a:t>
            </a:r>
            <a:r>
              <a:rPr lang="en-US" dirty="0">
                <a:latin typeface="+mj-lt"/>
              </a:rPr>
              <a:t> </a:t>
            </a:r>
            <a:r>
              <a:rPr lang="en-US" dirty="0" err="1">
                <a:latin typeface="+mj-lt"/>
              </a:rPr>
              <a:t>Presiden</a:t>
            </a:r>
            <a:r>
              <a:rPr lang="en-US" dirty="0">
                <a:latin typeface="+mj-lt"/>
              </a:rPr>
              <a:t> </a:t>
            </a:r>
            <a:r>
              <a:rPr lang="en-US" dirty="0" err="1">
                <a:latin typeface="+mj-lt"/>
              </a:rPr>
              <a:t>bagi</a:t>
            </a:r>
            <a:r>
              <a:rPr lang="en-US" dirty="0">
                <a:latin typeface="+mj-lt"/>
              </a:rPr>
              <a:t> Daerah Tingkat I </a:t>
            </a:r>
            <a:r>
              <a:rPr lang="en-US" dirty="0" err="1">
                <a:latin typeface="+mj-lt"/>
              </a:rPr>
              <a:t>dan</a:t>
            </a:r>
            <a:r>
              <a:rPr lang="en-US" dirty="0">
                <a:latin typeface="+mj-lt"/>
              </a:rPr>
              <a:t> </a:t>
            </a:r>
            <a:r>
              <a:rPr lang="en-US" dirty="0" err="1">
                <a:latin typeface="+mj-lt"/>
              </a:rPr>
              <a:t>Menteri</a:t>
            </a:r>
            <a:r>
              <a:rPr lang="en-US" dirty="0">
                <a:latin typeface="+mj-lt"/>
              </a:rPr>
              <a:t> Dalam </a:t>
            </a:r>
            <a:r>
              <a:rPr lang="en-US" dirty="0" err="1">
                <a:latin typeface="+mj-lt"/>
              </a:rPr>
              <a:t>Negeri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Otonomi</a:t>
            </a:r>
            <a:r>
              <a:rPr lang="en-US" dirty="0">
                <a:latin typeface="+mj-lt"/>
              </a:rPr>
              <a:t> Daerah </a:t>
            </a:r>
            <a:r>
              <a:rPr lang="en-US" dirty="0" err="1">
                <a:latin typeface="+mj-lt"/>
              </a:rPr>
              <a:t>bagi</a:t>
            </a:r>
            <a:r>
              <a:rPr lang="en-US" dirty="0">
                <a:latin typeface="+mj-lt"/>
              </a:rPr>
              <a:t> Daerah Tingkat II </a:t>
            </a:r>
            <a:r>
              <a:rPr lang="en-US" dirty="0" err="1">
                <a:latin typeface="+mj-lt"/>
              </a:rPr>
              <a:t>dengan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syarat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tertentu</a:t>
            </a:r>
            <a:r>
              <a:rPr lang="en-US" dirty="0">
                <a:latin typeface="+mj-lt"/>
              </a:rPr>
              <a:t>.</a:t>
            </a:r>
            <a:endParaRPr lang="id-ID" dirty="0">
              <a:latin typeface="+mj-lt"/>
            </a:endParaRPr>
          </a:p>
          <a:p>
            <a:r>
              <a:rPr lang="en-US" dirty="0">
                <a:latin typeface="+mj-lt"/>
              </a:rPr>
              <a:t>Kepala Daerah </a:t>
            </a:r>
            <a:r>
              <a:rPr lang="en-US" dirty="0" err="1">
                <a:latin typeface="+mj-lt"/>
              </a:rPr>
              <a:t>dapat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diangkat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baik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dari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calon</a:t>
            </a:r>
            <a:r>
              <a:rPr lang="en-US" dirty="0">
                <a:latin typeface="+mj-lt"/>
              </a:rPr>
              <a:t> yang </a:t>
            </a:r>
            <a:r>
              <a:rPr lang="en-US" dirty="0" err="1">
                <a:latin typeface="+mj-lt"/>
              </a:rPr>
              <a:t>diajukan</a:t>
            </a:r>
            <a:r>
              <a:rPr lang="en-US" dirty="0">
                <a:latin typeface="+mj-lt"/>
              </a:rPr>
              <a:t> DPRD </a:t>
            </a:r>
            <a:r>
              <a:rPr lang="en-US" dirty="0" err="1">
                <a:latin typeface="+mj-lt"/>
              </a:rPr>
              <a:t>maupun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dari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luar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calon</a:t>
            </a:r>
            <a:r>
              <a:rPr lang="en-US" dirty="0">
                <a:latin typeface="+mj-lt"/>
              </a:rPr>
              <a:t> yang </a:t>
            </a:r>
            <a:r>
              <a:rPr lang="en-US" dirty="0" err="1">
                <a:latin typeface="+mj-lt"/>
              </a:rPr>
              <a:t>diusulkan</a:t>
            </a:r>
            <a:r>
              <a:rPr lang="en-US" dirty="0">
                <a:latin typeface="+mj-lt"/>
              </a:rPr>
              <a:t> DPRD </a:t>
            </a:r>
            <a:r>
              <a:rPr lang="en-US" dirty="0" err="1">
                <a:latin typeface="+mj-lt"/>
              </a:rPr>
              <a:t>Masa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jabatan</a:t>
            </a:r>
            <a:r>
              <a:rPr lang="en-US" dirty="0">
                <a:latin typeface="+mj-lt"/>
              </a:rPr>
              <a:t> Kepala Daerah </a:t>
            </a:r>
            <a:r>
              <a:rPr lang="en-US" dirty="0" err="1">
                <a:latin typeface="+mj-lt"/>
              </a:rPr>
              <a:t>sama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seperti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masa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jabatan</a:t>
            </a:r>
            <a:r>
              <a:rPr lang="en-US" dirty="0">
                <a:latin typeface="+mj-lt"/>
              </a:rPr>
              <a:t> DPRD.  </a:t>
            </a:r>
            <a:r>
              <a:rPr lang="en-US" dirty="0" err="1">
                <a:latin typeface="+mj-lt"/>
              </a:rPr>
              <a:t>KepalaDaerah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adalah</a:t>
            </a:r>
            <a:r>
              <a:rPr lang="en-US" dirty="0">
                <a:latin typeface="+mj-lt"/>
              </a:rPr>
              <a:t> Pegawai Negara </a:t>
            </a:r>
            <a:r>
              <a:rPr lang="en-US" dirty="0" err="1">
                <a:latin typeface="+mj-lt"/>
              </a:rPr>
              <a:t>dan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karenanya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tidak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dapat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diberhentikan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karena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keputusan</a:t>
            </a:r>
            <a:r>
              <a:rPr lang="en-US" dirty="0">
                <a:latin typeface="+mj-lt"/>
              </a:rPr>
              <a:t> DPRD.</a:t>
            </a:r>
          </a:p>
          <a:p>
            <a:r>
              <a:rPr lang="en-US" dirty="0">
                <a:latin typeface="+mj-lt"/>
              </a:rPr>
              <a:t>Kepala Daerah Istimewa </a:t>
            </a:r>
            <a:r>
              <a:rPr lang="en-US" dirty="0" err="1">
                <a:latin typeface="+mj-lt"/>
              </a:rPr>
              <a:t>diangkat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dari</a:t>
            </a:r>
            <a:r>
              <a:rPr lang="en-US" dirty="0">
                <a:latin typeface="+mj-lt"/>
              </a:rPr>
              <a:t> </a:t>
            </a:r>
            <a:r>
              <a:rPr lang="en-US" dirty="0" err="1">
                <a:latin typeface="+mj-lt"/>
              </a:rPr>
              <a:t>keturunan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keluarga</a:t>
            </a:r>
            <a:r>
              <a:rPr lang="en-US" dirty="0">
                <a:latin typeface="+mj-lt"/>
              </a:rPr>
              <a:t> yang </a:t>
            </a:r>
            <a:r>
              <a:rPr lang="en-US" dirty="0" err="1">
                <a:latin typeface="+mj-lt"/>
              </a:rPr>
              <a:t>berkuasa</a:t>
            </a:r>
            <a:r>
              <a:rPr lang="en-US" dirty="0">
                <a:latin typeface="+mj-lt"/>
              </a:rPr>
              <a:t> </a:t>
            </a:r>
            <a:r>
              <a:rPr lang="en-US" dirty="0" err="1">
                <a:latin typeface="+mj-lt"/>
              </a:rPr>
              <a:t>menjalankan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pemerintahan</a:t>
            </a:r>
            <a:r>
              <a:rPr lang="en-US" dirty="0">
                <a:latin typeface="+mj-lt"/>
              </a:rPr>
              <a:t> di </a:t>
            </a:r>
            <a:r>
              <a:rPr lang="en-US" dirty="0" err="1">
                <a:latin typeface="+mj-lt"/>
              </a:rPr>
              <a:t>daerah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pada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zaman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sebelum</a:t>
            </a:r>
            <a:r>
              <a:rPr lang="en-US" dirty="0">
                <a:latin typeface="+mj-lt"/>
              </a:rPr>
              <a:t> </a:t>
            </a:r>
            <a:r>
              <a:rPr lang="en-US" dirty="0" err="1">
                <a:latin typeface="+mj-lt"/>
              </a:rPr>
              <a:t>Republik</a:t>
            </a:r>
            <a:r>
              <a:rPr lang="en-US" dirty="0">
                <a:latin typeface="+mj-lt"/>
              </a:rPr>
              <a:t> Indonesia </a:t>
            </a:r>
            <a:r>
              <a:rPr lang="en-US" dirty="0" err="1">
                <a:latin typeface="+mj-lt"/>
              </a:rPr>
              <a:t>dengan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syarat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tertentu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diangkat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diberhentikan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oleh</a:t>
            </a:r>
            <a:r>
              <a:rPr lang="en-US" dirty="0">
                <a:latin typeface="+mj-lt"/>
              </a:rPr>
              <a:t> </a:t>
            </a:r>
            <a:r>
              <a:rPr lang="en-US" dirty="0" err="1">
                <a:latin typeface="+mj-lt"/>
              </a:rPr>
              <a:t>Presiden</a:t>
            </a:r>
            <a:r>
              <a:rPr lang="en-US" dirty="0">
                <a:latin typeface="+mj-lt"/>
              </a:rPr>
              <a:t>. </a:t>
            </a:r>
            <a:r>
              <a:rPr lang="en-US" dirty="0" err="1">
                <a:latin typeface="+mj-lt"/>
              </a:rPr>
              <a:t>Untuk</a:t>
            </a:r>
            <a:r>
              <a:rPr lang="en-US" dirty="0">
                <a:latin typeface="+mj-lt"/>
              </a:rPr>
              <a:t> Daerah Istimewa </a:t>
            </a:r>
            <a:r>
              <a:rPr lang="en-US" dirty="0" err="1">
                <a:latin typeface="+mj-lt"/>
              </a:rPr>
              <a:t>dapat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diangkat</a:t>
            </a:r>
            <a:r>
              <a:rPr lang="en-US" dirty="0">
                <a:latin typeface="+mj-lt"/>
              </a:rPr>
              <a:t> </a:t>
            </a:r>
            <a:r>
              <a:rPr lang="en-US" dirty="0" err="1">
                <a:latin typeface="+mj-lt"/>
              </a:rPr>
              <a:t>Wakil</a:t>
            </a:r>
            <a:r>
              <a:rPr lang="en-US" dirty="0">
                <a:latin typeface="+mj-lt"/>
              </a:rPr>
              <a:t> Kepala Daerah Istimewa </a:t>
            </a:r>
            <a:r>
              <a:rPr lang="en-US" dirty="0" err="1">
                <a:latin typeface="+mj-lt"/>
              </a:rPr>
              <a:t>dengan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tata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cara</a:t>
            </a:r>
            <a:r>
              <a:rPr lang="en-US" dirty="0">
                <a:latin typeface="+mj-lt"/>
              </a:rPr>
              <a:t> yang </a:t>
            </a:r>
            <a:r>
              <a:rPr lang="en-US" dirty="0" err="1">
                <a:latin typeface="+mj-lt"/>
              </a:rPr>
              <a:t>sama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dengan</a:t>
            </a:r>
            <a:r>
              <a:rPr lang="en-US" dirty="0">
                <a:latin typeface="+mj-lt"/>
              </a:rPr>
              <a:t> Kepala Daerah Istimewa.</a:t>
            </a:r>
          </a:p>
          <a:p>
            <a:endParaRPr lang="en-US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6927173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778098"/>
          </a:xfrm>
        </p:spPr>
        <p:txBody>
          <a:bodyPr/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buFont typeface="Wingdings" pitchFamily="2" charset="2"/>
              <a:buChar char="§"/>
            </a:pPr>
            <a:r>
              <a:rPr lang="en-US" dirty="0" err="1">
                <a:cs typeface="Arial" pitchFamily="34" charset="0"/>
              </a:rPr>
              <a:t>Ketetapan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Presiden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Nomor</a:t>
            </a:r>
            <a:r>
              <a:rPr lang="en-US" dirty="0">
                <a:cs typeface="Arial" pitchFamily="34" charset="0"/>
              </a:rPr>
              <a:t> 6 </a:t>
            </a:r>
            <a:r>
              <a:rPr lang="en-US" dirty="0" err="1">
                <a:cs typeface="Arial" pitchFamily="34" charset="0"/>
              </a:rPr>
              <a:t>Tahun</a:t>
            </a:r>
            <a:r>
              <a:rPr lang="en-US" dirty="0">
                <a:cs typeface="Arial" pitchFamily="34" charset="0"/>
              </a:rPr>
              <a:t> 1959 </a:t>
            </a:r>
            <a:r>
              <a:rPr lang="en-US" dirty="0" err="1">
                <a:cs typeface="Arial" pitchFamily="34" charset="0"/>
              </a:rPr>
              <a:t>tentang</a:t>
            </a:r>
            <a:r>
              <a:rPr lang="en-US" dirty="0">
                <a:cs typeface="Arial" pitchFamily="34" charset="0"/>
              </a:rPr>
              <a:t> Pemerintahan Daerah</a:t>
            </a:r>
            <a:endParaRPr lang="id-ID" dirty="0">
              <a:cs typeface="Arial" pitchFamily="34" charset="0"/>
            </a:endParaRPr>
          </a:p>
          <a:p>
            <a:pPr marL="514350" indent="-514350">
              <a:buFont typeface="Wingdings" pitchFamily="2" charset="2"/>
              <a:buChar char="§"/>
            </a:pPr>
            <a:r>
              <a:rPr lang="en-US" dirty="0" err="1">
                <a:cs typeface="Arial" pitchFamily="34" charset="0"/>
              </a:rPr>
              <a:t>Undang-undang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Nomor</a:t>
            </a:r>
            <a:r>
              <a:rPr lang="en-US" dirty="0">
                <a:cs typeface="Arial" pitchFamily="34" charset="0"/>
              </a:rPr>
              <a:t> 19 </a:t>
            </a:r>
            <a:r>
              <a:rPr lang="en-US" dirty="0" err="1">
                <a:cs typeface="Arial" pitchFamily="34" charset="0"/>
              </a:rPr>
              <a:t>Tahun</a:t>
            </a:r>
            <a:r>
              <a:rPr lang="en-US" dirty="0">
                <a:cs typeface="Arial" pitchFamily="34" charset="0"/>
              </a:rPr>
              <a:t> 1965 </a:t>
            </a:r>
            <a:r>
              <a:rPr lang="en-US" dirty="0" err="1">
                <a:cs typeface="Arial" pitchFamily="34" charset="0"/>
              </a:rPr>
              <a:t>tentang</a:t>
            </a:r>
            <a:r>
              <a:rPr lang="en-US" dirty="0">
                <a:cs typeface="Arial" pitchFamily="34" charset="0"/>
              </a:rPr>
              <a:t> Pemerintahan Daerah</a:t>
            </a:r>
          </a:p>
          <a:p>
            <a:pPr marL="514350" indent="-514350">
              <a:buFont typeface="Wingdings" pitchFamily="2" charset="2"/>
              <a:buChar char="§"/>
            </a:pPr>
            <a:r>
              <a:rPr lang="en-US" dirty="0" err="1">
                <a:cs typeface="Arial" pitchFamily="34" charset="0"/>
              </a:rPr>
              <a:t>Undang-undang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Nomor</a:t>
            </a:r>
            <a:r>
              <a:rPr lang="en-US" dirty="0">
                <a:cs typeface="Arial" pitchFamily="34" charset="0"/>
              </a:rPr>
              <a:t> 5 </a:t>
            </a:r>
            <a:r>
              <a:rPr lang="en-US" dirty="0" err="1">
                <a:cs typeface="Arial" pitchFamily="34" charset="0"/>
              </a:rPr>
              <a:t>Tahun</a:t>
            </a:r>
            <a:r>
              <a:rPr lang="en-US" dirty="0">
                <a:cs typeface="Arial" pitchFamily="34" charset="0"/>
              </a:rPr>
              <a:t> 1974 t</a:t>
            </a:r>
            <a:r>
              <a:rPr lang="id-ID" dirty="0">
                <a:cs typeface="Arial" pitchFamily="34" charset="0"/>
              </a:rPr>
              <a:t>tg 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pokok</a:t>
            </a:r>
            <a:r>
              <a:rPr lang="id-ID" dirty="0">
                <a:cs typeface="Arial" pitchFamily="34" charset="0"/>
              </a:rPr>
              <a:t> 2</a:t>
            </a:r>
            <a:r>
              <a:rPr lang="en-US" dirty="0">
                <a:cs typeface="Arial" pitchFamily="34" charset="0"/>
              </a:rPr>
              <a:t> Pemerintahan-Daerah</a:t>
            </a:r>
          </a:p>
          <a:p>
            <a:pPr marL="514350" indent="-514350">
              <a:buFont typeface="Wingdings" pitchFamily="2" charset="2"/>
              <a:buChar char="§"/>
            </a:pPr>
            <a:r>
              <a:rPr lang="en-US" dirty="0" err="1">
                <a:cs typeface="Arial" pitchFamily="34" charset="0"/>
              </a:rPr>
              <a:t>Undang-undang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Nomor</a:t>
            </a:r>
            <a:r>
              <a:rPr lang="en-US" dirty="0">
                <a:cs typeface="Arial" pitchFamily="34" charset="0"/>
              </a:rPr>
              <a:t> 22 </a:t>
            </a:r>
            <a:r>
              <a:rPr lang="en-US" dirty="0" err="1">
                <a:cs typeface="Arial" pitchFamily="34" charset="0"/>
              </a:rPr>
              <a:t>Tahun</a:t>
            </a:r>
            <a:r>
              <a:rPr lang="en-US" dirty="0">
                <a:cs typeface="Arial" pitchFamily="34" charset="0"/>
              </a:rPr>
              <a:t> 1999  </a:t>
            </a:r>
            <a:r>
              <a:rPr lang="en-US" dirty="0" err="1">
                <a:cs typeface="Arial" pitchFamily="34" charset="0"/>
              </a:rPr>
              <a:t>tentang</a:t>
            </a:r>
            <a:r>
              <a:rPr lang="en-US" dirty="0">
                <a:cs typeface="Arial" pitchFamily="34" charset="0"/>
              </a:rPr>
              <a:t> Pemerintahan Daerah</a:t>
            </a:r>
            <a:endParaRPr lang="id-ID" dirty="0">
              <a:cs typeface="Arial" pitchFamily="34" charset="0"/>
            </a:endParaRPr>
          </a:p>
          <a:p>
            <a:pPr marL="514350" indent="-514350">
              <a:buFont typeface="Wingdings" pitchFamily="2" charset="2"/>
              <a:buChar char="§"/>
            </a:pPr>
            <a:r>
              <a:rPr lang="en-US" dirty="0" err="1">
                <a:cs typeface="Arial" pitchFamily="34" charset="0"/>
              </a:rPr>
              <a:t>Undang-undang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Nomor</a:t>
            </a:r>
            <a:r>
              <a:rPr lang="en-US" dirty="0">
                <a:cs typeface="Arial" pitchFamily="34" charset="0"/>
              </a:rPr>
              <a:t> 32 </a:t>
            </a:r>
            <a:r>
              <a:rPr lang="en-US" dirty="0" err="1">
                <a:cs typeface="Arial" pitchFamily="34" charset="0"/>
              </a:rPr>
              <a:t>Tahun</a:t>
            </a:r>
            <a:r>
              <a:rPr lang="en-US" dirty="0">
                <a:cs typeface="Arial" pitchFamily="34" charset="0"/>
              </a:rPr>
              <a:t> 2004  </a:t>
            </a:r>
            <a:r>
              <a:rPr lang="en-US" dirty="0" err="1">
                <a:cs typeface="Arial" pitchFamily="34" charset="0"/>
              </a:rPr>
              <a:t>tentang</a:t>
            </a:r>
            <a:r>
              <a:rPr lang="en-US" dirty="0">
                <a:cs typeface="Arial" pitchFamily="34" charset="0"/>
              </a:rPr>
              <a:t> Pemerintahan Daerah</a:t>
            </a:r>
          </a:p>
          <a:p>
            <a:r>
              <a:rPr lang="en-US" dirty="0" err="1">
                <a:cs typeface="Arial" pitchFamily="34" charset="0"/>
              </a:rPr>
              <a:t>Undang-undang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Nomor</a:t>
            </a:r>
            <a:r>
              <a:rPr lang="en-US" dirty="0">
                <a:cs typeface="Arial" pitchFamily="34" charset="0"/>
              </a:rPr>
              <a:t> 13 </a:t>
            </a:r>
            <a:r>
              <a:rPr lang="en-US" dirty="0" err="1">
                <a:cs typeface="Arial" pitchFamily="34" charset="0"/>
              </a:rPr>
              <a:t>Tahun</a:t>
            </a:r>
            <a:r>
              <a:rPr lang="en-US" dirty="0">
                <a:cs typeface="Arial" pitchFamily="34" charset="0"/>
              </a:rPr>
              <a:t> 2014  </a:t>
            </a:r>
            <a:r>
              <a:rPr lang="en-US" dirty="0" err="1">
                <a:cs typeface="Arial" pitchFamily="34" charset="0"/>
              </a:rPr>
              <a:t>tentang</a:t>
            </a:r>
            <a:r>
              <a:rPr lang="en-US" dirty="0">
                <a:cs typeface="Arial" pitchFamily="34" charset="0"/>
              </a:rPr>
              <a:t> Pemerintahan Daerah</a:t>
            </a:r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372894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274638"/>
            <a:ext cx="8075240" cy="634082"/>
          </a:xfrm>
        </p:spPr>
        <p:txBody>
          <a:bodyPr>
            <a:noAutofit/>
          </a:bodyPr>
          <a:lstStyle/>
          <a:p>
            <a:r>
              <a:rPr lang="en-US" sz="2800" b="1" dirty="0"/>
              <a:t>Undang-undang No 1 </a:t>
            </a:r>
            <a:r>
              <a:rPr lang="en-US" sz="2800" b="1" dirty="0" err="1"/>
              <a:t>Tahun</a:t>
            </a:r>
            <a:r>
              <a:rPr lang="en-US" sz="2800" b="1" dirty="0"/>
              <a:t> 1945 </a:t>
            </a:r>
            <a:r>
              <a:rPr lang="en-US" sz="2800" b="1" dirty="0" err="1"/>
              <a:t>tentang</a:t>
            </a:r>
            <a:r>
              <a:rPr lang="en-US" sz="2800" b="1" dirty="0"/>
              <a:t> </a:t>
            </a:r>
            <a:r>
              <a:rPr lang="en-US" sz="2800" b="1" dirty="0" err="1"/>
              <a:t>Kedudukan</a:t>
            </a:r>
            <a:r>
              <a:rPr lang="en-US" sz="2800" b="1" dirty="0"/>
              <a:t> </a:t>
            </a:r>
            <a:r>
              <a:rPr lang="en-US" sz="2800" b="1" dirty="0" err="1"/>
              <a:t>Komite</a:t>
            </a:r>
            <a:r>
              <a:rPr lang="en-US" sz="2800" b="1" dirty="0"/>
              <a:t> </a:t>
            </a:r>
            <a:r>
              <a:rPr lang="en-US" sz="2800" b="1" dirty="0" err="1"/>
              <a:t>Nasional</a:t>
            </a:r>
            <a:r>
              <a:rPr lang="en-US" sz="2800" b="1" dirty="0"/>
              <a:t> Daerah</a:t>
            </a:r>
            <a:endParaRPr lang="id-ID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980728"/>
            <a:ext cx="8147248" cy="5472608"/>
          </a:xfrm>
        </p:spPr>
        <p:txBody>
          <a:bodyPr>
            <a:noAutofit/>
          </a:bodyPr>
          <a:lstStyle/>
          <a:p>
            <a:r>
              <a:rPr lang="id-ID" sz="2400" dirty="0">
                <a:latin typeface="+mj-lt"/>
              </a:rPr>
              <a:t>Pada periode ini belum terdapat sebuah undang-undang yang mengatur </a:t>
            </a:r>
            <a:r>
              <a:rPr lang="en-US" sz="2400" b="1" dirty="0">
                <a:latin typeface="+mj-lt"/>
              </a:rPr>
              <a:t>Pemerintahan Daerah</a:t>
            </a:r>
            <a:r>
              <a:rPr lang="id-ID" sz="2400" b="1" dirty="0">
                <a:latin typeface="+mj-lt"/>
              </a:rPr>
              <a:t> </a:t>
            </a:r>
            <a:r>
              <a:rPr lang="id-ID" sz="2400" dirty="0">
                <a:latin typeface="+mj-lt"/>
              </a:rPr>
              <a:t>secara khusus. </a:t>
            </a:r>
            <a:endParaRPr lang="id-ID" sz="2400" dirty="0" smtClean="0">
              <a:latin typeface="+mj-lt"/>
            </a:endParaRPr>
          </a:p>
          <a:p>
            <a:r>
              <a:rPr lang="id-ID" sz="2400" dirty="0" smtClean="0">
                <a:latin typeface="+mj-lt"/>
              </a:rPr>
              <a:t>Aturan </a:t>
            </a:r>
            <a:r>
              <a:rPr lang="id-ID" sz="2400" dirty="0">
                <a:latin typeface="+mj-lt"/>
              </a:rPr>
              <a:t>yang digunakan adalah aturan yang ditetapkan oleh </a:t>
            </a:r>
            <a:r>
              <a:rPr lang="en-US" sz="2400" b="1" dirty="0">
                <a:latin typeface="+mj-lt"/>
              </a:rPr>
              <a:t>PPKI</a:t>
            </a:r>
            <a:r>
              <a:rPr lang="id-ID" sz="2400" dirty="0">
                <a:latin typeface="+mj-lt"/>
              </a:rPr>
              <a:t>. </a:t>
            </a:r>
            <a:endParaRPr lang="en-US" sz="2400" dirty="0">
              <a:latin typeface="+mj-lt"/>
            </a:endParaRPr>
          </a:p>
          <a:p>
            <a:r>
              <a:rPr lang="id-ID" sz="2400" dirty="0">
                <a:latin typeface="+mj-lt"/>
              </a:rPr>
              <a:t>Selain itu digunakan pula aturan </a:t>
            </a:r>
            <a:r>
              <a:rPr lang="id-ID" sz="2400" b="1" dirty="0">
                <a:latin typeface="+mj-lt"/>
              </a:rPr>
              <a:t>UU No 1 Tahun 1945 </a:t>
            </a:r>
            <a:r>
              <a:rPr lang="en-US" sz="2400" b="1" dirty="0">
                <a:latin typeface="+mj-lt"/>
              </a:rPr>
              <a:t> </a:t>
            </a:r>
            <a:r>
              <a:rPr lang="id-ID" sz="2400" dirty="0">
                <a:latin typeface="+mj-lt"/>
              </a:rPr>
              <a:t>yang mengatur mengenai penyelenggaraan pemerintahan sehari-hari oleh </a:t>
            </a:r>
            <a:r>
              <a:rPr lang="en-US" sz="2400" b="1" dirty="0" err="1">
                <a:latin typeface="+mj-lt"/>
              </a:rPr>
              <a:t>Komite</a:t>
            </a:r>
            <a:r>
              <a:rPr lang="en-US" sz="2400" b="1" dirty="0">
                <a:latin typeface="+mj-lt"/>
              </a:rPr>
              <a:t> </a:t>
            </a:r>
            <a:r>
              <a:rPr lang="en-US" sz="2400" b="1" dirty="0" err="1">
                <a:latin typeface="+mj-lt"/>
              </a:rPr>
              <a:t>Nasional</a:t>
            </a:r>
            <a:r>
              <a:rPr lang="en-US" sz="2400" b="1" dirty="0">
                <a:latin typeface="+mj-lt"/>
              </a:rPr>
              <a:t> Daerah</a:t>
            </a:r>
            <a:r>
              <a:rPr lang="id-ID" sz="2400" dirty="0">
                <a:latin typeface="+mj-lt"/>
              </a:rPr>
              <a:t>. </a:t>
            </a:r>
            <a:endParaRPr lang="en-US" sz="2400" dirty="0">
              <a:latin typeface="+mj-lt"/>
            </a:endParaRPr>
          </a:p>
          <a:p>
            <a:r>
              <a:rPr lang="en-US" sz="2400" dirty="0">
                <a:latin typeface="+mj-lt"/>
              </a:rPr>
              <a:t>PPKI </a:t>
            </a:r>
            <a:r>
              <a:rPr lang="id-ID" sz="2400" dirty="0">
                <a:latin typeface="+mj-lt"/>
              </a:rPr>
              <a:t> dalam rapatnya pada </a:t>
            </a:r>
            <a:r>
              <a:rPr lang="en-US" sz="2400" dirty="0">
                <a:latin typeface="+mj-lt"/>
              </a:rPr>
              <a:t>19 </a:t>
            </a:r>
            <a:r>
              <a:rPr lang="en-US" sz="2400" dirty="0" err="1">
                <a:latin typeface="+mj-lt"/>
              </a:rPr>
              <a:t>Agustus</a:t>
            </a:r>
            <a:r>
              <a:rPr lang="en-US" sz="2400" dirty="0">
                <a:latin typeface="+mj-lt"/>
              </a:rPr>
              <a:t> 1945 </a:t>
            </a:r>
            <a:r>
              <a:rPr lang="id-ID" sz="2400" dirty="0">
                <a:latin typeface="+mj-lt"/>
              </a:rPr>
              <a:t> menetapkan pembagian daerah dan pelaksanaan pemerintahan secara umum dengan melanjutkan pelaksanaan yang sudah </a:t>
            </a:r>
            <a:r>
              <a:rPr lang="id-ID" sz="2400" dirty="0" smtClean="0">
                <a:latin typeface="+mj-lt"/>
              </a:rPr>
              <a:t>ada</a:t>
            </a:r>
            <a:r>
              <a:rPr lang="en-US" sz="2400" dirty="0">
                <a:latin typeface="+mj-lt"/>
              </a:rPr>
              <a:t> PPKI</a:t>
            </a:r>
            <a:r>
              <a:rPr lang="id-ID" sz="2400" dirty="0">
                <a:latin typeface="+mj-lt"/>
              </a:rPr>
              <a:t> hanya menetapkan adanya </a:t>
            </a:r>
            <a:r>
              <a:rPr lang="en-US" sz="2400" dirty="0">
                <a:latin typeface="+mj-lt"/>
              </a:rPr>
              <a:t> </a:t>
            </a:r>
            <a:r>
              <a:rPr lang="en-US" sz="2400" b="1" dirty="0" err="1">
                <a:latin typeface="+mj-lt"/>
              </a:rPr>
              <a:t>Komite</a:t>
            </a:r>
            <a:r>
              <a:rPr lang="en-US" sz="2400" b="1" dirty="0">
                <a:latin typeface="+mj-lt"/>
              </a:rPr>
              <a:t> </a:t>
            </a:r>
            <a:r>
              <a:rPr lang="en-US" sz="2400" b="1" dirty="0" err="1">
                <a:latin typeface="+mj-lt"/>
              </a:rPr>
              <a:t>Nasional</a:t>
            </a:r>
            <a:r>
              <a:rPr lang="en-US" sz="2400" b="1" dirty="0">
                <a:latin typeface="+mj-lt"/>
              </a:rPr>
              <a:t> di Daerah </a:t>
            </a:r>
            <a:r>
              <a:rPr lang="id-ID" sz="2400" dirty="0">
                <a:latin typeface="+mj-lt"/>
              </a:rPr>
              <a:t> untuk membantu pekerjaan </a:t>
            </a:r>
            <a:r>
              <a:rPr lang="en-US" sz="2400" dirty="0" err="1">
                <a:latin typeface="+mj-lt"/>
              </a:rPr>
              <a:t>Kepala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Derah</a:t>
            </a:r>
            <a:r>
              <a:rPr lang="en-US" sz="2400" dirty="0">
                <a:latin typeface="+mj-lt"/>
              </a:rPr>
              <a:t> </a:t>
            </a:r>
            <a:r>
              <a:rPr lang="id-ID" sz="2400" dirty="0">
                <a:latin typeface="+mj-lt"/>
              </a:rPr>
              <a:t> seperti yang dilakukan di pusat dengan adanya </a:t>
            </a:r>
            <a:r>
              <a:rPr lang="en-US" sz="2400" dirty="0">
                <a:latin typeface="+mj-lt"/>
              </a:rPr>
              <a:t>KNI </a:t>
            </a:r>
            <a:r>
              <a:rPr lang="en-US" sz="2400" dirty="0" err="1">
                <a:latin typeface="+mj-lt"/>
              </a:rPr>
              <a:t>Pusat</a:t>
            </a:r>
            <a:r>
              <a:rPr lang="en-US" sz="2400" dirty="0">
                <a:latin typeface="+mj-lt"/>
              </a:rPr>
              <a:t> </a:t>
            </a:r>
            <a:r>
              <a:rPr lang="id-ID" sz="2400" dirty="0">
                <a:latin typeface="+mj-lt"/>
              </a:rPr>
              <a:t>Oleh PPKI, secara umum,</a:t>
            </a:r>
            <a:r>
              <a:rPr lang="en-US" sz="2400" dirty="0">
                <a:latin typeface="+mj-lt"/>
              </a:rPr>
              <a:t>Wilayah Indonesia </a:t>
            </a:r>
            <a:r>
              <a:rPr lang="id-ID" sz="2400" dirty="0">
                <a:latin typeface="+mj-lt"/>
              </a:rPr>
              <a:t> dibagi menjadi </a:t>
            </a:r>
            <a:r>
              <a:rPr lang="en-US" sz="2400" b="1" dirty="0" err="1" smtClean="0">
                <a:latin typeface="+mj-lt"/>
              </a:rPr>
              <a:t>Provinsi</a:t>
            </a:r>
            <a:r>
              <a:rPr lang="en-US" sz="2400" b="1" dirty="0" smtClean="0">
                <a:latin typeface="+mj-lt"/>
              </a:rPr>
              <a:t>-</a:t>
            </a:r>
            <a:r>
              <a:rPr lang="id-ID" sz="2400" b="1" dirty="0" smtClean="0">
                <a:latin typeface="+mj-lt"/>
              </a:rPr>
              <a:t>2</a:t>
            </a:r>
            <a:endParaRPr lang="id-ID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1007587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346050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692696"/>
            <a:ext cx="8219256" cy="5832648"/>
          </a:xfrm>
        </p:spPr>
        <p:txBody>
          <a:bodyPr>
            <a:normAutofit/>
          </a:bodyPr>
          <a:lstStyle/>
          <a:p>
            <a:r>
              <a:rPr lang="id-ID" sz="2800" dirty="0"/>
              <a:t>secara umum,</a:t>
            </a:r>
            <a:r>
              <a:rPr lang="en-US" sz="2800" dirty="0"/>
              <a:t>Wilayah Indonesia </a:t>
            </a:r>
            <a:r>
              <a:rPr lang="id-ID" sz="2800" dirty="0"/>
              <a:t> dibagi menjadi </a:t>
            </a:r>
            <a:r>
              <a:rPr lang="en-US" sz="2800" b="1" dirty="0" err="1" smtClean="0"/>
              <a:t>Provinsi-</a:t>
            </a:r>
            <a:r>
              <a:rPr lang="en-US" sz="2800" b="1" dirty="0" err="1"/>
              <a:t>Provinsi</a:t>
            </a:r>
            <a:r>
              <a:rPr lang="id-ID" sz="2800" b="1" dirty="0" smtClean="0"/>
              <a:t>2</a:t>
            </a:r>
            <a:endParaRPr lang="id-ID" sz="2800" dirty="0"/>
          </a:p>
          <a:p>
            <a:r>
              <a:rPr lang="id-ID" sz="2800" dirty="0" smtClean="0"/>
              <a:t>Tiap-tiap</a:t>
            </a:r>
            <a:r>
              <a:rPr lang="id-ID" sz="2800" dirty="0"/>
              <a:t> </a:t>
            </a:r>
            <a:r>
              <a:rPr lang="en-US" sz="2800" dirty="0" err="1"/>
              <a:t>provinsi</a:t>
            </a:r>
            <a:r>
              <a:rPr lang="id-ID" sz="2800" dirty="0"/>
              <a:t> dibagi </a:t>
            </a:r>
            <a:r>
              <a:rPr lang="id-ID" sz="2800" dirty="0" smtClean="0"/>
              <a:t>lagi menjadi</a:t>
            </a:r>
            <a:r>
              <a:rPr lang="id-ID" sz="2800" dirty="0"/>
              <a:t> </a:t>
            </a:r>
            <a:r>
              <a:rPr lang="en-US" sz="2800" b="1" dirty="0" err="1"/>
              <a:t>karisidenan-karisidenan</a:t>
            </a:r>
            <a:r>
              <a:rPr lang="en-US" sz="2800" dirty="0"/>
              <a:t> </a:t>
            </a:r>
            <a:endParaRPr lang="id-ID" sz="2800" dirty="0"/>
          </a:p>
          <a:p>
            <a:r>
              <a:rPr lang="id-ID" sz="2800" dirty="0" smtClean="0"/>
              <a:t>P</a:t>
            </a:r>
            <a:r>
              <a:rPr lang="en-US" sz="2800" dirty="0" err="1" smtClean="0"/>
              <a:t>rovinsi</a:t>
            </a:r>
            <a:r>
              <a:rPr lang="id-ID" sz="2800" dirty="0"/>
              <a:t> dikepalai oleh </a:t>
            </a:r>
            <a:r>
              <a:rPr lang="en-US" sz="2800" dirty="0" err="1"/>
              <a:t>Gubernur</a:t>
            </a:r>
            <a:r>
              <a:rPr lang="en-US" sz="2800" dirty="0"/>
              <a:t> </a:t>
            </a:r>
            <a:endParaRPr lang="id-ID" sz="2800" dirty="0" smtClean="0"/>
          </a:p>
          <a:p>
            <a:r>
              <a:rPr lang="id-ID" sz="2800" dirty="0" smtClean="0"/>
              <a:t>K</a:t>
            </a:r>
            <a:r>
              <a:rPr lang="en-US" sz="2800" dirty="0" err="1" smtClean="0"/>
              <a:t>arisidenan</a:t>
            </a:r>
            <a:r>
              <a:rPr lang="id-ID" sz="2800" dirty="0"/>
              <a:t> </a:t>
            </a:r>
            <a:r>
              <a:rPr lang="id-ID" sz="2800" dirty="0" smtClean="0"/>
              <a:t>dikepalai </a:t>
            </a:r>
            <a:r>
              <a:rPr lang="id-ID" sz="2800" dirty="0"/>
              <a:t>oleh</a:t>
            </a:r>
            <a:r>
              <a:rPr lang="en-US" sz="2800" dirty="0"/>
              <a:t> </a:t>
            </a:r>
            <a:r>
              <a:rPr lang="en-US" sz="2800" dirty="0" err="1" smtClean="0"/>
              <a:t>Residen</a:t>
            </a:r>
            <a:endParaRPr lang="id-ID" sz="2800" dirty="0" smtClean="0"/>
          </a:p>
          <a:p>
            <a:pPr marL="0" indent="0">
              <a:buNone/>
            </a:pPr>
            <a:r>
              <a:rPr lang="en-US" sz="2800" dirty="0" smtClean="0"/>
              <a:t> </a:t>
            </a:r>
            <a:r>
              <a:rPr lang="en-US" sz="2800" dirty="0" err="1" smtClean="0"/>
              <a:t>Gubernur</a:t>
            </a:r>
            <a:r>
              <a:rPr lang="en-US" sz="2800" dirty="0" smtClean="0"/>
              <a:t> </a:t>
            </a:r>
            <a:r>
              <a:rPr lang="id-ID" sz="2800" dirty="0" smtClean="0"/>
              <a:t>dan</a:t>
            </a:r>
            <a:r>
              <a:rPr lang="en-US" sz="2800" dirty="0" smtClean="0"/>
              <a:t> </a:t>
            </a:r>
            <a:r>
              <a:rPr lang="en-US" sz="2800" dirty="0" err="1"/>
              <a:t>Residen</a:t>
            </a:r>
            <a:r>
              <a:rPr lang="en-US" sz="2800" dirty="0"/>
              <a:t> </a:t>
            </a:r>
            <a:r>
              <a:rPr lang="id-ID" sz="2800" dirty="0"/>
              <a:t> dalam melaksanakan pemerintahan dibantu oleh </a:t>
            </a:r>
            <a:r>
              <a:rPr lang="en-US" sz="2800" dirty="0"/>
              <a:t> </a:t>
            </a:r>
            <a:r>
              <a:rPr lang="en-US" sz="2800" dirty="0" err="1"/>
              <a:t>Komite</a:t>
            </a:r>
            <a:r>
              <a:rPr lang="en-US" sz="2800" dirty="0"/>
              <a:t> </a:t>
            </a:r>
            <a:r>
              <a:rPr lang="en-US" sz="2800" dirty="0" err="1"/>
              <a:t>Nasional</a:t>
            </a:r>
            <a:r>
              <a:rPr lang="en-US" sz="2800" dirty="0"/>
              <a:t> Daerah </a:t>
            </a:r>
            <a:r>
              <a:rPr lang="en-US" sz="2800" dirty="0" err="1" smtClean="0"/>
              <a:t>provinsi</a:t>
            </a:r>
            <a:r>
              <a:rPr lang="id-ID" sz="2800" dirty="0"/>
              <a:t> dan   </a:t>
            </a:r>
            <a:r>
              <a:rPr lang="en-US" sz="2800" dirty="0" err="1"/>
              <a:t>karisidenan</a:t>
            </a:r>
            <a:r>
              <a:rPr lang="id-ID" sz="2800" b="1" dirty="0"/>
              <a:t> </a:t>
            </a:r>
            <a:r>
              <a:rPr lang="id-ID" sz="2800" dirty="0"/>
              <a:t>hanya </a:t>
            </a:r>
            <a:r>
              <a:rPr lang="id-ID" sz="2800" b="1" dirty="0"/>
              <a:t> </a:t>
            </a:r>
            <a:r>
              <a:rPr lang="id-ID" sz="2800" dirty="0"/>
              <a:t>hanya  </a:t>
            </a:r>
            <a:r>
              <a:rPr lang="en-US" sz="2800" dirty="0" err="1" smtClean="0"/>
              <a:t>daerah</a:t>
            </a:r>
            <a:r>
              <a:rPr lang="id-ID" sz="2800" dirty="0" smtClean="0"/>
              <a:t> </a:t>
            </a:r>
            <a:r>
              <a:rPr lang="en-US" sz="2800" dirty="0" err="1" smtClean="0"/>
              <a:t>administratif</a:t>
            </a:r>
            <a:r>
              <a:rPr lang="en-US" sz="2800" dirty="0" smtClean="0"/>
              <a:t> </a:t>
            </a:r>
            <a:r>
              <a:rPr lang="id-ID" sz="2800" dirty="0" smtClean="0"/>
              <a:t>dan belum mendapat</a:t>
            </a:r>
            <a:r>
              <a:rPr lang="id-ID" sz="2800" dirty="0"/>
              <a:t> </a:t>
            </a:r>
            <a:r>
              <a:rPr lang="en-US" sz="2800" dirty="0" err="1"/>
              <a:t>otonomi</a:t>
            </a:r>
            <a:r>
              <a:rPr lang="en-US" sz="2800" dirty="0"/>
              <a:t>.</a:t>
            </a:r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7294439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>
                <a:cs typeface="Arial" pitchFamily="34" charset="0"/>
              </a:rPr>
              <a:t>Otonomi</a:t>
            </a:r>
            <a:r>
              <a:rPr lang="en-US" dirty="0">
                <a:cs typeface="Arial" pitchFamily="34" charset="0"/>
              </a:rPr>
              <a:t> </a:t>
            </a:r>
            <a:r>
              <a:rPr lang="id-ID" dirty="0">
                <a:cs typeface="Arial" pitchFamily="34" charset="0"/>
              </a:rPr>
              <a:t> bagi daerah baru dirintis dengan keluarnya </a:t>
            </a:r>
            <a:r>
              <a:rPr lang="id-ID" dirty="0" smtClean="0">
                <a:cs typeface="Arial" pitchFamily="34" charset="0"/>
              </a:rPr>
              <a:t>Undang – Undang  </a:t>
            </a:r>
            <a:r>
              <a:rPr lang="id-ID" dirty="0">
                <a:cs typeface="Arial" pitchFamily="34" charset="0"/>
              </a:rPr>
              <a:t>No. 1 Tahun 1945 tentang Kedudukan </a:t>
            </a:r>
            <a:r>
              <a:rPr lang="en-US" dirty="0" err="1">
                <a:cs typeface="Arial" pitchFamily="34" charset="0"/>
              </a:rPr>
              <a:t>Komite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nasional</a:t>
            </a:r>
            <a:r>
              <a:rPr lang="en-US" dirty="0">
                <a:cs typeface="Arial" pitchFamily="34" charset="0"/>
              </a:rPr>
              <a:t> Daerah </a:t>
            </a:r>
            <a:endParaRPr lang="id-ID" dirty="0" smtClean="0">
              <a:cs typeface="Arial" pitchFamily="34" charset="0"/>
            </a:endParaRPr>
          </a:p>
          <a:p>
            <a:r>
              <a:rPr lang="id-ID" dirty="0" smtClean="0">
                <a:cs typeface="Arial" pitchFamily="34" charset="0"/>
              </a:rPr>
              <a:t>Undang – Undang No</a:t>
            </a:r>
            <a:r>
              <a:rPr lang="id-ID" dirty="0">
                <a:cs typeface="Arial" pitchFamily="34" charset="0"/>
              </a:rPr>
              <a:t>. 1 Tahun 1945 menyebutkan setidaknya ada </a:t>
            </a:r>
            <a:r>
              <a:rPr lang="id-ID" dirty="0" smtClean="0">
                <a:cs typeface="Arial" pitchFamily="34" charset="0"/>
              </a:rPr>
              <a:t>tiga jenis daerah yang  jmemiliki</a:t>
            </a:r>
            <a:r>
              <a:rPr lang="id-ID" dirty="0">
                <a:cs typeface="Arial" pitchFamily="34" charset="0"/>
              </a:rPr>
              <a:t> </a:t>
            </a:r>
            <a:r>
              <a:rPr lang="en-US" dirty="0" err="1">
                <a:cs typeface="Arial" pitchFamily="34" charset="0"/>
              </a:rPr>
              <a:t>otonomi</a:t>
            </a:r>
            <a:r>
              <a:rPr lang="en-US" dirty="0">
                <a:cs typeface="Arial" pitchFamily="34" charset="0"/>
              </a:rPr>
              <a:t> </a:t>
            </a:r>
            <a:r>
              <a:rPr lang="id-ID" dirty="0">
                <a:cs typeface="Arial" pitchFamily="34" charset="0"/>
              </a:rPr>
              <a:t> yaitu: 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Karisidenan</a:t>
            </a:r>
            <a:r>
              <a:rPr lang="en-US" u="sng" dirty="0">
                <a:cs typeface="Arial" pitchFamily="34" charset="0"/>
              </a:rPr>
              <a:t> </a:t>
            </a:r>
            <a:r>
              <a:rPr lang="id-ID" dirty="0" smtClean="0">
                <a:cs typeface="Arial" pitchFamily="34" charset="0"/>
              </a:rPr>
              <a:t>,</a:t>
            </a:r>
          </a:p>
          <a:p>
            <a:pPr marL="0" indent="0">
              <a:buNone/>
            </a:pPr>
            <a:r>
              <a:rPr lang="id-ID" dirty="0">
                <a:cs typeface="Arial" pitchFamily="34" charset="0"/>
              </a:rPr>
              <a:t> </a:t>
            </a:r>
            <a:r>
              <a:rPr lang="id-ID" dirty="0" smtClean="0">
                <a:cs typeface="Arial" pitchFamily="34" charset="0"/>
              </a:rPr>
              <a:t>  </a:t>
            </a:r>
            <a:r>
              <a:rPr lang="id-ID" dirty="0">
                <a:cs typeface="Arial" pitchFamily="34" charset="0"/>
              </a:rPr>
              <a:t> </a:t>
            </a:r>
            <a:r>
              <a:rPr lang="en-US" dirty="0">
                <a:cs typeface="Arial" pitchFamily="34" charset="0"/>
              </a:rPr>
              <a:t>Kota , Kota </a:t>
            </a:r>
            <a:r>
              <a:rPr lang="en-US" dirty="0" err="1">
                <a:cs typeface="Arial" pitchFamily="34" charset="0"/>
              </a:rPr>
              <a:t>Otonom</a:t>
            </a:r>
            <a:r>
              <a:rPr lang="id-ID" dirty="0">
                <a:cs typeface="Arial" pitchFamily="34" charset="0"/>
              </a:rPr>
              <a:t> dan </a:t>
            </a:r>
            <a:r>
              <a:rPr lang="en-US" dirty="0" err="1">
                <a:cs typeface="Arial" pitchFamily="34" charset="0"/>
              </a:rPr>
              <a:t>Kaupaten</a:t>
            </a:r>
            <a:r>
              <a:rPr lang="en-US" dirty="0">
                <a:cs typeface="Arial" pitchFamily="34" charset="0"/>
              </a:rPr>
              <a:t> </a:t>
            </a:r>
            <a:r>
              <a:rPr lang="id-ID" dirty="0">
                <a:cs typeface="Arial" pitchFamily="34" charset="0"/>
              </a:rPr>
              <a:t> serta lain-lain </a:t>
            </a:r>
            <a:endParaRPr lang="id-ID" dirty="0" smtClean="0">
              <a:cs typeface="Arial" pitchFamily="34" charset="0"/>
            </a:endParaRPr>
          </a:p>
          <a:p>
            <a:pPr marL="0" indent="0">
              <a:buNone/>
            </a:pPr>
            <a:r>
              <a:rPr lang="id-ID">
                <a:cs typeface="Arial" pitchFamily="34" charset="0"/>
              </a:rPr>
              <a:t> </a:t>
            </a:r>
            <a:r>
              <a:rPr lang="id-ID" smtClean="0">
                <a:cs typeface="Arial" pitchFamily="34" charset="0"/>
              </a:rPr>
              <a:t>   daerah </a:t>
            </a:r>
            <a:r>
              <a:rPr lang="id-ID" dirty="0">
                <a:cs typeface="Arial" pitchFamily="34" charset="0"/>
              </a:rPr>
              <a:t>yang dianggap </a:t>
            </a:r>
            <a:r>
              <a:rPr lang="id-ID">
                <a:cs typeface="Arial" pitchFamily="34" charset="0"/>
              </a:rPr>
              <a:t>perlu </a:t>
            </a:r>
            <a:r>
              <a:rPr lang="id-ID" smtClean="0">
                <a:cs typeface="Arial" pitchFamily="34" charset="0"/>
              </a:rPr>
              <a:t>( </a:t>
            </a:r>
            <a:r>
              <a:rPr lang="id-ID" b="1" smtClean="0">
                <a:cs typeface="Arial" pitchFamily="34" charset="0"/>
              </a:rPr>
              <a:t>kecuali Daerah  </a:t>
            </a:r>
            <a:r>
              <a:rPr lang="id-ID" b="1" dirty="0">
                <a:cs typeface="Arial" pitchFamily="34" charset="0"/>
              </a:rPr>
              <a:t> </a:t>
            </a:r>
            <a:r>
              <a:rPr lang="en-US" b="1" dirty="0">
                <a:cs typeface="Arial" pitchFamily="34" charset="0"/>
              </a:rPr>
              <a:t>Yogyakarta </a:t>
            </a:r>
            <a:r>
              <a:rPr lang="id-ID" b="1" dirty="0">
                <a:cs typeface="Arial" pitchFamily="34" charset="0"/>
              </a:rPr>
              <a:t> dan </a:t>
            </a:r>
            <a:r>
              <a:rPr lang="en-US" b="1" dirty="0" err="1">
                <a:cs typeface="Arial" pitchFamily="34" charset="0"/>
              </a:rPr>
              <a:t>surakarta</a:t>
            </a:r>
            <a:r>
              <a:rPr lang="id-ID" b="1" dirty="0">
                <a:cs typeface="Arial" pitchFamily="34" charset="0"/>
              </a:rPr>
              <a:t>).</a:t>
            </a:r>
            <a:endParaRPr lang="en-US" b="1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96220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685800"/>
            <a:ext cx="8382000" cy="59436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Oleh PPKI, </a:t>
            </a:r>
            <a:r>
              <a:rPr lang="en-US" sz="2400" dirty="0" err="1" smtClean="0"/>
              <a:t>secara</a:t>
            </a:r>
            <a:r>
              <a:rPr lang="en-US" sz="2400" dirty="0" smtClean="0"/>
              <a:t> </a:t>
            </a:r>
            <a:r>
              <a:rPr lang="en-US" sz="2400" dirty="0" err="1" smtClean="0"/>
              <a:t>umum</a:t>
            </a:r>
            <a:r>
              <a:rPr lang="en-US" sz="2400" dirty="0" smtClean="0"/>
              <a:t>, </a:t>
            </a:r>
            <a:r>
              <a:rPr lang="en-US" sz="2400" b="1" dirty="0" err="1" smtClean="0"/>
              <a:t>wilayah</a:t>
            </a:r>
            <a:r>
              <a:rPr lang="en-US" sz="2400" b="1" dirty="0" smtClean="0"/>
              <a:t> Indonesia </a:t>
            </a:r>
            <a:r>
              <a:rPr lang="en-US" sz="2400" dirty="0" smtClean="0"/>
              <a:t> </a:t>
            </a:r>
            <a:r>
              <a:rPr lang="en-US" sz="2400" dirty="0" err="1" smtClean="0"/>
              <a:t>dibagi</a:t>
            </a:r>
            <a:r>
              <a:rPr lang="en-US" sz="2400" dirty="0" smtClean="0"/>
              <a:t> </a:t>
            </a:r>
            <a:r>
              <a:rPr lang="en-US" sz="2400" dirty="0" err="1" smtClean="0"/>
              <a:t>menjadi</a:t>
            </a:r>
            <a:r>
              <a:rPr lang="en-US" sz="2400" dirty="0" smtClean="0"/>
              <a:t> </a:t>
            </a:r>
            <a:r>
              <a:rPr lang="en-US" sz="2400" b="1" dirty="0" err="1" smtClean="0"/>
              <a:t>provinsi-provinsi</a:t>
            </a:r>
            <a:r>
              <a:rPr lang="en-US" sz="2400" b="1" dirty="0" smtClean="0"/>
              <a:t>.</a:t>
            </a:r>
            <a:r>
              <a:rPr lang="en-US" sz="2400" dirty="0" smtClean="0"/>
              <a:t> </a:t>
            </a:r>
            <a:r>
              <a:rPr lang="en-US" sz="2400" dirty="0" err="1" smtClean="0"/>
              <a:t>Tiap-tiap</a:t>
            </a:r>
            <a:r>
              <a:rPr lang="en-US" sz="2400" dirty="0" smtClean="0"/>
              <a:t> </a:t>
            </a:r>
            <a:r>
              <a:rPr lang="en-US" sz="2400" dirty="0" err="1" smtClean="0"/>
              <a:t>provinsi</a:t>
            </a:r>
            <a:r>
              <a:rPr lang="en-US" sz="2400" dirty="0" smtClean="0"/>
              <a:t>  </a:t>
            </a:r>
            <a:r>
              <a:rPr lang="en-US" sz="2400" dirty="0" err="1" smtClean="0"/>
              <a:t>dibagi</a:t>
            </a:r>
            <a:r>
              <a:rPr lang="en-US" sz="2400" dirty="0" smtClean="0"/>
              <a:t> </a:t>
            </a:r>
            <a:r>
              <a:rPr lang="en-US" sz="2400" dirty="0" err="1" smtClean="0"/>
              <a:t>lagi</a:t>
            </a:r>
            <a:r>
              <a:rPr lang="en-US" sz="2400" dirty="0" smtClean="0"/>
              <a:t> </a:t>
            </a:r>
            <a:r>
              <a:rPr lang="en-US" sz="2400" dirty="0" err="1" smtClean="0"/>
              <a:t>menjadi</a:t>
            </a:r>
            <a:r>
              <a:rPr lang="en-US" sz="2400" dirty="0" smtClean="0"/>
              <a:t> </a:t>
            </a:r>
            <a:r>
              <a:rPr lang="en-US" sz="2400" dirty="0" err="1" smtClean="0"/>
              <a:t>karisidenan</a:t>
            </a:r>
            <a:r>
              <a:rPr lang="en-US" sz="2400" dirty="0" smtClean="0"/>
              <a:t> -  </a:t>
            </a:r>
            <a:r>
              <a:rPr lang="en-US" sz="2400" dirty="0" err="1" smtClean="0"/>
              <a:t>karisidenan</a:t>
            </a:r>
            <a:r>
              <a:rPr lang="en-US" sz="2400" dirty="0" smtClean="0"/>
              <a:t>. </a:t>
            </a:r>
          </a:p>
          <a:p>
            <a:pPr marL="0" indent="0">
              <a:buNone/>
            </a:pPr>
            <a:r>
              <a:rPr lang="en-US" sz="2400" dirty="0" smtClean="0"/>
              <a:t>     </a:t>
            </a:r>
            <a:r>
              <a:rPr lang="en-US" sz="2400" dirty="0" err="1" smtClean="0"/>
              <a:t>Masing</a:t>
            </a:r>
            <a:r>
              <a:rPr lang="en-US" sz="2400" dirty="0" smtClean="0"/>
              <a:t> </a:t>
            </a:r>
            <a:r>
              <a:rPr lang="en-US" sz="2400" dirty="0" err="1" smtClean="0"/>
              <a:t>masing</a:t>
            </a:r>
            <a:r>
              <a:rPr lang="en-US" sz="2400" dirty="0" smtClean="0"/>
              <a:t>  </a:t>
            </a:r>
            <a:r>
              <a:rPr lang="en-US" sz="2400" b="1" dirty="0" err="1" smtClean="0"/>
              <a:t>provinsi</a:t>
            </a:r>
            <a:r>
              <a:rPr lang="en-US" sz="2400" dirty="0" smtClean="0"/>
              <a:t>  </a:t>
            </a:r>
            <a:r>
              <a:rPr lang="en-US" sz="2400" dirty="0" err="1" smtClean="0"/>
              <a:t>dikepalai</a:t>
            </a:r>
            <a:r>
              <a:rPr lang="en-US" sz="2400" dirty="0" smtClean="0"/>
              <a:t> </a:t>
            </a:r>
            <a:r>
              <a:rPr lang="en-US" sz="2400" dirty="0" err="1" smtClean="0"/>
              <a:t>oleh</a:t>
            </a:r>
            <a:r>
              <a:rPr lang="en-US" sz="2400" dirty="0" smtClean="0"/>
              <a:t> </a:t>
            </a:r>
            <a:r>
              <a:rPr lang="en-US" sz="2400" b="1" dirty="0" err="1" smtClean="0"/>
              <a:t>Gubernur</a:t>
            </a:r>
            <a:endParaRPr lang="en-US" sz="2400" b="1" dirty="0" smtClean="0"/>
          </a:p>
          <a:p>
            <a:pPr marL="0" indent="0">
              <a:buNone/>
            </a:pPr>
            <a:r>
              <a:rPr lang="en-US" sz="2400" dirty="0" smtClean="0"/>
              <a:t>    Sedangkan  </a:t>
            </a:r>
            <a:r>
              <a:rPr lang="en-US" sz="2400" b="1" dirty="0" err="1" smtClean="0"/>
              <a:t>karisidenan</a:t>
            </a:r>
            <a:r>
              <a:rPr lang="en-US" sz="2400" b="1" dirty="0" smtClean="0"/>
              <a:t> </a:t>
            </a:r>
            <a:r>
              <a:rPr lang="en-US" sz="2400" dirty="0" smtClean="0"/>
              <a:t> </a:t>
            </a:r>
            <a:r>
              <a:rPr lang="en-US" sz="2400" dirty="0" err="1" smtClean="0"/>
              <a:t>dikepalai</a:t>
            </a:r>
            <a:r>
              <a:rPr lang="en-US" sz="2400" dirty="0" smtClean="0"/>
              <a:t> </a:t>
            </a:r>
            <a:r>
              <a:rPr lang="en-US" sz="2400" dirty="0" err="1" smtClean="0"/>
              <a:t>oleh</a:t>
            </a:r>
            <a:r>
              <a:rPr lang="en-US" sz="2400" dirty="0" smtClean="0"/>
              <a:t> </a:t>
            </a:r>
            <a:r>
              <a:rPr lang="en-US" sz="2400" b="1" dirty="0" err="1" smtClean="0"/>
              <a:t>Residen</a:t>
            </a:r>
            <a:r>
              <a:rPr lang="en-US" sz="2400" dirty="0" smtClean="0"/>
              <a:t>.</a:t>
            </a:r>
          </a:p>
          <a:p>
            <a:r>
              <a:rPr lang="en-US" sz="2400" b="1" dirty="0" err="1" smtClean="0"/>
              <a:t>Gubernur</a:t>
            </a:r>
            <a:r>
              <a:rPr lang="en-US" sz="2400" b="1" dirty="0" smtClean="0"/>
              <a:t>  </a:t>
            </a:r>
            <a:r>
              <a:rPr lang="en-US" sz="2400" b="1" dirty="0" err="1" smtClean="0"/>
              <a:t>dan</a:t>
            </a:r>
            <a:r>
              <a:rPr lang="en-US" sz="2400" b="1" dirty="0" smtClean="0"/>
              <a:t>  </a:t>
            </a:r>
            <a:r>
              <a:rPr lang="en-US" sz="2400" b="1" dirty="0" err="1" smtClean="0"/>
              <a:t>Residen</a:t>
            </a:r>
            <a:r>
              <a:rPr lang="en-US" sz="2400" b="1" dirty="0" smtClean="0"/>
              <a:t> </a:t>
            </a:r>
            <a:r>
              <a:rPr lang="en-US" sz="2400" dirty="0" smtClean="0"/>
              <a:t> 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melaksanakan</a:t>
            </a:r>
            <a:r>
              <a:rPr lang="en-US" sz="2400" dirty="0" smtClean="0"/>
              <a:t> </a:t>
            </a:r>
            <a:r>
              <a:rPr lang="en-US" sz="2400" dirty="0" err="1" smtClean="0"/>
              <a:t>pemerintahan</a:t>
            </a:r>
            <a:r>
              <a:rPr lang="en-US" sz="2400" dirty="0" smtClean="0"/>
              <a:t> </a:t>
            </a:r>
            <a:r>
              <a:rPr lang="en-US" sz="2400" dirty="0" err="1" smtClean="0"/>
              <a:t>dibantu</a:t>
            </a:r>
            <a:r>
              <a:rPr lang="en-US" sz="2400" dirty="0" smtClean="0"/>
              <a:t> </a:t>
            </a:r>
            <a:r>
              <a:rPr lang="en-US" sz="2400" dirty="0" err="1" smtClean="0"/>
              <a:t>oleh</a:t>
            </a:r>
            <a:r>
              <a:rPr lang="en-US" sz="2400" dirty="0" smtClean="0"/>
              <a:t> 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Komite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Nasional</a:t>
            </a:r>
            <a:r>
              <a:rPr lang="en-US" sz="2400" b="1" dirty="0" smtClean="0">
                <a:solidFill>
                  <a:schemeClr val="tx1"/>
                </a:solidFill>
              </a:rPr>
              <a:t> Daera</a:t>
            </a:r>
            <a:r>
              <a:rPr lang="en-US" sz="2400" b="1" dirty="0" smtClean="0"/>
              <a:t>h</a:t>
            </a:r>
            <a:r>
              <a:rPr lang="en-US" sz="2400" dirty="0" smtClean="0"/>
              <a:t>. </a:t>
            </a:r>
            <a:r>
              <a:rPr lang="en-US" sz="2400" dirty="0" err="1" smtClean="0"/>
              <a:t>Selebihnya</a:t>
            </a:r>
            <a:r>
              <a:rPr lang="en-US" sz="2400" dirty="0" smtClean="0"/>
              <a:t> </a:t>
            </a:r>
            <a:r>
              <a:rPr lang="en-US" sz="2400" dirty="0" err="1" smtClean="0"/>
              <a:t>susunan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bentuk</a:t>
            </a:r>
            <a:r>
              <a:rPr lang="en-US" sz="2400" dirty="0" smtClean="0"/>
              <a:t> </a:t>
            </a:r>
            <a:r>
              <a:rPr lang="en-US" sz="2400" dirty="0" err="1" smtClean="0"/>
              <a:t>pemerintahan</a:t>
            </a:r>
            <a:r>
              <a:rPr lang="en-US" sz="2400" dirty="0" smtClean="0"/>
              <a:t> </a:t>
            </a:r>
            <a:r>
              <a:rPr lang="en-US" sz="2400" dirty="0" err="1" smtClean="0"/>
              <a:t>daerah</a:t>
            </a:r>
            <a:r>
              <a:rPr lang="en-US" sz="2400" dirty="0" smtClean="0"/>
              <a:t> </a:t>
            </a:r>
            <a:r>
              <a:rPr lang="en-US" sz="2400" dirty="0" err="1" smtClean="0"/>
              <a:t>dilanjutkan</a:t>
            </a:r>
            <a:r>
              <a:rPr lang="en-US" sz="2400" dirty="0" smtClean="0"/>
              <a:t> </a:t>
            </a:r>
            <a:r>
              <a:rPr lang="en-US" sz="2400" dirty="0" err="1" smtClean="0"/>
              <a:t>menurut</a:t>
            </a:r>
            <a:r>
              <a:rPr lang="en-US" sz="2400" dirty="0" smtClean="0"/>
              <a:t> </a:t>
            </a:r>
            <a:r>
              <a:rPr lang="en-US" sz="2400" dirty="0" err="1" smtClean="0"/>
              <a:t>kondisi</a:t>
            </a:r>
            <a:r>
              <a:rPr lang="en-US" sz="2400" dirty="0" smtClean="0"/>
              <a:t> yang </a:t>
            </a:r>
            <a:r>
              <a:rPr lang="en-US" sz="2400" dirty="0" err="1" smtClean="0"/>
              <a:t>sudah</a:t>
            </a:r>
            <a:r>
              <a:rPr lang="en-US" sz="2400" dirty="0" smtClean="0"/>
              <a:t> </a:t>
            </a:r>
            <a:r>
              <a:rPr lang="en-US" sz="2400" dirty="0" err="1" smtClean="0"/>
              <a:t>ada</a:t>
            </a:r>
            <a:r>
              <a:rPr lang="en-US" sz="2400" dirty="0" smtClean="0"/>
              <a:t>. Dengan </a:t>
            </a:r>
            <a:r>
              <a:rPr lang="en-US" sz="2400" dirty="0" err="1" smtClean="0"/>
              <a:t>demikian</a:t>
            </a:r>
            <a:r>
              <a:rPr lang="en-US" sz="2400" dirty="0" smtClean="0"/>
              <a:t> 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provinsi</a:t>
            </a:r>
            <a:r>
              <a:rPr lang="en-US" sz="2400" b="1" dirty="0" smtClean="0"/>
              <a:t> </a:t>
            </a:r>
            <a:r>
              <a:rPr lang="en-US" sz="2400" dirty="0" smtClean="0"/>
              <a:t> 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b="1" dirty="0" err="1" smtClean="0"/>
              <a:t>karisidenan</a:t>
            </a:r>
            <a:r>
              <a:rPr lang="en-US" sz="2400" b="1" dirty="0" smtClean="0"/>
              <a:t> </a:t>
            </a:r>
            <a:r>
              <a:rPr lang="en-US" sz="2400" dirty="0" smtClean="0"/>
              <a:t>  </a:t>
            </a:r>
            <a:r>
              <a:rPr lang="en-US" sz="2400" dirty="0" err="1" smtClean="0"/>
              <a:t>hanya</a:t>
            </a:r>
            <a:r>
              <a:rPr lang="en-US" sz="2400" dirty="0" smtClean="0"/>
              <a:t> </a:t>
            </a:r>
            <a:r>
              <a:rPr lang="en-US" sz="2400" dirty="0" err="1" smtClean="0"/>
              <a:t>sebagai</a:t>
            </a:r>
            <a:r>
              <a:rPr lang="en-US" sz="2400" dirty="0" smtClean="0"/>
              <a:t>  </a:t>
            </a:r>
            <a:r>
              <a:rPr lang="en-US" sz="2400" b="1" dirty="0" err="1" smtClean="0"/>
              <a:t>daerah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administratif</a:t>
            </a:r>
            <a:r>
              <a:rPr lang="en-US" sz="2400" b="1" dirty="0" smtClean="0"/>
              <a:t> </a:t>
            </a:r>
            <a:r>
              <a:rPr lang="en-US" sz="2400" dirty="0" smtClean="0"/>
              <a:t> </a:t>
            </a:r>
            <a:r>
              <a:rPr lang="en-US" sz="2400" b="1" dirty="0" err="1" smtClean="0">
                <a:solidFill>
                  <a:srgbClr val="FF0000"/>
                </a:solidFill>
              </a:rPr>
              <a:t>dan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belum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mendapat</a:t>
            </a:r>
            <a:r>
              <a:rPr lang="en-US" sz="2400" b="1" dirty="0" smtClean="0">
                <a:solidFill>
                  <a:srgbClr val="FF0000"/>
                </a:solidFill>
              </a:rPr>
              <a:t> Otonomi . 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147971"/>
              </p:ext>
            </p:extLst>
          </p:nvPr>
        </p:nvGraphicFramePr>
        <p:xfrm>
          <a:off x="914400" y="5105400"/>
          <a:ext cx="6096000" cy="1351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600" b="1" dirty="0" err="1">
                          <a:solidFill>
                            <a:srgbClr val="202122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Tingkatan</a:t>
                      </a:r>
                      <a:r>
                        <a:rPr lang="en-US" sz="1600" b="1" dirty="0">
                          <a:solidFill>
                            <a:srgbClr val="202122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202122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wilayah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30480" marB="3048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err="1" smtClean="0">
                          <a:solidFill>
                            <a:srgbClr val="202122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Nomenklatur</a:t>
                      </a:r>
                      <a:r>
                        <a:rPr lang="en-US" sz="1600" b="1" dirty="0" smtClean="0">
                          <a:solidFill>
                            <a:srgbClr val="202122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yang </a:t>
                      </a:r>
                      <a:r>
                        <a:rPr lang="en-US" sz="1600" b="1" dirty="0" err="1" smtClean="0">
                          <a:solidFill>
                            <a:srgbClr val="202122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digunakan</a:t>
                      </a:r>
                      <a:endParaRPr lang="en-US" sz="16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600" b="1" dirty="0" err="1">
                          <a:solidFill>
                            <a:srgbClr val="202122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Tingkatan</a:t>
                      </a:r>
                      <a:r>
                        <a:rPr lang="en-US" sz="1600" b="1" dirty="0">
                          <a:solidFill>
                            <a:srgbClr val="202122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202122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Atas</a:t>
                      </a:r>
                      <a:endParaRPr lang="en-US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30480" marB="30480" anchor="ctr"/>
                </a:tc>
                <a:tc>
                  <a:txBody>
                    <a:bodyPr/>
                    <a:lstStyle/>
                    <a:p>
                      <a:r>
                        <a:rPr lang="en-US" b="1" dirty="0" err="1" smtClean="0"/>
                        <a:t>Provnsi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600" b="1" dirty="0" err="1">
                          <a:solidFill>
                            <a:srgbClr val="202122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Tingkatan</a:t>
                      </a:r>
                      <a:r>
                        <a:rPr lang="en-US" sz="1600" b="1" dirty="0">
                          <a:solidFill>
                            <a:srgbClr val="202122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202122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Bawah</a:t>
                      </a:r>
                      <a:endParaRPr lang="en-US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30480" marB="30480" anchor="ctr"/>
                </a:tc>
                <a:tc>
                  <a:txBody>
                    <a:bodyPr/>
                    <a:lstStyle/>
                    <a:p>
                      <a:r>
                        <a:rPr lang="en-US" b="1" dirty="0" err="1" smtClean="0"/>
                        <a:t>Karisidenan</a:t>
                      </a:r>
                      <a:r>
                        <a:rPr lang="en-US" b="1" dirty="0" smtClean="0"/>
                        <a:t> </a:t>
                      </a:r>
                      <a:endParaRPr lang="en-US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58105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91264" cy="346050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836712"/>
            <a:ext cx="8219256" cy="5616624"/>
          </a:xfrm>
        </p:spPr>
        <p:txBody>
          <a:bodyPr>
            <a:normAutofit fontScale="70000" lnSpcReduction="20000"/>
          </a:bodyPr>
          <a:lstStyle/>
          <a:p>
            <a:r>
              <a:rPr lang="en-US" dirty="0">
                <a:latin typeface="+mj-lt"/>
                <a:cs typeface="Arial" pitchFamily="34" charset="0"/>
              </a:rPr>
              <a:t>Undang-Undang No. 1 </a:t>
            </a:r>
            <a:r>
              <a:rPr lang="en-US" dirty="0" err="1">
                <a:latin typeface="+mj-lt"/>
                <a:cs typeface="Arial" pitchFamily="34" charset="0"/>
              </a:rPr>
              <a:t>Tahun</a:t>
            </a:r>
            <a:r>
              <a:rPr lang="en-US" dirty="0">
                <a:latin typeface="+mj-lt"/>
                <a:cs typeface="Arial" pitchFamily="34" charset="0"/>
              </a:rPr>
              <a:t> 1945 </a:t>
            </a:r>
            <a:r>
              <a:rPr lang="en-US" dirty="0" err="1">
                <a:latin typeface="+mj-lt"/>
                <a:cs typeface="Arial" pitchFamily="34" charset="0"/>
              </a:rPr>
              <a:t>merupakan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undang-undang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pertama</a:t>
            </a:r>
            <a:r>
              <a:rPr lang="en-US" dirty="0">
                <a:latin typeface="+mj-lt"/>
                <a:cs typeface="Arial" pitchFamily="34" charset="0"/>
              </a:rPr>
              <a:t> yang </a:t>
            </a:r>
            <a:r>
              <a:rPr lang="en-US" dirty="0" err="1">
                <a:latin typeface="+mj-lt"/>
                <a:cs typeface="Arial" pitchFamily="34" charset="0"/>
              </a:rPr>
              <a:t>mengatur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mengenai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pemerintahan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daerah</a:t>
            </a:r>
            <a:r>
              <a:rPr lang="en-US" dirty="0">
                <a:latin typeface="+mj-lt"/>
                <a:cs typeface="Arial" pitchFamily="34" charset="0"/>
              </a:rPr>
              <a:t>.</a:t>
            </a:r>
            <a:r>
              <a:rPr lang="en-US" dirty="0">
                <a:latin typeface="+mj-lt"/>
              </a:rPr>
              <a:t>. </a:t>
            </a:r>
            <a:r>
              <a:rPr lang="en-US" dirty="0" err="1">
                <a:latin typeface="+mj-lt"/>
              </a:rPr>
              <a:t>Pembatasan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terhadap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otonomi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itu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hanyalah</a:t>
            </a:r>
            <a:r>
              <a:rPr lang="en-US" dirty="0">
                <a:latin typeface="+mj-lt"/>
              </a:rPr>
              <a:t> agar </a:t>
            </a:r>
            <a:r>
              <a:rPr lang="en-US" dirty="0" err="1">
                <a:latin typeface="+mj-lt"/>
              </a:rPr>
              <a:t>tidak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bertentangan</a:t>
            </a:r>
            <a:r>
              <a:rPr lang="en-US" dirty="0">
                <a:latin typeface="+mj-lt"/>
              </a:rPr>
              <a:t> d</a:t>
            </a:r>
            <a:r>
              <a:rPr lang="id-ID" dirty="0">
                <a:latin typeface="+mj-lt"/>
              </a:rPr>
              <a:t>g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peraturan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Pusat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dan</a:t>
            </a:r>
            <a:r>
              <a:rPr lang="en-US" dirty="0">
                <a:latin typeface="+mj-lt"/>
              </a:rPr>
              <a:t> Daerah yang </a:t>
            </a:r>
            <a:r>
              <a:rPr lang="en-US" dirty="0" err="1">
                <a:latin typeface="+mj-lt"/>
              </a:rPr>
              <a:t>lebih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tinggi</a:t>
            </a:r>
            <a:r>
              <a:rPr lang="en-US" dirty="0">
                <a:latin typeface="+mj-lt"/>
              </a:rPr>
              <a:t>. </a:t>
            </a:r>
          </a:p>
          <a:p>
            <a:r>
              <a:rPr lang="en-US" dirty="0">
                <a:latin typeface="+mj-lt"/>
                <a:cs typeface="Arial" pitchFamily="34" charset="0"/>
              </a:rPr>
              <a:t>Dalam UU </a:t>
            </a:r>
            <a:r>
              <a:rPr lang="en-US" dirty="0" err="1">
                <a:latin typeface="+mj-lt"/>
                <a:cs typeface="Arial" pitchFamily="34" charset="0"/>
              </a:rPr>
              <a:t>ini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antara</a:t>
            </a:r>
            <a:r>
              <a:rPr lang="en-US" dirty="0">
                <a:latin typeface="+mj-lt"/>
                <a:cs typeface="Arial" pitchFamily="34" charset="0"/>
              </a:rPr>
              <a:t> lain </a:t>
            </a:r>
            <a:r>
              <a:rPr lang="en-US" dirty="0" err="1">
                <a:latin typeface="+mj-lt"/>
                <a:cs typeface="Arial" pitchFamily="34" charset="0"/>
              </a:rPr>
              <a:t>ditetapkan</a:t>
            </a:r>
            <a:r>
              <a:rPr lang="en-US" dirty="0">
                <a:latin typeface="+mj-lt"/>
                <a:cs typeface="Arial" pitchFamily="34" charset="0"/>
              </a:rPr>
              <a:t> :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Komite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Nasional</a:t>
            </a:r>
            <a:r>
              <a:rPr lang="en-US" dirty="0">
                <a:latin typeface="+mj-lt"/>
                <a:cs typeface="Arial" pitchFamily="34" charset="0"/>
              </a:rPr>
              <a:t> Daerah  (</a:t>
            </a:r>
            <a:r>
              <a:rPr lang="en-US" b="1" dirty="0">
                <a:latin typeface="+mj-lt"/>
                <a:cs typeface="Arial" pitchFamily="34" charset="0"/>
              </a:rPr>
              <a:t>KND) </a:t>
            </a:r>
            <a:r>
              <a:rPr lang="en-US" dirty="0" err="1">
                <a:latin typeface="+mj-lt"/>
                <a:cs typeface="Arial" pitchFamily="34" charset="0"/>
              </a:rPr>
              <a:t>diadakan</a:t>
            </a:r>
            <a:r>
              <a:rPr lang="en-US" dirty="0">
                <a:latin typeface="+mj-lt"/>
                <a:cs typeface="Arial" pitchFamily="34" charset="0"/>
              </a:rPr>
              <a:t>, </a:t>
            </a:r>
            <a:r>
              <a:rPr lang="en-US" dirty="0" err="1">
                <a:latin typeface="+mj-lt"/>
                <a:cs typeface="Arial" pitchFamily="34" charset="0"/>
              </a:rPr>
              <a:t>kecuali</a:t>
            </a:r>
            <a:r>
              <a:rPr lang="en-US" dirty="0">
                <a:latin typeface="+mj-lt"/>
                <a:cs typeface="Arial" pitchFamily="34" charset="0"/>
              </a:rPr>
              <a:t> di Daerah Surakarta </a:t>
            </a:r>
            <a:r>
              <a:rPr lang="en-US" dirty="0" err="1">
                <a:latin typeface="+mj-lt"/>
                <a:cs typeface="Arial" pitchFamily="34" charset="0"/>
              </a:rPr>
              <a:t>dan</a:t>
            </a:r>
            <a:r>
              <a:rPr lang="en-US" dirty="0">
                <a:latin typeface="+mj-lt"/>
                <a:cs typeface="Arial" pitchFamily="34" charset="0"/>
              </a:rPr>
              <a:t> Yogyakarta, di </a:t>
            </a:r>
            <a:r>
              <a:rPr lang="en-US" dirty="0" err="1">
                <a:latin typeface="+mj-lt"/>
                <a:cs typeface="Arial" pitchFamily="34" charset="0"/>
              </a:rPr>
              <a:t>Kresidenan</a:t>
            </a:r>
            <a:r>
              <a:rPr lang="en-US" dirty="0">
                <a:latin typeface="+mj-lt"/>
                <a:cs typeface="Arial" pitchFamily="34" charset="0"/>
              </a:rPr>
              <a:t>, di Kota </a:t>
            </a:r>
            <a:r>
              <a:rPr lang="en-US" dirty="0" err="1">
                <a:latin typeface="+mj-lt"/>
                <a:cs typeface="Arial" pitchFamily="34" charset="0"/>
              </a:rPr>
              <a:t>berotonomi</a:t>
            </a:r>
            <a:r>
              <a:rPr lang="en-US" dirty="0">
                <a:latin typeface="+mj-lt"/>
                <a:cs typeface="Arial" pitchFamily="34" charset="0"/>
              </a:rPr>
              <a:t>, </a:t>
            </a:r>
            <a:r>
              <a:rPr lang="id-ID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Kabupaten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id-ID" dirty="0">
                <a:latin typeface="+mj-lt"/>
                <a:cs typeface="Arial" pitchFamily="34" charset="0"/>
              </a:rPr>
              <a:t>&amp;</a:t>
            </a:r>
            <a:r>
              <a:rPr lang="en-US" dirty="0">
                <a:latin typeface="+mj-lt"/>
                <a:cs typeface="Arial" pitchFamily="34" charset="0"/>
              </a:rPr>
              <a:t> lain-lain Daerah yang </a:t>
            </a:r>
            <a:r>
              <a:rPr lang="en-US" dirty="0" err="1">
                <a:latin typeface="+mj-lt"/>
                <a:cs typeface="Arial" pitchFamily="34" charset="0"/>
              </a:rPr>
              <a:t>dianggap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perlu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oleh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Menteri</a:t>
            </a:r>
            <a:r>
              <a:rPr lang="en-US" dirty="0">
                <a:latin typeface="+mj-lt"/>
                <a:cs typeface="Arial" pitchFamily="34" charset="0"/>
              </a:rPr>
              <a:t> Dalam </a:t>
            </a:r>
            <a:r>
              <a:rPr lang="en-US" dirty="0" err="1">
                <a:latin typeface="+mj-lt"/>
                <a:cs typeface="Arial" pitchFamily="34" charset="0"/>
              </a:rPr>
              <a:t>Negeri</a:t>
            </a:r>
            <a:r>
              <a:rPr lang="en-US" dirty="0">
                <a:latin typeface="+mj-lt"/>
                <a:cs typeface="Arial" pitchFamily="34" charset="0"/>
              </a:rPr>
              <a:t> ( </a:t>
            </a:r>
            <a:r>
              <a:rPr lang="en-US" dirty="0" err="1">
                <a:latin typeface="+mj-lt"/>
                <a:cs typeface="Arial" pitchFamily="34" charset="0"/>
              </a:rPr>
              <a:t>Pasal</a:t>
            </a:r>
            <a:r>
              <a:rPr lang="en-US" dirty="0">
                <a:latin typeface="+mj-lt"/>
                <a:cs typeface="Arial" pitchFamily="34" charset="0"/>
              </a:rPr>
              <a:t> 1).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err="1">
                <a:latin typeface="+mj-lt"/>
                <a:cs typeface="Arial" pitchFamily="34" charset="0"/>
              </a:rPr>
              <a:t>Komite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Nasional</a:t>
            </a:r>
            <a:r>
              <a:rPr lang="en-US" dirty="0">
                <a:latin typeface="+mj-lt"/>
                <a:cs typeface="Arial" pitchFamily="34" charset="0"/>
              </a:rPr>
              <a:t> Daerah (</a:t>
            </a:r>
            <a:r>
              <a:rPr lang="en-US" b="1" dirty="0">
                <a:latin typeface="+mj-lt"/>
                <a:cs typeface="Arial" pitchFamily="34" charset="0"/>
              </a:rPr>
              <a:t>KND) </a:t>
            </a:r>
            <a:r>
              <a:rPr lang="en-US" dirty="0" err="1">
                <a:latin typeface="+mj-lt"/>
                <a:cs typeface="Arial" pitchFamily="34" charset="0"/>
              </a:rPr>
              <a:t>menjadi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Badan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Perwakilan</a:t>
            </a:r>
            <a:r>
              <a:rPr lang="en-US" dirty="0">
                <a:latin typeface="+mj-lt"/>
                <a:cs typeface="Arial" pitchFamily="34" charset="0"/>
              </a:rPr>
              <a:t> Rakyat </a:t>
            </a:r>
            <a:r>
              <a:rPr lang="en-US" dirty="0" err="1">
                <a:latin typeface="+mj-lt"/>
                <a:cs typeface="Arial" pitchFamily="34" charset="0"/>
              </a:rPr>
              <a:t>Dareah</a:t>
            </a:r>
            <a:r>
              <a:rPr lang="en-US" dirty="0">
                <a:latin typeface="+mj-lt"/>
                <a:cs typeface="Arial" pitchFamily="34" charset="0"/>
              </a:rPr>
              <a:t> (</a:t>
            </a:r>
            <a:r>
              <a:rPr lang="en-US" b="1" dirty="0">
                <a:latin typeface="+mj-lt"/>
                <a:cs typeface="Arial" pitchFamily="34" charset="0"/>
              </a:rPr>
              <a:t>BPRD</a:t>
            </a:r>
            <a:r>
              <a:rPr lang="en-US" dirty="0">
                <a:latin typeface="+mj-lt"/>
                <a:cs typeface="Arial" pitchFamily="34" charset="0"/>
              </a:rPr>
              <a:t>)  </a:t>
            </a:r>
            <a:r>
              <a:rPr lang="en-US" dirty="0" err="1">
                <a:latin typeface="+mj-lt"/>
                <a:cs typeface="Arial" pitchFamily="34" charset="0"/>
              </a:rPr>
              <a:t>ya</a:t>
            </a:r>
            <a:r>
              <a:rPr lang="id-ID" dirty="0">
                <a:latin typeface="+mj-lt"/>
                <a:cs typeface="Arial" pitchFamily="34" charset="0"/>
              </a:rPr>
              <a:t>n</a:t>
            </a:r>
            <a:r>
              <a:rPr lang="en-US" dirty="0">
                <a:latin typeface="+mj-lt"/>
                <a:cs typeface="Arial" pitchFamily="34" charset="0"/>
              </a:rPr>
              <a:t>g </a:t>
            </a:r>
            <a:r>
              <a:rPr lang="en-US" dirty="0" err="1">
                <a:latin typeface="+mj-lt"/>
                <a:cs typeface="Arial" pitchFamily="34" charset="0"/>
              </a:rPr>
              <a:t>bersama-sama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dengan</a:t>
            </a:r>
            <a:r>
              <a:rPr lang="en-US" dirty="0">
                <a:latin typeface="+mj-lt"/>
                <a:cs typeface="Arial" pitchFamily="34" charset="0"/>
              </a:rPr>
              <a:t>  </a:t>
            </a:r>
            <a:r>
              <a:rPr lang="en-US" dirty="0" err="1">
                <a:latin typeface="+mj-lt"/>
                <a:cs typeface="Arial" pitchFamily="34" charset="0"/>
              </a:rPr>
              <a:t>dan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dipimpin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oleh</a:t>
            </a:r>
            <a:r>
              <a:rPr lang="en-US" dirty="0">
                <a:latin typeface="+mj-lt"/>
                <a:cs typeface="Arial" pitchFamily="34" charset="0"/>
              </a:rPr>
              <a:t> Kepala Daerah </a:t>
            </a:r>
            <a:r>
              <a:rPr lang="en-US" dirty="0" err="1">
                <a:latin typeface="+mj-lt"/>
                <a:cs typeface="Arial" pitchFamily="34" charset="0"/>
              </a:rPr>
              <a:t>menjalankan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pekerjaan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mengatur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rumah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tangga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Daerahnya</a:t>
            </a:r>
            <a:r>
              <a:rPr lang="en-US" dirty="0">
                <a:latin typeface="+mj-lt"/>
                <a:cs typeface="Arial" pitchFamily="34" charset="0"/>
              </a:rPr>
              <a:t>, </a:t>
            </a:r>
            <a:r>
              <a:rPr lang="en-US" dirty="0" err="1">
                <a:latin typeface="+mj-lt"/>
                <a:cs typeface="Arial" pitchFamily="34" charset="0"/>
              </a:rPr>
              <a:t>asal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tidak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bertentangan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dengan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peraturan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Pemerintah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Pusat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dan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Pemerintah</a:t>
            </a:r>
            <a:r>
              <a:rPr lang="en-US" dirty="0">
                <a:latin typeface="+mj-lt"/>
                <a:cs typeface="Arial" pitchFamily="34" charset="0"/>
              </a:rPr>
              <a:t> Daerah yang </a:t>
            </a:r>
            <a:r>
              <a:rPr lang="en-US" dirty="0" err="1">
                <a:latin typeface="+mj-lt"/>
                <a:cs typeface="Arial" pitchFamily="34" charset="0"/>
              </a:rPr>
              <a:t>lebih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luas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dari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padanya</a:t>
            </a:r>
            <a:r>
              <a:rPr lang="en-US" dirty="0">
                <a:latin typeface="+mj-lt"/>
                <a:cs typeface="Arial" pitchFamily="34" charset="0"/>
              </a:rPr>
              <a:t> (</a:t>
            </a:r>
            <a:r>
              <a:rPr lang="en-US" dirty="0" err="1" smtClean="0">
                <a:latin typeface="+mj-lt"/>
                <a:cs typeface="Arial" pitchFamily="34" charset="0"/>
              </a:rPr>
              <a:t>Psal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>
                <a:latin typeface="+mj-lt"/>
                <a:cs typeface="Arial" pitchFamily="34" charset="0"/>
              </a:rPr>
              <a:t>2)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Oleh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Komite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Nasional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dipilih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beberapa</a:t>
            </a:r>
            <a:r>
              <a:rPr lang="en-US" dirty="0">
                <a:latin typeface="+mj-lt"/>
                <a:cs typeface="Arial" pitchFamily="34" charset="0"/>
              </a:rPr>
              <a:t> orang, </a:t>
            </a:r>
            <a:r>
              <a:rPr lang="en-US" dirty="0" err="1">
                <a:latin typeface="+mj-lt"/>
                <a:cs typeface="Arial" pitchFamily="34" charset="0"/>
              </a:rPr>
              <a:t>sebanyak-banyaknya</a:t>
            </a:r>
            <a:r>
              <a:rPr lang="en-US" dirty="0">
                <a:latin typeface="+mj-lt"/>
                <a:cs typeface="Arial" pitchFamily="34" charset="0"/>
              </a:rPr>
              <a:t> 5 orang </a:t>
            </a:r>
            <a:r>
              <a:rPr lang="en-US" dirty="0" err="1">
                <a:latin typeface="+mj-lt"/>
                <a:cs typeface="Arial" pitchFamily="34" charset="0"/>
              </a:rPr>
              <a:t>sebagai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Badan</a:t>
            </a:r>
            <a:r>
              <a:rPr lang="en-US" dirty="0">
                <a:latin typeface="+mj-lt"/>
                <a:cs typeface="Arial" pitchFamily="34" charset="0"/>
              </a:rPr>
              <a:t> Executive, yang </a:t>
            </a:r>
            <a:r>
              <a:rPr lang="en-US" dirty="0" err="1">
                <a:latin typeface="+mj-lt"/>
                <a:cs typeface="Arial" pitchFamily="34" charset="0"/>
              </a:rPr>
              <a:t>bersama-sama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dengan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dan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pimpinan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oleh</a:t>
            </a:r>
            <a:r>
              <a:rPr lang="en-US" dirty="0">
                <a:latin typeface="+mj-lt"/>
                <a:cs typeface="Arial" pitchFamily="34" charset="0"/>
              </a:rPr>
              <a:t> Kepala Daerah </a:t>
            </a:r>
            <a:r>
              <a:rPr lang="en-US" dirty="0" err="1">
                <a:latin typeface="+mj-lt"/>
                <a:cs typeface="Arial" pitchFamily="34" charset="0"/>
              </a:rPr>
              <a:t>menjalankan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pemerintahan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sehari-hari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dalam</a:t>
            </a:r>
            <a:r>
              <a:rPr lang="en-US" dirty="0">
                <a:latin typeface="+mj-lt"/>
                <a:cs typeface="Arial" pitchFamily="34" charset="0"/>
              </a:rPr>
              <a:t> Daerah </a:t>
            </a:r>
            <a:r>
              <a:rPr lang="en-US" dirty="0" err="1">
                <a:latin typeface="+mj-lt"/>
                <a:cs typeface="Arial" pitchFamily="34" charset="0"/>
              </a:rPr>
              <a:t>itu</a:t>
            </a:r>
            <a:r>
              <a:rPr lang="en-US" dirty="0">
                <a:latin typeface="+mj-lt"/>
                <a:cs typeface="Arial" pitchFamily="34" charset="0"/>
              </a:rPr>
              <a:t> (</a:t>
            </a:r>
            <a:r>
              <a:rPr lang="en-US" dirty="0" err="1">
                <a:latin typeface="+mj-lt"/>
                <a:cs typeface="Arial" pitchFamily="34" charset="0"/>
              </a:rPr>
              <a:t>Pasal</a:t>
            </a:r>
            <a:r>
              <a:rPr lang="en-US" dirty="0">
                <a:latin typeface="+mj-lt"/>
                <a:cs typeface="Arial" pitchFamily="34" charset="0"/>
              </a:rPr>
              <a:t> 3).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1463459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91264" cy="418058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980728"/>
            <a:ext cx="8219256" cy="5400600"/>
          </a:xfrm>
        </p:spPr>
        <p:txBody>
          <a:bodyPr>
            <a:normAutofit fontScale="77500" lnSpcReduction="20000"/>
          </a:bodyPr>
          <a:lstStyle/>
          <a:p>
            <a:r>
              <a:rPr lang="en-US" dirty="0">
                <a:latin typeface="+mj-lt"/>
              </a:rPr>
              <a:t>Pada </a:t>
            </a:r>
            <a:r>
              <a:rPr lang="en-US" dirty="0" err="1">
                <a:latin typeface="+mj-lt"/>
              </a:rPr>
              <a:t>masa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berlakunya</a:t>
            </a:r>
            <a:r>
              <a:rPr lang="en-US" dirty="0">
                <a:latin typeface="+mj-lt"/>
              </a:rPr>
              <a:t> UU No. 1 </a:t>
            </a:r>
            <a:r>
              <a:rPr lang="en-US" dirty="0" err="1">
                <a:latin typeface="+mj-lt"/>
              </a:rPr>
              <a:t>Tahun</a:t>
            </a:r>
            <a:r>
              <a:rPr lang="en-US" dirty="0">
                <a:latin typeface="+mj-lt"/>
              </a:rPr>
              <a:t> 1945, </a:t>
            </a:r>
            <a:r>
              <a:rPr lang="en-US" dirty="0" err="1">
                <a:latin typeface="+mj-lt"/>
              </a:rPr>
              <a:t>otonomi</a:t>
            </a:r>
            <a:r>
              <a:rPr lang="en-US" dirty="0">
                <a:latin typeface="+mj-lt"/>
              </a:rPr>
              <a:t> yang </a:t>
            </a:r>
            <a:r>
              <a:rPr lang="en-US" dirty="0" err="1">
                <a:latin typeface="+mj-lt"/>
              </a:rPr>
              <a:t>diberikan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kepada</a:t>
            </a:r>
            <a:r>
              <a:rPr lang="en-US" dirty="0">
                <a:latin typeface="+mj-lt"/>
              </a:rPr>
              <a:t> Daerah </a:t>
            </a:r>
            <a:r>
              <a:rPr lang="en-US" dirty="0" err="1">
                <a:latin typeface="+mj-lt"/>
              </a:rPr>
              <a:t>adalah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otonomi</a:t>
            </a:r>
            <a:r>
              <a:rPr lang="en-US" dirty="0">
                <a:latin typeface="+mj-lt"/>
              </a:rPr>
              <a:t> Indonesia </a:t>
            </a:r>
            <a:r>
              <a:rPr lang="en-US" dirty="0" err="1">
                <a:latin typeface="+mj-lt"/>
              </a:rPr>
              <a:t>yg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lebih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luas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dibandingkan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pada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masa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Hindia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Belanda</a:t>
            </a:r>
            <a:r>
              <a:rPr lang="en-US" dirty="0">
                <a:latin typeface="+mj-lt"/>
              </a:rPr>
              <a:t>. </a:t>
            </a:r>
            <a:r>
              <a:rPr lang="en-US" dirty="0" err="1">
                <a:latin typeface="+mj-lt"/>
              </a:rPr>
              <a:t>Pembatasan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terhadap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otonomi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itu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hanyalah</a:t>
            </a:r>
            <a:r>
              <a:rPr lang="en-US" dirty="0">
                <a:latin typeface="+mj-lt"/>
              </a:rPr>
              <a:t> agar </a:t>
            </a:r>
            <a:r>
              <a:rPr lang="en-US" dirty="0" err="1">
                <a:latin typeface="+mj-lt"/>
              </a:rPr>
              <a:t>tidak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bertentangan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dengan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peraturan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Pusat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dan</a:t>
            </a:r>
            <a:r>
              <a:rPr lang="en-US" dirty="0">
                <a:latin typeface="+mj-lt"/>
              </a:rPr>
              <a:t> Daerah yang </a:t>
            </a:r>
            <a:r>
              <a:rPr lang="en-US" dirty="0" err="1">
                <a:latin typeface="+mj-lt"/>
              </a:rPr>
              <a:t>lebih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tinggi</a:t>
            </a:r>
            <a:r>
              <a:rPr lang="en-US" dirty="0">
                <a:latin typeface="+mj-lt"/>
              </a:rPr>
              <a:t>. </a:t>
            </a:r>
          </a:p>
          <a:p>
            <a:r>
              <a:rPr lang="en-US" dirty="0" err="1">
                <a:latin typeface="+mj-lt"/>
              </a:rPr>
              <a:t>Sedangkan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alat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kelengkapan</a:t>
            </a:r>
            <a:r>
              <a:rPr lang="en-US" dirty="0">
                <a:latin typeface="+mj-lt"/>
              </a:rPr>
              <a:t> (organ) Pemerintahan Daerah </a:t>
            </a:r>
            <a:r>
              <a:rPr lang="en-US" dirty="0" err="1">
                <a:latin typeface="+mj-lt"/>
              </a:rPr>
              <a:t>ada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tiga</a:t>
            </a:r>
            <a:r>
              <a:rPr lang="en-US" dirty="0">
                <a:latin typeface="+mj-lt"/>
              </a:rPr>
              <a:t> (</a:t>
            </a:r>
            <a:r>
              <a:rPr lang="en-US" dirty="0" err="1">
                <a:latin typeface="+mj-lt"/>
              </a:rPr>
              <a:t>meskipun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tidak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dinyatakan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secara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tegas</a:t>
            </a:r>
            <a:r>
              <a:rPr lang="en-US" dirty="0">
                <a:latin typeface="+mj-lt"/>
              </a:rPr>
              <a:t>), </a:t>
            </a:r>
            <a:r>
              <a:rPr lang="en-US" dirty="0" err="1">
                <a:latin typeface="+mj-lt"/>
              </a:rPr>
              <a:t>yakni</a:t>
            </a:r>
            <a:r>
              <a:rPr lang="en-US" dirty="0">
                <a:latin typeface="+mj-lt"/>
              </a:rPr>
              <a:t> :</a:t>
            </a:r>
          </a:p>
          <a:p>
            <a:pPr marL="742950" indent="-742950">
              <a:buFont typeface="+mj-lt"/>
              <a:buAutoNum type="alphaLcPeriod"/>
            </a:pPr>
            <a:r>
              <a:rPr lang="en-US" b="1" dirty="0">
                <a:latin typeface="+mj-lt"/>
              </a:rPr>
              <a:t>KND </a:t>
            </a:r>
            <a:r>
              <a:rPr lang="en-US" b="1" dirty="0" err="1">
                <a:latin typeface="+mj-lt"/>
              </a:rPr>
              <a:t>sebagai</a:t>
            </a:r>
            <a:r>
              <a:rPr lang="en-US" b="1" dirty="0">
                <a:latin typeface="+mj-lt"/>
              </a:rPr>
              <a:t> DPRD </a:t>
            </a:r>
            <a:r>
              <a:rPr lang="en-US" dirty="0" err="1">
                <a:latin typeface="+mj-lt"/>
              </a:rPr>
              <a:t>Sementara</a:t>
            </a:r>
            <a:r>
              <a:rPr lang="en-US" dirty="0">
                <a:latin typeface="+mj-lt"/>
              </a:rPr>
              <a:t> yang </a:t>
            </a:r>
            <a:r>
              <a:rPr lang="en-US" dirty="0" err="1">
                <a:latin typeface="+mj-lt"/>
              </a:rPr>
              <a:t>bersama-sama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dipimpin</a:t>
            </a:r>
            <a:r>
              <a:rPr lang="en-US" dirty="0">
                <a:latin typeface="+mj-lt"/>
              </a:rPr>
              <a:t> Kepala Daerah </a:t>
            </a:r>
            <a:r>
              <a:rPr lang="en-US" dirty="0" err="1">
                <a:latin typeface="+mj-lt"/>
              </a:rPr>
              <a:t>menjalankan</a:t>
            </a:r>
            <a:r>
              <a:rPr lang="en-US" dirty="0">
                <a:latin typeface="+mj-lt"/>
              </a:rPr>
              <a:t> </a:t>
            </a:r>
            <a:r>
              <a:rPr lang="en-US" b="1" dirty="0" err="1">
                <a:latin typeface="+mj-lt"/>
              </a:rPr>
              <a:t>fungsi</a:t>
            </a:r>
            <a:r>
              <a:rPr lang="en-US" b="1" dirty="0">
                <a:latin typeface="+mj-lt"/>
              </a:rPr>
              <a:t> </a:t>
            </a:r>
            <a:r>
              <a:rPr lang="en-US" b="1" dirty="0" err="1">
                <a:latin typeface="+mj-lt"/>
              </a:rPr>
              <a:t>legislatif</a:t>
            </a:r>
            <a:r>
              <a:rPr lang="en-US" dirty="0">
                <a:latin typeface="+mj-lt"/>
              </a:rPr>
              <a:t>. </a:t>
            </a:r>
          </a:p>
          <a:p>
            <a:pPr marL="742950" indent="-742950">
              <a:buFont typeface="+mj-lt"/>
              <a:buAutoNum type="alphaLcPeriod"/>
            </a:pPr>
            <a:r>
              <a:rPr lang="en-US" b="1" dirty="0" err="1">
                <a:latin typeface="+mj-lt"/>
              </a:rPr>
              <a:t>Badan</a:t>
            </a:r>
            <a:r>
              <a:rPr lang="en-US" dirty="0">
                <a:latin typeface="+mj-lt"/>
              </a:rPr>
              <a:t> (</a:t>
            </a:r>
            <a:r>
              <a:rPr lang="en-US" dirty="0" err="1">
                <a:latin typeface="+mj-lt"/>
              </a:rPr>
              <a:t>terdiri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dari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sebanyak</a:t>
            </a:r>
            <a:r>
              <a:rPr lang="en-US" dirty="0">
                <a:latin typeface="+mj-lt"/>
              </a:rPr>
              <a:t> - </a:t>
            </a:r>
            <a:r>
              <a:rPr lang="en-US" dirty="0" err="1">
                <a:latin typeface="+mj-lt"/>
              </a:rPr>
              <a:t>banyaknya</a:t>
            </a:r>
            <a:r>
              <a:rPr lang="en-US" dirty="0">
                <a:latin typeface="+mj-lt"/>
              </a:rPr>
              <a:t> 5 orang) yang </a:t>
            </a:r>
            <a:r>
              <a:rPr lang="en-US" dirty="0" err="1">
                <a:latin typeface="+mj-lt"/>
              </a:rPr>
              <a:t>dipilih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dari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oleh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anggota</a:t>
            </a:r>
            <a:r>
              <a:rPr lang="en-US" dirty="0">
                <a:latin typeface="+mj-lt"/>
              </a:rPr>
              <a:t> KND </a:t>
            </a:r>
            <a:r>
              <a:rPr lang="en-US" dirty="0" err="1">
                <a:latin typeface="+mj-lt"/>
              </a:rPr>
              <a:t>sebagai</a:t>
            </a:r>
            <a:r>
              <a:rPr lang="en-US" dirty="0">
                <a:latin typeface="+mj-lt"/>
              </a:rPr>
              <a:t> "</a:t>
            </a:r>
            <a:r>
              <a:rPr lang="en-US" b="1" dirty="0" err="1">
                <a:latin typeface="+mj-lt"/>
              </a:rPr>
              <a:t>Badan</a:t>
            </a:r>
            <a:r>
              <a:rPr lang="en-US" b="1" dirty="0">
                <a:latin typeface="+mj-lt"/>
              </a:rPr>
              <a:t> </a:t>
            </a:r>
            <a:r>
              <a:rPr lang="en-US" b="1" dirty="0" err="1">
                <a:latin typeface="+mj-lt"/>
              </a:rPr>
              <a:t>Eksekutif</a:t>
            </a:r>
            <a:r>
              <a:rPr lang="en-US" b="1" dirty="0">
                <a:latin typeface="+mj-lt"/>
              </a:rPr>
              <a:t>"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bersama-sama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dipimpin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oleh</a:t>
            </a:r>
            <a:r>
              <a:rPr lang="en-US" dirty="0">
                <a:latin typeface="+mj-lt"/>
              </a:rPr>
              <a:t> Kepala Daerah </a:t>
            </a:r>
            <a:r>
              <a:rPr lang="en-US" dirty="0" err="1">
                <a:latin typeface="+mj-lt"/>
              </a:rPr>
              <a:t>menjalankan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pemerintahan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sehari-hari</a:t>
            </a:r>
            <a:r>
              <a:rPr lang="en-US" dirty="0">
                <a:latin typeface="+mj-lt"/>
              </a:rPr>
              <a:t> (di </a:t>
            </a:r>
            <a:r>
              <a:rPr lang="en-US" dirty="0" err="1">
                <a:latin typeface="+mj-lt"/>
              </a:rPr>
              <a:t>bidang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otonomi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tugas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pembantuan</a:t>
            </a:r>
            <a:r>
              <a:rPr lang="en-US" dirty="0">
                <a:latin typeface="+mj-lt"/>
              </a:rPr>
              <a:t>). </a:t>
            </a:r>
          </a:p>
          <a:p>
            <a:pPr marL="0" indent="0">
              <a:buNone/>
            </a:pPr>
            <a:r>
              <a:rPr lang="en-US" dirty="0">
                <a:latin typeface="+mj-lt"/>
              </a:rPr>
              <a:t> 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8825887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490066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836712"/>
            <a:ext cx="8363272" cy="5616624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lphaLcPeriod" startAt="3"/>
            </a:pPr>
            <a:r>
              <a:rPr lang="en-US" sz="2800" dirty="0">
                <a:latin typeface="+mj-lt"/>
              </a:rPr>
              <a:t>Kepala Daerah yang </a:t>
            </a:r>
            <a:r>
              <a:rPr lang="en-US" sz="2800" dirty="0" err="1">
                <a:latin typeface="+mj-lt"/>
              </a:rPr>
              <a:t>diangkat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oleh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Pemerintah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Pusat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menjalankan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urusan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pemerintahan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Pusat</a:t>
            </a:r>
            <a:r>
              <a:rPr lang="en-US" sz="2800" dirty="0">
                <a:latin typeface="+mj-lt"/>
              </a:rPr>
              <a:t> di </a:t>
            </a:r>
            <a:r>
              <a:rPr lang="en-US" sz="2800" dirty="0" err="1">
                <a:latin typeface="+mj-lt"/>
              </a:rPr>
              <a:t>daerah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kecuali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urusan-urusan</a:t>
            </a:r>
            <a:r>
              <a:rPr lang="en-US" sz="2800" dirty="0">
                <a:latin typeface="+mj-lt"/>
              </a:rPr>
              <a:t> yang </a:t>
            </a:r>
            <a:r>
              <a:rPr lang="en-US" sz="2800" dirty="0" err="1">
                <a:latin typeface="+mj-lt"/>
              </a:rPr>
              <a:t>dijalankan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oleh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kantor-kantor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Departemen</a:t>
            </a:r>
            <a:r>
              <a:rPr lang="en-US" sz="2800" dirty="0">
                <a:latin typeface="+mj-lt"/>
              </a:rPr>
              <a:t> di </a:t>
            </a:r>
            <a:r>
              <a:rPr lang="en-US" sz="2800" dirty="0" err="1">
                <a:latin typeface="+mj-lt"/>
              </a:rPr>
              <a:t>daerah</a:t>
            </a:r>
            <a:r>
              <a:rPr lang="en-US" sz="2800" dirty="0">
                <a:latin typeface="+mj-lt"/>
              </a:rPr>
              <a:t>. </a:t>
            </a:r>
          </a:p>
          <a:p>
            <a:r>
              <a:rPr lang="en-US" sz="2800" dirty="0" err="1">
                <a:latin typeface="+mj-lt"/>
              </a:rPr>
              <a:t>Berdasarkan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hubungan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kelembagaan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dari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alat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perlengkapan</a:t>
            </a:r>
            <a:r>
              <a:rPr lang="en-US" sz="2800" dirty="0">
                <a:latin typeface="+mj-lt"/>
              </a:rPr>
              <a:t> Pemerintahan Daerah </a:t>
            </a:r>
            <a:r>
              <a:rPr lang="en-US" sz="2800" dirty="0" err="1">
                <a:latin typeface="+mj-lt"/>
              </a:rPr>
              <a:t>dalam</a:t>
            </a:r>
            <a:r>
              <a:rPr lang="en-US" sz="2800" dirty="0">
                <a:latin typeface="+mj-lt"/>
              </a:rPr>
              <a:t> UU No. 1 </a:t>
            </a:r>
            <a:r>
              <a:rPr lang="en-US" sz="2800" dirty="0" err="1">
                <a:latin typeface="+mj-lt"/>
              </a:rPr>
              <a:t>Tahun</a:t>
            </a:r>
            <a:r>
              <a:rPr lang="en-US" sz="2800" dirty="0">
                <a:latin typeface="+mj-lt"/>
              </a:rPr>
              <a:t> 1945 </a:t>
            </a:r>
            <a:r>
              <a:rPr lang="en-US" sz="2800" dirty="0" err="1">
                <a:latin typeface="+mj-lt"/>
              </a:rPr>
              <a:t>itu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maka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nyatalah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adanya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dualisme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kekuasaan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eksekutif</a:t>
            </a:r>
            <a:r>
              <a:rPr lang="en-US" sz="2800" dirty="0">
                <a:latin typeface="+mj-lt"/>
              </a:rPr>
              <a:t> yang </a:t>
            </a:r>
            <a:r>
              <a:rPr lang="en-US" sz="2800" dirty="0" err="1">
                <a:latin typeface="+mj-lt"/>
              </a:rPr>
              <a:t>menimbulkan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persoalan-persoalan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dalam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lapangan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pemerintahan</a:t>
            </a:r>
            <a:r>
              <a:rPr lang="en-US" sz="2800" dirty="0">
                <a:latin typeface="+mj-lt"/>
              </a:rPr>
              <a:t> di </a:t>
            </a:r>
            <a:r>
              <a:rPr lang="en-US" sz="2800" dirty="0" err="1">
                <a:latin typeface="+mj-lt"/>
              </a:rPr>
              <a:t>daerah</a:t>
            </a:r>
            <a:r>
              <a:rPr lang="en-US" sz="2800" dirty="0">
                <a:latin typeface="+mj-lt"/>
              </a:rPr>
              <a:t>. </a:t>
            </a:r>
            <a:r>
              <a:rPr lang="en-US" sz="2800" dirty="0" err="1">
                <a:latin typeface="+mj-lt"/>
              </a:rPr>
              <a:t>Keadaan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ini</a:t>
            </a:r>
            <a:r>
              <a:rPr lang="en-US" sz="2800" dirty="0">
                <a:latin typeface="+mj-lt"/>
              </a:rPr>
              <a:t> pula yang </a:t>
            </a:r>
            <a:r>
              <a:rPr lang="en-US" sz="2800" dirty="0" err="1">
                <a:latin typeface="+mj-lt"/>
              </a:rPr>
              <a:t>menjadi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salah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satu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dasar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untuk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memperbaharui</a:t>
            </a:r>
            <a:r>
              <a:rPr lang="en-US" sz="2800" dirty="0">
                <a:latin typeface="+mj-lt"/>
              </a:rPr>
              <a:t> UU No. 1 </a:t>
            </a:r>
            <a:r>
              <a:rPr lang="en-US" sz="2800" dirty="0" err="1">
                <a:latin typeface="+mj-lt"/>
              </a:rPr>
              <a:t>Tahun</a:t>
            </a:r>
            <a:r>
              <a:rPr lang="en-US" sz="2800" dirty="0">
                <a:latin typeface="+mj-lt"/>
              </a:rPr>
              <a:t> 1945, </a:t>
            </a:r>
            <a:r>
              <a:rPr lang="en-US" sz="2800" dirty="0" err="1">
                <a:latin typeface="+mj-lt"/>
              </a:rPr>
              <a:t>yakni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dengan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diundangkannya</a:t>
            </a:r>
            <a:r>
              <a:rPr lang="en-US" sz="2800" dirty="0">
                <a:latin typeface="+mj-lt"/>
              </a:rPr>
              <a:t> UU No. 22/1948.</a:t>
            </a:r>
            <a:endParaRPr lang="en-US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2387403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979</Words>
  <Application>Microsoft Office PowerPoint</Application>
  <PresentationFormat>On-screen Show (4:3)</PresentationFormat>
  <Paragraphs>109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Pemerintahan Daerah Zaman Indonesia Merdeka</vt:lpstr>
      <vt:lpstr>PowerPoint Presentation</vt:lpstr>
      <vt:lpstr>Undang-undang No 1 Tahun 1945 tentang Kedudukan Komite Nasional Daerah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Undang-undang No 22 Tahun 1948 tentang Pemerintahan Daerah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Undang-undang Nomor 1 Tahun 1957  tentang Pokok-pokok Pemerintahan Daerah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Pemerintahan Daerah Zaman Indonesia Merdeka</dc:title>
  <dc:creator>My PC</dc:creator>
  <cp:lastModifiedBy>My PC</cp:lastModifiedBy>
  <cp:revision>6</cp:revision>
  <dcterms:created xsi:type="dcterms:W3CDTF">2021-10-07T07:21:54Z</dcterms:created>
  <dcterms:modified xsi:type="dcterms:W3CDTF">2021-10-11T16:25:00Z</dcterms:modified>
</cp:coreProperties>
</file>