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57" r:id="rId5"/>
    <p:sldId id="258" r:id="rId6"/>
    <p:sldId id="260" r:id="rId7"/>
    <p:sldId id="267" r:id="rId8"/>
    <p:sldId id="259" r:id="rId9"/>
    <p:sldId id="262" r:id="rId10"/>
    <p:sldId id="263" r:id="rId11"/>
    <p:sldId id="264" r:id="rId12"/>
    <p:sldId id="270" r:id="rId13"/>
    <p:sldId id="265" r:id="rId14"/>
    <p:sldId id="271"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1634DEA9-77CB-4ECF-BDE0-B2793F461C00}" type="datetimeFigureOut">
              <a:rPr lang="id-ID" smtClean="0"/>
              <a:t>13/10/2020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899798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634DEA9-77CB-4ECF-BDE0-B2793F461C00}" type="datetimeFigureOut">
              <a:rPr lang="id-ID" smtClean="0"/>
              <a:t>13/10/2020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3544273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634DEA9-77CB-4ECF-BDE0-B2793F461C00}" type="datetimeFigureOut">
              <a:rPr lang="id-ID" smtClean="0"/>
              <a:t>13/10/2020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3658445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1634DEA9-77CB-4ECF-BDE0-B2793F461C00}" type="datetimeFigureOut">
              <a:rPr lang="id-ID" smtClean="0"/>
              <a:t>13/10/2020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625948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34DEA9-77CB-4ECF-BDE0-B2793F461C00}" type="datetimeFigureOut">
              <a:rPr lang="id-ID" smtClean="0"/>
              <a:t>13/10/2020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1141776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1634DEA9-77CB-4ECF-BDE0-B2793F461C00}" type="datetimeFigureOut">
              <a:rPr lang="id-ID" smtClean="0"/>
              <a:t>13/10/2020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17258734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1634DEA9-77CB-4ECF-BDE0-B2793F461C00}" type="datetimeFigureOut">
              <a:rPr lang="id-ID" smtClean="0"/>
              <a:t>13/10/2020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3778187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1634DEA9-77CB-4ECF-BDE0-B2793F461C00}" type="datetimeFigureOut">
              <a:rPr lang="id-ID" smtClean="0"/>
              <a:t>13/10/2020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263446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34DEA9-77CB-4ECF-BDE0-B2793F461C00}" type="datetimeFigureOut">
              <a:rPr lang="id-ID" smtClean="0"/>
              <a:t>13/10/2020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1361029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4DEA9-77CB-4ECF-BDE0-B2793F461C00}" type="datetimeFigureOut">
              <a:rPr lang="id-ID" smtClean="0"/>
              <a:t>13/10/2020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3866894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34DEA9-77CB-4ECF-BDE0-B2793F461C00}" type="datetimeFigureOut">
              <a:rPr lang="id-ID" smtClean="0"/>
              <a:t>13/10/2020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9F0EC5EF-D9B7-45CD-8BD3-4BA00AFBD0C5}" type="slidenum">
              <a:rPr lang="id-ID" smtClean="0"/>
              <a:t>‹#›</a:t>
            </a:fld>
            <a:endParaRPr lang="id-ID"/>
          </a:p>
        </p:txBody>
      </p:sp>
    </p:spTree>
    <p:extLst>
      <p:ext uri="{BB962C8B-B14F-4D97-AF65-F5344CB8AC3E}">
        <p14:creationId xmlns:p14="http://schemas.microsoft.com/office/powerpoint/2010/main" val="982277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34DEA9-77CB-4ECF-BDE0-B2793F461C00}" type="datetimeFigureOut">
              <a:rPr lang="id-ID" smtClean="0"/>
              <a:t>13/10/2020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EC5EF-D9B7-45CD-8BD3-4BA00AFBD0C5}" type="slidenum">
              <a:rPr lang="id-ID" smtClean="0"/>
              <a:t>‹#›</a:t>
            </a:fld>
            <a:endParaRPr lang="id-ID"/>
          </a:p>
        </p:txBody>
      </p:sp>
    </p:spTree>
    <p:extLst>
      <p:ext uri="{BB962C8B-B14F-4D97-AF65-F5344CB8AC3E}">
        <p14:creationId xmlns:p14="http://schemas.microsoft.com/office/powerpoint/2010/main" val="37943214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Konsep Dasar Pemerintah Daerah</a:t>
            </a:r>
            <a:endParaRPr lang="id-ID" dirty="0"/>
          </a:p>
        </p:txBody>
      </p:sp>
      <p:sp>
        <p:nvSpPr>
          <p:cNvPr id="3" name="Subtitle 2"/>
          <p:cNvSpPr>
            <a:spLocks noGrp="1"/>
          </p:cNvSpPr>
          <p:nvPr>
            <p:ph type="subTitle" idx="1"/>
          </p:nvPr>
        </p:nvSpPr>
        <p:spPr/>
        <p:txBody>
          <a:bodyPr/>
          <a:lstStyle/>
          <a:p>
            <a:r>
              <a:rPr lang="id-ID" dirty="0" smtClean="0"/>
              <a:t>Tim Prodi IP</a:t>
            </a:r>
          </a:p>
          <a:p>
            <a:r>
              <a:rPr lang="id-ID" dirty="0" smtClean="0"/>
              <a:t>STPMD”APMD”</a:t>
            </a:r>
          </a:p>
          <a:p>
            <a:endParaRPr lang="id-ID" dirty="0"/>
          </a:p>
        </p:txBody>
      </p:sp>
    </p:spTree>
    <p:extLst>
      <p:ext uri="{BB962C8B-B14F-4D97-AF65-F5344CB8AC3E}">
        <p14:creationId xmlns:p14="http://schemas.microsoft.com/office/powerpoint/2010/main" val="2347596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lvl="0"/>
            <a:r>
              <a:rPr lang="id-ID" dirty="0" smtClean="0"/>
              <a:t>Tempatkan otonomi daerah pada satu tempat, bukan dua tempat seperti saat ini yakni adanya otonomi daerah di tingkat Provinsi dan kabupaten/kota. Kondisi inilah yang mengakibatkan keraguan dari sisi hak, kewenangan dan kewajiban pemerintah daerah, apakah itu kewenangan provinsi atau kewenangan kabupaten/kota, karena kedua-duanya sama-sama daerah otonom.</a:t>
            </a:r>
          </a:p>
          <a:p>
            <a:pPr lvl="0"/>
            <a:r>
              <a:rPr lang="id-ID" dirty="0" smtClean="0"/>
              <a:t>Perlu peningkatan peran masyarakat dan swasta dalam membantu tugas pemerintah, karena sampai saat ini pemerintah masih bersifat monopoli, sehingga peranan masyarakat dan swasta seakan terabaikan.</a:t>
            </a:r>
          </a:p>
          <a:p>
            <a:endParaRPr lang="id-ID" dirty="0"/>
          </a:p>
        </p:txBody>
      </p:sp>
    </p:spTree>
    <p:extLst>
      <p:ext uri="{BB962C8B-B14F-4D97-AF65-F5344CB8AC3E}">
        <p14:creationId xmlns:p14="http://schemas.microsoft.com/office/powerpoint/2010/main" val="37338281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lvl="0"/>
            <a:r>
              <a:rPr lang="id-ID" dirty="0"/>
              <a:t>Perlu adanya rasa senasib dan sepenanggungan antara masyarakat di daerah, sehingga tidak </a:t>
            </a:r>
            <a:r>
              <a:rPr lang="id-ID" dirty="0" smtClean="0"/>
              <a:t>menimbulkan egoisme </a:t>
            </a:r>
            <a:r>
              <a:rPr lang="id-ID" dirty="0"/>
              <a:t>teritorial, seperti dinyatakan oleh Syarifuddin (2006;341), yakni; salah satu syarat utuhnya otonomi daerah adalah rasa senasib dan </a:t>
            </a:r>
            <a:r>
              <a:rPr lang="id-ID" dirty="0" smtClean="0"/>
              <a:t>sepenanggungan warga </a:t>
            </a:r>
            <a:r>
              <a:rPr lang="id-ID" dirty="0"/>
              <a:t>masyarakatnya.  </a:t>
            </a:r>
            <a:r>
              <a:rPr lang="id-ID" dirty="0" smtClean="0"/>
              <a:t>Rasa </a:t>
            </a:r>
            <a:r>
              <a:rPr lang="id-ID" dirty="0"/>
              <a:t>cinta daerah perlu dipupuk secara tetap jangan sampai menimbulkan egoisme teritorial, sebab hal itu dapat menjadi gangguan terhadap wawasan kebangsaan, kesatuan, dan persatuan nasional. </a:t>
            </a:r>
          </a:p>
          <a:p>
            <a:endParaRPr lang="id-ID" dirty="0"/>
          </a:p>
        </p:txBody>
      </p:sp>
    </p:spTree>
    <p:extLst>
      <p:ext uri="{BB962C8B-B14F-4D97-AF65-F5344CB8AC3E}">
        <p14:creationId xmlns:p14="http://schemas.microsoft.com/office/powerpoint/2010/main" val="3549904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smtClean="0"/>
              <a:t>Yang perlu  dipupuk dan dikembangkan adalah memelihara kekhususan dan keunggulan daerah sehingga merupakan keunggulan kekhususan daerah sehingga merupakan keunggulan komparatif yang bisa menunjang upaya peningkatan	kesejahteraan masyarakat.</a:t>
            </a:r>
            <a:endParaRPr lang="id-ID" dirty="0"/>
          </a:p>
        </p:txBody>
      </p:sp>
    </p:spTree>
    <p:extLst>
      <p:ext uri="{BB962C8B-B14F-4D97-AF65-F5344CB8AC3E}">
        <p14:creationId xmlns:p14="http://schemas.microsoft.com/office/powerpoint/2010/main" val="1257088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lvl="0"/>
            <a:r>
              <a:rPr lang="id-ID" dirty="0" smtClean="0"/>
              <a:t>Perlu keikhlasan dan keseriusan pemerintah dalam memberikan hak, wewenang dan kewajiban kepada daerah, bukan dalam bentuk otonomi setengah hati.</a:t>
            </a:r>
          </a:p>
          <a:p>
            <a:pPr lvl="0"/>
            <a:r>
              <a:rPr lang="id-ID" dirty="0" smtClean="0"/>
              <a:t>Perlu format yang jelas antara otonomi daerah dengan konsep negara kesatuan republik Indonesia, sehingga masyarakat tidak keliru dalam mengartikan konsep otonomi daerah, dan pemerintah tidak keliru dalam mengartikan konsep negara kesatuan Republik Indonesia.</a:t>
            </a:r>
          </a:p>
          <a:p>
            <a:endParaRPr lang="id-ID" dirty="0"/>
          </a:p>
        </p:txBody>
      </p:sp>
    </p:spTree>
    <p:extLst>
      <p:ext uri="{BB962C8B-B14F-4D97-AF65-F5344CB8AC3E}">
        <p14:creationId xmlns:p14="http://schemas.microsoft.com/office/powerpoint/2010/main" val="368795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ctr">
              <a:buNone/>
            </a:pPr>
            <a:endParaRPr lang="en-US" sz="4800" dirty="0" smtClean="0"/>
          </a:p>
          <a:p>
            <a:pPr marL="109728" indent="0" algn="ctr">
              <a:buNone/>
            </a:pPr>
            <a:endParaRPr lang="en-US" sz="4800" dirty="0"/>
          </a:p>
          <a:p>
            <a:pPr marL="109728" indent="0" algn="ctr">
              <a:buNone/>
            </a:pPr>
            <a:r>
              <a:rPr lang="en-US" sz="4800" dirty="0" smtClean="0"/>
              <a:t>Mari </a:t>
            </a:r>
            <a:r>
              <a:rPr lang="en-US" sz="4800" dirty="0" err="1" smtClean="0"/>
              <a:t>Berdiskusi</a:t>
            </a:r>
            <a:endParaRPr lang="en-US" sz="4800" dirty="0"/>
          </a:p>
        </p:txBody>
      </p:sp>
    </p:spTree>
    <p:extLst>
      <p:ext uri="{BB962C8B-B14F-4D97-AF65-F5344CB8AC3E}">
        <p14:creationId xmlns:p14="http://schemas.microsoft.com/office/powerpoint/2010/main" val="12824380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dirty="0" smtClean="0"/>
              <a:t>Landasan</a:t>
            </a:r>
            <a:r>
              <a:rPr lang="id-ID" dirty="0" smtClean="0"/>
              <a:t> Pasal 18 UUD 1945</a:t>
            </a:r>
            <a:endParaRPr lang="id-ID" dirty="0"/>
          </a:p>
        </p:txBody>
      </p:sp>
      <p:sp>
        <p:nvSpPr>
          <p:cNvPr id="3" name="Content Placeholder 2"/>
          <p:cNvSpPr>
            <a:spLocks noGrp="1"/>
          </p:cNvSpPr>
          <p:nvPr>
            <p:ph idx="1"/>
          </p:nvPr>
        </p:nvSpPr>
        <p:spPr/>
        <p:txBody>
          <a:bodyPr>
            <a:normAutofit fontScale="85000" lnSpcReduction="20000"/>
          </a:bodyPr>
          <a:lstStyle/>
          <a:p>
            <a:r>
              <a:rPr lang="id-ID" dirty="0" smtClean="0"/>
              <a:t>Negara Kesatuan Republik Indonesia dibagi atas daerah-daerah provinsi dan daerah provinsi itu dibagi atas kabupaten dan kota, yang tiap-tiap provinsi, kabupaten dan kota itu mempunyai pemerintahan daerah, yang diatur dengan undang-undang.</a:t>
            </a:r>
          </a:p>
          <a:p>
            <a:r>
              <a:rPr lang="id-ID" dirty="0" smtClean="0"/>
              <a:t>Pemerintah daerah provinsi, daerah kabupaten, dan kota mengatur dan mengurus sendiri urusan pemerintahan menurut asas otonomi dan tugas pembantuan. Mengatur artinya dapat membuat peraturan daerah, dan mengurus arti pemerintah daerah dapat mengelola pemerintahan daerah sesuai dengan kebijakan dan peraturan perundangan yang berlaku.</a:t>
            </a:r>
          </a:p>
          <a:p>
            <a:endParaRPr lang="id-ID" dirty="0"/>
          </a:p>
        </p:txBody>
      </p:sp>
    </p:spTree>
    <p:extLst>
      <p:ext uri="{BB962C8B-B14F-4D97-AF65-F5344CB8AC3E}">
        <p14:creationId xmlns:p14="http://schemas.microsoft.com/office/powerpoint/2010/main" val="1094007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en-US" dirty="0" err="1" smtClean="0">
                <a:solidFill>
                  <a:schemeClr val="tx1"/>
                </a:solidFill>
                <a:latin typeface="Arial" pitchFamily="34" charset="0"/>
                <a:cs typeface="Arial" pitchFamily="34" charset="0"/>
              </a:rPr>
              <a:t>Secara</a:t>
            </a:r>
            <a:r>
              <a:rPr lang="en-US" dirty="0" smtClean="0">
                <a:solidFill>
                  <a:schemeClr val="tx1"/>
                </a:solidFill>
                <a:latin typeface="Arial" pitchFamily="34" charset="0"/>
                <a:cs typeface="Arial" pitchFamily="34" charset="0"/>
              </a:rPr>
              <a:t> formal </a:t>
            </a:r>
            <a:r>
              <a:rPr lang="en-US" dirty="0" err="1" smtClean="0">
                <a:solidFill>
                  <a:schemeClr val="tx1"/>
                </a:solidFill>
                <a:latin typeface="Arial" pitchFamily="34" charset="0"/>
                <a:cs typeface="Arial" pitchFamily="34" charset="0"/>
              </a:rPr>
              <a:t>pemerintah</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daerah</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memiliki</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kewenangan</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daerah</a:t>
            </a:r>
            <a:r>
              <a:rPr lang="en-US" dirty="0" smtClean="0">
                <a:solidFill>
                  <a:schemeClr val="tx1"/>
                </a:solidFill>
                <a:latin typeface="Arial" pitchFamily="34" charset="0"/>
                <a:cs typeface="Arial" pitchFamily="34" charset="0"/>
              </a:rPr>
              <a:t> yang </a:t>
            </a:r>
            <a:r>
              <a:rPr lang="en-US" dirty="0" err="1" smtClean="0">
                <a:solidFill>
                  <a:schemeClr val="tx1"/>
                </a:solidFill>
                <a:latin typeface="Arial" pitchFamily="34" charset="0"/>
                <a:cs typeface="Arial" pitchFamily="34" charset="0"/>
              </a:rPr>
              <a:t>disebut</a:t>
            </a:r>
            <a:r>
              <a:rPr lang="en-US" dirty="0" smtClean="0">
                <a:solidFill>
                  <a:schemeClr val="tx1"/>
                </a:solidFill>
                <a:latin typeface="Arial" pitchFamily="34" charset="0"/>
                <a:cs typeface="Arial" pitchFamily="34" charset="0"/>
              </a:rPr>
              <a:t> “</a:t>
            </a:r>
            <a:r>
              <a:rPr lang="en-US" b="1" dirty="0" err="1" smtClean="0">
                <a:solidFill>
                  <a:schemeClr val="tx1"/>
                </a:solidFill>
                <a:latin typeface="Arial" pitchFamily="34" charset="0"/>
                <a:cs typeface="Arial" pitchFamily="34" charset="0"/>
              </a:rPr>
              <a:t>Otonomi</a:t>
            </a:r>
            <a:r>
              <a:rPr lang="en-US" b="1" dirty="0" smtClean="0">
                <a:solidFill>
                  <a:schemeClr val="tx1"/>
                </a:solidFill>
                <a:latin typeface="Arial" pitchFamily="34" charset="0"/>
                <a:cs typeface="Arial" pitchFamily="34" charset="0"/>
              </a:rPr>
              <a:t> Daerah</a:t>
            </a:r>
            <a:r>
              <a:rPr lang="en-US" dirty="0" smtClean="0">
                <a:solidFill>
                  <a:schemeClr val="tx1"/>
                </a:solidFill>
                <a:latin typeface="Arial" pitchFamily="34" charset="0"/>
                <a:cs typeface="Arial" pitchFamily="34" charset="0"/>
              </a:rPr>
              <a:t>” yang </a:t>
            </a:r>
            <a:r>
              <a:rPr lang="en-US" dirty="0" err="1" smtClean="0">
                <a:solidFill>
                  <a:schemeClr val="tx1"/>
                </a:solidFill>
                <a:latin typeface="Arial" pitchFamily="34" charset="0"/>
                <a:cs typeface="Arial" pitchFamily="34" charset="0"/>
              </a:rPr>
              <a:t>diartikan</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sebagai</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hak</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wewenang</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dan</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kewajiban</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daerah</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untuk</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mengatur</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dan</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mengurus</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rumah</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tangganya</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sendiri</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sesuai</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dengan</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Peraturan</a:t>
            </a:r>
            <a:r>
              <a:rPr lang="en-US" dirty="0" smtClean="0">
                <a:solidFill>
                  <a:schemeClr val="tx1"/>
                </a:solidFill>
                <a:latin typeface="Arial" pitchFamily="34" charset="0"/>
                <a:cs typeface="Arial" pitchFamily="34" charset="0"/>
              </a:rPr>
              <a:t> </a:t>
            </a:r>
            <a:r>
              <a:rPr lang="en-US" dirty="0" err="1" smtClean="0">
                <a:solidFill>
                  <a:schemeClr val="tx1"/>
                </a:solidFill>
                <a:latin typeface="Arial" pitchFamily="34" charset="0"/>
                <a:cs typeface="Arial" pitchFamily="34" charset="0"/>
              </a:rPr>
              <a:t>Perundangan</a:t>
            </a:r>
            <a:r>
              <a:rPr lang="en-US" dirty="0" smtClean="0">
                <a:solidFill>
                  <a:schemeClr val="tx1"/>
                </a:solidFill>
                <a:latin typeface="Arial" pitchFamily="34" charset="0"/>
                <a:cs typeface="Arial" pitchFamily="34" charset="0"/>
              </a:rPr>
              <a:t> yang </a:t>
            </a:r>
            <a:r>
              <a:rPr lang="en-US" dirty="0" err="1" smtClean="0">
                <a:solidFill>
                  <a:schemeClr val="tx1"/>
                </a:solidFill>
                <a:latin typeface="Arial" pitchFamily="34" charset="0"/>
                <a:cs typeface="Arial" pitchFamily="34" charset="0"/>
              </a:rPr>
              <a:t>berlaku</a:t>
            </a:r>
            <a:r>
              <a:rPr lang="en-US" dirty="0" smtClean="0">
                <a:solidFill>
                  <a:schemeClr val="tx1"/>
                </a:solidFill>
                <a:latin typeface="Arial" pitchFamily="34" charset="0"/>
                <a:cs typeface="Arial" pitchFamily="34" charset="0"/>
              </a:rPr>
              <a:t>.</a:t>
            </a:r>
          </a:p>
          <a:p>
            <a:endParaRPr lang="id-ID" dirty="0"/>
          </a:p>
        </p:txBody>
      </p:sp>
    </p:spTree>
    <p:extLst>
      <p:ext uri="{BB962C8B-B14F-4D97-AF65-F5344CB8AC3E}">
        <p14:creationId xmlns:p14="http://schemas.microsoft.com/office/powerpoint/2010/main" val="1421439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Konsep dasar Pemerintah Daerah</a:t>
            </a:r>
            <a:endParaRPr lang="id-ID" dirty="0"/>
          </a:p>
        </p:txBody>
      </p:sp>
      <p:sp>
        <p:nvSpPr>
          <p:cNvPr id="3" name="Content Placeholder 2"/>
          <p:cNvSpPr>
            <a:spLocks noGrp="1"/>
          </p:cNvSpPr>
          <p:nvPr>
            <p:ph idx="1"/>
          </p:nvPr>
        </p:nvSpPr>
        <p:spPr/>
        <p:txBody>
          <a:bodyPr>
            <a:normAutofit/>
          </a:bodyPr>
          <a:lstStyle/>
          <a:p>
            <a:pPr marL="514350" lvl="0" indent="-514350">
              <a:buFont typeface="+mj-lt"/>
              <a:buAutoNum type="arabicPeriod"/>
            </a:pPr>
            <a:r>
              <a:rPr lang="id-ID" dirty="0"/>
              <a:t>kepada Pemerintahan daerah </a:t>
            </a:r>
            <a:r>
              <a:rPr lang="id-ID" dirty="0" smtClean="0"/>
              <a:t>telah diberikan </a:t>
            </a:r>
            <a:r>
              <a:rPr lang="id-ID" dirty="0"/>
              <a:t>hak, wewenang, dan kewajiban daerah, untuk mengatur dan mengurus pemerintahan dan masyarakat sendiri, sehingga pemerintahan daerah memiliki keleluasaan dalam mengelola daerahnya sendiri baik pemerintahannya maupun masyarakatnya sendiri</a:t>
            </a:r>
            <a:r>
              <a:rPr lang="id-ID" dirty="0" smtClean="0"/>
              <a:t>,</a:t>
            </a:r>
            <a:endParaRPr lang="id-ID" dirty="0"/>
          </a:p>
        </p:txBody>
      </p:sp>
    </p:spTree>
    <p:extLst>
      <p:ext uri="{BB962C8B-B14F-4D97-AF65-F5344CB8AC3E}">
        <p14:creationId xmlns:p14="http://schemas.microsoft.com/office/powerpoint/2010/main" val="6385016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marL="0" lvl="0" indent="0" algn="just">
              <a:buNone/>
            </a:pPr>
            <a:r>
              <a:rPr lang="id-ID" dirty="0" smtClean="0"/>
              <a:t>2. Daerah dapat mengeluarkan aturan- aturan       	dalam penyelenggaraan pemerintahan		daerah		dengan mengeluarkan 	Peraturan daerah, Peraturan Kepala Daerah, 	Keputusan Kepala daerah dengan 	memperhatikan adat istiadat setempat. 	Sedangkan arti kata mengurus artinya kepada 	pemerintahan daerah telah diberikan hak dan 	wewenang, dan kewajiban kepada pemerintah 	daerah untuk mengelola pemerintah daerah 	sendiri yang disesuaikan	dengan	peraturan 	perundang-undangan yang berlaku di Indonesia.</a:t>
            </a:r>
          </a:p>
          <a:p>
            <a:endParaRPr lang="id-ID" dirty="0"/>
          </a:p>
        </p:txBody>
      </p:sp>
    </p:spTree>
    <p:extLst>
      <p:ext uri="{BB962C8B-B14F-4D97-AF65-F5344CB8AC3E}">
        <p14:creationId xmlns:p14="http://schemas.microsoft.com/office/powerpoint/2010/main" val="2016050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marL="0" lvl="0" indent="0">
              <a:buNone/>
            </a:pPr>
            <a:r>
              <a:rPr lang="id-ID" dirty="0" smtClean="0"/>
              <a:t>3. Dalam </a:t>
            </a:r>
            <a:r>
              <a:rPr lang="id-ID" dirty="0"/>
              <a:t>implentasinya secara umum walaupun </a:t>
            </a:r>
            <a:r>
              <a:rPr lang="id-ID" dirty="0" smtClean="0"/>
              <a:t>	negara </a:t>
            </a:r>
            <a:r>
              <a:rPr lang="id-ID" dirty="0"/>
              <a:t>Republik Indonesia menganut prinsip </a:t>
            </a:r>
            <a:r>
              <a:rPr lang="id-ID" dirty="0" smtClean="0"/>
              <a:t>	otonomi </a:t>
            </a:r>
            <a:r>
              <a:rPr lang="id-ID" dirty="0"/>
              <a:t>daerah </a:t>
            </a:r>
            <a:r>
              <a:rPr lang="id-ID" dirty="0" smtClean="0"/>
              <a:t>yang seluas-luasnya, namun 	dalam </a:t>
            </a:r>
            <a:r>
              <a:rPr lang="id-ID" dirty="0"/>
              <a:t>penyelenggaraan otonomi daerah juga </a:t>
            </a:r>
            <a:r>
              <a:rPr lang="id-ID" dirty="0" smtClean="0"/>
              <a:t>	harus </a:t>
            </a:r>
            <a:r>
              <a:rPr lang="id-ID" dirty="0"/>
              <a:t>memperhatikan konsep Kerangka </a:t>
            </a:r>
            <a:r>
              <a:rPr lang="id-ID" dirty="0" smtClean="0"/>
              <a:t>	Negara </a:t>
            </a:r>
            <a:r>
              <a:rPr lang="id-ID" dirty="0"/>
              <a:t>Kesatuan Republik Indonesia. </a:t>
            </a:r>
            <a:r>
              <a:rPr lang="id-ID" dirty="0" smtClean="0"/>
              <a:t> </a:t>
            </a:r>
          </a:p>
          <a:p>
            <a:pPr marL="0" lvl="0" indent="0">
              <a:buNone/>
            </a:pPr>
            <a:r>
              <a:rPr lang="id-ID" dirty="0"/>
              <a:t>	</a:t>
            </a:r>
            <a:r>
              <a:rPr lang="id-ID" dirty="0" smtClean="0"/>
              <a:t>Makna 	dari </a:t>
            </a:r>
            <a:r>
              <a:rPr lang="id-ID" dirty="0"/>
              <a:t>kerangka negara kesatuan </a:t>
            </a:r>
            <a:r>
              <a:rPr lang="id-ID" dirty="0" smtClean="0"/>
              <a:t>	Republik 	Indonesia </a:t>
            </a:r>
            <a:r>
              <a:rPr lang="id-ID" dirty="0"/>
              <a:t>yakni; </a:t>
            </a:r>
            <a:r>
              <a:rPr lang="id-ID" dirty="0" smtClean="0"/>
              <a:t> Daerah </a:t>
            </a:r>
            <a:r>
              <a:rPr lang="id-ID" dirty="0"/>
              <a:t>harus </a:t>
            </a:r>
            <a:r>
              <a:rPr lang="id-ID" dirty="0" smtClean="0"/>
              <a:t>	mengakui</a:t>
            </a:r>
            <a:r>
              <a:rPr lang="id-ID" dirty="0"/>
              <a:t>	adanya	tingkatan </a:t>
            </a:r>
            <a:r>
              <a:rPr lang="id-ID" dirty="0" smtClean="0"/>
              <a:t> pemerintahan 	dalam</a:t>
            </a:r>
            <a:r>
              <a:rPr lang="id-ID" dirty="0"/>
              <a:t>	</a:t>
            </a:r>
            <a:r>
              <a:rPr lang="id-ID" dirty="0" smtClean="0"/>
              <a:t>sistem </a:t>
            </a:r>
            <a:r>
              <a:rPr lang="id-ID" dirty="0"/>
              <a:t>pemerintahan daerah di Indonesia </a:t>
            </a:r>
            <a:r>
              <a:rPr lang="id-ID" dirty="0" smtClean="0"/>
              <a:t>	yakni </a:t>
            </a:r>
            <a:r>
              <a:rPr lang="id-ID" dirty="0"/>
              <a:t>pemerintah, pemerintahan daerah, dan </a:t>
            </a:r>
            <a:r>
              <a:rPr lang="id-ID" dirty="0" smtClean="0"/>
              <a:t>	pemerintah </a:t>
            </a:r>
            <a:r>
              <a:rPr lang="id-ID" dirty="0"/>
              <a:t>desa. </a:t>
            </a:r>
          </a:p>
        </p:txBody>
      </p:sp>
    </p:spTree>
    <p:extLst>
      <p:ext uri="{BB962C8B-B14F-4D97-AF65-F5344CB8AC3E}">
        <p14:creationId xmlns:p14="http://schemas.microsoft.com/office/powerpoint/2010/main" val="1788328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marL="0" indent="0">
              <a:buNone/>
            </a:pPr>
            <a:r>
              <a:rPr lang="id-ID" dirty="0" smtClean="0"/>
              <a:t>4. Kerangka negara kesatuan Republik Indonesia 	juga memiliki makna yakni pemerintah 	daerah harus mengakui dan menghormati 	adanya tingkatan peraturan perundang- 	undangan dalam sistem hukum di Indonesia, 	yakni apabila ada ketidaksesuaian atau 	perbedaan antara peraturan yang lebih 	rendah dengan peraturan yang lebih tinggi, 	maka peraturan yang lebih rendah harus 	memperhatikan peraturan yang lebih tinggi, 	dan peraturan yang lebih rendah dapat 	diabaikan.</a:t>
            </a:r>
            <a:endParaRPr lang="id-ID" dirty="0"/>
          </a:p>
        </p:txBody>
      </p:sp>
    </p:spTree>
    <p:extLst>
      <p:ext uri="{BB962C8B-B14F-4D97-AF65-F5344CB8AC3E}">
        <p14:creationId xmlns:p14="http://schemas.microsoft.com/office/powerpoint/2010/main" val="4124161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Yang sering terjadi :</a:t>
            </a:r>
            <a:endParaRPr lang="id-ID" dirty="0"/>
          </a:p>
        </p:txBody>
      </p:sp>
      <p:sp>
        <p:nvSpPr>
          <p:cNvPr id="3" name="Content Placeholder 2"/>
          <p:cNvSpPr>
            <a:spLocks noGrp="1"/>
          </p:cNvSpPr>
          <p:nvPr>
            <p:ph idx="1"/>
          </p:nvPr>
        </p:nvSpPr>
        <p:spPr/>
        <p:txBody>
          <a:bodyPr>
            <a:normAutofit fontScale="92500" lnSpcReduction="10000"/>
          </a:bodyPr>
          <a:lstStyle/>
          <a:p>
            <a:pPr marL="0" lvl="0" indent="0">
              <a:buNone/>
            </a:pPr>
            <a:r>
              <a:rPr lang="id-ID" dirty="0" smtClean="0"/>
              <a:t>Akan tetapi dalam implementasinya masyarakat dan pemerintah daerah pada umumnya lebih cenderung berorientasi	pada memperjuangkan hak dan wewenang daerah saja, sehingga tidak sedikit yang mengabaikan tentang </a:t>
            </a:r>
            <a:r>
              <a:rPr lang="id-ID" b="1" dirty="0" smtClean="0"/>
              <a:t>kewajiban daerah</a:t>
            </a:r>
            <a:r>
              <a:rPr lang="id-ID" dirty="0" smtClean="0"/>
              <a:t>, padahal bagi daerah yang tidak mampu dalam menyelenggarakan urusan otonomi daerah tersebut, maka daerah tersebut dapat dihapus atau digabungkan dengan daerah induknya, namun  pasal ini belum pernah diberlakukan di Indonesia.</a:t>
            </a:r>
          </a:p>
          <a:p>
            <a:endParaRPr lang="id-ID" dirty="0"/>
          </a:p>
        </p:txBody>
      </p:sp>
    </p:spTree>
    <p:extLst>
      <p:ext uri="{BB962C8B-B14F-4D97-AF65-F5344CB8AC3E}">
        <p14:creationId xmlns:p14="http://schemas.microsoft.com/office/powerpoint/2010/main" val="2182395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 </a:t>
            </a:r>
            <a:r>
              <a:rPr lang="id-ID" dirty="0"/>
              <a:t/>
            </a:r>
            <a:br>
              <a:rPr lang="id-ID" dirty="0"/>
            </a:br>
            <a:r>
              <a:rPr lang="id-ID" dirty="0" smtClean="0"/>
              <a:t/>
            </a:r>
            <a:br>
              <a:rPr lang="id-ID" dirty="0" smtClean="0"/>
            </a:br>
            <a:r>
              <a:rPr lang="id-ID" dirty="0" smtClean="0"/>
              <a:t>Dr</a:t>
            </a:r>
            <a:r>
              <a:rPr lang="id-ID" dirty="0"/>
              <a:t>. Rahyunir Rauf, </a:t>
            </a:r>
            <a:r>
              <a:rPr lang="id-ID" dirty="0" smtClean="0"/>
              <a:t>M.Si</a:t>
            </a:r>
            <a:br>
              <a:rPr lang="id-ID" dirty="0" smtClean="0"/>
            </a:br>
            <a:r>
              <a:rPr lang="id-ID" sz="1600" b="1" dirty="0" smtClean="0"/>
              <a:t>PANDANGAN UMUM TERHADAP KONSEP OTONOMI DAERAH DALAM SISTEM PEMERINTAHAN DAERAH DI INDONESIA (TINJAUAN UU NOMOR 23 TAHUN 2014 TENTANG PEMERINTAHAN DAERAH</a:t>
            </a:r>
            <a:br>
              <a:rPr lang="id-ID" sz="1600" b="1" dirty="0" smtClean="0"/>
            </a:br>
            <a:r>
              <a:rPr lang="id-ID" dirty="0"/>
              <a:t/>
            </a:r>
            <a:br>
              <a:rPr lang="id-ID" dirty="0"/>
            </a:br>
            <a:endParaRPr lang="id-ID" dirty="0"/>
          </a:p>
        </p:txBody>
      </p:sp>
      <p:sp>
        <p:nvSpPr>
          <p:cNvPr id="3" name="Content Placeholder 2"/>
          <p:cNvSpPr>
            <a:spLocks noGrp="1"/>
          </p:cNvSpPr>
          <p:nvPr>
            <p:ph idx="1"/>
          </p:nvPr>
        </p:nvSpPr>
        <p:spPr/>
        <p:txBody>
          <a:bodyPr>
            <a:normAutofit fontScale="70000" lnSpcReduction="20000"/>
          </a:bodyPr>
          <a:lstStyle/>
          <a:p>
            <a:pPr marL="0" indent="0">
              <a:buNone/>
            </a:pPr>
            <a:r>
              <a:rPr lang="id-ID" dirty="0" smtClean="0"/>
              <a:t>Beberapa </a:t>
            </a:r>
            <a:r>
              <a:rPr lang="id-ID" dirty="0"/>
              <a:t>prinsip yang perlu untuk disempurnakan lagi agar otonomi daerah tersebut diletakkan sesuai dengan konsep dasar otonomi daerah itu sendiri. Diantara adalah sebagai berikut;</a:t>
            </a:r>
          </a:p>
          <a:p>
            <a:pPr lvl="0"/>
            <a:r>
              <a:rPr lang="id-ID" dirty="0"/>
              <a:t>Di daerah diperlukan adanya lembaga </a:t>
            </a:r>
            <a:r>
              <a:rPr lang="id-ID" dirty="0" smtClean="0"/>
              <a:t>legislatif daerah sebagai </a:t>
            </a:r>
            <a:r>
              <a:rPr lang="id-ID" dirty="0"/>
              <a:t>penyeimbang </a:t>
            </a:r>
            <a:r>
              <a:rPr lang="id-ID" i="1" dirty="0"/>
              <a:t>(check and balance) </a:t>
            </a:r>
            <a:r>
              <a:rPr lang="id-ID" dirty="0"/>
              <a:t>terhadap pemerintah </a:t>
            </a:r>
            <a:r>
              <a:rPr lang="id-ID" dirty="0" smtClean="0"/>
              <a:t>daerah., </a:t>
            </a:r>
            <a:r>
              <a:rPr lang="id-ID" dirty="0"/>
              <a:t>karena UU </a:t>
            </a:r>
            <a:r>
              <a:rPr lang="id-ID" dirty="0" smtClean="0"/>
              <a:t>Pemda,  </a:t>
            </a:r>
            <a:r>
              <a:rPr lang="id-ID" dirty="0"/>
              <a:t>tidak ada satu pasalpun menyebutkan bahwa DPRD adalah badan legisltif daerah, sehingga Kepala Daerah tidak bertanggungjawab kepada DPRD akan tetapi kepada pemerintah. Oleh Karena itu Kepala Daerah tidak bertanggungjawab kepada DPRD, maka akan mengakibatkan fungsi pengawasan secara jelas tidak akan berjalan dengan secara efektif.</a:t>
            </a:r>
          </a:p>
          <a:p>
            <a:pPr lvl="0"/>
            <a:r>
              <a:rPr lang="id-ID" smtClean="0"/>
              <a:t>Kepala Daerah</a:t>
            </a:r>
            <a:r>
              <a:rPr lang="id-ID" dirty="0" smtClean="0"/>
              <a:t> </a:t>
            </a:r>
            <a:r>
              <a:rPr lang="id-ID" smtClean="0"/>
              <a:t>harus </a:t>
            </a:r>
            <a:r>
              <a:rPr lang="id-ID" dirty="0"/>
              <a:t>bertanggungjawab kepada DPRD bukan kepada pemerintah sebagai konsekuensi dari asas otonomi daerah yang lebih berorientasi kepada hak wewenang dan kewajiban dalam mengatur dan mengurus urusan pemerintahan dan masyarakat setempat.</a:t>
            </a:r>
          </a:p>
          <a:p>
            <a:endParaRPr lang="id-ID" dirty="0"/>
          </a:p>
        </p:txBody>
      </p:sp>
    </p:spTree>
    <p:extLst>
      <p:ext uri="{BB962C8B-B14F-4D97-AF65-F5344CB8AC3E}">
        <p14:creationId xmlns:p14="http://schemas.microsoft.com/office/powerpoint/2010/main" val="3168289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573</Words>
  <Application>Microsoft Office PowerPoint</Application>
  <PresentationFormat>On-screen Show (4:3)</PresentationFormat>
  <Paragraphs>28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Konsep Dasar Pemerintah Daerah</vt:lpstr>
      <vt:lpstr>Landasan Pasal 18 UUD 1945</vt:lpstr>
      <vt:lpstr>PowerPoint Presentation</vt:lpstr>
      <vt:lpstr>Konsep dasar Pemerintah Daerah</vt:lpstr>
      <vt:lpstr>PowerPoint Presentation</vt:lpstr>
      <vt:lpstr>PowerPoint Presentation</vt:lpstr>
      <vt:lpstr>PowerPoint Presentation</vt:lpstr>
      <vt:lpstr>Yang sering terjadi :</vt:lpstr>
      <vt:lpstr>   Dr. Rahyunir Rauf, M.Si PANDANGAN UMUM TERHADAP KONSEP OTONOMI DAERAH DALAM SISTEM PEMERINTAHAN DAERAH DI INDONESIA (TINJAUAN UU NOMOR 23 TAHUN 2014 TENTANG PEMERINTAHAN DAERAH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8</cp:revision>
  <dcterms:created xsi:type="dcterms:W3CDTF">2020-10-13T14:35:17Z</dcterms:created>
  <dcterms:modified xsi:type="dcterms:W3CDTF">2020-10-13T16:05:09Z</dcterms:modified>
</cp:coreProperties>
</file>