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71" r:id="rId14"/>
    <p:sldId id="280" r:id="rId15"/>
    <p:sldId id="281" r:id="rId16"/>
    <p:sldId id="282" r:id="rId17"/>
    <p:sldId id="264" r:id="rId18"/>
    <p:sldId id="269" r:id="rId19"/>
    <p:sldId id="270" r:id="rId20"/>
    <p:sldId id="272" r:id="rId21"/>
    <p:sldId id="273" r:id="rId22"/>
    <p:sldId id="274" r:id="rId23"/>
    <p:sldId id="275" r:id="rId24"/>
    <p:sldId id="276" r:id="rId25"/>
    <p:sldId id="277" r:id="rId26"/>
    <p:sldId id="278" r:id="rId27"/>
    <p:sldId id="279" r:id="rId2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88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805F06E3-811D-45B6-B6AC-0C24478B90B0}" type="datetimeFigureOut">
              <a:rPr lang="id-ID" smtClean="0"/>
              <a:pPr/>
              <a:t>31/10/2012</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11" name="Slide Number Placeholder 10"/>
          <p:cNvSpPr>
            <a:spLocks noGrp="1"/>
          </p:cNvSpPr>
          <p:nvPr>
            <p:ph type="sldNum" sz="quarter" idx="12"/>
          </p:nvPr>
        </p:nvSpPr>
        <p:spPr/>
        <p:txBody>
          <a:bodyPr/>
          <a:lstStyle>
            <a:extLst/>
          </a:lstStyle>
          <a:p>
            <a:fld id="{5558E1F9-BE46-421C-89A8-15817652CEFE}"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05F06E3-811D-45B6-B6AC-0C24478B90B0}" type="datetimeFigureOut">
              <a:rPr lang="id-ID" smtClean="0"/>
              <a:pPr/>
              <a:t>31/10/2012</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5558E1F9-BE46-421C-89A8-15817652CEFE}"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05F06E3-811D-45B6-B6AC-0C24478B90B0}" type="datetimeFigureOut">
              <a:rPr lang="id-ID" smtClean="0"/>
              <a:pPr/>
              <a:t>31/10/2012</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5558E1F9-BE46-421C-89A8-15817652CEFE}"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05F06E3-811D-45B6-B6AC-0C24478B90B0}" type="datetimeFigureOut">
              <a:rPr lang="id-ID" smtClean="0"/>
              <a:pPr/>
              <a:t>31/10/2012</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5558E1F9-BE46-421C-89A8-15817652CEFE}"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05F06E3-811D-45B6-B6AC-0C24478B90B0}" type="datetimeFigureOut">
              <a:rPr lang="id-ID" smtClean="0"/>
              <a:pPr/>
              <a:t>31/10/2012</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5558E1F9-BE46-421C-89A8-15817652CEFE}"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05F06E3-811D-45B6-B6AC-0C24478B90B0}" type="datetimeFigureOut">
              <a:rPr lang="id-ID" smtClean="0"/>
              <a:pPr/>
              <a:t>31/10/2012</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5558E1F9-BE46-421C-89A8-15817652CEFE}"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05F06E3-811D-45B6-B6AC-0C24478B90B0}" type="datetimeFigureOut">
              <a:rPr lang="id-ID" smtClean="0"/>
              <a:pPr/>
              <a:t>31/10/2012</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5558E1F9-BE46-421C-89A8-15817652CEFE}"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05F06E3-811D-45B6-B6AC-0C24478B90B0}" type="datetimeFigureOut">
              <a:rPr lang="id-ID" smtClean="0"/>
              <a:pPr/>
              <a:t>31/10/2012</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5558E1F9-BE46-421C-89A8-15817652CEFE}"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805F06E3-811D-45B6-B6AC-0C24478B90B0}" type="datetimeFigureOut">
              <a:rPr lang="id-ID" smtClean="0"/>
              <a:pPr/>
              <a:t>31/10/2012</a:t>
            </a:fld>
            <a:endParaRPr lang="id-ID"/>
          </a:p>
        </p:txBody>
      </p:sp>
      <p:sp>
        <p:nvSpPr>
          <p:cNvPr id="3" name="Footer Placeholder 2"/>
          <p:cNvSpPr>
            <a:spLocks noGrp="1"/>
          </p:cNvSpPr>
          <p:nvPr>
            <p:ph type="ftr" sz="quarter" idx="11"/>
          </p:nvPr>
        </p:nvSpPr>
        <p:spPr/>
        <p:txBody>
          <a:bodyPr/>
          <a:lstStyle>
            <a:extLst/>
          </a:lstStyle>
          <a:p>
            <a:endParaRPr lang="id-ID"/>
          </a:p>
        </p:txBody>
      </p:sp>
      <p:sp>
        <p:nvSpPr>
          <p:cNvPr id="4" name="Slide Number Placeholder 3"/>
          <p:cNvSpPr>
            <a:spLocks noGrp="1"/>
          </p:cNvSpPr>
          <p:nvPr>
            <p:ph type="sldNum" sz="quarter" idx="12"/>
          </p:nvPr>
        </p:nvSpPr>
        <p:spPr/>
        <p:txBody>
          <a:bodyPr/>
          <a:lstStyle>
            <a:extLst/>
          </a:lstStyle>
          <a:p>
            <a:fld id="{5558E1F9-BE46-421C-89A8-15817652CEFE}"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05F06E3-811D-45B6-B6AC-0C24478B90B0}" type="datetimeFigureOut">
              <a:rPr lang="id-ID" smtClean="0"/>
              <a:pPr/>
              <a:t>31/10/2012</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5558E1F9-BE46-421C-89A8-15817652CEFE}"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05F06E3-811D-45B6-B6AC-0C24478B90B0}" type="datetimeFigureOut">
              <a:rPr lang="id-ID" smtClean="0"/>
              <a:pPr/>
              <a:t>31/10/2012</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5558E1F9-BE46-421C-89A8-15817652CEFE}" type="slidenum">
              <a:rPr lang="id-ID" smtClean="0"/>
              <a:pPr/>
              <a:t>‹#›</a:t>
            </a:fld>
            <a:endParaRPr lang="id-ID"/>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805F06E3-811D-45B6-B6AC-0C24478B90B0}" type="datetimeFigureOut">
              <a:rPr lang="id-ID" smtClean="0"/>
              <a:pPr/>
              <a:t>31/10/2012</a:t>
            </a:fld>
            <a:endParaRPr lang="id-ID"/>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id-ID"/>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558E1F9-BE46-421C-89A8-15817652CEFE}"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GENDER</a:t>
            </a:r>
            <a:endParaRPr lang="id-ID" dirty="0"/>
          </a:p>
        </p:txBody>
      </p:sp>
      <p:sp>
        <p:nvSpPr>
          <p:cNvPr id="3" name="Subtitle 2"/>
          <p:cNvSpPr>
            <a:spLocks noGrp="1"/>
          </p:cNvSpPr>
          <p:nvPr>
            <p:ph type="subTitle" idx="1"/>
          </p:nvPr>
        </p:nvSpPr>
        <p:spPr/>
        <p:txBody>
          <a:bodyPr/>
          <a:lstStyle/>
          <a:p>
            <a:r>
              <a:rPr lang="id-ID" dirty="0" smtClean="0"/>
              <a:t>Dra. Oktarina Albizzia, M.Si</a:t>
            </a:r>
            <a:endParaRPr lang="id-ID" dirty="0"/>
          </a:p>
        </p:txBody>
      </p:sp>
    </p:spTree>
  </p:cSld>
  <p:clrMapOvr>
    <a:masterClrMapping/>
  </p:clrMapOvr>
  <p:transition spd="slow">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358246" cy="928694"/>
          </a:xfrm>
        </p:spPr>
        <p:txBody>
          <a:bodyPr>
            <a:normAutofit fontScale="90000"/>
          </a:bodyPr>
          <a:lstStyle/>
          <a:p>
            <a:r>
              <a:rPr lang="id-ID" dirty="0" smtClean="0"/>
              <a:t>1. Prinsip-prinsip yang dianut Konvensi Perempuan</a:t>
            </a:r>
            <a:endParaRPr lang="id-ID" dirty="0"/>
          </a:p>
        </p:txBody>
      </p:sp>
      <p:sp>
        <p:nvSpPr>
          <p:cNvPr id="3" name="Content Placeholder 2"/>
          <p:cNvSpPr>
            <a:spLocks noGrp="1"/>
          </p:cNvSpPr>
          <p:nvPr>
            <p:ph idx="1"/>
          </p:nvPr>
        </p:nvSpPr>
        <p:spPr>
          <a:xfrm>
            <a:off x="285720" y="1285860"/>
            <a:ext cx="8398194" cy="5214974"/>
          </a:xfrm>
        </p:spPr>
        <p:txBody>
          <a:bodyPr>
            <a:noAutofit/>
          </a:bodyPr>
          <a:lstStyle/>
          <a:p>
            <a:pPr marL="514350" indent="-514350" algn="just">
              <a:lnSpc>
                <a:spcPct val="134000"/>
              </a:lnSpc>
              <a:buNone/>
            </a:pPr>
            <a:r>
              <a:rPr lang="id-ID" sz="2600" dirty="0" smtClean="0"/>
              <a:t>b.	Perbedaan perlakuan terhada perempuan yang berbasis gender yang mengakibatkan kerugian pada perempuan. Kerugian itu berupa subordinasi kedudukan dalam keluarga ndan masyarakat, maupun pembatasan kemampuan dan kesempatan dalam memanfaatkan peluang yang ada. Peluang itu dapat berupa peluang:</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358246" cy="928694"/>
          </a:xfrm>
        </p:spPr>
        <p:txBody>
          <a:bodyPr>
            <a:normAutofit fontScale="90000"/>
          </a:bodyPr>
          <a:lstStyle/>
          <a:p>
            <a:r>
              <a:rPr lang="id-ID" dirty="0" smtClean="0"/>
              <a:t>1. Prinsip-prinsip yang dianut Konvensi Perempuan</a:t>
            </a:r>
            <a:endParaRPr lang="id-ID" dirty="0"/>
          </a:p>
        </p:txBody>
      </p:sp>
      <p:sp>
        <p:nvSpPr>
          <p:cNvPr id="3" name="Content Placeholder 2"/>
          <p:cNvSpPr>
            <a:spLocks noGrp="1"/>
          </p:cNvSpPr>
          <p:nvPr>
            <p:ph idx="1"/>
          </p:nvPr>
        </p:nvSpPr>
        <p:spPr>
          <a:xfrm>
            <a:off x="285720" y="1285860"/>
            <a:ext cx="8398194" cy="5214974"/>
          </a:xfrm>
        </p:spPr>
        <p:txBody>
          <a:bodyPr>
            <a:noAutofit/>
          </a:bodyPr>
          <a:lstStyle/>
          <a:p>
            <a:pPr marL="571500" indent="-571500" algn="just">
              <a:lnSpc>
                <a:spcPct val="134000"/>
              </a:lnSpc>
              <a:buFont typeface="+mj-lt"/>
              <a:buAutoNum type="romanLcPeriod"/>
            </a:pPr>
            <a:r>
              <a:rPr lang="id-ID" sz="2700" dirty="0" smtClean="0"/>
              <a:t>Untuk tmbuh dan berkembang secara optimal, secara menyeluruh dan terpadu.</a:t>
            </a:r>
          </a:p>
          <a:p>
            <a:pPr marL="571500" indent="-571500" algn="just">
              <a:lnSpc>
                <a:spcPct val="134000"/>
              </a:lnSpc>
              <a:buFont typeface="+mj-lt"/>
              <a:buAutoNum type="romanLcPeriod"/>
            </a:pPr>
            <a:r>
              <a:rPr lang="id-ID" sz="2700" dirty="0" smtClean="0"/>
              <a:t>Untuk berperan dalam pembangunan di semua bidang dan tingkat kegiatan.</a:t>
            </a:r>
          </a:p>
          <a:p>
            <a:pPr marL="571500" indent="-571500" algn="just">
              <a:lnSpc>
                <a:spcPct val="134000"/>
              </a:lnSpc>
              <a:buFont typeface="+mj-lt"/>
              <a:buAutoNum type="romanLcPeriod"/>
            </a:pPr>
            <a:r>
              <a:rPr lang="id-ID" sz="2700" dirty="0" smtClean="0"/>
              <a:t>Untuk menikmati manfaat yang sama dengan laki-laki dari hasil-hasil pembangunan, dan</a:t>
            </a:r>
          </a:p>
          <a:p>
            <a:pPr marL="571500" indent="-571500" algn="just">
              <a:lnSpc>
                <a:spcPct val="134000"/>
              </a:lnSpc>
              <a:buFont typeface="+mj-lt"/>
              <a:buAutoNum type="romanLcPeriod"/>
            </a:pPr>
            <a:r>
              <a:rPr lang="id-ID" sz="2700" dirty="0" smtClean="0"/>
              <a:t>Untuk mengembangkan potensinya secara optimal;</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358246" cy="928694"/>
          </a:xfrm>
        </p:spPr>
        <p:txBody>
          <a:bodyPr>
            <a:normAutofit fontScale="90000"/>
          </a:bodyPr>
          <a:lstStyle/>
          <a:p>
            <a:r>
              <a:rPr lang="id-ID" dirty="0" smtClean="0"/>
              <a:t>1. Prinsip-prinsip yang dianut Konvensi Perempuan</a:t>
            </a:r>
            <a:endParaRPr lang="id-ID" dirty="0"/>
          </a:p>
        </p:txBody>
      </p:sp>
      <p:sp>
        <p:nvSpPr>
          <p:cNvPr id="3" name="Content Placeholder 2"/>
          <p:cNvSpPr>
            <a:spLocks noGrp="1"/>
          </p:cNvSpPr>
          <p:nvPr>
            <p:ph idx="1"/>
          </p:nvPr>
        </p:nvSpPr>
        <p:spPr>
          <a:xfrm>
            <a:off x="285720" y="1285860"/>
            <a:ext cx="8398194" cy="5214974"/>
          </a:xfrm>
        </p:spPr>
        <p:txBody>
          <a:bodyPr>
            <a:noAutofit/>
          </a:bodyPr>
          <a:lstStyle/>
          <a:p>
            <a:pPr marL="514350" indent="-514350" algn="just">
              <a:lnSpc>
                <a:spcPct val="134000"/>
              </a:lnSpc>
              <a:buNone/>
            </a:pPr>
            <a:r>
              <a:rPr lang="id-ID" sz="2600" dirty="0" smtClean="0"/>
              <a:t>b.	Perbedaan perlakuan terhada perempuan yang berbasis gender yang mengakibatkan kerugian pada perempuan. Kerugian itu berupa subordinasi kedudukan dalam keluarga ndan masyarakat, maupun pembatasan kemampuan dan kesempatan dalam memanfaatkan peluang yang ada. Peluang itu dapat berupa peluang:</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358246" cy="928694"/>
          </a:xfrm>
        </p:spPr>
        <p:txBody>
          <a:bodyPr>
            <a:normAutofit fontScale="90000"/>
          </a:bodyPr>
          <a:lstStyle/>
          <a:p>
            <a:r>
              <a:rPr lang="id-ID" dirty="0" smtClean="0"/>
              <a:t>1. Prinsip-prinsip yang dianut Konvensi Perempuan</a:t>
            </a:r>
            <a:endParaRPr lang="id-ID" dirty="0"/>
          </a:p>
        </p:txBody>
      </p:sp>
      <p:sp>
        <p:nvSpPr>
          <p:cNvPr id="3" name="Content Placeholder 2"/>
          <p:cNvSpPr>
            <a:spLocks noGrp="1"/>
          </p:cNvSpPr>
          <p:nvPr>
            <p:ph idx="1"/>
          </p:nvPr>
        </p:nvSpPr>
        <p:spPr>
          <a:xfrm>
            <a:off x="285720" y="1285860"/>
            <a:ext cx="8398194" cy="5214974"/>
          </a:xfrm>
        </p:spPr>
        <p:txBody>
          <a:bodyPr>
            <a:noAutofit/>
          </a:bodyPr>
          <a:lstStyle/>
          <a:p>
            <a:pPr>
              <a:buNone/>
            </a:pPr>
            <a:r>
              <a:rPr lang="id-ID" sz="2000" dirty="0" smtClean="0"/>
              <a:t>c. Perbedaan kondisi dan posisi antara perempuan dan laki-laki, di mana perempuan ada dalam kondisi dan posisi yang lebih lemah karena mengalami diskriminasi atau menanggung akibat karena perlakuan diskriminatif atau karena lingkungan, keluarga, dan masyarakat tidak mendukung kemandirian perempuan.</a:t>
            </a:r>
          </a:p>
          <a:p>
            <a:pPr>
              <a:buNone/>
            </a:pPr>
            <a:endParaRPr lang="id-ID" sz="2000" dirty="0" smtClean="0"/>
          </a:p>
          <a:p>
            <a:pPr>
              <a:buNone/>
            </a:pPr>
            <a:r>
              <a:rPr lang="id-ID" sz="2000" dirty="0" smtClean="0"/>
              <a:t>		Prinsip-prinsip yang dianut oeleh konvensi perempuan perlu dipahami apabila kita akan menggunakan konvensi tersebut sebagai alat untuk mendampingi masyarakat. Prinsip-prinsip tersebut juga merupakan kerangka untuk merumuskan strategi pemajuan hak-hak azasi manusia.</a:t>
            </a:r>
          </a:p>
          <a:p>
            <a:pPr marL="514350" indent="-514350" algn="just">
              <a:lnSpc>
                <a:spcPct val="134000"/>
              </a:lnSpc>
              <a:buNone/>
            </a:pPr>
            <a:endParaRPr lang="id-ID" sz="2400" dirty="0" smtClean="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to="" calcmode="lin" valueType="num">
                                      <p:cBhvr>
                                        <p:cTn id="12"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358246" cy="928694"/>
          </a:xfrm>
        </p:spPr>
        <p:txBody>
          <a:bodyPr>
            <a:normAutofit fontScale="90000"/>
          </a:bodyPr>
          <a:lstStyle/>
          <a:p>
            <a:r>
              <a:rPr lang="id-ID" dirty="0" smtClean="0"/>
              <a:t>1. Prinsip-prinsip yang dianut Konvensi Perempuan</a:t>
            </a:r>
            <a:endParaRPr lang="id-ID" dirty="0"/>
          </a:p>
        </p:txBody>
      </p:sp>
      <p:sp>
        <p:nvSpPr>
          <p:cNvPr id="3" name="Content Placeholder 2"/>
          <p:cNvSpPr>
            <a:spLocks noGrp="1"/>
          </p:cNvSpPr>
          <p:nvPr>
            <p:ph idx="1"/>
          </p:nvPr>
        </p:nvSpPr>
        <p:spPr>
          <a:xfrm>
            <a:off x="285720" y="1285860"/>
            <a:ext cx="8398194" cy="5214974"/>
          </a:xfrm>
        </p:spPr>
        <p:txBody>
          <a:bodyPr>
            <a:noAutofit/>
          </a:bodyPr>
          <a:lstStyle/>
          <a:p>
            <a:pPr>
              <a:buNone/>
            </a:pPr>
            <a:r>
              <a:rPr lang="id-ID" sz="2000" dirty="0" smtClean="0"/>
              <a:t>Konvensi perempuan didasarkan atas prinsip-prinsip:</a:t>
            </a:r>
          </a:p>
          <a:p>
            <a:pPr marL="514350" indent="-514350">
              <a:buFont typeface="+mj-lt"/>
              <a:buAutoNum type="alphaLcParenR"/>
            </a:pPr>
            <a:r>
              <a:rPr lang="id-ID" sz="2000" dirty="0" smtClean="0"/>
              <a:t>Prinsip persamaan substantif: prinsip persamaan substantif yang dianut oleh Konvensi Perempuan adalah:</a:t>
            </a:r>
          </a:p>
          <a:p>
            <a:pPr marL="788670" lvl="1" indent="-514350">
              <a:buFont typeface="+mj-lt"/>
              <a:buAutoNum type="arabicParenR"/>
            </a:pPr>
            <a:r>
              <a:rPr lang="id-ID" sz="1800" dirty="0" smtClean="0"/>
              <a:t>Langkah untuk merelisasikan hak-hak perempuan yang ditujukan untuk mengatasi adanya perbedaan, disparitas atau kesenjangan, atau keadaan yang merugikan perempuan.</a:t>
            </a:r>
          </a:p>
          <a:p>
            <a:pPr marL="788670" lvl="1" indent="-514350">
              <a:buFont typeface="+mj-lt"/>
              <a:buAutoNum type="arabicParenR"/>
            </a:pPr>
            <a:r>
              <a:rPr lang="id-ID" sz="1800" dirty="0" smtClean="0"/>
              <a:t>Persamaan substantif dengan pendekatan koreksi merupakan langkah-langkah kusus agar perempuan mempunyai akses dan menikmati manfaat yang sama seperti laki-laki dari kesempatan dan peluang yang ada.</a:t>
            </a:r>
          </a:p>
          <a:p>
            <a:pPr marL="788670" lvl="1" indent="-514350">
              <a:buFont typeface="+mj-lt"/>
              <a:buAutoNum type="arabicParenR"/>
            </a:pPr>
            <a:r>
              <a:rPr lang="id-ID" sz="1800" dirty="0" smtClean="0"/>
              <a:t>Konvensi perempuan mewajibkan pemerintah untuk mendasarkan kebijakan dan langkah-langkah bagi perempuan pada prinsip-prinsip sebagai berikut:</a:t>
            </a:r>
          </a:p>
          <a:p>
            <a:pPr marL="514350" indent="-514350" algn="just">
              <a:lnSpc>
                <a:spcPct val="134000"/>
              </a:lnSpc>
              <a:buNone/>
            </a:pPr>
            <a:endParaRPr lang="id-ID" sz="1800" dirty="0" smtClean="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par>
                                <p:cTn id="13" presetID="24"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to="" calcmode="lin" valueType="num">
                                      <p:cBhvr>
                                        <p:cTn id="15" dur="1" fill="hold"/>
                                        <p:tgtEl>
                                          <p:spTgt spid="3">
                                            <p:txEl>
                                              <p:pRg st="2" end="2"/>
                                            </p:txEl>
                                          </p:spTgt>
                                        </p:tgtEl>
                                        <p:attrNameLst>
                                          <p:attrName/>
                                        </p:attrNameLst>
                                      </p:cBhvr>
                                    </p:anim>
                                  </p:childTnLst>
                                </p:cTn>
                              </p:par>
                              <p:par>
                                <p:cTn id="16" presetID="24"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 to="" calcmode="lin" valueType="num">
                                      <p:cBhvr>
                                        <p:cTn id="18" dur="1" fill="hold"/>
                                        <p:tgtEl>
                                          <p:spTgt spid="3">
                                            <p:txEl>
                                              <p:pRg st="3" end="3"/>
                                            </p:txEl>
                                          </p:spTgt>
                                        </p:tgtEl>
                                        <p:attrNameLst>
                                          <p:attrName/>
                                        </p:attrNameLst>
                                      </p:cBhvr>
                                    </p:anim>
                                  </p:childTnLst>
                                </p:cTn>
                              </p:par>
                              <p:par>
                                <p:cTn id="19" presetID="24"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to="" calcmode="lin" valueType="num">
                                      <p:cBhvr>
                                        <p:cTn id="21" dur="1" fill="hold"/>
                                        <p:tgtEl>
                                          <p:spTgt spid="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358246" cy="928694"/>
          </a:xfrm>
        </p:spPr>
        <p:txBody>
          <a:bodyPr>
            <a:normAutofit fontScale="90000"/>
          </a:bodyPr>
          <a:lstStyle/>
          <a:p>
            <a:r>
              <a:rPr lang="id-ID" dirty="0" smtClean="0"/>
              <a:t>1. Prinsip-prinsip yang dianut Konvensi Perempuan</a:t>
            </a:r>
            <a:endParaRPr lang="id-ID" dirty="0"/>
          </a:p>
        </p:txBody>
      </p:sp>
      <p:sp>
        <p:nvSpPr>
          <p:cNvPr id="3" name="Content Placeholder 2"/>
          <p:cNvSpPr>
            <a:spLocks noGrp="1"/>
          </p:cNvSpPr>
          <p:nvPr>
            <p:ph idx="1"/>
          </p:nvPr>
        </p:nvSpPr>
        <p:spPr>
          <a:xfrm>
            <a:off x="285720" y="1285860"/>
            <a:ext cx="8398194" cy="5214974"/>
          </a:xfrm>
        </p:spPr>
        <p:txBody>
          <a:bodyPr>
            <a:noAutofit/>
          </a:bodyPr>
          <a:lstStyle/>
          <a:p>
            <a:pPr>
              <a:buFont typeface="Wingdings" pitchFamily="2" charset="2"/>
              <a:buChar char="ü"/>
            </a:pPr>
            <a:r>
              <a:rPr lang="id-ID" sz="1800" dirty="0" smtClean="0"/>
              <a:t>Persamaan kesempatan antara laki-laki dan perempuan;</a:t>
            </a:r>
          </a:p>
          <a:p>
            <a:pPr>
              <a:buFont typeface="Wingdings" pitchFamily="2" charset="2"/>
              <a:buChar char="ü"/>
            </a:pPr>
            <a:r>
              <a:rPr lang="id-ID" sz="1800" dirty="0" smtClean="0"/>
              <a:t>Persamaan perempuan dan laki-laki untuk menikmati hasil-hasil dari penggunaan kesempatan itu, yang berarti bahwa perempuan dan laki-laki menikmati manfaat yang sama atu adil;</a:t>
            </a:r>
          </a:p>
          <a:p>
            <a:pPr>
              <a:buFont typeface="Wingdings" pitchFamily="2" charset="2"/>
              <a:buChar char="ü"/>
            </a:pPr>
            <a:r>
              <a:rPr lang="id-ID" sz="1800" dirty="0" smtClean="0"/>
              <a:t>Hak hukum yang sama antara laki-laki dan perempuan.</a:t>
            </a:r>
          </a:p>
          <a:p>
            <a:pPr>
              <a:buNone/>
            </a:pPr>
            <a:endParaRPr lang="id-ID" sz="1800" dirty="0" smtClean="0"/>
          </a:p>
          <a:p>
            <a:pPr marL="514350" indent="-514350">
              <a:buFont typeface="+mj-lt"/>
              <a:buAutoNum type="alphaLcParenR" startAt="2"/>
            </a:pPr>
            <a:r>
              <a:rPr lang="id-ID" sz="1800" dirty="0" smtClean="0"/>
              <a:t>Prinsip Non-Diskriminatif</a:t>
            </a:r>
          </a:p>
          <a:p>
            <a:pPr marL="514350" indent="-514350">
              <a:buNone/>
            </a:pPr>
            <a:r>
              <a:rPr lang="id-ID" sz="1800" dirty="0" smtClean="0"/>
              <a:t>	Yang tidak dianggap sebagai diskriminasi ialah:</a:t>
            </a:r>
          </a:p>
          <a:p>
            <a:pPr marL="514350" indent="-514350">
              <a:buFont typeface="+mj-lt"/>
              <a:buAutoNum type="arabicParenR"/>
            </a:pPr>
            <a:r>
              <a:rPr lang="id-ID" sz="1800" i="1" dirty="0" smtClean="0"/>
              <a:t>Affirmative action </a:t>
            </a:r>
            <a:r>
              <a:rPr lang="id-ID" sz="1800" dirty="0" smtClean="0"/>
              <a:t>(Pasal 4), yaitu langkah-langkah khusus sementara yang dilakukan untuk mencapai persamaan kesempatan dan perlakuan antara perempuan dan laki-laki;</a:t>
            </a:r>
          </a:p>
          <a:p>
            <a:pPr marL="514350" indent="-514350">
              <a:buFont typeface="+mj-lt"/>
              <a:buAutoNum type="arabicParenR"/>
            </a:pPr>
            <a:r>
              <a:rPr lang="id-ID" sz="1800" dirty="0" smtClean="0"/>
              <a:t>Perlindungan kehamilan, dan kehamilan sebagai fungsi sosial (pasal 5.2)</a:t>
            </a:r>
          </a:p>
          <a:p>
            <a:pPr marL="514350" indent="-514350">
              <a:buFont typeface="+mj-lt"/>
              <a:buAutoNum type="alphaLcParenR" startAt="2"/>
            </a:pPr>
            <a:endParaRPr lang="id-ID" sz="1800" dirty="0" smtClean="0"/>
          </a:p>
          <a:p>
            <a:pPr>
              <a:buNone/>
            </a:pPr>
            <a:endParaRPr lang="id-ID" sz="1800" dirty="0" smtClean="0"/>
          </a:p>
          <a:p>
            <a:pPr>
              <a:buNone/>
            </a:pPr>
            <a:endParaRPr lang="id-ID" sz="1800" dirty="0" smtClean="0"/>
          </a:p>
          <a:p>
            <a:pPr marL="514350" indent="-514350" algn="just">
              <a:lnSpc>
                <a:spcPct val="134000"/>
              </a:lnSpc>
              <a:buNone/>
            </a:pPr>
            <a:endParaRPr lang="id-ID" sz="1800" dirty="0" smtClean="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to="" calcmode="lin" valueType="num">
                                      <p:cBhvr>
                                        <p:cTn id="22" dur="1" fill="hold"/>
                                        <p:tgtEl>
                                          <p:spTgt spid="3">
                                            <p:txEl>
                                              <p:pRg st="4" end="4"/>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to="" calcmode="lin" valueType="num">
                                      <p:cBhvr>
                                        <p:cTn id="27" dur="1" fill="hold"/>
                                        <p:tgtEl>
                                          <p:spTgt spid="3">
                                            <p:txEl>
                                              <p:pRg st="5" end="5"/>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 to="" calcmode="lin" valueType="num">
                                      <p:cBhvr>
                                        <p:cTn id="32" dur="1" fill="hold"/>
                                        <p:tgtEl>
                                          <p:spTgt spid="3">
                                            <p:txEl>
                                              <p:pRg st="6" end="6"/>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to="" calcmode="lin" valueType="num">
                                      <p:cBhvr>
                                        <p:cTn id="37" dur="1" fill="hold"/>
                                        <p:tgtEl>
                                          <p:spTgt spid="3">
                                            <p:txEl>
                                              <p:pRg st="7" end="7"/>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358246" cy="928694"/>
          </a:xfrm>
        </p:spPr>
        <p:txBody>
          <a:bodyPr>
            <a:normAutofit fontScale="90000"/>
          </a:bodyPr>
          <a:lstStyle/>
          <a:p>
            <a:r>
              <a:rPr lang="id-ID" dirty="0" smtClean="0"/>
              <a:t>1. Prinsip-prinsip yang dianut Konvensi Perempuan</a:t>
            </a:r>
            <a:endParaRPr lang="id-ID" dirty="0"/>
          </a:p>
        </p:txBody>
      </p:sp>
      <p:sp>
        <p:nvSpPr>
          <p:cNvPr id="3" name="Content Placeholder 2"/>
          <p:cNvSpPr>
            <a:spLocks noGrp="1"/>
          </p:cNvSpPr>
          <p:nvPr>
            <p:ph idx="1"/>
          </p:nvPr>
        </p:nvSpPr>
        <p:spPr>
          <a:xfrm>
            <a:off x="285720" y="1285860"/>
            <a:ext cx="8398194" cy="5214974"/>
          </a:xfrm>
        </p:spPr>
        <p:txBody>
          <a:bodyPr>
            <a:noAutofit/>
          </a:bodyPr>
          <a:lstStyle/>
          <a:p>
            <a:pPr marL="514350" indent="-514350">
              <a:buFont typeface="+mj-lt"/>
              <a:buAutoNum type="alphaLcParenR" startAt="3"/>
            </a:pPr>
            <a:r>
              <a:rPr lang="id-ID" sz="1800" dirty="0" smtClean="0"/>
              <a:t>Prinsip kewajiban negara, meliputi:</a:t>
            </a:r>
          </a:p>
          <a:p>
            <a:pPr marL="514350" indent="-514350">
              <a:buFont typeface="+mj-lt"/>
              <a:buAutoNum type="arabicPeriod"/>
            </a:pPr>
            <a:r>
              <a:rPr lang="id-ID" sz="1800" dirty="0" smtClean="0"/>
              <a:t>Mencegah diskriminasi terhadap perempuan.</a:t>
            </a:r>
          </a:p>
          <a:p>
            <a:pPr marL="514350" indent="-514350">
              <a:buFont typeface="+mj-lt"/>
              <a:buAutoNum type="arabicPeriod"/>
            </a:pPr>
            <a:r>
              <a:rPr lang="id-ID" sz="1800" dirty="0" smtClean="0"/>
              <a:t>Melarang diskriminasi terhadap perempuan.</a:t>
            </a:r>
          </a:p>
          <a:p>
            <a:pPr marL="514350" indent="-514350">
              <a:buFont typeface="+mj-lt"/>
              <a:buAutoNum type="arabicPeriod"/>
            </a:pPr>
            <a:r>
              <a:rPr lang="id-ID" sz="1800" dirty="0" smtClean="0"/>
              <a:t>Melakukan identifikasi adanya diskriminasi terhadap perempuan dan melakukan langkah-langkah untuk memeperbaikinya;</a:t>
            </a:r>
          </a:p>
          <a:p>
            <a:pPr marL="514350" indent="-514350">
              <a:buFont typeface="+mj-lt"/>
              <a:buAutoNum type="arabicPeriod"/>
            </a:pPr>
            <a:r>
              <a:rPr lang="id-ID" sz="1800" dirty="0" smtClean="0"/>
              <a:t>Melaksanakan sanksi atas tindakan diskriminasi terhadap perempuan;</a:t>
            </a:r>
          </a:p>
          <a:p>
            <a:pPr marL="514350" indent="-514350">
              <a:buFont typeface="+mj-lt"/>
              <a:buAutoNum type="arabicPeriod"/>
            </a:pPr>
            <a:r>
              <a:rPr lang="id-ID" sz="1800" dirty="0" smtClean="0"/>
              <a:t>Memberikan dukungan pada pengeakkan hak-hak perempuan dan mendorong persamaan, kesetaraan dan keadilan, melalui langkah-langkah proaktif;</a:t>
            </a:r>
          </a:p>
          <a:p>
            <a:pPr marL="514350" indent="-514350">
              <a:buFont typeface="+mj-lt"/>
              <a:buAutoNum type="arabicPeriod"/>
            </a:pPr>
            <a:r>
              <a:rPr lang="id-ID" sz="1800" dirty="0" smtClean="0"/>
              <a:t>Meningkatkan persamaan defakto perempuan dan laki-laki</a:t>
            </a:r>
          </a:p>
          <a:p>
            <a:pPr marL="514350" indent="-514350" algn="just">
              <a:lnSpc>
                <a:spcPct val="134000"/>
              </a:lnSpc>
              <a:buNone/>
            </a:pPr>
            <a:endParaRPr lang="id-ID" sz="1800" dirty="0" smtClean="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to="" calcmode="lin" valueType="num">
                                      <p:cBhvr>
                                        <p:cTn id="27" dur="1" fill="hold"/>
                                        <p:tgtEl>
                                          <p:spTgt spid="3">
                                            <p:txEl>
                                              <p:pRg st="4" end="4"/>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to="" calcmode="lin" valueType="num">
                                      <p:cBhvr>
                                        <p:cTn id="32" dur="1" fill="hold"/>
                                        <p:tgtEl>
                                          <p:spTgt spid="3">
                                            <p:txEl>
                                              <p:pRg st="5" end="5"/>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to="" calcmode="lin" valueType="num">
                                      <p:cBhvr>
                                        <p:cTn id="37" dur="1" fill="hold"/>
                                        <p:tgtEl>
                                          <p:spTgt spid="3">
                                            <p:txEl>
                                              <p:pRg st="6" end="6"/>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247860" cy="714380"/>
          </a:xfrm>
        </p:spPr>
        <p:txBody>
          <a:bodyPr>
            <a:normAutofit/>
          </a:bodyPr>
          <a:lstStyle/>
          <a:p>
            <a:r>
              <a:rPr lang="en-US" dirty="0" err="1" smtClean="0"/>
              <a:t>Pemberdayaan</a:t>
            </a:r>
            <a:r>
              <a:rPr lang="en-US" dirty="0" smtClean="0"/>
              <a:t> </a:t>
            </a:r>
            <a:r>
              <a:rPr lang="en-US" dirty="0" err="1" smtClean="0"/>
              <a:t>Perempuan</a:t>
            </a:r>
            <a:endParaRPr lang="id-ID" dirty="0"/>
          </a:p>
        </p:txBody>
      </p:sp>
      <p:sp>
        <p:nvSpPr>
          <p:cNvPr id="3" name="Content Placeholder 2"/>
          <p:cNvSpPr>
            <a:spLocks noGrp="1"/>
          </p:cNvSpPr>
          <p:nvPr>
            <p:ph idx="1"/>
          </p:nvPr>
        </p:nvSpPr>
        <p:spPr>
          <a:xfrm>
            <a:off x="285720" y="1142984"/>
            <a:ext cx="8398194" cy="5214974"/>
          </a:xfrm>
        </p:spPr>
        <p:txBody>
          <a:bodyPr>
            <a:noAutofit/>
          </a:bodyPr>
          <a:lstStyle/>
          <a:p>
            <a:pPr marL="514350" indent="-514350" algn="just">
              <a:lnSpc>
                <a:spcPct val="134000"/>
              </a:lnSpc>
              <a:buNone/>
            </a:pPr>
            <a:r>
              <a:rPr lang="en-US" sz="1900" dirty="0" smtClean="0"/>
              <a:t>		</a:t>
            </a:r>
            <a:r>
              <a:rPr lang="en-US" sz="1900" dirty="0" err="1" smtClean="0"/>
              <a:t>Dalam</a:t>
            </a:r>
            <a:r>
              <a:rPr lang="en-US" sz="1900" dirty="0" smtClean="0"/>
              <a:t> </a:t>
            </a:r>
            <a:r>
              <a:rPr lang="en-US" sz="1900" dirty="0" err="1" smtClean="0"/>
              <a:t>kamus</a:t>
            </a:r>
            <a:r>
              <a:rPr lang="en-US" sz="1900" dirty="0" smtClean="0"/>
              <a:t> </a:t>
            </a:r>
            <a:r>
              <a:rPr lang="en-US" sz="1900" dirty="0" err="1" smtClean="0"/>
              <a:t>bahasa</a:t>
            </a:r>
            <a:r>
              <a:rPr lang="en-US" sz="1900" dirty="0" smtClean="0"/>
              <a:t> </a:t>
            </a:r>
            <a:r>
              <a:rPr lang="en-US" sz="1900" dirty="0" err="1" smtClean="0"/>
              <a:t>Inggris</a:t>
            </a:r>
            <a:r>
              <a:rPr lang="en-US" sz="1900" dirty="0" smtClean="0"/>
              <a:t>, Oxford, </a:t>
            </a:r>
            <a:r>
              <a:rPr lang="en-US" sz="1900" dirty="0" err="1" smtClean="0"/>
              <a:t>kata</a:t>
            </a:r>
            <a:r>
              <a:rPr lang="en-US" sz="1900" dirty="0" smtClean="0"/>
              <a:t> “Empower” </a:t>
            </a:r>
            <a:r>
              <a:rPr lang="en-US" sz="1900" dirty="0" err="1" smtClean="0"/>
              <a:t>mempunyai</a:t>
            </a:r>
            <a:r>
              <a:rPr lang="en-US" sz="1900" dirty="0" smtClean="0"/>
              <a:t> </a:t>
            </a:r>
            <a:r>
              <a:rPr lang="en-US" sz="1900" dirty="0" err="1" smtClean="0"/>
              <a:t>dua</a:t>
            </a:r>
            <a:r>
              <a:rPr lang="en-US" sz="1900" dirty="0" smtClean="0"/>
              <a:t> </a:t>
            </a:r>
            <a:r>
              <a:rPr lang="en-US" sz="1900" dirty="0" err="1" smtClean="0"/>
              <a:t>arti</a:t>
            </a:r>
            <a:r>
              <a:rPr lang="en-US" sz="1900" dirty="0" smtClean="0"/>
              <a:t> </a:t>
            </a:r>
            <a:r>
              <a:rPr lang="en-US" sz="1900" dirty="0" err="1" smtClean="0"/>
              <a:t>yaitu</a:t>
            </a:r>
            <a:r>
              <a:rPr lang="en-US" sz="1900" dirty="0" smtClean="0"/>
              <a:t>:</a:t>
            </a:r>
          </a:p>
          <a:p>
            <a:pPr marL="514350" indent="-514350" algn="just">
              <a:lnSpc>
                <a:spcPct val="134000"/>
              </a:lnSpc>
              <a:buFont typeface="+mj-lt"/>
              <a:buAutoNum type="romanLcPeriod"/>
            </a:pPr>
            <a:r>
              <a:rPr lang="en-US" sz="1900" dirty="0" err="1" smtClean="0"/>
              <a:t>Memberi</a:t>
            </a:r>
            <a:r>
              <a:rPr lang="en-US" sz="1900" dirty="0" smtClean="0"/>
              <a:t> </a:t>
            </a:r>
            <a:r>
              <a:rPr lang="en-US" sz="1900" dirty="0" err="1" smtClean="0"/>
              <a:t>kekuasaan</a:t>
            </a:r>
            <a:r>
              <a:rPr lang="en-US" sz="1900" dirty="0" smtClean="0"/>
              <a:t>, </a:t>
            </a:r>
            <a:r>
              <a:rPr lang="en-US" sz="1900" dirty="0" err="1" smtClean="0"/>
              <a:t>mengalihkan</a:t>
            </a:r>
            <a:r>
              <a:rPr lang="en-US" sz="1900" dirty="0" smtClean="0"/>
              <a:t> </a:t>
            </a:r>
            <a:r>
              <a:rPr lang="en-US" sz="1900" dirty="0" err="1" smtClean="0"/>
              <a:t>kekuasaan</a:t>
            </a:r>
            <a:r>
              <a:rPr lang="en-US" sz="1900" dirty="0" smtClean="0"/>
              <a:t> </a:t>
            </a:r>
            <a:r>
              <a:rPr lang="en-US" sz="1900" dirty="0" err="1" smtClean="0"/>
              <a:t>atau</a:t>
            </a:r>
            <a:r>
              <a:rPr lang="en-US" sz="1900" dirty="0" smtClean="0"/>
              <a:t> </a:t>
            </a:r>
            <a:r>
              <a:rPr lang="en-US" sz="1900" dirty="0" err="1" smtClean="0"/>
              <a:t>mendelegasikan</a:t>
            </a:r>
            <a:r>
              <a:rPr lang="en-US" sz="1900" dirty="0" smtClean="0"/>
              <a:t> </a:t>
            </a:r>
            <a:r>
              <a:rPr lang="en-US" sz="1900" dirty="0" err="1" smtClean="0"/>
              <a:t>otoritas</a:t>
            </a:r>
            <a:r>
              <a:rPr lang="en-US" sz="1900" dirty="0" smtClean="0"/>
              <a:t> </a:t>
            </a:r>
            <a:r>
              <a:rPr lang="en-US" sz="1900" dirty="0" err="1" smtClean="0"/>
              <a:t>kepada</a:t>
            </a:r>
            <a:r>
              <a:rPr lang="en-US" sz="1900" dirty="0" smtClean="0"/>
              <a:t> </a:t>
            </a:r>
            <a:r>
              <a:rPr lang="en-US" sz="1900" dirty="0" err="1" smtClean="0"/>
              <a:t>pihak</a:t>
            </a:r>
            <a:r>
              <a:rPr lang="en-US" sz="1900" dirty="0" smtClean="0"/>
              <a:t> lain agar </a:t>
            </a:r>
            <a:r>
              <a:rPr lang="en-US" sz="1900" dirty="0" err="1" smtClean="0"/>
              <a:t>berdaya</a:t>
            </a:r>
            <a:r>
              <a:rPr lang="en-US" sz="1900" dirty="0" smtClean="0"/>
              <a:t>, </a:t>
            </a:r>
            <a:r>
              <a:rPr lang="en-US" sz="1900" dirty="0" err="1" smtClean="0"/>
              <a:t>dan</a:t>
            </a:r>
            <a:endParaRPr lang="en-US" sz="1900" dirty="0" smtClean="0"/>
          </a:p>
          <a:p>
            <a:pPr marL="514350" indent="-514350" algn="just">
              <a:lnSpc>
                <a:spcPct val="134000"/>
              </a:lnSpc>
              <a:buFont typeface="+mj-lt"/>
              <a:buAutoNum type="romanLcPeriod"/>
            </a:pPr>
            <a:r>
              <a:rPr lang="en-US" sz="1900" dirty="0" err="1" smtClean="0"/>
              <a:t>Upaya</a:t>
            </a:r>
            <a:r>
              <a:rPr lang="en-US" sz="1900" dirty="0" smtClean="0"/>
              <a:t> </a:t>
            </a:r>
            <a:r>
              <a:rPr lang="en-US" sz="1900" dirty="0" err="1" smtClean="0"/>
              <a:t>untuk</a:t>
            </a:r>
            <a:r>
              <a:rPr lang="en-US" sz="1900" dirty="0" smtClean="0"/>
              <a:t> </a:t>
            </a:r>
            <a:r>
              <a:rPr lang="en-US" sz="1900" dirty="0" err="1" smtClean="0"/>
              <a:t>memberi</a:t>
            </a:r>
            <a:r>
              <a:rPr lang="en-US" sz="1900" dirty="0" smtClean="0"/>
              <a:t> </a:t>
            </a:r>
            <a:r>
              <a:rPr lang="en-US" sz="1900" dirty="0" err="1" smtClean="0"/>
              <a:t>kemampuan</a:t>
            </a:r>
            <a:r>
              <a:rPr lang="en-US" sz="1900" dirty="0" smtClean="0"/>
              <a:t> </a:t>
            </a:r>
            <a:r>
              <a:rPr lang="en-US" sz="1900" dirty="0" err="1" smtClean="0"/>
              <a:t>atau</a:t>
            </a:r>
            <a:r>
              <a:rPr lang="en-US" sz="1900" dirty="0" smtClean="0"/>
              <a:t> </a:t>
            </a:r>
            <a:r>
              <a:rPr lang="en-US" sz="1900" dirty="0" err="1" smtClean="0"/>
              <a:t>daya</a:t>
            </a:r>
            <a:r>
              <a:rPr lang="en-US" sz="1900" dirty="0" smtClean="0"/>
              <a:t>. </a:t>
            </a:r>
            <a:r>
              <a:rPr lang="en-US" sz="1900" dirty="0" err="1" smtClean="0"/>
              <a:t>Kecenderungan</a:t>
            </a:r>
            <a:r>
              <a:rPr lang="en-US" sz="1900" dirty="0" smtClean="0"/>
              <a:t> </a:t>
            </a:r>
            <a:r>
              <a:rPr lang="en-US" sz="1900" dirty="0" err="1" smtClean="0"/>
              <a:t>dalam</a:t>
            </a:r>
            <a:r>
              <a:rPr lang="en-US" sz="1900" dirty="0" smtClean="0"/>
              <a:t> </a:t>
            </a:r>
            <a:r>
              <a:rPr lang="en-US" sz="1900" dirty="0" err="1" smtClean="0"/>
              <a:t>proses</a:t>
            </a:r>
            <a:r>
              <a:rPr lang="en-US" sz="1900" dirty="0" smtClean="0"/>
              <a:t> yang </a:t>
            </a:r>
            <a:r>
              <a:rPr lang="en-US" sz="1900" dirty="0" err="1" smtClean="0"/>
              <a:t>pertama</a:t>
            </a:r>
            <a:r>
              <a:rPr lang="en-US" sz="1900" dirty="0" smtClean="0"/>
              <a:t> </a:t>
            </a:r>
            <a:r>
              <a:rPr lang="en-US" sz="1900" dirty="0" err="1" smtClean="0"/>
              <a:t>dapat</a:t>
            </a:r>
            <a:r>
              <a:rPr lang="en-US" sz="1900" dirty="0" smtClean="0"/>
              <a:t> </a:t>
            </a:r>
            <a:r>
              <a:rPr lang="en-US" sz="1900" dirty="0" err="1" smtClean="0"/>
              <a:t>disebut</a:t>
            </a:r>
            <a:r>
              <a:rPr lang="en-US" sz="1900" dirty="0" smtClean="0"/>
              <a:t> </a:t>
            </a:r>
            <a:r>
              <a:rPr lang="en-US" sz="1900" dirty="0" err="1" smtClean="0"/>
              <a:t>sebagai</a:t>
            </a:r>
            <a:r>
              <a:rPr lang="en-US" sz="1900" dirty="0" smtClean="0"/>
              <a:t> </a:t>
            </a:r>
            <a:r>
              <a:rPr lang="en-US" sz="1900" dirty="0" err="1" smtClean="0"/>
              <a:t>kecenderungan</a:t>
            </a:r>
            <a:r>
              <a:rPr lang="en-US" sz="1900" dirty="0" smtClean="0"/>
              <a:t> primer </a:t>
            </a:r>
            <a:r>
              <a:rPr lang="en-US" sz="1900" dirty="0" err="1" smtClean="0"/>
              <a:t>dari</a:t>
            </a:r>
            <a:r>
              <a:rPr lang="en-US" sz="1900" dirty="0" smtClean="0"/>
              <a:t> </a:t>
            </a:r>
            <a:r>
              <a:rPr lang="en-US" sz="1900" dirty="0" err="1" smtClean="0"/>
              <a:t>makna</a:t>
            </a:r>
            <a:r>
              <a:rPr lang="en-US" sz="1900" dirty="0" smtClean="0"/>
              <a:t> </a:t>
            </a:r>
            <a:r>
              <a:rPr lang="en-US" sz="1900" dirty="0" err="1" smtClean="0"/>
              <a:t>pemberdayaan</a:t>
            </a:r>
            <a:r>
              <a:rPr lang="en-US" sz="1900" dirty="0" smtClean="0"/>
              <a:t>. </a:t>
            </a:r>
            <a:r>
              <a:rPr lang="en-US" sz="1900" dirty="0" err="1" smtClean="0"/>
              <a:t>Sedangkan</a:t>
            </a:r>
            <a:r>
              <a:rPr lang="en-US" sz="1900" dirty="0" smtClean="0"/>
              <a:t> </a:t>
            </a:r>
            <a:r>
              <a:rPr lang="en-US" sz="1900" dirty="0" err="1" smtClean="0"/>
              <a:t>kecenderungan</a:t>
            </a:r>
            <a:r>
              <a:rPr lang="en-US" sz="1900" dirty="0" smtClean="0"/>
              <a:t> </a:t>
            </a:r>
            <a:r>
              <a:rPr lang="en-US" sz="1900" dirty="0" err="1" smtClean="0"/>
              <a:t>kedua</a:t>
            </a:r>
            <a:r>
              <a:rPr lang="en-US" sz="1900" dirty="0" smtClean="0"/>
              <a:t> </a:t>
            </a:r>
            <a:r>
              <a:rPr lang="en-US" sz="1900" dirty="0" err="1" smtClean="0"/>
              <a:t>merupakan</a:t>
            </a:r>
            <a:r>
              <a:rPr lang="en-US" sz="1900" dirty="0" smtClean="0"/>
              <a:t> </a:t>
            </a:r>
            <a:r>
              <a:rPr lang="en-US" sz="1900" dirty="0" err="1" smtClean="0"/>
              <a:t>kecenderungan</a:t>
            </a:r>
            <a:r>
              <a:rPr lang="en-US" sz="1900" dirty="0" smtClean="0"/>
              <a:t> </a:t>
            </a:r>
            <a:r>
              <a:rPr lang="en-US" sz="1900" dirty="0" err="1" smtClean="0"/>
              <a:t>sekunder</a:t>
            </a:r>
            <a:r>
              <a:rPr lang="en-US" sz="1900" dirty="0" smtClean="0"/>
              <a:t> yang </a:t>
            </a:r>
            <a:r>
              <a:rPr lang="en-US" sz="1900" dirty="0" err="1" smtClean="0"/>
              <a:t>menekankan</a:t>
            </a:r>
            <a:r>
              <a:rPr lang="en-US" sz="1900" dirty="0" smtClean="0"/>
              <a:t> </a:t>
            </a:r>
            <a:r>
              <a:rPr lang="en-US" sz="1900" dirty="0" err="1" smtClean="0"/>
              <a:t>pada</a:t>
            </a:r>
            <a:r>
              <a:rPr lang="en-US" sz="1900" dirty="0" smtClean="0"/>
              <a:t> </a:t>
            </a:r>
            <a:r>
              <a:rPr lang="en-US" sz="1900" dirty="0" err="1" smtClean="0"/>
              <a:t>proses</a:t>
            </a:r>
            <a:r>
              <a:rPr lang="en-US" sz="1900" dirty="0" smtClean="0"/>
              <a:t> </a:t>
            </a:r>
            <a:r>
              <a:rPr lang="en-US" sz="1900" dirty="0" err="1" smtClean="0"/>
              <a:t>stimulasi</a:t>
            </a:r>
            <a:r>
              <a:rPr lang="en-US" sz="1900" dirty="0" smtClean="0"/>
              <a:t>, </a:t>
            </a:r>
            <a:r>
              <a:rPr lang="en-US" sz="1900" dirty="0" err="1" smtClean="0"/>
              <a:t>mendorong</a:t>
            </a:r>
            <a:r>
              <a:rPr lang="en-US" sz="1900" dirty="0" smtClean="0"/>
              <a:t> </a:t>
            </a:r>
            <a:r>
              <a:rPr lang="en-US" sz="1900" dirty="0" err="1" smtClean="0"/>
              <a:t>atau</a:t>
            </a:r>
            <a:r>
              <a:rPr lang="en-US" sz="1900" dirty="0" smtClean="0"/>
              <a:t> </a:t>
            </a:r>
            <a:r>
              <a:rPr lang="en-US" sz="1900" dirty="0" err="1" smtClean="0"/>
              <a:t>memotivasi</a:t>
            </a:r>
            <a:r>
              <a:rPr lang="en-US" sz="1900" dirty="0" smtClean="0"/>
              <a:t> </a:t>
            </a:r>
            <a:r>
              <a:rPr lang="en-US" sz="1900" dirty="0" err="1" smtClean="0"/>
              <a:t>individu</a:t>
            </a:r>
            <a:r>
              <a:rPr lang="en-US" sz="1900" dirty="0" smtClean="0"/>
              <a:t> agar </a:t>
            </a:r>
            <a:r>
              <a:rPr lang="en-US" sz="1900" dirty="0" err="1" smtClean="0"/>
              <a:t>memiliki</a:t>
            </a:r>
            <a:r>
              <a:rPr lang="en-US" sz="1900" dirty="0" smtClean="0"/>
              <a:t>, </a:t>
            </a:r>
            <a:r>
              <a:rPr lang="en-US" sz="1900" dirty="0" err="1" smtClean="0"/>
              <a:t>melatih</a:t>
            </a:r>
            <a:r>
              <a:rPr lang="en-US" sz="1900" dirty="0" smtClean="0"/>
              <a:t>, </a:t>
            </a:r>
            <a:r>
              <a:rPr lang="en-US" sz="1900" dirty="0" err="1" smtClean="0"/>
              <a:t>dan</a:t>
            </a:r>
            <a:r>
              <a:rPr lang="en-US" sz="1900" dirty="0" smtClean="0"/>
              <a:t> </a:t>
            </a:r>
            <a:r>
              <a:rPr lang="en-US" sz="1900" dirty="0" err="1" smtClean="0"/>
              <a:t>meningkatkan</a:t>
            </a:r>
            <a:r>
              <a:rPr lang="en-US" sz="1900" dirty="0" smtClean="0"/>
              <a:t> </a:t>
            </a:r>
            <a:r>
              <a:rPr lang="en-US" sz="1900" dirty="0" err="1" smtClean="0"/>
              <a:t>kemampuan</a:t>
            </a:r>
            <a:r>
              <a:rPr lang="en-US" sz="1900" dirty="0" smtClean="0"/>
              <a:t> </a:t>
            </a:r>
            <a:r>
              <a:rPr lang="en-US" sz="1900" dirty="0" err="1" smtClean="0"/>
              <a:t>untuk</a:t>
            </a:r>
            <a:r>
              <a:rPr lang="en-US" sz="1900" dirty="0" smtClean="0"/>
              <a:t> </a:t>
            </a:r>
            <a:r>
              <a:rPr lang="en-US" sz="1900" dirty="0" err="1" smtClean="0"/>
              <a:t>menentukan</a:t>
            </a:r>
            <a:r>
              <a:rPr lang="en-US" sz="1900" dirty="0" smtClean="0"/>
              <a:t> </a:t>
            </a:r>
            <a:r>
              <a:rPr lang="en-US" sz="1900" dirty="0" err="1" smtClean="0"/>
              <a:t>apa</a:t>
            </a:r>
            <a:r>
              <a:rPr lang="en-US" sz="1900" dirty="0" smtClean="0"/>
              <a:t> yang </a:t>
            </a:r>
            <a:r>
              <a:rPr lang="en-US" sz="1900" dirty="0" err="1" smtClean="0"/>
              <a:t>menjadi</a:t>
            </a:r>
            <a:r>
              <a:rPr lang="en-US" sz="1900" dirty="0" smtClean="0"/>
              <a:t> </a:t>
            </a:r>
            <a:r>
              <a:rPr lang="en-US" sz="1900" dirty="0" err="1" smtClean="0"/>
              <a:t>pilihan</a:t>
            </a:r>
            <a:r>
              <a:rPr lang="en-US" sz="1900" dirty="0" smtClean="0"/>
              <a:t> </a:t>
            </a:r>
            <a:r>
              <a:rPr lang="en-US" sz="1900" dirty="0" err="1" smtClean="0"/>
              <a:t>hidupnya</a:t>
            </a:r>
            <a:r>
              <a:rPr lang="en-US" sz="1900" dirty="0" smtClean="0"/>
              <a:t> </a:t>
            </a:r>
            <a:r>
              <a:rPr lang="en-US" sz="1900" dirty="0" err="1" smtClean="0"/>
              <a:t>melalui</a:t>
            </a:r>
            <a:r>
              <a:rPr lang="en-US" sz="1900" dirty="0" smtClean="0"/>
              <a:t> </a:t>
            </a:r>
            <a:r>
              <a:rPr lang="en-US" sz="1900" dirty="0" err="1" smtClean="0"/>
              <a:t>proses</a:t>
            </a:r>
            <a:r>
              <a:rPr lang="en-US" sz="1900" dirty="0" smtClean="0"/>
              <a:t> dialog, </a:t>
            </a:r>
            <a:r>
              <a:rPr lang="en-US" sz="1900" dirty="0" err="1" smtClean="0"/>
              <a:t>berupaya</a:t>
            </a:r>
            <a:r>
              <a:rPr lang="en-US" sz="1900" dirty="0" smtClean="0"/>
              <a:t>, </a:t>
            </a:r>
            <a:r>
              <a:rPr lang="en-US" sz="1900" dirty="0" err="1" smtClean="0"/>
              <a:t>dan</a:t>
            </a:r>
            <a:r>
              <a:rPr lang="en-US" sz="1900" dirty="0" smtClean="0"/>
              <a:t> </a:t>
            </a:r>
            <a:r>
              <a:rPr lang="en-US" sz="1900" dirty="0" err="1" smtClean="0"/>
              <a:t>bekerja</a:t>
            </a:r>
            <a:r>
              <a:rPr lang="en-US" sz="1900" dirty="0" smtClean="0"/>
              <a:t>.</a:t>
            </a:r>
            <a:endParaRPr lang="id-ID" sz="1900" dirty="0" smtClean="0"/>
          </a:p>
        </p:txBody>
      </p:sp>
    </p:spTree>
  </p:cSld>
  <p:clrMapOvr>
    <a:masterClrMapping/>
  </p:clrMapOvr>
  <p:transition spd="slow">
    <p:rand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247860" cy="714380"/>
          </a:xfrm>
        </p:spPr>
        <p:txBody>
          <a:bodyPr>
            <a:normAutofit/>
          </a:bodyPr>
          <a:lstStyle/>
          <a:p>
            <a:r>
              <a:rPr lang="en-US" dirty="0" err="1" smtClean="0"/>
              <a:t>Pemberdayaan</a:t>
            </a:r>
            <a:r>
              <a:rPr lang="en-US" dirty="0" smtClean="0"/>
              <a:t> </a:t>
            </a:r>
            <a:r>
              <a:rPr lang="en-US" dirty="0" err="1" smtClean="0"/>
              <a:t>Perempuan</a:t>
            </a:r>
            <a:endParaRPr lang="id-ID" dirty="0"/>
          </a:p>
        </p:txBody>
      </p:sp>
      <p:sp>
        <p:nvSpPr>
          <p:cNvPr id="3" name="Content Placeholder 2"/>
          <p:cNvSpPr>
            <a:spLocks noGrp="1"/>
          </p:cNvSpPr>
          <p:nvPr>
            <p:ph idx="1"/>
          </p:nvPr>
        </p:nvSpPr>
        <p:spPr>
          <a:xfrm>
            <a:off x="285720" y="980728"/>
            <a:ext cx="8398194" cy="5544616"/>
          </a:xfrm>
        </p:spPr>
        <p:txBody>
          <a:bodyPr>
            <a:noAutofit/>
          </a:bodyPr>
          <a:lstStyle/>
          <a:p>
            <a:pPr marL="514350" indent="-514350" algn="just">
              <a:lnSpc>
                <a:spcPct val="134000"/>
              </a:lnSpc>
              <a:buNone/>
            </a:pPr>
            <a:r>
              <a:rPr lang="en-US" sz="1900" dirty="0" smtClean="0"/>
              <a:t>		</a:t>
            </a:r>
            <a:r>
              <a:rPr lang="en-US" sz="1900" dirty="0" err="1" smtClean="0"/>
              <a:t>Dalam</a:t>
            </a:r>
            <a:r>
              <a:rPr lang="en-US" sz="1900" dirty="0" smtClean="0"/>
              <a:t> </a:t>
            </a:r>
            <a:r>
              <a:rPr lang="en-US" sz="1900" dirty="0" err="1" smtClean="0"/>
              <a:t>proses</a:t>
            </a:r>
            <a:r>
              <a:rPr lang="en-US" sz="1900" dirty="0" smtClean="0"/>
              <a:t> </a:t>
            </a:r>
            <a:r>
              <a:rPr lang="en-US" sz="1900" dirty="0" err="1" smtClean="0"/>
              <a:t>pengembangan</a:t>
            </a:r>
            <a:r>
              <a:rPr lang="en-US" sz="1900" dirty="0" smtClean="0"/>
              <a:t> (</a:t>
            </a:r>
            <a:r>
              <a:rPr lang="en-US" sz="1900" dirty="0" err="1" smtClean="0"/>
              <a:t>dalm</a:t>
            </a:r>
            <a:r>
              <a:rPr lang="en-US" sz="1900" dirty="0" smtClean="0"/>
              <a:t> </a:t>
            </a:r>
            <a:r>
              <a:rPr lang="en-US" sz="1900" dirty="0" err="1" smtClean="0"/>
              <a:t>kecenderungan</a:t>
            </a:r>
            <a:r>
              <a:rPr lang="en-US" sz="1900" dirty="0" smtClean="0"/>
              <a:t> </a:t>
            </a:r>
            <a:r>
              <a:rPr lang="en-US" sz="1900" dirty="0" err="1" smtClean="0"/>
              <a:t>ke</a:t>
            </a:r>
            <a:r>
              <a:rPr lang="en-US" sz="1900" dirty="0" smtClean="0"/>
              <a:t> </a:t>
            </a:r>
            <a:r>
              <a:rPr lang="en-US" sz="1900" dirty="0" err="1" smtClean="0"/>
              <a:t>dua</a:t>
            </a:r>
            <a:r>
              <a:rPr lang="en-US" sz="1900" dirty="0" smtClean="0"/>
              <a:t>), </a:t>
            </a:r>
            <a:r>
              <a:rPr lang="en-US" sz="1900" dirty="0" err="1" smtClean="0"/>
              <a:t>identifikasi</a:t>
            </a:r>
            <a:r>
              <a:rPr lang="en-US" sz="1900" dirty="0" smtClean="0"/>
              <a:t> </a:t>
            </a:r>
            <a:r>
              <a:rPr lang="en-US" sz="1900" dirty="0" err="1" smtClean="0"/>
              <a:t>banyak</a:t>
            </a:r>
            <a:r>
              <a:rPr lang="en-US" sz="1900" dirty="0" smtClean="0"/>
              <a:t> </a:t>
            </a:r>
            <a:r>
              <a:rPr lang="en-US" sz="1900" dirty="0" err="1" smtClean="0"/>
              <a:t>dipengaruhi</a:t>
            </a:r>
            <a:r>
              <a:rPr lang="en-US" sz="1900" dirty="0" smtClean="0"/>
              <a:t> </a:t>
            </a:r>
            <a:r>
              <a:rPr lang="en-US" sz="1900" dirty="0" err="1" smtClean="0"/>
              <a:t>karya</a:t>
            </a:r>
            <a:r>
              <a:rPr lang="en-US" sz="1900" dirty="0" smtClean="0"/>
              <a:t> Paulo </a:t>
            </a:r>
            <a:r>
              <a:rPr lang="en-US" sz="1900" dirty="0" err="1" smtClean="0"/>
              <a:t>Freire</a:t>
            </a:r>
            <a:r>
              <a:rPr lang="en-US" sz="1900" dirty="0" smtClean="0"/>
              <a:t>, </a:t>
            </a:r>
            <a:r>
              <a:rPr lang="en-US" sz="1900" dirty="0" err="1" smtClean="0"/>
              <a:t>seorang</a:t>
            </a:r>
            <a:r>
              <a:rPr lang="en-US" sz="1900" dirty="0" smtClean="0"/>
              <a:t> </a:t>
            </a:r>
            <a:r>
              <a:rPr lang="en-US" sz="1900" dirty="0" err="1" smtClean="0"/>
              <a:t>pakar</a:t>
            </a:r>
            <a:r>
              <a:rPr lang="en-US" sz="1900" dirty="0" smtClean="0"/>
              <a:t> </a:t>
            </a:r>
            <a:r>
              <a:rPr lang="en-US" sz="1900" dirty="0" err="1" smtClean="0"/>
              <a:t>pendidikan</a:t>
            </a:r>
            <a:r>
              <a:rPr lang="en-US" sz="1900" dirty="0" smtClean="0"/>
              <a:t> </a:t>
            </a:r>
            <a:r>
              <a:rPr lang="en-US" sz="1900" dirty="0" err="1" smtClean="0"/>
              <a:t>dari</a:t>
            </a:r>
            <a:r>
              <a:rPr lang="en-US" sz="1900" dirty="0" smtClean="0"/>
              <a:t> </a:t>
            </a:r>
            <a:r>
              <a:rPr lang="en-US" sz="1900" dirty="0" err="1" smtClean="0"/>
              <a:t>Brazilia</a:t>
            </a:r>
            <a:r>
              <a:rPr lang="en-US" sz="1900" dirty="0" smtClean="0"/>
              <a:t> yang </a:t>
            </a:r>
            <a:r>
              <a:rPr lang="en-US" sz="1900" dirty="0" err="1" smtClean="0"/>
              <a:t>memperkenalkan</a:t>
            </a:r>
            <a:r>
              <a:rPr lang="en-US" sz="1900" dirty="0" smtClean="0"/>
              <a:t> </a:t>
            </a:r>
            <a:r>
              <a:rPr lang="en-US" sz="1900" dirty="0" err="1" smtClean="0"/>
              <a:t>istilah</a:t>
            </a:r>
            <a:r>
              <a:rPr lang="en-US" sz="1900" dirty="0" smtClean="0"/>
              <a:t> </a:t>
            </a:r>
            <a:r>
              <a:rPr lang="en-US" sz="1900" dirty="0" err="1" smtClean="0"/>
              <a:t>konsientisasi</a:t>
            </a:r>
            <a:r>
              <a:rPr lang="en-US" sz="1900" dirty="0" smtClean="0"/>
              <a:t> yang </a:t>
            </a:r>
            <a:r>
              <a:rPr lang="en-US" sz="1900" dirty="0" err="1" smtClean="0"/>
              <a:t>mengandung</a:t>
            </a:r>
            <a:r>
              <a:rPr lang="en-US" sz="1900" dirty="0" smtClean="0"/>
              <a:t> </a:t>
            </a:r>
            <a:r>
              <a:rPr lang="en-US" sz="1900" dirty="0" err="1" smtClean="0"/>
              <a:t>pemikiran</a:t>
            </a:r>
            <a:r>
              <a:rPr lang="en-US" sz="1900" dirty="0" smtClean="0"/>
              <a:t> </a:t>
            </a:r>
            <a:r>
              <a:rPr lang="en-US" sz="1900" dirty="0" err="1" smtClean="0"/>
              <a:t>mengenai</a:t>
            </a:r>
            <a:r>
              <a:rPr lang="en-US" sz="1900" dirty="0" smtClean="0"/>
              <a:t> </a:t>
            </a:r>
            <a:r>
              <a:rPr lang="en-US" sz="1900" dirty="0" err="1" smtClean="0"/>
              <a:t>kemampuan</a:t>
            </a:r>
            <a:r>
              <a:rPr lang="en-US" sz="1900" dirty="0" smtClean="0"/>
              <a:t> </a:t>
            </a:r>
            <a:r>
              <a:rPr lang="en-US" sz="1900" dirty="0" err="1" smtClean="0"/>
              <a:t>individu</a:t>
            </a:r>
            <a:r>
              <a:rPr lang="en-US" sz="1900" dirty="0" smtClean="0"/>
              <a:t> </a:t>
            </a:r>
            <a:r>
              <a:rPr lang="en-US" sz="1900" dirty="0" err="1" smtClean="0"/>
              <a:t>untuk</a:t>
            </a:r>
            <a:r>
              <a:rPr lang="en-US" sz="1900" dirty="0" smtClean="0"/>
              <a:t> </a:t>
            </a:r>
            <a:r>
              <a:rPr lang="en-US" sz="1900" dirty="0" err="1" smtClean="0"/>
              <a:t>mengontrol</a:t>
            </a:r>
            <a:r>
              <a:rPr lang="en-US" sz="1900" dirty="0" smtClean="0"/>
              <a:t> </a:t>
            </a:r>
            <a:r>
              <a:rPr lang="en-US" sz="1900" dirty="0" err="1" smtClean="0"/>
              <a:t>lingkungannya</a:t>
            </a:r>
            <a:r>
              <a:rPr lang="en-US" sz="1900" dirty="0" smtClean="0"/>
              <a:t>. </a:t>
            </a:r>
            <a:r>
              <a:rPr lang="en-US" sz="1900" dirty="0" err="1" smtClean="0"/>
              <a:t>Kesadaran</a:t>
            </a:r>
            <a:r>
              <a:rPr lang="en-US" sz="1900" dirty="0" smtClean="0"/>
              <a:t> </a:t>
            </a:r>
            <a:r>
              <a:rPr lang="en-US" sz="1900" dirty="0" err="1" smtClean="0"/>
              <a:t>kritis</a:t>
            </a:r>
            <a:r>
              <a:rPr lang="en-US" sz="1900" dirty="0" smtClean="0"/>
              <a:t> </a:t>
            </a:r>
            <a:r>
              <a:rPr lang="en-US" sz="1900" dirty="0" err="1" smtClean="0"/>
              <a:t>dalam</a:t>
            </a:r>
            <a:r>
              <a:rPr lang="en-US" sz="1900" dirty="0" smtClean="0"/>
              <a:t> </a:t>
            </a:r>
            <a:r>
              <a:rPr lang="en-US" sz="1900" dirty="0" err="1" smtClean="0"/>
              <a:t>diri</a:t>
            </a:r>
            <a:r>
              <a:rPr lang="en-US" sz="1900" dirty="0" smtClean="0"/>
              <a:t> </a:t>
            </a:r>
            <a:r>
              <a:rPr lang="en-US" sz="1900" dirty="0" err="1" smtClean="0"/>
              <a:t>seseorang</a:t>
            </a:r>
            <a:r>
              <a:rPr lang="en-US" sz="1900" dirty="0" smtClean="0"/>
              <a:t> </a:t>
            </a:r>
            <a:r>
              <a:rPr lang="en-US" sz="1900" dirty="0" err="1" smtClean="0"/>
              <a:t>dapat</a:t>
            </a:r>
            <a:r>
              <a:rPr lang="en-US" sz="1900" dirty="0" smtClean="0"/>
              <a:t> </a:t>
            </a:r>
            <a:r>
              <a:rPr lang="en-US" sz="1900" dirty="0" err="1" smtClean="0"/>
              <a:t>dicapai</a:t>
            </a:r>
            <a:r>
              <a:rPr lang="en-US" sz="1900" dirty="0" smtClean="0"/>
              <a:t> </a:t>
            </a:r>
            <a:r>
              <a:rPr lang="en-US" sz="1900" dirty="0" err="1" smtClean="0"/>
              <a:t>dengan</a:t>
            </a:r>
            <a:r>
              <a:rPr lang="en-US" sz="1900" dirty="0" smtClean="0"/>
              <a:t> </a:t>
            </a:r>
            <a:r>
              <a:rPr lang="en-US" sz="1900" dirty="0" err="1" smtClean="0"/>
              <a:t>cara</a:t>
            </a:r>
            <a:r>
              <a:rPr lang="en-US" sz="1900" dirty="0" smtClean="0"/>
              <a:t> </a:t>
            </a:r>
            <a:r>
              <a:rPr lang="en-US" sz="1900" dirty="0" err="1" smtClean="0"/>
              <a:t>melihat</a:t>
            </a:r>
            <a:r>
              <a:rPr lang="en-US" sz="1900" dirty="0" smtClean="0"/>
              <a:t> </a:t>
            </a:r>
            <a:r>
              <a:rPr lang="en-US" sz="1900" dirty="0" err="1" smtClean="0"/>
              <a:t>ke</a:t>
            </a:r>
            <a:r>
              <a:rPr lang="en-US" sz="1900" dirty="0" smtClean="0"/>
              <a:t> </a:t>
            </a:r>
            <a:r>
              <a:rPr lang="en-US" sz="1900" dirty="0" err="1" smtClean="0"/>
              <a:t>dalam</a:t>
            </a:r>
            <a:r>
              <a:rPr lang="en-US" sz="1900" dirty="0" smtClean="0"/>
              <a:t> </a:t>
            </a:r>
            <a:r>
              <a:rPr lang="en-US" sz="1900" dirty="0" err="1" smtClean="0"/>
              <a:t>diri</a:t>
            </a:r>
            <a:r>
              <a:rPr lang="en-US" sz="1900" dirty="0" smtClean="0"/>
              <a:t> </a:t>
            </a:r>
            <a:r>
              <a:rPr lang="en-US" sz="1900" dirty="0" err="1" smtClean="0"/>
              <a:t>sendiri</a:t>
            </a:r>
            <a:r>
              <a:rPr lang="en-US" sz="1900" dirty="0" smtClean="0"/>
              <a:t>, </a:t>
            </a:r>
            <a:r>
              <a:rPr lang="en-US" sz="1900" dirty="0" err="1" smtClean="0"/>
              <a:t>serta</a:t>
            </a:r>
            <a:r>
              <a:rPr lang="en-US" sz="1900" dirty="0" smtClean="0"/>
              <a:t> </a:t>
            </a:r>
            <a:r>
              <a:rPr lang="en-US" sz="1900" dirty="0" err="1" smtClean="0"/>
              <a:t>menggunakan</a:t>
            </a:r>
            <a:r>
              <a:rPr lang="en-US" sz="1900" dirty="0" smtClean="0"/>
              <a:t> </a:t>
            </a:r>
            <a:r>
              <a:rPr lang="en-US" sz="1900" dirty="0" err="1" smtClean="0"/>
              <a:t>apa</a:t>
            </a:r>
            <a:r>
              <a:rPr lang="en-US" sz="1900" dirty="0" smtClean="0"/>
              <a:t> yang </a:t>
            </a:r>
            <a:r>
              <a:rPr lang="en-US" sz="1900" dirty="0" err="1" smtClean="0"/>
              <a:t>didengar</a:t>
            </a:r>
            <a:r>
              <a:rPr lang="en-US" sz="1900" dirty="0" smtClean="0"/>
              <a:t>, </a:t>
            </a:r>
            <a:r>
              <a:rPr lang="en-US" sz="1900" dirty="0" err="1" smtClean="0"/>
              <a:t>dilihat</a:t>
            </a:r>
            <a:r>
              <a:rPr lang="en-US" sz="1900" dirty="0" smtClean="0"/>
              <a:t> </a:t>
            </a:r>
            <a:r>
              <a:rPr lang="en-US" sz="1900" dirty="0" err="1" smtClean="0"/>
              <a:t>dan</a:t>
            </a:r>
            <a:r>
              <a:rPr lang="en-US" sz="1900" dirty="0" smtClean="0"/>
              <a:t> </a:t>
            </a:r>
            <a:r>
              <a:rPr lang="en-US" sz="1900" dirty="0" err="1" smtClean="0"/>
              <a:t>dialami</a:t>
            </a:r>
            <a:r>
              <a:rPr lang="en-US" sz="1900" dirty="0" smtClean="0"/>
              <a:t> </a:t>
            </a:r>
            <a:r>
              <a:rPr lang="en-US" sz="1900" dirty="0" err="1" smtClean="0"/>
              <a:t>untuk</a:t>
            </a:r>
            <a:r>
              <a:rPr lang="en-US" sz="1900" dirty="0" smtClean="0"/>
              <a:t> </a:t>
            </a:r>
            <a:r>
              <a:rPr lang="en-US" sz="1900" dirty="0" err="1" smtClean="0"/>
              <a:t>memahami</a:t>
            </a:r>
            <a:r>
              <a:rPr lang="en-US" sz="1900" dirty="0" smtClean="0"/>
              <a:t> </a:t>
            </a:r>
            <a:r>
              <a:rPr lang="en-US" sz="1900" dirty="0" err="1" smtClean="0"/>
              <a:t>apa</a:t>
            </a:r>
            <a:r>
              <a:rPr lang="en-US" sz="1900" dirty="0" smtClean="0"/>
              <a:t> yang </a:t>
            </a:r>
            <a:r>
              <a:rPr lang="en-US" sz="1900" dirty="0" err="1" smtClean="0"/>
              <a:t>sedang</a:t>
            </a:r>
            <a:r>
              <a:rPr lang="en-US" sz="1900" dirty="0" smtClean="0"/>
              <a:t> </a:t>
            </a:r>
            <a:r>
              <a:rPr lang="en-US" sz="1900" dirty="0" err="1" smtClean="0"/>
              <a:t>terjadi</a:t>
            </a:r>
            <a:r>
              <a:rPr lang="en-US" sz="1900" dirty="0" smtClean="0"/>
              <a:t> </a:t>
            </a:r>
            <a:r>
              <a:rPr lang="en-US" sz="1900" dirty="0" err="1" smtClean="0"/>
              <a:t>dalam</a:t>
            </a:r>
            <a:r>
              <a:rPr lang="en-US" sz="1900" dirty="0" smtClean="0"/>
              <a:t> </a:t>
            </a:r>
            <a:r>
              <a:rPr lang="en-US" sz="1900" dirty="0" err="1" smtClean="0"/>
              <a:t>kehidupannya</a:t>
            </a:r>
            <a:r>
              <a:rPr lang="en-US" sz="1900" dirty="0" smtClean="0"/>
              <a:t>. </a:t>
            </a:r>
            <a:r>
              <a:rPr lang="en-US" sz="1900" dirty="0" err="1" smtClean="0"/>
              <a:t>Elaborasi</a:t>
            </a:r>
            <a:r>
              <a:rPr lang="en-US" sz="1900" dirty="0" smtClean="0"/>
              <a:t> </a:t>
            </a:r>
            <a:r>
              <a:rPr lang="en-US" sz="1900" dirty="0" err="1" smtClean="0"/>
              <a:t>dari</a:t>
            </a:r>
            <a:r>
              <a:rPr lang="en-US" sz="1900" dirty="0" smtClean="0"/>
              <a:t> </a:t>
            </a:r>
            <a:r>
              <a:rPr lang="en-US" sz="1900" dirty="0" err="1" smtClean="0"/>
              <a:t>pemikiran</a:t>
            </a:r>
            <a:r>
              <a:rPr lang="en-US" sz="1900" dirty="0" smtClean="0"/>
              <a:t> </a:t>
            </a:r>
            <a:r>
              <a:rPr lang="en-US" sz="1900" dirty="0" err="1" smtClean="0"/>
              <a:t>Freire</a:t>
            </a:r>
            <a:r>
              <a:rPr lang="en-US" sz="1900" dirty="0" smtClean="0"/>
              <a:t>  </a:t>
            </a:r>
            <a:r>
              <a:rPr lang="en-US" sz="1900" dirty="0" err="1" smtClean="0"/>
              <a:t>secara</a:t>
            </a:r>
            <a:r>
              <a:rPr lang="en-US" sz="1900" dirty="0" smtClean="0"/>
              <a:t> </a:t>
            </a:r>
            <a:r>
              <a:rPr lang="en-US" sz="1900" dirty="0" err="1" smtClean="0"/>
              <a:t>keseluruhanmemperkaya</a:t>
            </a:r>
            <a:r>
              <a:rPr lang="en-US" sz="1900" dirty="0" smtClean="0"/>
              <a:t> </a:t>
            </a:r>
            <a:r>
              <a:rPr lang="en-US" sz="1900" dirty="0" err="1" smtClean="0"/>
              <a:t>dan</a:t>
            </a:r>
            <a:r>
              <a:rPr lang="en-US" sz="1900" dirty="0" smtClean="0"/>
              <a:t> </a:t>
            </a:r>
            <a:r>
              <a:rPr lang="en-US" sz="1900" dirty="0" err="1" smtClean="0"/>
              <a:t>menjiwai</a:t>
            </a:r>
            <a:r>
              <a:rPr lang="en-US" sz="1900" dirty="0" smtClean="0"/>
              <a:t> </a:t>
            </a:r>
            <a:r>
              <a:rPr lang="en-US" sz="1900" dirty="0" err="1" smtClean="0"/>
              <a:t>pemahaman</a:t>
            </a:r>
            <a:r>
              <a:rPr lang="en-US" sz="1900" dirty="0" smtClean="0"/>
              <a:t> global </a:t>
            </a:r>
            <a:r>
              <a:rPr lang="en-US" sz="1900" dirty="0" err="1" smtClean="0"/>
              <a:t>mengenai</a:t>
            </a:r>
            <a:r>
              <a:rPr lang="en-US" sz="1900" dirty="0" smtClean="0"/>
              <a:t> </a:t>
            </a:r>
            <a:r>
              <a:rPr lang="en-US" sz="1900" dirty="0" err="1" smtClean="0"/>
              <a:t>konsep</a:t>
            </a:r>
            <a:r>
              <a:rPr lang="en-US" sz="1900" dirty="0" smtClean="0"/>
              <a:t> </a:t>
            </a:r>
            <a:r>
              <a:rPr lang="en-US" sz="1900" dirty="0" err="1" smtClean="0"/>
              <a:t>pemberdayaan</a:t>
            </a:r>
            <a:r>
              <a:rPr lang="en-US" sz="1900" dirty="0" smtClean="0"/>
              <a:t> yang </a:t>
            </a:r>
            <a:r>
              <a:rPr lang="en-US" sz="1900" dirty="0" err="1" smtClean="0"/>
              <a:t>sekaligus</a:t>
            </a:r>
            <a:r>
              <a:rPr lang="en-US" sz="1900" dirty="0" smtClean="0"/>
              <a:t> </a:t>
            </a:r>
            <a:r>
              <a:rPr lang="en-US" sz="1900" dirty="0" err="1" smtClean="0"/>
              <a:t>membawa</a:t>
            </a:r>
            <a:r>
              <a:rPr lang="en-US" sz="1900" dirty="0" smtClean="0"/>
              <a:t> </a:t>
            </a:r>
            <a:r>
              <a:rPr lang="en-US" sz="1900" dirty="0" err="1" smtClean="0"/>
              <a:t>dampak</a:t>
            </a:r>
            <a:r>
              <a:rPr lang="en-US" sz="1900" dirty="0" smtClean="0"/>
              <a:t>, </a:t>
            </a:r>
            <a:r>
              <a:rPr lang="en-US" sz="1900" dirty="0" err="1" smtClean="0"/>
              <a:t>baik</a:t>
            </a:r>
            <a:r>
              <a:rPr lang="en-US" sz="1900" dirty="0" smtClean="0"/>
              <a:t> </a:t>
            </a:r>
            <a:r>
              <a:rPr lang="en-US" sz="1900" dirty="0" err="1" smtClean="0"/>
              <a:t>terhadap</a:t>
            </a:r>
            <a:r>
              <a:rPr lang="en-US" sz="1900" dirty="0" smtClean="0"/>
              <a:t> </a:t>
            </a:r>
            <a:r>
              <a:rPr lang="en-US" sz="1900" dirty="0" err="1" smtClean="0"/>
              <a:t>kecenderungan</a:t>
            </a:r>
            <a:r>
              <a:rPr lang="en-US" sz="1900" dirty="0" smtClean="0"/>
              <a:t> primer </a:t>
            </a:r>
            <a:r>
              <a:rPr lang="en-US" sz="1900" dirty="0" err="1" smtClean="0"/>
              <a:t>maupun</a:t>
            </a:r>
            <a:r>
              <a:rPr lang="en-US" sz="1900" dirty="0" smtClean="0"/>
              <a:t> </a:t>
            </a:r>
            <a:r>
              <a:rPr lang="en-US" sz="1900" dirty="0" err="1" smtClean="0"/>
              <a:t>sekunder</a:t>
            </a:r>
            <a:r>
              <a:rPr lang="en-US" sz="1900" dirty="0" smtClean="0"/>
              <a:t> </a:t>
            </a:r>
            <a:r>
              <a:rPr lang="en-US" sz="1900" dirty="0" err="1" smtClean="0"/>
              <a:t>dari</a:t>
            </a:r>
            <a:r>
              <a:rPr lang="en-US" sz="1900" dirty="0" smtClean="0"/>
              <a:t> </a:t>
            </a:r>
            <a:r>
              <a:rPr lang="en-US" sz="1900" dirty="0" err="1" smtClean="0"/>
              <a:t>makna</a:t>
            </a:r>
            <a:r>
              <a:rPr lang="en-US" sz="1900" dirty="0" smtClean="0"/>
              <a:t> </a:t>
            </a:r>
            <a:r>
              <a:rPr lang="en-US" sz="1900" dirty="0" err="1" smtClean="0"/>
              <a:t>pmberdayaan</a:t>
            </a:r>
            <a:r>
              <a:rPr lang="en-US" sz="1900" dirty="0" smtClean="0"/>
              <a:t> </a:t>
            </a:r>
            <a:r>
              <a:rPr lang="en-US" sz="1900" dirty="0" err="1" smtClean="0"/>
              <a:t>itu</a:t>
            </a:r>
            <a:r>
              <a:rPr lang="en-US" sz="1900" dirty="0" smtClean="0"/>
              <a:t> </a:t>
            </a:r>
            <a:r>
              <a:rPr lang="en-US" sz="1900" dirty="0" err="1" smtClean="0"/>
              <a:t>sendiri</a:t>
            </a:r>
            <a:r>
              <a:rPr lang="en-US" sz="1900" dirty="0" smtClean="0"/>
              <a:t>.</a:t>
            </a:r>
            <a:endParaRPr lang="id-ID" sz="1900" dirty="0" smtClean="0"/>
          </a:p>
        </p:txBody>
      </p:sp>
    </p:spTree>
  </p:cSld>
  <p:clrMapOvr>
    <a:masterClrMapping/>
  </p:clrMapOvr>
  <p:transition spd="slow">
    <p:rand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247860" cy="714380"/>
          </a:xfrm>
        </p:spPr>
        <p:txBody>
          <a:bodyPr>
            <a:normAutofit/>
          </a:bodyPr>
          <a:lstStyle/>
          <a:p>
            <a:r>
              <a:rPr lang="en-US" dirty="0" err="1" smtClean="0"/>
              <a:t>Pemberdayaan</a:t>
            </a:r>
            <a:r>
              <a:rPr lang="en-US" dirty="0" smtClean="0"/>
              <a:t> </a:t>
            </a:r>
            <a:r>
              <a:rPr lang="en-US" dirty="0" err="1" smtClean="0"/>
              <a:t>Perempuan</a:t>
            </a:r>
            <a:endParaRPr lang="id-ID" dirty="0"/>
          </a:p>
        </p:txBody>
      </p:sp>
      <p:sp>
        <p:nvSpPr>
          <p:cNvPr id="3" name="Content Placeholder 2"/>
          <p:cNvSpPr>
            <a:spLocks noGrp="1"/>
          </p:cNvSpPr>
          <p:nvPr>
            <p:ph idx="1"/>
          </p:nvPr>
        </p:nvSpPr>
        <p:spPr>
          <a:xfrm>
            <a:off x="285720" y="980728"/>
            <a:ext cx="8398194" cy="5544616"/>
          </a:xfrm>
        </p:spPr>
        <p:txBody>
          <a:bodyPr>
            <a:noAutofit/>
          </a:bodyPr>
          <a:lstStyle/>
          <a:p>
            <a:pPr marL="514350" indent="-514350" algn="just">
              <a:lnSpc>
                <a:spcPct val="134000"/>
              </a:lnSpc>
              <a:buNone/>
            </a:pPr>
            <a:r>
              <a:rPr lang="en-US" sz="1900" dirty="0" err="1" smtClean="0"/>
              <a:t>Ada</a:t>
            </a:r>
            <a:r>
              <a:rPr lang="en-US" sz="1900" dirty="0" smtClean="0"/>
              <a:t> </a:t>
            </a:r>
            <a:r>
              <a:rPr lang="en-US" sz="1900" dirty="0" err="1" smtClean="0"/>
              <a:t>anggapan</a:t>
            </a:r>
            <a:r>
              <a:rPr lang="en-US" sz="1900" dirty="0" smtClean="0"/>
              <a:t> </a:t>
            </a:r>
            <a:r>
              <a:rPr lang="en-US" sz="1900" dirty="0" err="1" smtClean="0"/>
              <a:t>bahwa</a:t>
            </a:r>
            <a:r>
              <a:rPr lang="en-US" sz="1900" dirty="0" smtClean="0"/>
              <a:t> </a:t>
            </a:r>
            <a:r>
              <a:rPr lang="en-US" sz="1900" dirty="0" err="1" smtClean="0"/>
              <a:t>kualitas</a:t>
            </a:r>
            <a:r>
              <a:rPr lang="en-US" sz="1900" dirty="0" smtClean="0"/>
              <a:t> </a:t>
            </a:r>
            <a:r>
              <a:rPr lang="en-US" sz="1900" dirty="0" err="1" smtClean="0"/>
              <a:t>tenaga</a:t>
            </a:r>
            <a:r>
              <a:rPr lang="en-US" sz="1900" dirty="0" smtClean="0"/>
              <a:t> </a:t>
            </a:r>
            <a:r>
              <a:rPr lang="en-US" sz="1900" dirty="0" err="1" smtClean="0"/>
              <a:t>kerja</a:t>
            </a:r>
            <a:r>
              <a:rPr lang="en-US" sz="1900" dirty="0" smtClean="0"/>
              <a:t> </a:t>
            </a:r>
            <a:r>
              <a:rPr lang="en-US" sz="1900" dirty="0" err="1" smtClean="0"/>
              <a:t>perempuan</a:t>
            </a:r>
            <a:r>
              <a:rPr lang="en-US" sz="1900" dirty="0" smtClean="0"/>
              <a:t> </a:t>
            </a:r>
            <a:r>
              <a:rPr lang="en-US" sz="1900" dirty="0" err="1" smtClean="0"/>
              <a:t>masih</a:t>
            </a:r>
            <a:r>
              <a:rPr lang="en-US" sz="1900" dirty="0" smtClean="0"/>
              <a:t> </a:t>
            </a:r>
            <a:r>
              <a:rPr lang="en-US" sz="1900" dirty="0" err="1" smtClean="0"/>
              <a:t>sangat</a:t>
            </a:r>
            <a:r>
              <a:rPr lang="en-US" sz="1900" dirty="0" smtClean="0"/>
              <a:t> </a:t>
            </a:r>
            <a:r>
              <a:rPr lang="en-US" sz="1900" dirty="0" err="1" smtClean="0"/>
              <a:t>rendah</a:t>
            </a:r>
            <a:r>
              <a:rPr lang="en-US" sz="1900" dirty="0" smtClean="0"/>
              <a:t>, </a:t>
            </a:r>
            <a:r>
              <a:rPr lang="en-US" sz="1900" dirty="0" err="1" smtClean="0"/>
              <a:t>sehingga</a:t>
            </a:r>
            <a:r>
              <a:rPr lang="en-US" sz="1900" dirty="0" smtClean="0"/>
              <a:t> </a:t>
            </a:r>
            <a:r>
              <a:rPr lang="en-US" sz="1900" dirty="0" err="1" smtClean="0"/>
              <a:t>menyebabkan</a:t>
            </a:r>
            <a:r>
              <a:rPr lang="en-US" sz="1900" dirty="0" smtClean="0"/>
              <a:t> </a:t>
            </a:r>
            <a:r>
              <a:rPr lang="en-US" sz="1900" dirty="0" err="1" smtClean="0"/>
              <a:t>mereka</a:t>
            </a:r>
            <a:r>
              <a:rPr lang="en-US" sz="1900" dirty="0" smtClean="0"/>
              <a:t> </a:t>
            </a:r>
            <a:r>
              <a:rPr lang="en-US" sz="1900" dirty="0" err="1" smtClean="0"/>
              <a:t>tertinggal</a:t>
            </a:r>
            <a:r>
              <a:rPr lang="en-US" sz="1900" dirty="0" smtClean="0"/>
              <a:t> </a:t>
            </a:r>
            <a:r>
              <a:rPr lang="en-US" sz="1900" dirty="0" err="1" smtClean="0"/>
              <a:t>dalam</a:t>
            </a:r>
            <a:r>
              <a:rPr lang="en-US" sz="1900" dirty="0" smtClean="0"/>
              <a:t> </a:t>
            </a:r>
            <a:r>
              <a:rPr lang="en-US" sz="1900" dirty="0" err="1" smtClean="0"/>
              <a:t>banyak</a:t>
            </a:r>
            <a:r>
              <a:rPr lang="en-US" sz="1900" dirty="0" smtClean="0"/>
              <a:t> </a:t>
            </a:r>
            <a:r>
              <a:rPr lang="en-US" sz="1900" dirty="0" err="1" smtClean="0"/>
              <a:t>hal</a:t>
            </a:r>
            <a:r>
              <a:rPr lang="en-US" sz="1900" dirty="0" smtClean="0"/>
              <a:t>. </a:t>
            </a:r>
            <a:r>
              <a:rPr lang="en-US" sz="1900" dirty="0" err="1" smtClean="0"/>
              <a:t>Utnuk</a:t>
            </a:r>
            <a:r>
              <a:rPr lang="en-US" sz="1900" dirty="0" smtClean="0"/>
              <a:t> </a:t>
            </a:r>
            <a:r>
              <a:rPr lang="en-US" sz="1900" dirty="0" err="1" smtClean="0"/>
              <a:t>mnegatasi</a:t>
            </a:r>
            <a:r>
              <a:rPr lang="en-US" sz="1900" dirty="0" smtClean="0"/>
              <a:t> </a:t>
            </a:r>
            <a:r>
              <a:rPr lang="en-US" sz="1900" dirty="0" err="1" smtClean="0"/>
              <a:t>hal</a:t>
            </a:r>
            <a:r>
              <a:rPr lang="en-US" sz="1900" dirty="0" smtClean="0"/>
              <a:t> </a:t>
            </a:r>
            <a:r>
              <a:rPr lang="en-US" sz="1900" dirty="0" err="1" smtClean="0"/>
              <a:t>tersebbut</a:t>
            </a:r>
            <a:r>
              <a:rPr lang="en-US" sz="1900" dirty="0" smtClean="0"/>
              <a:t> </a:t>
            </a:r>
            <a:r>
              <a:rPr lang="en-US" sz="1900" dirty="0" err="1" smtClean="0"/>
              <a:t>diperlukan</a:t>
            </a:r>
            <a:r>
              <a:rPr lang="en-US" sz="1900" dirty="0" smtClean="0"/>
              <a:t> </a:t>
            </a:r>
            <a:r>
              <a:rPr lang="en-US" sz="1900" dirty="0" err="1" smtClean="0"/>
              <a:t>upaya-upaya</a:t>
            </a:r>
            <a:r>
              <a:rPr lang="en-US" sz="1900" dirty="0" smtClean="0"/>
              <a:t> </a:t>
            </a:r>
            <a:r>
              <a:rPr lang="en-US" sz="1900" dirty="0" err="1" smtClean="0"/>
              <a:t>melalui</a:t>
            </a:r>
            <a:r>
              <a:rPr lang="en-US" sz="1900" dirty="0" smtClean="0"/>
              <a:t> </a:t>
            </a:r>
            <a:r>
              <a:rPr lang="en-US" sz="1900" dirty="0" err="1" smtClean="0"/>
              <a:t>pengutamaan</a:t>
            </a:r>
            <a:r>
              <a:rPr lang="en-US" sz="1900" dirty="0" smtClean="0"/>
              <a:t> </a:t>
            </a:r>
            <a:r>
              <a:rPr lang="en-US" sz="1900" dirty="0" err="1" smtClean="0"/>
              <a:t>arus</a:t>
            </a:r>
            <a:r>
              <a:rPr lang="en-US" sz="1900" dirty="0" smtClean="0"/>
              <a:t> gender (</a:t>
            </a:r>
            <a:r>
              <a:rPr lang="en-US" sz="1900" dirty="0" err="1" smtClean="0"/>
              <a:t>suatu</a:t>
            </a:r>
            <a:r>
              <a:rPr lang="en-US" sz="1900" dirty="0" smtClean="0"/>
              <a:t> </a:t>
            </a:r>
            <a:r>
              <a:rPr lang="en-US" sz="1900" dirty="0" err="1" smtClean="0"/>
              <a:t>strategi</a:t>
            </a:r>
            <a:r>
              <a:rPr lang="en-US" sz="1900" dirty="0" smtClean="0"/>
              <a:t> </a:t>
            </a:r>
            <a:r>
              <a:rPr lang="en-US" sz="1900" dirty="0" err="1" smtClean="0"/>
              <a:t>mengintegrasikan</a:t>
            </a:r>
            <a:r>
              <a:rPr lang="en-US" sz="1900" dirty="0" smtClean="0"/>
              <a:t> gender </a:t>
            </a:r>
            <a:r>
              <a:rPr lang="en-US" sz="1900" dirty="0" err="1" smtClean="0"/>
              <a:t>ke</a:t>
            </a:r>
            <a:r>
              <a:rPr lang="en-US" sz="1900" dirty="0" smtClean="0"/>
              <a:t> </a:t>
            </a:r>
            <a:r>
              <a:rPr lang="en-US" sz="1900" dirty="0" err="1" smtClean="0"/>
              <a:t>dalam</a:t>
            </a:r>
            <a:r>
              <a:rPr lang="en-US" sz="1900" dirty="0" smtClean="0"/>
              <a:t> </a:t>
            </a:r>
            <a:r>
              <a:rPr lang="en-US" sz="1900" dirty="0" err="1" smtClean="0"/>
              <a:t>arus</a:t>
            </a:r>
            <a:r>
              <a:rPr lang="en-US" sz="1900" dirty="0" smtClean="0"/>
              <a:t> </a:t>
            </a:r>
            <a:r>
              <a:rPr lang="en-US" sz="1900" dirty="0" err="1" smtClean="0"/>
              <a:t>utama</a:t>
            </a:r>
            <a:r>
              <a:rPr lang="en-US" sz="1900" dirty="0" smtClean="0"/>
              <a:t> </a:t>
            </a:r>
            <a:r>
              <a:rPr lang="en-US" sz="1900" dirty="0" err="1" smtClean="0"/>
              <a:t>pembangunan</a:t>
            </a:r>
            <a:r>
              <a:rPr lang="en-US" sz="1900" dirty="0" smtClean="0"/>
              <a:t>). </a:t>
            </a:r>
            <a:r>
              <a:rPr lang="en-US" sz="1900" dirty="0" err="1" smtClean="0"/>
              <a:t>Caranya</a:t>
            </a:r>
            <a:r>
              <a:rPr lang="en-US" sz="1900" dirty="0" smtClean="0"/>
              <a:t> </a:t>
            </a:r>
            <a:r>
              <a:rPr lang="en-US" sz="1900" dirty="0" err="1" smtClean="0"/>
              <a:t>adalah</a:t>
            </a:r>
            <a:r>
              <a:rPr lang="en-US" sz="1900" dirty="0" smtClean="0"/>
              <a:t> </a:t>
            </a:r>
            <a:r>
              <a:rPr lang="en-US" sz="1900" dirty="0" err="1" smtClean="0"/>
              <a:t>menempatkan</a:t>
            </a:r>
            <a:r>
              <a:rPr lang="en-US" sz="1900" dirty="0" smtClean="0"/>
              <a:t> </a:t>
            </a:r>
            <a:r>
              <a:rPr lang="en-US" sz="1900" dirty="0" err="1" smtClean="0"/>
              <a:t>perempuan</a:t>
            </a:r>
            <a:r>
              <a:rPr lang="en-US" sz="1900" dirty="0" smtClean="0"/>
              <a:t> </a:t>
            </a:r>
            <a:r>
              <a:rPr lang="en-US" sz="1900" dirty="0" err="1" smtClean="0"/>
              <a:t>sebagai</a:t>
            </a:r>
            <a:r>
              <a:rPr lang="en-US" sz="1900" dirty="0" smtClean="0"/>
              <a:t> </a:t>
            </a:r>
            <a:r>
              <a:rPr lang="en-US" sz="1900" dirty="0" err="1" smtClean="0"/>
              <a:t>subyek</a:t>
            </a:r>
            <a:r>
              <a:rPr lang="en-US" sz="1900" dirty="0" smtClean="0"/>
              <a:t> </a:t>
            </a:r>
            <a:r>
              <a:rPr lang="en-US" sz="1900" dirty="0" err="1" smtClean="0"/>
              <a:t>pembangunan</a:t>
            </a:r>
            <a:r>
              <a:rPr lang="en-US" sz="1900" dirty="0" smtClean="0"/>
              <a:t> </a:t>
            </a:r>
            <a:r>
              <a:rPr lang="en-US" sz="1900" dirty="0" err="1" smtClean="0"/>
              <a:t>dan</a:t>
            </a:r>
            <a:r>
              <a:rPr lang="en-US" sz="1900" dirty="0" smtClean="0"/>
              <a:t> </a:t>
            </a:r>
            <a:r>
              <a:rPr lang="en-US" sz="1900" dirty="0" err="1" smtClean="0"/>
              <a:t>menghilangkan</a:t>
            </a:r>
            <a:r>
              <a:rPr lang="en-US" sz="1900" dirty="0" smtClean="0"/>
              <a:t> </a:t>
            </a:r>
            <a:r>
              <a:rPr lang="en-US" sz="1900" dirty="0" err="1" smtClean="0"/>
              <a:t>faktor</a:t>
            </a:r>
            <a:r>
              <a:rPr lang="en-US" sz="1900" dirty="0" smtClean="0"/>
              <a:t> </a:t>
            </a:r>
            <a:r>
              <a:rPr lang="en-US" sz="1900" dirty="0" err="1" smtClean="0"/>
              <a:t>kendala</a:t>
            </a:r>
            <a:r>
              <a:rPr lang="en-US" sz="1900" dirty="0" smtClean="0"/>
              <a:t> yang </a:t>
            </a:r>
            <a:r>
              <a:rPr lang="en-US" sz="1900" dirty="0" err="1" smtClean="0"/>
              <a:t>dihadapi</a:t>
            </a:r>
            <a:r>
              <a:rPr lang="en-US" sz="1900" dirty="0" smtClean="0"/>
              <a:t> </a:t>
            </a:r>
            <a:r>
              <a:rPr lang="en-US" sz="1900" dirty="0" err="1" smtClean="0"/>
              <a:t>perempuan</a:t>
            </a:r>
            <a:r>
              <a:rPr lang="en-US" sz="1900" dirty="0" smtClean="0"/>
              <a:t> </a:t>
            </a:r>
            <a:r>
              <a:rPr lang="en-US" sz="1900" dirty="0" err="1" smtClean="0"/>
              <a:t>dalam</a:t>
            </a:r>
            <a:r>
              <a:rPr lang="en-US" sz="1900" dirty="0" smtClean="0"/>
              <a:t> </a:t>
            </a:r>
            <a:r>
              <a:rPr lang="en-US" sz="1900" dirty="0" err="1" smtClean="0"/>
              <a:t>pembangunan</a:t>
            </a:r>
            <a:r>
              <a:rPr lang="en-US" sz="1900" dirty="0" smtClean="0"/>
              <a:t> </a:t>
            </a:r>
            <a:r>
              <a:rPr lang="en-US" sz="1900" dirty="0" err="1" smtClean="0"/>
              <a:t>dengan</a:t>
            </a:r>
            <a:r>
              <a:rPr lang="en-US" sz="1900" dirty="0" smtClean="0"/>
              <a:t> </a:t>
            </a:r>
            <a:r>
              <a:rPr lang="en-US" sz="1900" dirty="0" err="1" smtClean="0"/>
              <a:t>melakukan</a:t>
            </a:r>
            <a:r>
              <a:rPr lang="en-US" sz="1900" dirty="0" smtClean="0"/>
              <a:t> </a:t>
            </a:r>
            <a:r>
              <a:rPr lang="en-US" sz="1900" dirty="0" err="1" smtClean="0"/>
              <a:t>berbagai</a:t>
            </a:r>
            <a:r>
              <a:rPr lang="en-US" sz="1900" dirty="0" smtClean="0"/>
              <a:t> </a:t>
            </a:r>
            <a:r>
              <a:rPr lang="en-US" sz="1900" dirty="0" err="1" smtClean="0"/>
              <a:t>analisis</a:t>
            </a:r>
            <a:r>
              <a:rPr lang="en-US" sz="1900" dirty="0" smtClean="0"/>
              <a:t> </a:t>
            </a:r>
            <a:r>
              <a:rPr lang="en-US" sz="1900" dirty="0" err="1" smtClean="0"/>
              <a:t>dan</a:t>
            </a:r>
            <a:r>
              <a:rPr lang="en-US" sz="1900" dirty="0" smtClean="0"/>
              <a:t> </a:t>
            </a:r>
            <a:r>
              <a:rPr lang="en-US" sz="1900" dirty="0" err="1" smtClean="0"/>
              <a:t>evaluasi</a:t>
            </a:r>
            <a:r>
              <a:rPr lang="en-US" sz="1900" dirty="0" smtClean="0"/>
              <a:t>, </a:t>
            </a:r>
            <a:r>
              <a:rPr lang="en-US" sz="1900" dirty="0" err="1" smtClean="0"/>
              <a:t>seperti</a:t>
            </a:r>
            <a:r>
              <a:rPr lang="en-US" sz="1900" dirty="0" smtClean="0"/>
              <a:t>:</a:t>
            </a:r>
          </a:p>
          <a:p>
            <a:pPr marL="514350" indent="-514350" algn="just">
              <a:lnSpc>
                <a:spcPct val="134000"/>
              </a:lnSpc>
              <a:buFont typeface="+mj-lt"/>
              <a:buAutoNum type="romanLcPeriod"/>
            </a:pPr>
            <a:r>
              <a:rPr lang="en-US" sz="1900" dirty="0" err="1" smtClean="0"/>
              <a:t>Sejauhmana</a:t>
            </a:r>
            <a:r>
              <a:rPr lang="en-US" sz="1900" dirty="0" smtClean="0"/>
              <a:t> </a:t>
            </a:r>
            <a:r>
              <a:rPr lang="en-US" sz="1900" dirty="0" err="1" smtClean="0"/>
              <a:t>perempuan</a:t>
            </a:r>
            <a:r>
              <a:rPr lang="en-US" sz="1900" dirty="0" smtClean="0"/>
              <a:t> </a:t>
            </a:r>
            <a:r>
              <a:rPr lang="en-US" sz="1900" dirty="0" err="1" smtClean="0"/>
              <a:t>terlibat</a:t>
            </a:r>
            <a:r>
              <a:rPr lang="en-US" sz="1900" dirty="0" smtClean="0"/>
              <a:t> </a:t>
            </a:r>
            <a:r>
              <a:rPr lang="en-US" sz="1900" dirty="0" err="1" smtClean="0"/>
              <a:t>dalam</a:t>
            </a:r>
            <a:r>
              <a:rPr lang="en-US" sz="1900" dirty="0" smtClean="0"/>
              <a:t> program-program </a:t>
            </a:r>
            <a:r>
              <a:rPr lang="en-US" sz="1900" dirty="0" err="1" smtClean="0"/>
              <a:t>pembangunan</a:t>
            </a:r>
            <a:r>
              <a:rPr lang="en-US" sz="1900" dirty="0" smtClean="0"/>
              <a:t> </a:t>
            </a:r>
          </a:p>
          <a:p>
            <a:pPr marL="514350" indent="-514350" algn="just">
              <a:lnSpc>
                <a:spcPct val="134000"/>
              </a:lnSpc>
              <a:buFont typeface="+mj-lt"/>
              <a:buAutoNum type="romanLcPeriod"/>
            </a:pPr>
            <a:r>
              <a:rPr lang="en-US" sz="1900" dirty="0" err="1" smtClean="0"/>
              <a:t>Bagaimana</a:t>
            </a:r>
            <a:r>
              <a:rPr lang="en-US" sz="1900" dirty="0" smtClean="0"/>
              <a:t> </a:t>
            </a:r>
            <a:r>
              <a:rPr lang="en-US" sz="1900" dirty="0" err="1" smtClean="0"/>
              <a:t>kualitas</a:t>
            </a:r>
            <a:r>
              <a:rPr lang="en-US" sz="1900" dirty="0" smtClean="0"/>
              <a:t> </a:t>
            </a:r>
            <a:r>
              <a:rPr lang="en-US" sz="1900" dirty="0" err="1" smtClean="0"/>
              <a:t>perempuan</a:t>
            </a:r>
            <a:endParaRPr lang="en-US" sz="1900" dirty="0" smtClean="0"/>
          </a:p>
          <a:p>
            <a:pPr marL="514350" indent="-514350" algn="just">
              <a:lnSpc>
                <a:spcPct val="134000"/>
              </a:lnSpc>
              <a:buFont typeface="+mj-lt"/>
              <a:buAutoNum type="romanLcPeriod"/>
            </a:pPr>
            <a:r>
              <a:rPr lang="en-US" sz="1900" dirty="0" err="1" smtClean="0"/>
              <a:t>Hambatan-hambatan</a:t>
            </a:r>
            <a:r>
              <a:rPr lang="en-US" sz="1900" dirty="0" smtClean="0"/>
              <a:t> </a:t>
            </a:r>
            <a:r>
              <a:rPr lang="en-US" sz="1900" dirty="0" err="1" smtClean="0"/>
              <a:t>apa</a:t>
            </a:r>
            <a:r>
              <a:rPr lang="en-US" sz="1900" dirty="0" smtClean="0"/>
              <a:t> </a:t>
            </a:r>
            <a:r>
              <a:rPr lang="en-US" sz="1900" dirty="0" err="1" smtClean="0"/>
              <a:t>saja</a:t>
            </a:r>
            <a:r>
              <a:rPr lang="en-US" sz="1900" dirty="0" smtClean="0"/>
              <a:t> yang </a:t>
            </a:r>
            <a:r>
              <a:rPr lang="en-US" sz="1900" dirty="0" err="1" smtClean="0"/>
              <a:t>dihadapi</a:t>
            </a:r>
            <a:r>
              <a:rPr lang="en-US" sz="1900" dirty="0" smtClean="0"/>
              <a:t> </a:t>
            </a:r>
            <a:r>
              <a:rPr lang="en-US" sz="1900" dirty="0" err="1" smtClean="0"/>
              <a:t>perempuan</a:t>
            </a:r>
            <a:r>
              <a:rPr lang="en-US" sz="1900" dirty="0" smtClean="0"/>
              <a:t> </a:t>
            </a:r>
            <a:r>
              <a:rPr lang="en-US" sz="1900" dirty="0" err="1" smtClean="0"/>
              <a:t>dalam</a:t>
            </a:r>
            <a:r>
              <a:rPr lang="en-US" sz="1900" dirty="0" smtClean="0"/>
              <a:t> </a:t>
            </a:r>
            <a:r>
              <a:rPr lang="en-US" sz="1900" dirty="0" err="1" smtClean="0"/>
              <a:t>kegiatan</a:t>
            </a:r>
            <a:r>
              <a:rPr lang="en-US" sz="1900" dirty="0" smtClean="0"/>
              <a:t> </a:t>
            </a:r>
            <a:r>
              <a:rPr lang="en-US" sz="1900" dirty="0" err="1" smtClean="0"/>
              <a:t>pembangunan</a:t>
            </a:r>
            <a:endParaRPr lang="id-ID" sz="1900" dirty="0" smtClean="0"/>
          </a:p>
        </p:txBody>
      </p:sp>
    </p:spTree>
  </p:cSld>
  <p:clrMapOvr>
    <a:masterClrMapping/>
  </p:clrMapOvr>
  <p:transition spd="slow">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6215106" cy="714380"/>
          </a:xfrm>
        </p:spPr>
        <p:txBody>
          <a:bodyPr/>
          <a:lstStyle/>
          <a:p>
            <a:r>
              <a:rPr lang="id-ID" dirty="0" smtClean="0"/>
              <a:t>Konvensi Internasional</a:t>
            </a:r>
            <a:endParaRPr lang="id-ID" dirty="0"/>
          </a:p>
        </p:txBody>
      </p:sp>
      <p:sp>
        <p:nvSpPr>
          <p:cNvPr id="3" name="Content Placeholder 2"/>
          <p:cNvSpPr>
            <a:spLocks noGrp="1"/>
          </p:cNvSpPr>
          <p:nvPr>
            <p:ph idx="1"/>
          </p:nvPr>
        </p:nvSpPr>
        <p:spPr>
          <a:xfrm>
            <a:off x="500034" y="1142984"/>
            <a:ext cx="8183880" cy="5214974"/>
          </a:xfrm>
        </p:spPr>
        <p:txBody>
          <a:bodyPr>
            <a:normAutofit fontScale="62500" lnSpcReduction="20000"/>
          </a:bodyPr>
          <a:lstStyle/>
          <a:p>
            <a:pPr algn="just">
              <a:lnSpc>
                <a:spcPct val="134000"/>
              </a:lnSpc>
              <a:buNone/>
            </a:pPr>
            <a:r>
              <a:rPr lang="id-ID" dirty="0" smtClean="0"/>
              <a:t>		Dr. Natalie Kaufman  Havener, seorang guru besar dari University of South Carolina membagi konvensi internasional menjadi 3 kategori:</a:t>
            </a:r>
          </a:p>
          <a:p>
            <a:pPr marL="514350" indent="-514350" algn="just">
              <a:lnSpc>
                <a:spcPct val="134000"/>
              </a:lnSpc>
              <a:buFont typeface="+mj-lt"/>
              <a:buAutoNum type="arabicParenR"/>
            </a:pPr>
            <a:r>
              <a:rPr lang="id-ID" dirty="0" smtClean="0"/>
              <a:t>Konvensi yang bersifat melindungi (</a:t>
            </a:r>
            <a:r>
              <a:rPr lang="id-ID" i="1" dirty="0" smtClean="0"/>
              <a:t>protective convention</a:t>
            </a:r>
            <a:r>
              <a:rPr lang="id-ID" dirty="0" smtClean="0"/>
              <a:t>): konvensi dengan kategori yang pertama ini, terutama berkaitan dengan isu hak ekonomi dan secara implisit memasukkan/menerima definisi sosial tentang perempuan sebagai istri dan ibu. Dlaam kaitan ini maka identiotas perempuan tidak dinilai dari kontribusi aktualnya di sektor domestik oleh karena itu, konvensi-konvensi yang dikeluarkan dalam kategori ini lebih banyak ditujukan untuk melindungi fungsi domestik dan reproduksi perempuan. Akibatnya kaum perempuan memiliki kesempatan yang terbatas untuk keluar dari peran domestiknya itu dan tetap tersubordinasi dalam upah dan karirnya. Contoh konvensi untuk kategori ini adalah konvensi nomor B. 1F dan K</a:t>
            </a:r>
            <a:endParaRPr lang="id-ID" dirty="0"/>
          </a:p>
        </p:txBody>
      </p:sp>
    </p:spTree>
  </p:cSld>
  <p:clrMapOvr>
    <a:masterClrMapping/>
  </p:clrMapOvr>
  <p:transition spd="slow">
    <p:pull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247860" cy="714380"/>
          </a:xfrm>
        </p:spPr>
        <p:txBody>
          <a:bodyPr>
            <a:normAutofit/>
          </a:bodyPr>
          <a:lstStyle/>
          <a:p>
            <a:r>
              <a:rPr lang="en-US" dirty="0" err="1" smtClean="0"/>
              <a:t>Pemberdayaan</a:t>
            </a:r>
            <a:r>
              <a:rPr lang="en-US" dirty="0" smtClean="0"/>
              <a:t> </a:t>
            </a:r>
            <a:r>
              <a:rPr lang="en-US" dirty="0" err="1" smtClean="0"/>
              <a:t>Perempuan</a:t>
            </a:r>
            <a:endParaRPr lang="id-ID" dirty="0"/>
          </a:p>
        </p:txBody>
      </p:sp>
      <p:sp>
        <p:nvSpPr>
          <p:cNvPr id="3" name="Content Placeholder 2"/>
          <p:cNvSpPr>
            <a:spLocks noGrp="1"/>
          </p:cNvSpPr>
          <p:nvPr>
            <p:ph idx="1"/>
          </p:nvPr>
        </p:nvSpPr>
        <p:spPr>
          <a:xfrm>
            <a:off x="285720" y="980728"/>
            <a:ext cx="8398194" cy="5544616"/>
          </a:xfrm>
        </p:spPr>
        <p:txBody>
          <a:bodyPr>
            <a:noAutofit/>
          </a:bodyPr>
          <a:lstStyle/>
          <a:p>
            <a:pPr marL="514350" indent="-514350" algn="just">
              <a:lnSpc>
                <a:spcPct val="134000"/>
              </a:lnSpc>
              <a:buFont typeface="+mj-lt"/>
              <a:buAutoNum type="romanLcPeriod" startAt="4"/>
            </a:pPr>
            <a:r>
              <a:rPr lang="en-US" sz="2400" dirty="0" err="1" smtClean="0"/>
              <a:t>Upaya</a:t>
            </a:r>
            <a:r>
              <a:rPr lang="en-US" sz="2400" dirty="0" smtClean="0"/>
              <a:t> </a:t>
            </a:r>
            <a:r>
              <a:rPr lang="en-US" sz="2400" dirty="0" err="1" smtClean="0"/>
              <a:t>apa</a:t>
            </a:r>
            <a:r>
              <a:rPr lang="en-US" sz="2400" dirty="0" smtClean="0"/>
              <a:t> </a:t>
            </a:r>
            <a:r>
              <a:rPr lang="en-US" sz="2400" dirty="0" err="1" smtClean="0"/>
              <a:t>saja</a:t>
            </a:r>
            <a:r>
              <a:rPr lang="en-US" sz="2400" dirty="0" smtClean="0"/>
              <a:t> yang </a:t>
            </a:r>
            <a:r>
              <a:rPr lang="en-US" sz="2400" dirty="0" err="1" smtClean="0"/>
              <a:t>diperlukan</a:t>
            </a:r>
            <a:r>
              <a:rPr lang="en-US" sz="2400" dirty="0" smtClean="0"/>
              <a:t> </a:t>
            </a:r>
            <a:r>
              <a:rPr lang="en-US" sz="2400" dirty="0" err="1" smtClean="0"/>
              <a:t>untuk</a:t>
            </a:r>
            <a:r>
              <a:rPr lang="en-US" sz="2400" dirty="0" smtClean="0"/>
              <a:t> </a:t>
            </a:r>
            <a:r>
              <a:rPr lang="en-US" sz="2400" dirty="0" err="1" smtClean="0"/>
              <a:t>meningkatkan</a:t>
            </a:r>
            <a:r>
              <a:rPr lang="en-US" sz="2400" dirty="0" smtClean="0"/>
              <a:t> </a:t>
            </a:r>
            <a:r>
              <a:rPr lang="en-US" sz="2400" dirty="0" err="1" smtClean="0"/>
              <a:t>kualitas</a:t>
            </a:r>
            <a:r>
              <a:rPr lang="en-US" sz="2400" dirty="0" smtClean="0"/>
              <a:t> </a:t>
            </a:r>
            <a:r>
              <a:rPr lang="en-US" sz="2400" dirty="0" err="1" smtClean="0"/>
              <a:t>dan</a:t>
            </a:r>
            <a:r>
              <a:rPr lang="en-US" sz="2400" dirty="0" smtClean="0"/>
              <a:t> </a:t>
            </a:r>
            <a:r>
              <a:rPr lang="en-US" sz="2400" dirty="0" err="1" smtClean="0"/>
              <a:t>partisipasi</a:t>
            </a:r>
            <a:r>
              <a:rPr lang="en-US" sz="2400" dirty="0" smtClean="0"/>
              <a:t> </a:t>
            </a:r>
            <a:r>
              <a:rPr lang="en-US" sz="2400" dirty="0" err="1" smtClean="0"/>
              <a:t>perempuan</a:t>
            </a:r>
            <a:endParaRPr lang="en-US" sz="2400" dirty="0" smtClean="0"/>
          </a:p>
          <a:p>
            <a:pPr marL="514350" indent="-514350" algn="just">
              <a:lnSpc>
                <a:spcPct val="134000"/>
              </a:lnSpc>
              <a:buFont typeface="+mj-lt"/>
              <a:buAutoNum type="romanLcPeriod" startAt="4"/>
            </a:pPr>
            <a:r>
              <a:rPr lang="en-US" sz="2400" dirty="0" err="1" smtClean="0"/>
              <a:t>Faktor-faktor</a:t>
            </a:r>
            <a:r>
              <a:rPr lang="en-US" sz="2400" dirty="0" smtClean="0"/>
              <a:t> </a:t>
            </a:r>
            <a:r>
              <a:rPr lang="en-US" sz="2400" dirty="0" err="1" smtClean="0"/>
              <a:t>apa</a:t>
            </a:r>
            <a:r>
              <a:rPr lang="en-US" sz="2400" dirty="0" smtClean="0"/>
              <a:t> </a:t>
            </a:r>
            <a:r>
              <a:rPr lang="en-US" sz="2400" dirty="0" err="1" smtClean="0"/>
              <a:t>saja</a:t>
            </a:r>
            <a:r>
              <a:rPr lang="en-US" sz="2400" dirty="0" smtClean="0"/>
              <a:t> yang </a:t>
            </a:r>
            <a:r>
              <a:rPr lang="en-US" sz="2400" dirty="0" err="1" smtClean="0"/>
              <a:t>berpengaruh</a:t>
            </a:r>
            <a:r>
              <a:rPr lang="en-US" sz="2400" dirty="0" smtClean="0"/>
              <a:t> </a:t>
            </a:r>
            <a:r>
              <a:rPr lang="en-US" sz="2400" dirty="0" err="1" smtClean="0"/>
              <a:t>terhadap</a:t>
            </a:r>
            <a:r>
              <a:rPr lang="en-US" sz="2400" dirty="0" smtClean="0"/>
              <a:t> </a:t>
            </a:r>
            <a:r>
              <a:rPr lang="en-US" sz="2400" dirty="0" err="1" smtClean="0"/>
              <a:t>hubungan</a:t>
            </a:r>
            <a:r>
              <a:rPr lang="en-US" sz="2400" dirty="0" smtClean="0"/>
              <a:t> gender, </a:t>
            </a:r>
            <a:r>
              <a:rPr lang="en-US" sz="2400" dirty="0" err="1" smtClean="0"/>
              <a:t>dan</a:t>
            </a:r>
            <a:endParaRPr lang="en-US" sz="2400" dirty="0" smtClean="0"/>
          </a:p>
          <a:p>
            <a:pPr marL="514350" indent="-514350" algn="just">
              <a:lnSpc>
                <a:spcPct val="134000"/>
              </a:lnSpc>
              <a:buFont typeface="+mj-lt"/>
              <a:buAutoNum type="romanLcPeriod" startAt="4"/>
            </a:pPr>
            <a:r>
              <a:rPr lang="en-US" sz="2400" dirty="0" err="1" smtClean="0"/>
              <a:t>Bagaimana</a:t>
            </a:r>
            <a:r>
              <a:rPr lang="en-US" sz="2400" dirty="0" smtClean="0"/>
              <a:t> </a:t>
            </a:r>
            <a:r>
              <a:rPr lang="en-US" sz="2400" dirty="0" err="1" smtClean="0"/>
              <a:t>pemecahan</a:t>
            </a:r>
            <a:r>
              <a:rPr lang="en-US" sz="2400" dirty="0" smtClean="0"/>
              <a:t> </a:t>
            </a:r>
            <a:r>
              <a:rPr lang="en-US" sz="2400" dirty="0" err="1" smtClean="0"/>
              <a:t>masalah</a:t>
            </a:r>
            <a:r>
              <a:rPr lang="en-US" sz="2400" dirty="0" smtClean="0"/>
              <a:t> yang </a:t>
            </a:r>
            <a:r>
              <a:rPr lang="en-US" sz="2400" dirty="0" err="1" smtClean="0"/>
              <a:t>dihadapi</a:t>
            </a:r>
            <a:r>
              <a:rPr lang="en-US" sz="2400" dirty="0" smtClean="0"/>
              <a:t> </a:t>
            </a:r>
            <a:r>
              <a:rPr lang="en-US" sz="2400" dirty="0" err="1" smtClean="0"/>
              <a:t>perempuan</a:t>
            </a:r>
            <a:r>
              <a:rPr lang="en-US" sz="2400" dirty="0" smtClean="0"/>
              <a:t>. </a:t>
            </a:r>
            <a:r>
              <a:rPr lang="en-US" sz="2400" dirty="0" err="1" smtClean="0"/>
              <a:t>Dengan</a:t>
            </a:r>
            <a:r>
              <a:rPr lang="en-US" sz="2400" dirty="0" smtClean="0"/>
              <a:t> </a:t>
            </a:r>
            <a:r>
              <a:rPr lang="en-US" sz="2400" dirty="0" err="1" smtClean="0"/>
              <a:t>keranka</a:t>
            </a:r>
            <a:r>
              <a:rPr lang="en-US" sz="2400" dirty="0" smtClean="0"/>
              <a:t> </a:t>
            </a:r>
            <a:r>
              <a:rPr lang="en-US" sz="2400" dirty="0" err="1" smtClean="0"/>
              <a:t>tersebut</a:t>
            </a:r>
            <a:r>
              <a:rPr lang="en-US" sz="2400" dirty="0" smtClean="0"/>
              <a:t> </a:t>
            </a:r>
            <a:r>
              <a:rPr lang="en-US" sz="2400" dirty="0" err="1" smtClean="0"/>
              <a:t>tentuya</a:t>
            </a:r>
            <a:r>
              <a:rPr lang="en-US" sz="2400" dirty="0" smtClean="0"/>
              <a:t> </a:t>
            </a:r>
            <a:r>
              <a:rPr lang="en-US" sz="2400" dirty="0" err="1" smtClean="0"/>
              <a:t>akan</a:t>
            </a:r>
            <a:r>
              <a:rPr lang="en-US" sz="2400" dirty="0" smtClean="0"/>
              <a:t> </a:t>
            </a:r>
            <a:r>
              <a:rPr lang="en-US" sz="2400" dirty="0" err="1" smtClean="0"/>
              <a:t>dapat</a:t>
            </a:r>
            <a:r>
              <a:rPr lang="en-US" sz="2400" dirty="0" smtClean="0"/>
              <a:t> </a:t>
            </a:r>
            <a:r>
              <a:rPr lang="en-US" sz="2400" dirty="0" err="1" smtClean="0"/>
              <a:t>dihasilkan</a:t>
            </a:r>
            <a:r>
              <a:rPr lang="en-US" sz="2400" dirty="0" smtClean="0"/>
              <a:t> </a:t>
            </a:r>
            <a:r>
              <a:rPr lang="en-US" sz="2400" dirty="0" err="1" smtClean="0"/>
              <a:t>suatub</a:t>
            </a:r>
            <a:r>
              <a:rPr lang="en-US" sz="2400" dirty="0" smtClean="0"/>
              <a:t> </a:t>
            </a:r>
            <a:r>
              <a:rPr lang="en-US" sz="2400" dirty="0" err="1" smtClean="0"/>
              <a:t>identifikasi</a:t>
            </a:r>
            <a:r>
              <a:rPr lang="en-US" sz="2400" dirty="0" smtClean="0"/>
              <a:t> </a:t>
            </a:r>
            <a:r>
              <a:rPr lang="en-US" sz="2400" dirty="0" err="1" smtClean="0"/>
              <a:t>pemberdayaan</a:t>
            </a:r>
            <a:r>
              <a:rPr lang="en-US" sz="2400" dirty="0" smtClean="0"/>
              <a:t> </a:t>
            </a:r>
            <a:r>
              <a:rPr lang="en-US" sz="2400" dirty="0" err="1" smtClean="0"/>
              <a:t>perempuan</a:t>
            </a:r>
            <a:r>
              <a:rPr lang="en-US" sz="2400" dirty="0" smtClean="0"/>
              <a:t>.</a:t>
            </a:r>
          </a:p>
          <a:p>
            <a:pPr marL="514350" indent="-514350" algn="just">
              <a:lnSpc>
                <a:spcPct val="134000"/>
              </a:lnSpc>
              <a:buNone/>
            </a:pPr>
            <a:endParaRPr lang="en-US" sz="2400" dirty="0" smtClean="0"/>
          </a:p>
          <a:p>
            <a:pPr marL="514350" indent="-514350" algn="just">
              <a:lnSpc>
                <a:spcPct val="134000"/>
              </a:lnSpc>
              <a:buNone/>
            </a:pPr>
            <a:endParaRPr lang="id-ID" sz="2400" dirty="0" smtClean="0"/>
          </a:p>
        </p:txBody>
      </p:sp>
    </p:spTree>
  </p:cSld>
  <p:clrMapOvr>
    <a:masterClrMapping/>
  </p:clrMapOvr>
  <p:transition spd="slow">
    <p:rand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247860" cy="714380"/>
          </a:xfrm>
        </p:spPr>
        <p:txBody>
          <a:bodyPr>
            <a:normAutofit/>
          </a:bodyPr>
          <a:lstStyle/>
          <a:p>
            <a:r>
              <a:rPr lang="en-US" dirty="0" err="1" smtClean="0"/>
              <a:t>Pemberdayaan</a:t>
            </a:r>
            <a:r>
              <a:rPr lang="en-US" dirty="0" smtClean="0"/>
              <a:t> </a:t>
            </a:r>
            <a:r>
              <a:rPr lang="en-US" dirty="0" err="1" smtClean="0"/>
              <a:t>Perempuan</a:t>
            </a:r>
            <a:endParaRPr lang="id-ID" dirty="0"/>
          </a:p>
        </p:txBody>
      </p:sp>
      <p:sp>
        <p:nvSpPr>
          <p:cNvPr id="3" name="Content Placeholder 2"/>
          <p:cNvSpPr>
            <a:spLocks noGrp="1"/>
          </p:cNvSpPr>
          <p:nvPr>
            <p:ph idx="1"/>
          </p:nvPr>
        </p:nvSpPr>
        <p:spPr>
          <a:xfrm>
            <a:off x="285720" y="980728"/>
            <a:ext cx="8398194" cy="5544616"/>
          </a:xfrm>
        </p:spPr>
        <p:txBody>
          <a:bodyPr>
            <a:noAutofit/>
          </a:bodyPr>
          <a:lstStyle/>
          <a:p>
            <a:pPr marL="514350" indent="-514350" algn="just">
              <a:lnSpc>
                <a:spcPct val="134000"/>
              </a:lnSpc>
              <a:buNone/>
            </a:pPr>
            <a:r>
              <a:rPr lang="en-US" sz="2400" dirty="0" err="1" smtClean="0"/>
              <a:t>Konsep</a:t>
            </a:r>
            <a:r>
              <a:rPr lang="en-US" sz="2400" dirty="0" smtClean="0"/>
              <a:t> </a:t>
            </a:r>
            <a:r>
              <a:rPr lang="en-US" sz="2400" dirty="0" err="1" smtClean="0"/>
              <a:t>pemberdayaan</a:t>
            </a:r>
            <a:r>
              <a:rPr lang="en-US" sz="2400" dirty="0" smtClean="0"/>
              <a:t> </a:t>
            </a:r>
            <a:r>
              <a:rPr lang="en-US" sz="2400" dirty="0" err="1" smtClean="0"/>
              <a:t>tenaga</a:t>
            </a:r>
            <a:r>
              <a:rPr lang="en-US" sz="2400" dirty="0" smtClean="0"/>
              <a:t> </a:t>
            </a:r>
            <a:r>
              <a:rPr lang="en-US" sz="2400" dirty="0" err="1" smtClean="0"/>
              <a:t>kerja</a:t>
            </a:r>
            <a:r>
              <a:rPr lang="en-US" sz="2400" dirty="0" smtClean="0"/>
              <a:t> </a:t>
            </a:r>
            <a:r>
              <a:rPr lang="en-US" sz="2400" dirty="0" err="1" smtClean="0"/>
              <a:t>perempuan</a:t>
            </a:r>
            <a:r>
              <a:rPr lang="en-US" sz="2400" dirty="0" smtClean="0"/>
              <a:t> </a:t>
            </a:r>
            <a:r>
              <a:rPr lang="en-US" sz="2400" dirty="0" err="1" smtClean="0"/>
              <a:t>mencakup</a:t>
            </a:r>
            <a:r>
              <a:rPr lang="en-US" sz="2400" dirty="0" smtClean="0"/>
              <a:t> </a:t>
            </a:r>
            <a:r>
              <a:rPr lang="en-US" sz="2400" dirty="0" err="1" smtClean="0"/>
              <a:t>tiga</a:t>
            </a:r>
            <a:r>
              <a:rPr lang="en-US" sz="2400" dirty="0" smtClean="0"/>
              <a:t> </a:t>
            </a:r>
            <a:r>
              <a:rPr lang="en-US" sz="2400" dirty="0" err="1" smtClean="0"/>
              <a:t>hal</a:t>
            </a:r>
            <a:r>
              <a:rPr lang="en-US" sz="2400" dirty="0" smtClean="0"/>
              <a:t>, </a:t>
            </a:r>
            <a:r>
              <a:rPr lang="en-US" sz="2400" dirty="0" err="1" smtClean="0"/>
              <a:t>yaitu</a:t>
            </a:r>
            <a:r>
              <a:rPr lang="en-US" sz="2400" dirty="0" smtClean="0"/>
              <a:t>:</a:t>
            </a:r>
          </a:p>
          <a:p>
            <a:pPr marL="514350" indent="-514350" algn="just">
              <a:lnSpc>
                <a:spcPct val="134000"/>
              </a:lnSpc>
              <a:buFont typeface="+mj-lt"/>
              <a:buAutoNum type="romanLcPeriod"/>
            </a:pPr>
            <a:r>
              <a:rPr lang="en-US" sz="2400" i="1" dirty="0" smtClean="0"/>
              <a:t>Capacity </a:t>
            </a:r>
            <a:r>
              <a:rPr lang="en-US" sz="2400" i="1" dirty="0" smtClean="0"/>
              <a:t>Building</a:t>
            </a:r>
            <a:r>
              <a:rPr lang="en-US" sz="2400" dirty="0" smtClean="0"/>
              <a:t>, </a:t>
            </a:r>
            <a:r>
              <a:rPr lang="en-US" sz="2400" dirty="0" err="1" smtClean="0"/>
              <a:t>yaitu</a:t>
            </a:r>
            <a:r>
              <a:rPr lang="en-US" sz="2400" dirty="0" smtClean="0"/>
              <a:t> </a:t>
            </a:r>
            <a:r>
              <a:rPr lang="en-US" sz="2400" dirty="0" err="1" smtClean="0"/>
              <a:t>upaya</a:t>
            </a:r>
            <a:r>
              <a:rPr lang="en-US" sz="2400" dirty="0" smtClean="0"/>
              <a:t> </a:t>
            </a:r>
            <a:r>
              <a:rPr lang="en-US" sz="2400" dirty="0" err="1" smtClean="0"/>
              <a:t>membangun</a:t>
            </a:r>
            <a:r>
              <a:rPr lang="en-US" sz="2400" dirty="0" smtClean="0"/>
              <a:t> </a:t>
            </a:r>
            <a:r>
              <a:rPr lang="en-US" sz="2400" dirty="0" err="1" smtClean="0"/>
              <a:t>kemampuan</a:t>
            </a:r>
            <a:r>
              <a:rPr lang="en-US" sz="2400" dirty="0" smtClean="0"/>
              <a:t> </a:t>
            </a:r>
            <a:r>
              <a:rPr lang="en-US" sz="2400" dirty="0" err="1" smtClean="0"/>
              <a:t>perempuan</a:t>
            </a:r>
            <a:r>
              <a:rPr lang="en-US" sz="2400" dirty="0" smtClean="0"/>
              <a:t>.</a:t>
            </a:r>
          </a:p>
          <a:p>
            <a:pPr marL="514350" indent="-514350" algn="just">
              <a:lnSpc>
                <a:spcPct val="134000"/>
              </a:lnSpc>
              <a:buFont typeface="+mj-lt"/>
              <a:buAutoNum type="romanLcPeriod"/>
            </a:pPr>
            <a:r>
              <a:rPr lang="en-US" sz="2400" i="1" dirty="0" smtClean="0"/>
              <a:t>Cultural Change, </a:t>
            </a:r>
            <a:r>
              <a:rPr lang="en-US" sz="2400" dirty="0" err="1" smtClean="0"/>
              <a:t>yaitu</a:t>
            </a:r>
            <a:r>
              <a:rPr lang="en-US" sz="2400" dirty="0" smtClean="0"/>
              <a:t> </a:t>
            </a:r>
            <a:r>
              <a:rPr lang="en-US" sz="2400" dirty="0" err="1" smtClean="0"/>
              <a:t>perubahan-prubahan</a:t>
            </a:r>
            <a:r>
              <a:rPr lang="en-US" sz="2400" dirty="0" smtClean="0"/>
              <a:t> yang </a:t>
            </a:r>
            <a:r>
              <a:rPr lang="en-US" sz="2400" dirty="0" err="1" smtClean="0"/>
              <a:t>memihak</a:t>
            </a:r>
            <a:r>
              <a:rPr lang="en-US" sz="2400" dirty="0" smtClean="0"/>
              <a:t> </a:t>
            </a:r>
            <a:r>
              <a:rPr lang="en-US" sz="2400" dirty="0" err="1" smtClean="0"/>
              <a:t>perempuan</a:t>
            </a:r>
            <a:r>
              <a:rPr lang="en-US" sz="2400" dirty="0" smtClean="0"/>
              <a:t>, </a:t>
            </a:r>
            <a:r>
              <a:rPr lang="en-US" sz="2400" dirty="0" err="1" smtClean="0"/>
              <a:t>dan</a:t>
            </a:r>
            <a:endParaRPr lang="en-US" sz="2400" dirty="0" smtClean="0"/>
          </a:p>
          <a:p>
            <a:pPr marL="514350" indent="-514350" algn="just">
              <a:lnSpc>
                <a:spcPct val="134000"/>
              </a:lnSpc>
              <a:buFont typeface="+mj-lt"/>
              <a:buAutoNum type="romanLcPeriod"/>
            </a:pPr>
            <a:r>
              <a:rPr lang="en-US" sz="2400" i="1" dirty="0" smtClean="0"/>
              <a:t>Structural </a:t>
            </a:r>
            <a:r>
              <a:rPr lang="en-US" sz="2400" i="1" dirty="0" err="1" smtClean="0"/>
              <a:t>Adjusment</a:t>
            </a:r>
            <a:r>
              <a:rPr lang="en-US" sz="2400" dirty="0" smtClean="0"/>
              <a:t>, </a:t>
            </a:r>
            <a:r>
              <a:rPr lang="en-US" sz="2400" dirty="0" err="1" smtClean="0"/>
              <a:t>yaitu</a:t>
            </a:r>
            <a:r>
              <a:rPr lang="en-US" sz="2400" dirty="0" smtClean="0"/>
              <a:t> </a:t>
            </a:r>
            <a:r>
              <a:rPr lang="en-US" sz="2400" dirty="0" err="1" smtClean="0"/>
              <a:t>penyesuaian</a:t>
            </a:r>
            <a:r>
              <a:rPr lang="en-US" sz="2400" dirty="0" smtClean="0"/>
              <a:t> </a:t>
            </a:r>
            <a:r>
              <a:rPr lang="en-US" sz="2400" dirty="0" err="1" smtClean="0"/>
              <a:t>terhadap</a:t>
            </a:r>
            <a:r>
              <a:rPr lang="en-US" sz="2400" dirty="0" smtClean="0"/>
              <a:t> </a:t>
            </a:r>
            <a:r>
              <a:rPr lang="en-US" sz="2400" dirty="0" err="1" smtClean="0"/>
              <a:t>struktur</a:t>
            </a:r>
            <a:r>
              <a:rPr lang="en-US" sz="2400" dirty="0" smtClean="0"/>
              <a:t> yang </a:t>
            </a:r>
            <a:r>
              <a:rPr lang="en-US" sz="2400" dirty="0" err="1" smtClean="0"/>
              <a:t>juga</a:t>
            </a:r>
            <a:r>
              <a:rPr lang="en-US" sz="2400" dirty="0" smtClean="0"/>
              <a:t> </a:t>
            </a:r>
            <a:r>
              <a:rPr lang="en-US" sz="2400" dirty="0" err="1" smtClean="0"/>
              <a:t>memihak</a:t>
            </a:r>
            <a:r>
              <a:rPr lang="en-US" sz="2400" dirty="0" smtClean="0"/>
              <a:t> </a:t>
            </a:r>
            <a:r>
              <a:rPr lang="en-US" sz="2400" dirty="0" err="1" smtClean="0"/>
              <a:t>kaum</a:t>
            </a:r>
            <a:r>
              <a:rPr lang="en-US" sz="2400" dirty="0" smtClean="0"/>
              <a:t> </a:t>
            </a:r>
            <a:r>
              <a:rPr lang="en-US" sz="2400" dirty="0" err="1" smtClean="0"/>
              <a:t>perempuan</a:t>
            </a:r>
            <a:r>
              <a:rPr lang="en-US" sz="2400" dirty="0" smtClean="0"/>
              <a:t>.</a:t>
            </a:r>
            <a:endParaRPr lang="id-ID" sz="2400" i="1" dirty="0" smtClean="0"/>
          </a:p>
        </p:txBody>
      </p:sp>
    </p:spTree>
  </p:cSld>
  <p:clrMapOvr>
    <a:masterClrMapping/>
  </p:clrMapOvr>
  <p:transition spd="slow">
    <p:rand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247860" cy="714380"/>
          </a:xfrm>
        </p:spPr>
        <p:txBody>
          <a:bodyPr>
            <a:normAutofit/>
          </a:bodyPr>
          <a:lstStyle/>
          <a:p>
            <a:r>
              <a:rPr lang="en-US" dirty="0" err="1" smtClean="0"/>
              <a:t>Pemberdayaan</a:t>
            </a:r>
            <a:r>
              <a:rPr lang="en-US" dirty="0" smtClean="0"/>
              <a:t> </a:t>
            </a:r>
            <a:r>
              <a:rPr lang="en-US" dirty="0" err="1" smtClean="0"/>
              <a:t>Perempuan</a:t>
            </a:r>
            <a:endParaRPr lang="id-ID" dirty="0"/>
          </a:p>
        </p:txBody>
      </p:sp>
      <p:sp>
        <p:nvSpPr>
          <p:cNvPr id="3" name="Content Placeholder 2"/>
          <p:cNvSpPr>
            <a:spLocks noGrp="1"/>
          </p:cNvSpPr>
          <p:nvPr>
            <p:ph idx="1"/>
          </p:nvPr>
        </p:nvSpPr>
        <p:spPr>
          <a:xfrm>
            <a:off x="285720" y="980728"/>
            <a:ext cx="8398194" cy="5544616"/>
          </a:xfrm>
        </p:spPr>
        <p:txBody>
          <a:bodyPr>
            <a:noAutofit/>
          </a:bodyPr>
          <a:lstStyle/>
          <a:p>
            <a:pPr marL="514350" indent="-514350" algn="just">
              <a:lnSpc>
                <a:spcPct val="134000"/>
              </a:lnSpc>
              <a:buNone/>
            </a:pPr>
            <a:r>
              <a:rPr lang="en-US" sz="2200" dirty="0" smtClean="0"/>
              <a:t>		</a:t>
            </a:r>
            <a:r>
              <a:rPr lang="en-US" sz="2200" dirty="0" err="1" smtClean="0"/>
              <a:t>Pemberdayaan</a:t>
            </a:r>
            <a:r>
              <a:rPr lang="en-US" sz="2200" dirty="0" smtClean="0"/>
              <a:t> </a:t>
            </a:r>
            <a:r>
              <a:rPr lang="en-US" sz="2200" dirty="0" err="1" smtClean="0"/>
              <a:t>menurut</a:t>
            </a:r>
            <a:r>
              <a:rPr lang="en-US" sz="2200" dirty="0" smtClean="0"/>
              <a:t> Karl, </a:t>
            </a:r>
            <a:r>
              <a:rPr lang="en-US" sz="2200" dirty="0" err="1" smtClean="0"/>
              <a:t>dapat</a:t>
            </a:r>
            <a:r>
              <a:rPr lang="en-US" sz="2200" dirty="0" smtClean="0"/>
              <a:t> </a:t>
            </a:r>
            <a:r>
              <a:rPr lang="en-US" sz="2200" dirty="0" err="1" smtClean="0"/>
              <a:t>dianalisis</a:t>
            </a:r>
            <a:r>
              <a:rPr lang="en-US" sz="2200" dirty="0" smtClean="0"/>
              <a:t> </a:t>
            </a:r>
            <a:r>
              <a:rPr lang="en-US" sz="2200" dirty="0" err="1" smtClean="0"/>
              <a:t>melalui</a:t>
            </a:r>
            <a:r>
              <a:rPr lang="en-US" sz="2200" dirty="0" smtClean="0"/>
              <a:t> lima </a:t>
            </a:r>
            <a:r>
              <a:rPr lang="en-US" sz="2200" dirty="0" err="1" smtClean="0"/>
              <a:t>dimensi</a:t>
            </a:r>
            <a:r>
              <a:rPr lang="en-US" sz="2200" dirty="0" smtClean="0"/>
              <a:t>, </a:t>
            </a:r>
            <a:r>
              <a:rPr lang="en-US" sz="2200" dirty="0" err="1" smtClean="0"/>
              <a:t>yaitu</a:t>
            </a:r>
            <a:r>
              <a:rPr lang="en-US" sz="2200" dirty="0" smtClean="0"/>
              <a:t> </a:t>
            </a:r>
            <a:r>
              <a:rPr lang="en-US" sz="2200" dirty="0" err="1" smtClean="0"/>
              <a:t>dimensi</a:t>
            </a:r>
            <a:r>
              <a:rPr lang="en-US" sz="2200" dirty="0" smtClean="0"/>
              <a:t> </a:t>
            </a:r>
            <a:r>
              <a:rPr lang="en-US" sz="2200" dirty="0" err="1" smtClean="0"/>
              <a:t>kesejahteraan</a:t>
            </a:r>
            <a:r>
              <a:rPr lang="en-US" sz="2200" dirty="0" smtClean="0"/>
              <a:t>, </a:t>
            </a:r>
            <a:r>
              <a:rPr lang="en-US" sz="2200" dirty="0" err="1" smtClean="0"/>
              <a:t>akses</a:t>
            </a:r>
            <a:r>
              <a:rPr lang="en-US" sz="2200" dirty="0" smtClean="0"/>
              <a:t> </a:t>
            </a:r>
            <a:r>
              <a:rPr lang="en-US" sz="2200" dirty="0" err="1" smtClean="0"/>
              <a:t>atas</a:t>
            </a:r>
            <a:r>
              <a:rPr lang="en-US" sz="2200" dirty="0" smtClean="0"/>
              <a:t> </a:t>
            </a:r>
            <a:r>
              <a:rPr lang="en-US" sz="2200" dirty="0" err="1" smtClean="0"/>
              <a:t>sumberdaya</a:t>
            </a:r>
            <a:r>
              <a:rPr lang="en-US" sz="2200" dirty="0" smtClean="0"/>
              <a:t>, </a:t>
            </a:r>
            <a:r>
              <a:rPr lang="en-US" sz="2200" dirty="0" err="1" smtClean="0"/>
              <a:t>kesadaran</a:t>
            </a:r>
            <a:r>
              <a:rPr lang="en-US" sz="2200" dirty="0" smtClean="0"/>
              <a:t> </a:t>
            </a:r>
            <a:r>
              <a:rPr lang="en-US" sz="2200" dirty="0" err="1" smtClean="0"/>
              <a:t>kritis</a:t>
            </a:r>
            <a:r>
              <a:rPr lang="en-US" sz="2200" dirty="0" smtClean="0"/>
              <a:t>, </a:t>
            </a:r>
            <a:r>
              <a:rPr lang="en-US" sz="2200" dirty="0" err="1" smtClean="0"/>
              <a:t>partisipasi</a:t>
            </a:r>
            <a:r>
              <a:rPr lang="en-US" sz="2200" dirty="0" smtClean="0"/>
              <a:t> </a:t>
            </a:r>
            <a:r>
              <a:rPr lang="en-US" sz="2200" dirty="0" err="1" smtClean="0"/>
              <a:t>dan</a:t>
            </a:r>
            <a:r>
              <a:rPr lang="en-US" sz="2200" dirty="0" smtClean="0"/>
              <a:t> </a:t>
            </a:r>
            <a:r>
              <a:rPr lang="en-US" sz="2200" dirty="0" err="1" smtClean="0"/>
              <a:t>kontrol</a:t>
            </a:r>
            <a:r>
              <a:rPr lang="en-US" sz="2200" dirty="0" smtClean="0"/>
              <a:t>. </a:t>
            </a:r>
            <a:r>
              <a:rPr lang="en-US" sz="2200" dirty="0" err="1" smtClean="0"/>
              <a:t>Gambaran</a:t>
            </a:r>
            <a:r>
              <a:rPr lang="en-US" sz="2200" dirty="0" smtClean="0"/>
              <a:t> </a:t>
            </a:r>
            <a:r>
              <a:rPr lang="en-US" sz="2200" dirty="0" err="1" smtClean="0"/>
              <a:t>analisis</a:t>
            </a:r>
            <a:r>
              <a:rPr lang="en-US" sz="2200" dirty="0" smtClean="0"/>
              <a:t> </a:t>
            </a:r>
            <a:r>
              <a:rPr lang="en-US" sz="2200" dirty="0" err="1" smtClean="0"/>
              <a:t>ke</a:t>
            </a:r>
            <a:r>
              <a:rPr lang="en-US" sz="2200" dirty="0" smtClean="0"/>
              <a:t> lima </a:t>
            </a:r>
            <a:r>
              <a:rPr lang="en-US" sz="2200" dirty="0" err="1" smtClean="0"/>
              <a:t>dimensi</a:t>
            </a:r>
            <a:r>
              <a:rPr lang="en-US" sz="2200" dirty="0" smtClean="0"/>
              <a:t> </a:t>
            </a:r>
            <a:r>
              <a:rPr lang="en-US" sz="2200" dirty="0" err="1" smtClean="0"/>
              <a:t>tersebut</a:t>
            </a:r>
            <a:r>
              <a:rPr lang="en-US" sz="2200" dirty="0" smtClean="0"/>
              <a:t> </a:t>
            </a:r>
            <a:r>
              <a:rPr lang="en-US" sz="2200" dirty="0" err="1" smtClean="0"/>
              <a:t>secara</a:t>
            </a:r>
            <a:r>
              <a:rPr lang="en-US" sz="2200" dirty="0" smtClean="0"/>
              <a:t> </a:t>
            </a:r>
            <a:r>
              <a:rPr lang="en-US" sz="2200" dirty="0" err="1" smtClean="0"/>
              <a:t>ringkas</a:t>
            </a:r>
            <a:r>
              <a:rPr lang="en-US" sz="2200" dirty="0" smtClean="0"/>
              <a:t> </a:t>
            </a:r>
            <a:r>
              <a:rPr lang="en-US" sz="2200" dirty="0" err="1" smtClean="0"/>
              <a:t>dapat</a:t>
            </a:r>
            <a:r>
              <a:rPr lang="en-US" sz="2200" dirty="0" smtClean="0"/>
              <a:t> </a:t>
            </a:r>
            <a:r>
              <a:rPr lang="en-US" sz="2200" dirty="0" err="1" smtClean="0"/>
              <a:t>dikemukakan</a:t>
            </a:r>
            <a:r>
              <a:rPr lang="en-US" sz="2200" dirty="0" smtClean="0"/>
              <a:t> </a:t>
            </a:r>
            <a:r>
              <a:rPr lang="en-US" sz="2200" dirty="0" err="1" smtClean="0"/>
              <a:t>sebagai</a:t>
            </a:r>
            <a:r>
              <a:rPr lang="en-US" sz="2200" dirty="0" smtClean="0"/>
              <a:t> </a:t>
            </a:r>
            <a:r>
              <a:rPr lang="en-US" sz="2200" dirty="0" err="1" smtClean="0"/>
              <a:t>berikut</a:t>
            </a:r>
            <a:r>
              <a:rPr lang="en-US" sz="2200" dirty="0" smtClean="0"/>
              <a:t>:</a:t>
            </a:r>
          </a:p>
          <a:p>
            <a:pPr marL="514350" indent="-514350" algn="just">
              <a:lnSpc>
                <a:spcPct val="134000"/>
              </a:lnSpc>
              <a:buNone/>
            </a:pPr>
            <a:endParaRPr lang="en-US" sz="2200" dirty="0" smtClean="0"/>
          </a:p>
          <a:p>
            <a:pPr marL="514350" indent="-514350" algn="just">
              <a:lnSpc>
                <a:spcPct val="134000"/>
              </a:lnSpc>
              <a:buFont typeface="+mj-lt"/>
              <a:buAutoNum type="romanLcPeriod"/>
            </a:pPr>
            <a:r>
              <a:rPr lang="en-US" sz="2200" dirty="0" err="1" smtClean="0"/>
              <a:t>Dimensi</a:t>
            </a:r>
            <a:r>
              <a:rPr lang="en-US" sz="2200" dirty="0" smtClean="0"/>
              <a:t> </a:t>
            </a:r>
            <a:r>
              <a:rPr lang="en-US" sz="2200" dirty="0" err="1" smtClean="0"/>
              <a:t>kesejahteraan</a:t>
            </a:r>
            <a:r>
              <a:rPr lang="en-US" sz="2200" dirty="0" smtClean="0"/>
              <a:t>, </a:t>
            </a:r>
            <a:r>
              <a:rPr lang="en-US" sz="2200" dirty="0" err="1" smtClean="0"/>
              <a:t>secara</a:t>
            </a:r>
            <a:r>
              <a:rPr lang="en-US" sz="2200" dirty="0" smtClean="0"/>
              <a:t> </a:t>
            </a:r>
            <a:r>
              <a:rPr lang="en-US" sz="2200" dirty="0" err="1" smtClean="0"/>
              <a:t>sederhana</a:t>
            </a:r>
            <a:r>
              <a:rPr lang="en-US" sz="2200" dirty="0" smtClean="0"/>
              <a:t> </a:t>
            </a:r>
            <a:r>
              <a:rPr lang="en-US" sz="2200" dirty="0" err="1" smtClean="0"/>
              <a:t>variabel</a:t>
            </a:r>
            <a:r>
              <a:rPr lang="en-US" sz="2200" dirty="0" smtClean="0"/>
              <a:t> </a:t>
            </a:r>
            <a:r>
              <a:rPr lang="en-US" sz="2200" dirty="0" err="1" smtClean="0"/>
              <a:t>tersebut</a:t>
            </a:r>
            <a:r>
              <a:rPr lang="en-US" sz="2200" dirty="0" smtClean="0"/>
              <a:t> </a:t>
            </a:r>
            <a:r>
              <a:rPr lang="en-US" sz="2200" dirty="0" err="1" smtClean="0"/>
              <a:t>dapat</a:t>
            </a:r>
            <a:r>
              <a:rPr lang="en-US" sz="2200" dirty="0" smtClean="0"/>
              <a:t> </a:t>
            </a:r>
            <a:r>
              <a:rPr lang="en-US" sz="2200" dirty="0" err="1" smtClean="0"/>
              <a:t>diukur</a:t>
            </a:r>
            <a:r>
              <a:rPr lang="en-US" sz="2200" dirty="0" smtClean="0"/>
              <a:t> </a:t>
            </a:r>
            <a:r>
              <a:rPr lang="en-US" sz="2200" dirty="0" err="1" smtClean="0"/>
              <a:t>dengan</a:t>
            </a:r>
            <a:r>
              <a:rPr lang="en-US" sz="2200" dirty="0" smtClean="0"/>
              <a:t> </a:t>
            </a:r>
            <a:r>
              <a:rPr lang="en-US" sz="2200" dirty="0" err="1" smtClean="0"/>
              <a:t>mengetahui</a:t>
            </a:r>
            <a:r>
              <a:rPr lang="en-US" sz="2200" dirty="0" smtClean="0"/>
              <a:t> </a:t>
            </a:r>
            <a:r>
              <a:rPr lang="en-US" sz="2200" dirty="0" err="1" smtClean="0"/>
              <a:t>terpenuhi</a:t>
            </a:r>
            <a:r>
              <a:rPr lang="en-US" sz="2200" dirty="0" smtClean="0"/>
              <a:t> </a:t>
            </a:r>
            <a:r>
              <a:rPr lang="en-US" sz="2200" dirty="0" err="1" smtClean="0"/>
              <a:t>atau</a:t>
            </a:r>
            <a:r>
              <a:rPr lang="en-US" sz="2200" dirty="0" smtClean="0"/>
              <a:t> </a:t>
            </a:r>
            <a:r>
              <a:rPr lang="en-US" sz="2200" dirty="0" err="1" smtClean="0"/>
              <a:t>tidaknya</a:t>
            </a:r>
            <a:r>
              <a:rPr lang="en-US" sz="2200" dirty="0" smtClean="0"/>
              <a:t> </a:t>
            </a:r>
            <a:r>
              <a:rPr lang="en-US" sz="2200" dirty="0" err="1" smtClean="0"/>
              <a:t>kebutuhan</a:t>
            </a:r>
            <a:r>
              <a:rPr lang="en-US" sz="2200" dirty="0" smtClean="0"/>
              <a:t> </a:t>
            </a:r>
            <a:r>
              <a:rPr lang="en-US" sz="2200" dirty="0" err="1" smtClean="0"/>
              <a:t>dasar</a:t>
            </a:r>
            <a:r>
              <a:rPr lang="en-US" sz="2200" dirty="0" smtClean="0"/>
              <a:t>, </a:t>
            </a:r>
            <a:r>
              <a:rPr lang="en-US" sz="2200" dirty="0" err="1" smtClean="0"/>
              <a:t>seperti</a:t>
            </a:r>
            <a:r>
              <a:rPr lang="en-US" sz="2200" dirty="0" smtClean="0"/>
              <a:t> </a:t>
            </a:r>
            <a:r>
              <a:rPr lang="en-US" sz="2200" dirty="0" err="1" smtClean="0"/>
              <a:t>kebutuhan</a:t>
            </a:r>
            <a:r>
              <a:rPr lang="en-US" sz="2200" dirty="0" smtClean="0"/>
              <a:t> </a:t>
            </a:r>
            <a:r>
              <a:rPr lang="en-US" sz="2200" dirty="0" err="1" smtClean="0"/>
              <a:t>makanan</a:t>
            </a:r>
            <a:r>
              <a:rPr lang="en-US" sz="2200" dirty="0" smtClean="0"/>
              <a:t>, </a:t>
            </a:r>
            <a:r>
              <a:rPr lang="en-US" sz="2200" dirty="0" err="1" smtClean="0"/>
              <a:t>kesehatan</a:t>
            </a:r>
            <a:r>
              <a:rPr lang="en-US" sz="2200" dirty="0" smtClean="0"/>
              <a:t>, </a:t>
            </a:r>
            <a:r>
              <a:rPr lang="en-US" sz="2200" dirty="0" err="1" smtClean="0"/>
              <a:t>perumahan</a:t>
            </a:r>
            <a:r>
              <a:rPr lang="en-US" sz="2200" dirty="0" smtClean="0"/>
              <a:t>, </a:t>
            </a:r>
            <a:r>
              <a:rPr lang="en-US" sz="2200" dirty="0" err="1" smtClean="0"/>
              <a:t>dan</a:t>
            </a:r>
            <a:r>
              <a:rPr lang="en-US" sz="2200" dirty="0" smtClean="0"/>
              <a:t> </a:t>
            </a:r>
            <a:r>
              <a:rPr lang="en-US" sz="2200" dirty="0" err="1" smtClean="0"/>
              <a:t>sebagainya</a:t>
            </a:r>
            <a:r>
              <a:rPr lang="en-US" sz="2200" dirty="0" smtClean="0"/>
              <a:t>.</a:t>
            </a:r>
            <a:endParaRPr lang="id-ID" sz="2200" dirty="0" smtClean="0"/>
          </a:p>
        </p:txBody>
      </p:sp>
    </p:spTree>
  </p:cSld>
  <p:clrMapOvr>
    <a:masterClrMapping/>
  </p:clrMapOvr>
  <p:transition spd="slow">
    <p:rand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247860" cy="714380"/>
          </a:xfrm>
        </p:spPr>
        <p:txBody>
          <a:bodyPr>
            <a:normAutofit/>
          </a:bodyPr>
          <a:lstStyle/>
          <a:p>
            <a:r>
              <a:rPr lang="en-US" dirty="0" err="1" smtClean="0"/>
              <a:t>Pemberdayaan</a:t>
            </a:r>
            <a:r>
              <a:rPr lang="en-US" dirty="0" smtClean="0"/>
              <a:t> </a:t>
            </a:r>
            <a:r>
              <a:rPr lang="en-US" dirty="0" err="1" smtClean="0"/>
              <a:t>Perempuan</a:t>
            </a:r>
            <a:endParaRPr lang="id-ID" dirty="0"/>
          </a:p>
        </p:txBody>
      </p:sp>
      <p:sp>
        <p:nvSpPr>
          <p:cNvPr id="3" name="Content Placeholder 2"/>
          <p:cNvSpPr>
            <a:spLocks noGrp="1"/>
          </p:cNvSpPr>
          <p:nvPr>
            <p:ph idx="1"/>
          </p:nvPr>
        </p:nvSpPr>
        <p:spPr>
          <a:xfrm>
            <a:off x="285720" y="980728"/>
            <a:ext cx="8398194" cy="5544616"/>
          </a:xfrm>
        </p:spPr>
        <p:txBody>
          <a:bodyPr>
            <a:noAutofit/>
          </a:bodyPr>
          <a:lstStyle/>
          <a:p>
            <a:pPr marL="514350" indent="-514350" algn="just">
              <a:lnSpc>
                <a:spcPct val="134000"/>
              </a:lnSpc>
              <a:buFont typeface="+mj-lt"/>
              <a:buAutoNum type="romanLcPeriod" startAt="2"/>
            </a:pPr>
            <a:r>
              <a:rPr lang="en-US" sz="1800" dirty="0" err="1" smtClean="0"/>
              <a:t>Dimensi</a:t>
            </a:r>
            <a:r>
              <a:rPr lang="en-US" sz="1800" dirty="0" smtClean="0"/>
              <a:t> </a:t>
            </a:r>
            <a:r>
              <a:rPr lang="en-US" sz="1800" dirty="0" err="1" smtClean="0"/>
              <a:t>akses</a:t>
            </a:r>
            <a:r>
              <a:rPr lang="en-US" sz="1800" dirty="0" smtClean="0"/>
              <a:t> </a:t>
            </a:r>
            <a:r>
              <a:rPr lang="en-US" sz="1800" dirty="0" err="1" smtClean="0"/>
              <a:t>atas</a:t>
            </a:r>
            <a:r>
              <a:rPr lang="en-US" sz="1800" dirty="0" smtClean="0"/>
              <a:t> </a:t>
            </a:r>
            <a:r>
              <a:rPr lang="en-US" sz="1800" dirty="0" err="1" smtClean="0"/>
              <a:t>sumberdaya</a:t>
            </a:r>
            <a:r>
              <a:rPr lang="en-US" sz="1800" dirty="0" smtClean="0"/>
              <a:t>, </a:t>
            </a:r>
            <a:r>
              <a:rPr lang="en-US" sz="1800" dirty="0" err="1" smtClean="0"/>
              <a:t>variabel</a:t>
            </a:r>
            <a:r>
              <a:rPr lang="en-US" sz="1800" dirty="0" smtClean="0"/>
              <a:t> </a:t>
            </a:r>
            <a:r>
              <a:rPr lang="en-US" sz="1800" dirty="0" err="1" smtClean="0"/>
              <a:t>tersebut</a:t>
            </a:r>
            <a:r>
              <a:rPr lang="en-US" sz="1800" dirty="0" smtClean="0"/>
              <a:t> </a:t>
            </a:r>
            <a:r>
              <a:rPr lang="en-US" sz="1800" dirty="0" err="1" smtClean="0"/>
              <a:t>dapat</a:t>
            </a:r>
            <a:r>
              <a:rPr lang="en-US" sz="1800" dirty="0" smtClean="0"/>
              <a:t> </a:t>
            </a:r>
            <a:r>
              <a:rPr lang="en-US" sz="1800" dirty="0" err="1" smtClean="0"/>
              <a:t>diketahui</a:t>
            </a:r>
            <a:r>
              <a:rPr lang="en-US" sz="1800" dirty="0" smtClean="0"/>
              <a:t>, </a:t>
            </a:r>
            <a:r>
              <a:rPr lang="en-US" sz="1800" dirty="0" err="1" smtClean="0"/>
              <a:t>dengan</a:t>
            </a:r>
            <a:r>
              <a:rPr lang="en-US" sz="1800" dirty="0" smtClean="0"/>
              <a:t> </a:t>
            </a:r>
            <a:r>
              <a:rPr lang="en-US" sz="1800" dirty="0" err="1" smtClean="0"/>
              <a:t>mengukur</a:t>
            </a:r>
            <a:r>
              <a:rPr lang="en-US" sz="1800" dirty="0" smtClean="0"/>
              <a:t> </a:t>
            </a:r>
            <a:r>
              <a:rPr lang="en-US" sz="1800" dirty="0" err="1" smtClean="0"/>
              <a:t>akses</a:t>
            </a:r>
            <a:r>
              <a:rPr lang="en-US" sz="1800" dirty="0" smtClean="0"/>
              <a:t> </a:t>
            </a:r>
            <a:r>
              <a:rPr lang="en-US" sz="1800" dirty="0" err="1" smtClean="0"/>
              <a:t>terhadap</a:t>
            </a:r>
            <a:r>
              <a:rPr lang="en-US" sz="1800" dirty="0" smtClean="0"/>
              <a:t> modal, </a:t>
            </a:r>
            <a:r>
              <a:rPr lang="en-US" sz="1800" dirty="0" err="1" smtClean="0"/>
              <a:t>produksi</a:t>
            </a:r>
            <a:r>
              <a:rPr lang="en-US" sz="1800" dirty="0" smtClean="0"/>
              <a:t>, </a:t>
            </a:r>
            <a:r>
              <a:rPr lang="en-US" sz="1800" dirty="0" err="1" smtClean="0"/>
              <a:t>informasi</a:t>
            </a:r>
            <a:r>
              <a:rPr lang="en-US" sz="1800" dirty="0" smtClean="0"/>
              <a:t>, </a:t>
            </a:r>
            <a:r>
              <a:rPr lang="en-US" sz="1800" dirty="0" err="1" smtClean="0"/>
              <a:t>keterampilan</a:t>
            </a:r>
            <a:r>
              <a:rPr lang="en-US" sz="1800" dirty="0" smtClean="0"/>
              <a:t>, </a:t>
            </a:r>
            <a:r>
              <a:rPr lang="en-US" sz="1800" dirty="0" err="1" smtClean="0"/>
              <a:t>dan</a:t>
            </a:r>
            <a:r>
              <a:rPr lang="en-US" sz="1800" dirty="0" smtClean="0"/>
              <a:t> </a:t>
            </a:r>
            <a:r>
              <a:rPr lang="en-US" sz="1800" dirty="0" err="1" smtClean="0"/>
              <a:t>lainnya</a:t>
            </a:r>
            <a:r>
              <a:rPr lang="en-US" sz="1800" dirty="0" smtClean="0"/>
              <a:t>.</a:t>
            </a:r>
          </a:p>
          <a:p>
            <a:pPr marL="514350" indent="-514350" algn="just">
              <a:lnSpc>
                <a:spcPct val="134000"/>
              </a:lnSpc>
              <a:buFont typeface="+mj-lt"/>
              <a:buAutoNum type="romanLcPeriod" startAt="2"/>
            </a:pPr>
            <a:r>
              <a:rPr lang="en-US" sz="1800" dirty="0" err="1" smtClean="0"/>
              <a:t>Dimensi</a:t>
            </a:r>
            <a:r>
              <a:rPr lang="en-US" sz="1800" dirty="0" smtClean="0"/>
              <a:t> </a:t>
            </a:r>
            <a:r>
              <a:rPr lang="en-US" sz="1800" dirty="0" err="1" smtClean="0"/>
              <a:t>penyadaran</a:t>
            </a:r>
            <a:r>
              <a:rPr lang="en-US" sz="1800" dirty="0" smtClean="0"/>
              <a:t> </a:t>
            </a:r>
            <a:r>
              <a:rPr lang="en-US" sz="1800" dirty="0" err="1" smtClean="0"/>
              <a:t>atau</a:t>
            </a:r>
            <a:r>
              <a:rPr lang="en-US" sz="1800" dirty="0" smtClean="0"/>
              <a:t> </a:t>
            </a:r>
            <a:r>
              <a:rPr lang="en-US" sz="1800" dirty="0" err="1" smtClean="0"/>
              <a:t>kesadaran</a:t>
            </a:r>
            <a:r>
              <a:rPr lang="en-US" sz="1800" dirty="0" smtClean="0"/>
              <a:t> </a:t>
            </a:r>
            <a:r>
              <a:rPr lang="en-US" sz="1800" dirty="0" err="1" smtClean="0"/>
              <a:t>kritis</a:t>
            </a:r>
            <a:r>
              <a:rPr lang="en-US" sz="1800" dirty="0" smtClean="0"/>
              <a:t>, </a:t>
            </a:r>
            <a:r>
              <a:rPr lang="en-US" sz="1800" dirty="0" err="1" smtClean="0"/>
              <a:t>variabel</a:t>
            </a:r>
            <a:r>
              <a:rPr lang="en-US" sz="1800" dirty="0" smtClean="0"/>
              <a:t> </a:t>
            </a:r>
            <a:r>
              <a:rPr lang="en-US" sz="1800" dirty="0" err="1" smtClean="0"/>
              <a:t>ini</a:t>
            </a:r>
            <a:r>
              <a:rPr lang="en-US" sz="1800" dirty="0" smtClean="0"/>
              <a:t> </a:t>
            </a:r>
            <a:r>
              <a:rPr lang="en-US" sz="1800" dirty="0" err="1" smtClean="0"/>
              <a:t>diperlukan</a:t>
            </a:r>
            <a:r>
              <a:rPr lang="en-US" sz="1800" dirty="0" smtClean="0"/>
              <a:t> </a:t>
            </a:r>
            <a:r>
              <a:rPr lang="en-US" sz="1800" dirty="0" err="1" smtClean="0"/>
              <a:t>untuk</a:t>
            </a:r>
            <a:r>
              <a:rPr lang="en-US" sz="1800" dirty="0" smtClean="0"/>
              <a:t> </a:t>
            </a:r>
            <a:r>
              <a:rPr lang="en-US" sz="1800" dirty="0" err="1" smtClean="0"/>
              <a:t>mengetahui</a:t>
            </a:r>
            <a:r>
              <a:rPr lang="en-US" sz="1800" dirty="0" smtClean="0"/>
              <a:t> </a:t>
            </a:r>
            <a:r>
              <a:rPr lang="en-US" sz="1800" dirty="0" err="1" smtClean="0"/>
              <a:t>ada</a:t>
            </a:r>
            <a:r>
              <a:rPr lang="en-US" sz="1800" dirty="0" smtClean="0"/>
              <a:t> </a:t>
            </a:r>
            <a:r>
              <a:rPr lang="en-US" sz="1800" dirty="0" err="1" smtClean="0"/>
              <a:t>tidaknya</a:t>
            </a:r>
            <a:r>
              <a:rPr lang="en-US" sz="1800" dirty="0" smtClean="0"/>
              <a:t> </a:t>
            </a:r>
            <a:r>
              <a:rPr lang="en-US" sz="1800" dirty="0" err="1" smtClean="0"/>
              <a:t>upaya</a:t>
            </a:r>
            <a:r>
              <a:rPr lang="en-US" sz="1800" dirty="0" smtClean="0"/>
              <a:t> </a:t>
            </a:r>
            <a:r>
              <a:rPr lang="en-US" sz="1800" dirty="0" err="1" smtClean="0"/>
              <a:t>penyadaran</a:t>
            </a:r>
            <a:r>
              <a:rPr lang="en-US" sz="1800" dirty="0" smtClean="0"/>
              <a:t> </a:t>
            </a:r>
            <a:r>
              <a:rPr lang="en-US" sz="1800" dirty="0" err="1" smtClean="0"/>
              <a:t>terhadap</a:t>
            </a:r>
            <a:r>
              <a:rPr lang="en-US" sz="1800" dirty="0" smtClean="0"/>
              <a:t> </a:t>
            </a:r>
            <a:r>
              <a:rPr lang="en-US" sz="1800" dirty="0" err="1" smtClean="0"/>
              <a:t>adanya</a:t>
            </a:r>
            <a:r>
              <a:rPr lang="en-US" sz="1800" dirty="0" smtClean="0"/>
              <a:t> </a:t>
            </a:r>
            <a:r>
              <a:rPr lang="en-US" sz="1800" dirty="0" err="1" smtClean="0"/>
              <a:t>kesenjangan</a:t>
            </a:r>
            <a:r>
              <a:rPr lang="en-US" sz="1800" dirty="0" smtClean="0"/>
              <a:t> gender yang </a:t>
            </a:r>
            <a:r>
              <a:rPr lang="en-US" sz="1800" dirty="0" err="1" smtClean="0"/>
              <a:t>disebabkan</a:t>
            </a:r>
            <a:r>
              <a:rPr lang="en-US" sz="1800" dirty="0" smtClean="0"/>
              <a:t> </a:t>
            </a:r>
            <a:r>
              <a:rPr lang="en-US" sz="1800" dirty="0" err="1" smtClean="0"/>
              <a:t>faktor</a:t>
            </a:r>
            <a:r>
              <a:rPr lang="en-US" sz="1800" dirty="0" smtClean="0"/>
              <a:t> </a:t>
            </a:r>
            <a:r>
              <a:rPr lang="en-US" sz="1800" dirty="0" err="1" smtClean="0"/>
              <a:t>sosial</a:t>
            </a:r>
            <a:r>
              <a:rPr lang="en-US" sz="1800" dirty="0" smtClean="0"/>
              <a:t> </a:t>
            </a:r>
            <a:r>
              <a:rPr lang="en-US" sz="1800" dirty="0" err="1" smtClean="0"/>
              <a:t>budaya</a:t>
            </a:r>
            <a:r>
              <a:rPr lang="en-US" sz="1800" dirty="0" smtClean="0"/>
              <a:t> yang </a:t>
            </a:r>
            <a:r>
              <a:rPr lang="en-US" sz="1800" dirty="0" err="1" smtClean="0"/>
              <a:t>sifatnya</a:t>
            </a:r>
            <a:r>
              <a:rPr lang="en-US" sz="1800" dirty="0" smtClean="0"/>
              <a:t> </a:t>
            </a:r>
            <a:r>
              <a:rPr lang="en-US" sz="1800" dirty="0" err="1" smtClean="0"/>
              <a:t>diubah</a:t>
            </a:r>
            <a:r>
              <a:rPr lang="en-US" sz="1800" dirty="0" smtClean="0"/>
              <a:t>.</a:t>
            </a:r>
            <a:endParaRPr lang="en-US" sz="1800" dirty="0" smtClean="0"/>
          </a:p>
          <a:p>
            <a:pPr marL="514350" indent="-514350" algn="just">
              <a:lnSpc>
                <a:spcPct val="134000"/>
              </a:lnSpc>
              <a:buFont typeface="+mj-lt"/>
              <a:buAutoNum type="romanLcPeriod" startAt="2"/>
            </a:pPr>
            <a:r>
              <a:rPr lang="en-US" sz="1800" dirty="0" err="1" smtClean="0"/>
              <a:t>Dimensi</a:t>
            </a:r>
            <a:r>
              <a:rPr lang="en-US" sz="1800" dirty="0" smtClean="0"/>
              <a:t> </a:t>
            </a:r>
            <a:r>
              <a:rPr lang="en-US" sz="1800" dirty="0" err="1" smtClean="0"/>
              <a:t>partisipasi</a:t>
            </a:r>
            <a:r>
              <a:rPr lang="en-US" sz="1800" dirty="0" smtClean="0"/>
              <a:t>, </a:t>
            </a:r>
            <a:r>
              <a:rPr lang="en-US" sz="1800" dirty="0" err="1" smtClean="0"/>
              <a:t>variabel</a:t>
            </a:r>
            <a:r>
              <a:rPr lang="en-US" sz="1800" dirty="0" smtClean="0"/>
              <a:t> </a:t>
            </a:r>
            <a:r>
              <a:rPr lang="en-US" sz="1800" dirty="0" err="1" smtClean="0"/>
              <a:t>ini</a:t>
            </a:r>
            <a:r>
              <a:rPr lang="en-US" sz="1800" dirty="0" smtClean="0"/>
              <a:t> </a:t>
            </a:r>
            <a:r>
              <a:rPr lang="en-US" sz="1800" dirty="0" err="1" smtClean="0"/>
              <a:t>mengetahui</a:t>
            </a:r>
            <a:r>
              <a:rPr lang="en-US" sz="1800" dirty="0" smtClean="0"/>
              <a:t> </a:t>
            </a:r>
            <a:r>
              <a:rPr lang="en-US" sz="1800" dirty="0" err="1" smtClean="0"/>
              <a:t>ada</a:t>
            </a:r>
            <a:r>
              <a:rPr lang="en-US" sz="1800" dirty="0" smtClean="0"/>
              <a:t> </a:t>
            </a:r>
            <a:r>
              <a:rPr lang="en-US" sz="1800" dirty="0" err="1" smtClean="0"/>
              <a:t>tidaknya</a:t>
            </a:r>
            <a:r>
              <a:rPr lang="en-US" sz="1800" dirty="0" smtClean="0"/>
              <a:t> </a:t>
            </a:r>
            <a:r>
              <a:rPr lang="en-US" sz="1800" dirty="0" err="1" smtClean="0"/>
              <a:t>kesenjangan</a:t>
            </a:r>
            <a:r>
              <a:rPr lang="en-US" sz="1800" dirty="0" smtClean="0"/>
              <a:t> gender </a:t>
            </a:r>
            <a:r>
              <a:rPr lang="en-US" sz="1800" dirty="0" err="1" smtClean="0"/>
              <a:t>dalam</a:t>
            </a:r>
            <a:r>
              <a:rPr lang="en-US" sz="1800" dirty="0" smtClean="0"/>
              <a:t> </a:t>
            </a:r>
            <a:r>
              <a:rPr lang="en-US" sz="1800" dirty="0" err="1" smtClean="0"/>
              <a:t>partisipasi</a:t>
            </a:r>
            <a:r>
              <a:rPr lang="en-US" sz="1800" dirty="0" smtClean="0"/>
              <a:t> yang </a:t>
            </a:r>
            <a:r>
              <a:rPr lang="en-US" sz="1800" dirty="0" err="1" smtClean="0"/>
              <a:t>ditunjukkan</a:t>
            </a:r>
            <a:r>
              <a:rPr lang="en-US" sz="1800" dirty="0" smtClean="0"/>
              <a:t> </a:t>
            </a:r>
            <a:r>
              <a:rPr lang="en-US" sz="1800" dirty="0" err="1" smtClean="0"/>
              <a:t>oleh</a:t>
            </a:r>
            <a:r>
              <a:rPr lang="en-US" sz="1800" dirty="0" smtClean="0"/>
              <a:t> </a:t>
            </a:r>
            <a:r>
              <a:rPr lang="en-US" sz="1800" dirty="0" err="1" smtClean="0"/>
              <a:t>terwakili</a:t>
            </a:r>
            <a:r>
              <a:rPr lang="en-US" sz="1800" dirty="0" smtClean="0"/>
              <a:t> </a:t>
            </a:r>
            <a:r>
              <a:rPr lang="en-US" sz="1800" dirty="0" err="1" smtClean="0"/>
              <a:t>atau</a:t>
            </a:r>
            <a:r>
              <a:rPr lang="en-US" sz="1800" dirty="0" smtClean="0"/>
              <a:t> </a:t>
            </a:r>
            <a:r>
              <a:rPr lang="en-US" sz="1800" dirty="0" err="1" smtClean="0"/>
              <a:t>tidak</a:t>
            </a:r>
            <a:r>
              <a:rPr lang="en-US" sz="1800" dirty="0" smtClean="0"/>
              <a:t> </a:t>
            </a:r>
            <a:r>
              <a:rPr lang="en-US" sz="1800" dirty="0" err="1" smtClean="0"/>
              <a:t>tenaga</a:t>
            </a:r>
            <a:r>
              <a:rPr lang="en-US" sz="1800" dirty="0" smtClean="0"/>
              <a:t> </a:t>
            </a:r>
            <a:r>
              <a:rPr lang="en-US" sz="1800" dirty="0" err="1" smtClean="0"/>
              <a:t>kerja</a:t>
            </a:r>
            <a:r>
              <a:rPr lang="en-US" sz="1800" dirty="0" smtClean="0"/>
              <a:t> </a:t>
            </a:r>
            <a:r>
              <a:rPr lang="en-US" sz="1800" dirty="0" err="1" smtClean="0"/>
              <a:t>perempuan</a:t>
            </a:r>
            <a:r>
              <a:rPr lang="en-US" sz="1800" dirty="0" smtClean="0"/>
              <a:t> </a:t>
            </a:r>
            <a:r>
              <a:rPr lang="en-US" sz="1800" dirty="0" err="1" smtClean="0"/>
              <a:t>dalam</a:t>
            </a:r>
            <a:r>
              <a:rPr lang="en-US" sz="1800" dirty="0" smtClean="0"/>
              <a:t> </a:t>
            </a:r>
            <a:r>
              <a:rPr lang="en-US" sz="1800" dirty="0" err="1" smtClean="0"/>
              <a:t>wadah</a:t>
            </a:r>
            <a:r>
              <a:rPr lang="en-US" sz="1800" dirty="0" smtClean="0"/>
              <a:t> </a:t>
            </a:r>
            <a:r>
              <a:rPr lang="en-US" sz="1800" dirty="0" err="1" smtClean="0"/>
              <a:t>atau</a:t>
            </a:r>
            <a:r>
              <a:rPr lang="en-US" sz="1800" dirty="0" smtClean="0"/>
              <a:t> </a:t>
            </a:r>
            <a:r>
              <a:rPr lang="en-US" sz="1800" dirty="0" err="1" smtClean="0"/>
              <a:t>lembaga-lembaga</a:t>
            </a:r>
            <a:r>
              <a:rPr lang="en-US" sz="1800" dirty="0" smtClean="0"/>
              <a:t> yang </a:t>
            </a:r>
            <a:r>
              <a:rPr lang="en-US" sz="1800" dirty="0" err="1" smtClean="0"/>
              <a:t>terkesan</a:t>
            </a:r>
            <a:r>
              <a:rPr lang="en-US" sz="1800" dirty="0" smtClean="0"/>
              <a:t> </a:t>
            </a:r>
            <a:r>
              <a:rPr lang="en-US" sz="1800" dirty="0" err="1" smtClean="0"/>
              <a:t>elit</a:t>
            </a:r>
            <a:r>
              <a:rPr lang="en-US" sz="1800" dirty="0" smtClean="0"/>
              <a:t>.</a:t>
            </a:r>
          </a:p>
          <a:p>
            <a:pPr marL="514350" indent="-514350" algn="just">
              <a:lnSpc>
                <a:spcPct val="134000"/>
              </a:lnSpc>
              <a:buFont typeface="+mj-lt"/>
              <a:buAutoNum type="romanLcPeriod" startAt="2"/>
            </a:pPr>
            <a:r>
              <a:rPr lang="en-US" sz="1800" dirty="0" err="1" smtClean="0"/>
              <a:t>Dimensi</a:t>
            </a:r>
            <a:r>
              <a:rPr lang="en-US" sz="1800" dirty="0" smtClean="0"/>
              <a:t> </a:t>
            </a:r>
            <a:r>
              <a:rPr lang="en-US" sz="1800" dirty="0" err="1" smtClean="0"/>
              <a:t>kontrol</a:t>
            </a:r>
            <a:r>
              <a:rPr lang="en-US" sz="1800" dirty="0" smtClean="0"/>
              <a:t>, </a:t>
            </a:r>
            <a:r>
              <a:rPr lang="en-US" sz="1800" dirty="0" err="1" smtClean="0"/>
              <a:t>variabel</a:t>
            </a:r>
            <a:r>
              <a:rPr lang="en-US" sz="1800" dirty="0" smtClean="0"/>
              <a:t> </a:t>
            </a:r>
            <a:r>
              <a:rPr lang="en-US" sz="1800" dirty="0" err="1" smtClean="0"/>
              <a:t>ini</a:t>
            </a:r>
            <a:r>
              <a:rPr lang="en-US" sz="1800" dirty="0" smtClean="0"/>
              <a:t> </a:t>
            </a:r>
            <a:r>
              <a:rPr lang="en-US" sz="1800" dirty="0" err="1" smtClean="0"/>
              <a:t>untuk</a:t>
            </a:r>
            <a:r>
              <a:rPr lang="en-US" sz="1800" dirty="0" smtClean="0"/>
              <a:t> </a:t>
            </a:r>
            <a:r>
              <a:rPr lang="en-US" sz="1800" dirty="0" err="1" smtClean="0"/>
              <a:t>mengetahui</a:t>
            </a:r>
            <a:r>
              <a:rPr lang="en-US" sz="1800" dirty="0" smtClean="0"/>
              <a:t> </a:t>
            </a:r>
            <a:r>
              <a:rPr lang="en-US" sz="1800" dirty="0" err="1" smtClean="0"/>
              <a:t>ada</a:t>
            </a:r>
            <a:r>
              <a:rPr lang="en-US" sz="1800" dirty="0" smtClean="0"/>
              <a:t> </a:t>
            </a:r>
            <a:r>
              <a:rPr lang="en-US" sz="1800" dirty="0" err="1" smtClean="0"/>
              <a:t>tidaknya</a:t>
            </a:r>
            <a:r>
              <a:rPr lang="en-US" sz="1800" dirty="0" smtClean="0"/>
              <a:t> </a:t>
            </a:r>
            <a:r>
              <a:rPr lang="en-US" sz="1800" dirty="0" err="1" smtClean="0"/>
              <a:t>kesenjangan</a:t>
            </a:r>
            <a:r>
              <a:rPr lang="en-US" sz="1800" dirty="0" smtClean="0"/>
              <a:t> </a:t>
            </a:r>
            <a:r>
              <a:rPr lang="en-US" sz="1800" dirty="0" err="1" smtClean="0"/>
              <a:t>antara</a:t>
            </a:r>
            <a:r>
              <a:rPr lang="en-US" sz="1800" dirty="0" smtClean="0"/>
              <a:t> </a:t>
            </a:r>
            <a:r>
              <a:rPr lang="en-US" sz="1800" dirty="0" err="1" smtClean="0"/>
              <a:t>laki-laki</a:t>
            </a:r>
            <a:r>
              <a:rPr lang="en-US" sz="1800" dirty="0" smtClean="0"/>
              <a:t> </a:t>
            </a:r>
            <a:r>
              <a:rPr lang="en-US" sz="1800" dirty="0" err="1" smtClean="0"/>
              <a:t>dengan</a:t>
            </a:r>
            <a:r>
              <a:rPr lang="en-US" sz="1800" dirty="0" smtClean="0"/>
              <a:t> </a:t>
            </a:r>
            <a:r>
              <a:rPr lang="en-US" sz="1800" dirty="0" err="1" smtClean="0"/>
              <a:t>perempuan</a:t>
            </a:r>
            <a:r>
              <a:rPr lang="en-US" sz="1800" dirty="0" smtClean="0"/>
              <a:t> </a:t>
            </a:r>
            <a:r>
              <a:rPr lang="en-US" sz="1800" dirty="0" err="1" smtClean="0"/>
              <a:t>terhadap</a:t>
            </a:r>
            <a:r>
              <a:rPr lang="en-US" sz="1800" dirty="0" smtClean="0"/>
              <a:t> </a:t>
            </a:r>
            <a:r>
              <a:rPr lang="en-US" sz="1800" dirty="0" err="1" smtClean="0"/>
              <a:t>alokasi</a:t>
            </a:r>
            <a:r>
              <a:rPr lang="en-US" sz="1800" dirty="0" smtClean="0"/>
              <a:t> </a:t>
            </a:r>
            <a:r>
              <a:rPr lang="en-US" sz="1800" dirty="0" err="1" smtClean="0"/>
              <a:t>kekuasaan</a:t>
            </a:r>
            <a:r>
              <a:rPr lang="en-US" sz="1800" dirty="0" smtClean="0"/>
              <a:t> </a:t>
            </a:r>
            <a:r>
              <a:rPr lang="en-US" sz="1800" dirty="0" err="1" smtClean="0"/>
              <a:t>pada</a:t>
            </a:r>
            <a:r>
              <a:rPr lang="en-US" sz="1800" dirty="0" smtClean="0"/>
              <a:t> </a:t>
            </a:r>
            <a:r>
              <a:rPr lang="en-US" sz="1800" dirty="0" err="1" smtClean="0"/>
              <a:t>segala</a:t>
            </a:r>
            <a:r>
              <a:rPr lang="en-US" sz="1800" dirty="0" smtClean="0"/>
              <a:t> </a:t>
            </a:r>
            <a:r>
              <a:rPr lang="en-US" sz="1800" dirty="0" err="1" smtClean="0"/>
              <a:t>bidang</a:t>
            </a:r>
            <a:r>
              <a:rPr lang="en-US" sz="1800" dirty="0" smtClean="0"/>
              <a:t> </a:t>
            </a:r>
            <a:r>
              <a:rPr lang="en-US" sz="1800" dirty="0" err="1" smtClean="0"/>
              <a:t>kegiatan</a:t>
            </a:r>
            <a:r>
              <a:rPr lang="en-US" sz="1800" dirty="0" smtClean="0"/>
              <a:t>.</a:t>
            </a:r>
            <a:endParaRPr lang="id-ID" sz="1800" dirty="0" smtClean="0"/>
          </a:p>
        </p:txBody>
      </p:sp>
    </p:spTree>
  </p:cSld>
  <p:clrMapOvr>
    <a:masterClrMapping/>
  </p:clrMapOvr>
  <p:transition spd="slow">
    <p:random/>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247860" cy="714380"/>
          </a:xfrm>
        </p:spPr>
        <p:txBody>
          <a:bodyPr>
            <a:normAutofit/>
          </a:bodyPr>
          <a:lstStyle/>
          <a:p>
            <a:r>
              <a:rPr lang="en-US" dirty="0" err="1" smtClean="0"/>
              <a:t>Pemberdayaan</a:t>
            </a:r>
            <a:r>
              <a:rPr lang="en-US" dirty="0" smtClean="0"/>
              <a:t> </a:t>
            </a:r>
            <a:r>
              <a:rPr lang="en-US" dirty="0" err="1" smtClean="0"/>
              <a:t>Perempuan</a:t>
            </a:r>
            <a:endParaRPr lang="id-ID" dirty="0"/>
          </a:p>
        </p:txBody>
      </p:sp>
      <p:sp>
        <p:nvSpPr>
          <p:cNvPr id="3" name="Content Placeholder 2"/>
          <p:cNvSpPr>
            <a:spLocks noGrp="1"/>
          </p:cNvSpPr>
          <p:nvPr>
            <p:ph idx="1"/>
          </p:nvPr>
        </p:nvSpPr>
        <p:spPr>
          <a:xfrm>
            <a:off x="285720" y="980728"/>
            <a:ext cx="8398194" cy="5544616"/>
          </a:xfrm>
        </p:spPr>
        <p:txBody>
          <a:bodyPr>
            <a:noAutofit/>
          </a:bodyPr>
          <a:lstStyle/>
          <a:p>
            <a:pPr marL="514350" indent="-514350" algn="just">
              <a:lnSpc>
                <a:spcPct val="134000"/>
              </a:lnSpc>
              <a:buNone/>
            </a:pPr>
            <a:r>
              <a:rPr lang="en-US" sz="1900" dirty="0" smtClean="0"/>
              <a:t>		</a:t>
            </a:r>
            <a:r>
              <a:rPr lang="en-US" sz="1900" dirty="0" err="1" smtClean="0"/>
              <a:t>Tiga</a:t>
            </a:r>
            <a:r>
              <a:rPr lang="en-US" sz="1900" dirty="0" smtClean="0"/>
              <a:t> </a:t>
            </a:r>
            <a:r>
              <a:rPr lang="en-US" sz="1900" dirty="0" err="1" smtClean="0"/>
              <a:t>permasalahan</a:t>
            </a:r>
            <a:r>
              <a:rPr lang="en-US" sz="1900" dirty="0" smtClean="0"/>
              <a:t> yang </a:t>
            </a:r>
            <a:r>
              <a:rPr lang="en-US" sz="1900" dirty="0" err="1" smtClean="0"/>
              <a:t>selama</a:t>
            </a:r>
            <a:r>
              <a:rPr lang="en-US" sz="1900" dirty="0" smtClean="0"/>
              <a:t> </a:t>
            </a:r>
            <a:r>
              <a:rPr lang="en-US" sz="1900" dirty="0" err="1" smtClean="0"/>
              <a:t>ini</a:t>
            </a:r>
            <a:r>
              <a:rPr lang="en-US" sz="1900" dirty="0" smtClean="0"/>
              <a:t> </a:t>
            </a:r>
            <a:r>
              <a:rPr lang="en-US" sz="1900" dirty="0" err="1" smtClean="0"/>
              <a:t>dianggap</a:t>
            </a:r>
            <a:r>
              <a:rPr lang="en-US" sz="1900" dirty="0" smtClean="0"/>
              <a:t> </a:t>
            </a:r>
            <a:r>
              <a:rPr lang="en-US" sz="1900" dirty="0" err="1" smtClean="0"/>
              <a:t>sebagai</a:t>
            </a:r>
            <a:r>
              <a:rPr lang="en-US" sz="1900" dirty="0" smtClean="0"/>
              <a:t> </a:t>
            </a:r>
            <a:r>
              <a:rPr lang="en-US" sz="1900" dirty="0" err="1" smtClean="0"/>
              <a:t>penyebab</a:t>
            </a:r>
            <a:r>
              <a:rPr lang="en-US" sz="1900" dirty="0" smtClean="0"/>
              <a:t> </a:t>
            </a:r>
            <a:r>
              <a:rPr lang="en-US" sz="1900" dirty="0" err="1" smtClean="0"/>
              <a:t>kurang</a:t>
            </a:r>
            <a:r>
              <a:rPr lang="en-US" sz="1900" dirty="0" smtClean="0"/>
              <a:t> </a:t>
            </a:r>
            <a:r>
              <a:rPr lang="en-US" sz="1900" dirty="0" err="1" smtClean="0"/>
              <a:t>dipahaminya</a:t>
            </a:r>
            <a:r>
              <a:rPr lang="en-US" sz="1900" dirty="0" smtClean="0"/>
              <a:t> </a:t>
            </a:r>
            <a:r>
              <a:rPr lang="en-US" sz="1900" dirty="0" err="1" smtClean="0"/>
              <a:t>permasalahan</a:t>
            </a:r>
            <a:r>
              <a:rPr lang="en-US" sz="1900" dirty="0" smtClean="0"/>
              <a:t> gender </a:t>
            </a:r>
            <a:r>
              <a:rPr lang="en-US" sz="1900" dirty="0" err="1" smtClean="0"/>
              <a:t>dalam</a:t>
            </a:r>
            <a:r>
              <a:rPr lang="en-US" sz="1900" dirty="0" smtClean="0"/>
              <a:t> </a:t>
            </a:r>
            <a:r>
              <a:rPr lang="en-US" sz="1900" dirty="0" err="1" smtClean="0"/>
              <a:t>merencanakan</a:t>
            </a:r>
            <a:r>
              <a:rPr lang="en-US" sz="1900" dirty="0" smtClean="0"/>
              <a:t> </a:t>
            </a:r>
            <a:r>
              <a:rPr lang="en-US" sz="1900" dirty="0" err="1" smtClean="0"/>
              <a:t>dan</a:t>
            </a:r>
            <a:r>
              <a:rPr lang="en-US" sz="1900" dirty="0" smtClean="0"/>
              <a:t> </a:t>
            </a:r>
            <a:r>
              <a:rPr lang="en-US" sz="1900" dirty="0" err="1" smtClean="0"/>
              <a:t>menyusun</a:t>
            </a:r>
            <a:r>
              <a:rPr lang="en-US" sz="1900" dirty="0" smtClean="0"/>
              <a:t> program-program </a:t>
            </a:r>
            <a:r>
              <a:rPr lang="en-US" sz="1900" dirty="0" err="1" smtClean="0"/>
              <a:t>pembangunan</a:t>
            </a:r>
            <a:r>
              <a:rPr lang="en-US" sz="1900" dirty="0" smtClean="0"/>
              <a:t>.</a:t>
            </a:r>
          </a:p>
          <a:p>
            <a:pPr marL="514350" indent="-514350" algn="just">
              <a:lnSpc>
                <a:spcPct val="134000"/>
              </a:lnSpc>
              <a:buNone/>
            </a:pPr>
            <a:r>
              <a:rPr lang="en-US" sz="1900" i="1" dirty="0" err="1" smtClean="0"/>
              <a:t>Pertama</a:t>
            </a:r>
            <a:r>
              <a:rPr lang="en-US" sz="1900" dirty="0" smtClean="0"/>
              <a:t>, </a:t>
            </a:r>
            <a:r>
              <a:rPr lang="en-US" sz="1900" dirty="0" err="1" smtClean="0"/>
              <a:t>kesalahan</a:t>
            </a:r>
            <a:r>
              <a:rPr lang="en-US" sz="1900" dirty="0" smtClean="0"/>
              <a:t> </a:t>
            </a:r>
            <a:r>
              <a:rPr lang="en-US" sz="1900" dirty="0" err="1" smtClean="0"/>
              <a:t>dalam</a:t>
            </a:r>
            <a:r>
              <a:rPr lang="en-US" sz="1900" dirty="0" smtClean="0"/>
              <a:t> </a:t>
            </a:r>
            <a:r>
              <a:rPr lang="en-US" sz="1900" dirty="0" err="1" smtClean="0"/>
              <a:t>mengenali</a:t>
            </a:r>
            <a:r>
              <a:rPr lang="en-US" sz="1900" dirty="0" smtClean="0"/>
              <a:t> </a:t>
            </a:r>
            <a:r>
              <a:rPr lang="en-US" sz="1900" dirty="0" err="1" smtClean="0"/>
              <a:t>dan</a:t>
            </a:r>
            <a:r>
              <a:rPr lang="en-US" sz="1900" dirty="0" smtClean="0"/>
              <a:t> </a:t>
            </a:r>
            <a:r>
              <a:rPr lang="en-US" sz="1900" dirty="0" err="1" smtClean="0"/>
              <a:t>memanfaatkan</a:t>
            </a:r>
            <a:r>
              <a:rPr lang="en-US" sz="1900" dirty="0" smtClean="0"/>
              <a:t> </a:t>
            </a:r>
            <a:r>
              <a:rPr lang="en-US" sz="1900" dirty="0" err="1" smtClean="0"/>
              <a:t>peran</a:t>
            </a:r>
            <a:r>
              <a:rPr lang="en-US" sz="1900" dirty="0" smtClean="0"/>
              <a:t> </a:t>
            </a:r>
            <a:r>
              <a:rPr lang="en-US" sz="1900" dirty="0" err="1" smtClean="0"/>
              <a:t>produktif</a:t>
            </a:r>
            <a:r>
              <a:rPr lang="en-US" sz="1900" dirty="0" smtClean="0"/>
              <a:t> </a:t>
            </a:r>
            <a:r>
              <a:rPr lang="en-US" sz="1900" dirty="0" err="1" smtClean="0"/>
              <a:t>tradisional</a:t>
            </a:r>
            <a:r>
              <a:rPr lang="en-US" sz="1900" dirty="0" smtClean="0"/>
              <a:t> </a:t>
            </a:r>
            <a:r>
              <a:rPr lang="en-US" sz="1900" dirty="0" err="1" smtClean="0"/>
              <a:t>di</a:t>
            </a:r>
            <a:r>
              <a:rPr lang="en-US" sz="1900" dirty="0" smtClean="0"/>
              <a:t> </a:t>
            </a:r>
            <a:r>
              <a:rPr lang="en-US" sz="1900" dirty="0" err="1" smtClean="0"/>
              <a:t>mana</a:t>
            </a:r>
            <a:r>
              <a:rPr lang="en-US" sz="1900" dirty="0" smtClean="0"/>
              <a:t> </a:t>
            </a:r>
            <a:r>
              <a:rPr lang="en-US" sz="1900" dirty="0" err="1" smtClean="0"/>
              <a:t>perempuan</a:t>
            </a:r>
            <a:r>
              <a:rPr lang="en-US" sz="1900" dirty="0" smtClean="0"/>
              <a:t> </a:t>
            </a:r>
            <a:r>
              <a:rPr lang="en-US" sz="1900" dirty="0" err="1" smtClean="0"/>
              <a:t>memegang</a:t>
            </a:r>
            <a:r>
              <a:rPr lang="en-US" sz="1900" dirty="0" smtClean="0"/>
              <a:t> </a:t>
            </a:r>
            <a:r>
              <a:rPr lang="en-US" sz="1900" dirty="0" err="1" smtClean="0"/>
              <a:t>peran</a:t>
            </a:r>
            <a:r>
              <a:rPr lang="en-US" sz="1900" dirty="0" smtClean="0"/>
              <a:t> </a:t>
            </a:r>
            <a:r>
              <a:rPr lang="en-US" sz="1900" dirty="0" err="1" smtClean="0"/>
              <a:t>penting</a:t>
            </a:r>
            <a:r>
              <a:rPr lang="en-US" sz="1900" dirty="0" smtClean="0"/>
              <a:t> </a:t>
            </a:r>
            <a:r>
              <a:rPr lang="en-US" sz="1900" dirty="0" err="1" smtClean="0"/>
              <a:t>di</a:t>
            </a:r>
            <a:r>
              <a:rPr lang="en-US" sz="1900" dirty="0" smtClean="0"/>
              <a:t> </a:t>
            </a:r>
            <a:r>
              <a:rPr lang="en-US" sz="1900" dirty="0" err="1" smtClean="0"/>
              <a:t>dalamnya</a:t>
            </a:r>
            <a:r>
              <a:rPr lang="en-US" sz="1900" dirty="0" smtClean="0"/>
              <a:t>.</a:t>
            </a:r>
          </a:p>
          <a:p>
            <a:pPr marL="514350" indent="-514350" algn="just">
              <a:lnSpc>
                <a:spcPct val="134000"/>
              </a:lnSpc>
              <a:buNone/>
            </a:pPr>
            <a:r>
              <a:rPr lang="en-US" sz="1900" i="1" dirty="0" err="1" smtClean="0"/>
              <a:t>Kedua</a:t>
            </a:r>
            <a:r>
              <a:rPr lang="en-US" sz="1900" dirty="0" smtClean="0"/>
              <a:t>, </a:t>
            </a:r>
            <a:r>
              <a:rPr lang="en-US" sz="1900" dirty="0" err="1" smtClean="0"/>
              <a:t>kesalahan</a:t>
            </a:r>
            <a:r>
              <a:rPr lang="en-US" sz="1900" dirty="0" smtClean="0"/>
              <a:t> </a:t>
            </a:r>
            <a:r>
              <a:rPr lang="en-US" sz="1900" dirty="0" err="1" smtClean="0"/>
              <a:t>dalam</a:t>
            </a:r>
            <a:r>
              <a:rPr lang="en-US" sz="1900" dirty="0" smtClean="0"/>
              <a:t> </a:t>
            </a:r>
            <a:r>
              <a:rPr lang="en-US" sz="1900" dirty="0" err="1" smtClean="0"/>
              <a:t>memberi</a:t>
            </a:r>
            <a:r>
              <a:rPr lang="en-US" sz="1900" dirty="0" smtClean="0"/>
              <a:t> </a:t>
            </a:r>
            <a:r>
              <a:rPr lang="en-US" sz="1900" dirty="0" err="1" smtClean="0"/>
              <a:t>tekanan</a:t>
            </a:r>
            <a:r>
              <a:rPr lang="en-US" sz="1900" dirty="0" smtClean="0"/>
              <a:t> </a:t>
            </a:r>
            <a:r>
              <a:rPr lang="en-US" sz="1900" dirty="0" err="1" smtClean="0"/>
              <a:t>pada</a:t>
            </a:r>
            <a:r>
              <a:rPr lang="en-US" sz="1900" dirty="0" smtClean="0"/>
              <a:t> </a:t>
            </a:r>
            <a:r>
              <a:rPr lang="en-US" sz="1900" dirty="0" err="1" smtClean="0"/>
              <a:t>nilai-nilai</a:t>
            </a:r>
            <a:r>
              <a:rPr lang="en-US" sz="1900" dirty="0" smtClean="0"/>
              <a:t> yang </a:t>
            </a:r>
            <a:r>
              <a:rPr lang="en-US" sz="1900" dirty="0" err="1" smtClean="0"/>
              <a:t>menempatkan</a:t>
            </a:r>
            <a:r>
              <a:rPr lang="en-US" sz="1900" dirty="0" smtClean="0"/>
              <a:t> </a:t>
            </a:r>
            <a:r>
              <a:rPr lang="en-US" sz="1900" dirty="0" err="1" smtClean="0"/>
              <a:t>peran</a:t>
            </a:r>
            <a:r>
              <a:rPr lang="en-US" sz="1900" dirty="0" smtClean="0"/>
              <a:t> </a:t>
            </a:r>
            <a:r>
              <a:rPr lang="en-US" sz="1900" dirty="0" err="1" smtClean="0"/>
              <a:t>perempuan</a:t>
            </a:r>
            <a:r>
              <a:rPr lang="en-US" sz="1900" dirty="0" smtClean="0"/>
              <a:t> </a:t>
            </a:r>
            <a:r>
              <a:rPr lang="en-US" sz="1900" dirty="0" err="1" smtClean="0"/>
              <a:t>dalam</a:t>
            </a:r>
            <a:r>
              <a:rPr lang="en-US" sz="1900" dirty="0" smtClean="0"/>
              <a:t> </a:t>
            </a:r>
            <a:r>
              <a:rPr lang="en-US" sz="1900" dirty="0" err="1" smtClean="0"/>
              <a:t>rumah</a:t>
            </a:r>
            <a:r>
              <a:rPr lang="en-US" sz="1900" dirty="0" smtClean="0"/>
              <a:t> </a:t>
            </a:r>
            <a:r>
              <a:rPr lang="en-US" sz="1900" dirty="0" err="1" smtClean="0"/>
              <a:t>tangga</a:t>
            </a:r>
            <a:r>
              <a:rPr lang="en-US" sz="1900" dirty="0" smtClean="0"/>
              <a:t> </a:t>
            </a:r>
            <a:r>
              <a:rPr lang="en-US" sz="1900" dirty="0" err="1" smtClean="0"/>
              <a:t>dan</a:t>
            </a:r>
            <a:r>
              <a:rPr lang="en-US" sz="1900" dirty="0" smtClean="0"/>
              <a:t> </a:t>
            </a:r>
            <a:r>
              <a:rPr lang="en-US" sz="1900" dirty="0" err="1" smtClean="0"/>
              <a:t>pengasuhan</a:t>
            </a:r>
            <a:r>
              <a:rPr lang="en-US" sz="1900" dirty="0" smtClean="0"/>
              <a:t> </a:t>
            </a:r>
            <a:r>
              <a:rPr lang="en-US" sz="1900" dirty="0" err="1" smtClean="0"/>
              <a:t>anak</a:t>
            </a:r>
            <a:r>
              <a:rPr lang="en-US" sz="1900" dirty="0" smtClean="0"/>
              <a:t>.</a:t>
            </a:r>
          </a:p>
          <a:p>
            <a:pPr marL="514350" indent="-514350" algn="just">
              <a:lnSpc>
                <a:spcPct val="134000"/>
              </a:lnSpc>
              <a:buNone/>
            </a:pPr>
            <a:r>
              <a:rPr lang="en-US" sz="1900" i="1" dirty="0" err="1" smtClean="0"/>
              <a:t>Ketiga</a:t>
            </a:r>
            <a:r>
              <a:rPr lang="en-US" sz="1900" dirty="0" smtClean="0"/>
              <a:t>, </a:t>
            </a:r>
            <a:r>
              <a:rPr lang="en-US" sz="1900" dirty="0" err="1" smtClean="0"/>
              <a:t>kesalahan</a:t>
            </a:r>
            <a:r>
              <a:rPr lang="en-US" sz="1900" dirty="0" smtClean="0"/>
              <a:t> </a:t>
            </a:r>
            <a:r>
              <a:rPr lang="en-US" sz="1900" dirty="0" err="1" smtClean="0"/>
              <a:t>dalam</a:t>
            </a:r>
            <a:r>
              <a:rPr lang="en-US" sz="1900" dirty="0" smtClean="0"/>
              <a:t> </a:t>
            </a:r>
            <a:r>
              <a:rPr lang="en-US" sz="1900" dirty="0" err="1" smtClean="0"/>
              <a:t>memberi</a:t>
            </a:r>
            <a:r>
              <a:rPr lang="en-US" sz="1900" dirty="0" smtClean="0"/>
              <a:t> </a:t>
            </a:r>
            <a:r>
              <a:rPr lang="en-US" sz="1900" dirty="0" err="1" smtClean="0"/>
              <a:t>tambahan</a:t>
            </a:r>
            <a:r>
              <a:rPr lang="en-US" sz="1900" dirty="0" smtClean="0"/>
              <a:t> </a:t>
            </a:r>
            <a:r>
              <a:rPr lang="en-US" sz="1900" dirty="0" err="1" smtClean="0"/>
              <a:t>peran</a:t>
            </a:r>
            <a:r>
              <a:rPr lang="en-US" sz="1900" dirty="0" smtClean="0"/>
              <a:t> </a:t>
            </a:r>
            <a:r>
              <a:rPr lang="en-US" sz="1900" dirty="0" err="1" smtClean="0"/>
              <a:t>pada</a:t>
            </a:r>
            <a:r>
              <a:rPr lang="en-US" sz="1900" dirty="0" smtClean="0"/>
              <a:t> </a:t>
            </a:r>
            <a:r>
              <a:rPr lang="en-US" sz="1900" dirty="0" err="1" smtClean="0"/>
              <a:t>perempuan</a:t>
            </a:r>
            <a:r>
              <a:rPr lang="en-US" sz="1900" dirty="0" smtClean="0"/>
              <a:t>.</a:t>
            </a:r>
            <a:endParaRPr lang="id-ID" sz="1900" dirty="0" smtClean="0"/>
          </a:p>
        </p:txBody>
      </p:sp>
    </p:spTree>
  </p:cSld>
  <p:clrMapOvr>
    <a:masterClrMapping/>
  </p:clrMapOvr>
  <p:transition spd="slow">
    <p:rand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247860" cy="714380"/>
          </a:xfrm>
        </p:spPr>
        <p:txBody>
          <a:bodyPr>
            <a:noAutofit/>
          </a:bodyPr>
          <a:lstStyle/>
          <a:p>
            <a:r>
              <a:rPr lang="en-US" sz="2400" dirty="0" err="1" smtClean="0"/>
              <a:t>Proses</a:t>
            </a:r>
            <a:r>
              <a:rPr lang="en-US" sz="2400" dirty="0" smtClean="0"/>
              <a:t> </a:t>
            </a:r>
            <a:r>
              <a:rPr lang="en-US" sz="2400" dirty="0" err="1" smtClean="0"/>
              <a:t>Perencanaan</a:t>
            </a:r>
            <a:r>
              <a:rPr lang="en-US" sz="2400" dirty="0" smtClean="0"/>
              <a:t> Pembangunan </a:t>
            </a:r>
            <a:r>
              <a:rPr lang="en-US" sz="2400" dirty="0" err="1" smtClean="0"/>
              <a:t>berwawasan</a:t>
            </a:r>
            <a:r>
              <a:rPr lang="en-US" sz="2400" dirty="0" smtClean="0"/>
              <a:t> Gender</a:t>
            </a:r>
            <a:endParaRPr lang="id-ID" sz="2400" dirty="0"/>
          </a:p>
        </p:txBody>
      </p:sp>
      <p:sp>
        <p:nvSpPr>
          <p:cNvPr id="3" name="Content Placeholder 2"/>
          <p:cNvSpPr>
            <a:spLocks noGrp="1"/>
          </p:cNvSpPr>
          <p:nvPr>
            <p:ph idx="1"/>
          </p:nvPr>
        </p:nvSpPr>
        <p:spPr>
          <a:xfrm>
            <a:off x="285720" y="980728"/>
            <a:ext cx="8398194" cy="5544616"/>
          </a:xfrm>
        </p:spPr>
        <p:txBody>
          <a:bodyPr>
            <a:noAutofit/>
          </a:bodyPr>
          <a:lstStyle/>
          <a:p>
            <a:pPr marL="514350" indent="-514350" algn="just">
              <a:lnSpc>
                <a:spcPct val="134000"/>
              </a:lnSpc>
              <a:buNone/>
            </a:pPr>
            <a:r>
              <a:rPr lang="en-US" sz="1900" dirty="0" smtClean="0"/>
              <a:t>		</a:t>
            </a:r>
            <a:r>
              <a:rPr lang="en-US" sz="1900" dirty="0" err="1" smtClean="0"/>
              <a:t>Langkah</a:t>
            </a:r>
            <a:r>
              <a:rPr lang="en-US" sz="1900" dirty="0" smtClean="0"/>
              <a:t> </a:t>
            </a:r>
            <a:r>
              <a:rPr lang="en-US" sz="1900" dirty="0" err="1" smtClean="0"/>
              <a:t>pertama</a:t>
            </a:r>
            <a:r>
              <a:rPr lang="en-US" sz="1900" dirty="0" smtClean="0"/>
              <a:t> yang </a:t>
            </a:r>
            <a:r>
              <a:rPr lang="en-US" sz="1900" dirty="0" err="1" smtClean="0"/>
              <a:t>dapat</a:t>
            </a:r>
            <a:r>
              <a:rPr lang="en-US" sz="1900" dirty="0" smtClean="0"/>
              <a:t> </a:t>
            </a:r>
            <a:r>
              <a:rPr lang="en-US" sz="1900" dirty="0" err="1" smtClean="0"/>
              <a:t>dilakukan</a:t>
            </a:r>
            <a:r>
              <a:rPr lang="en-US" sz="1900" dirty="0" smtClean="0"/>
              <a:t> </a:t>
            </a:r>
            <a:r>
              <a:rPr lang="en-US" sz="1900" dirty="0" err="1" smtClean="0"/>
              <a:t>adalah</a:t>
            </a:r>
            <a:r>
              <a:rPr lang="en-US" sz="1900" dirty="0" smtClean="0"/>
              <a:t> </a:t>
            </a:r>
            <a:r>
              <a:rPr lang="en-US" sz="1900" dirty="0" err="1" smtClean="0"/>
              <a:t>penerapan</a:t>
            </a:r>
            <a:r>
              <a:rPr lang="en-US" sz="1900" dirty="0" smtClean="0"/>
              <a:t> </a:t>
            </a:r>
            <a:r>
              <a:rPr lang="en-US" sz="1900" dirty="0" err="1" smtClean="0"/>
              <a:t>kerangka</a:t>
            </a:r>
            <a:r>
              <a:rPr lang="en-US" sz="1900" dirty="0" smtClean="0"/>
              <a:t> </a:t>
            </a:r>
            <a:r>
              <a:rPr lang="en-US" sz="1900" dirty="0" err="1" smtClean="0"/>
              <a:t>analisis</a:t>
            </a:r>
            <a:r>
              <a:rPr lang="en-US" sz="1900" dirty="0" smtClean="0"/>
              <a:t> Harvard yang </a:t>
            </a:r>
            <a:r>
              <a:rPr lang="en-US" sz="1900" dirty="0" err="1" smtClean="0"/>
              <a:t>mengidentifikasi</a:t>
            </a:r>
            <a:r>
              <a:rPr lang="en-US" sz="1900" dirty="0" smtClean="0"/>
              <a:t>:</a:t>
            </a:r>
          </a:p>
          <a:p>
            <a:pPr marL="514350" indent="-514350" algn="just">
              <a:lnSpc>
                <a:spcPct val="134000"/>
              </a:lnSpc>
              <a:buFont typeface="+mj-lt"/>
              <a:buAutoNum type="romanLcPeriod"/>
            </a:pPr>
            <a:r>
              <a:rPr lang="en-US" sz="1900" dirty="0" err="1" smtClean="0"/>
              <a:t>Aktivitas</a:t>
            </a:r>
            <a:r>
              <a:rPr lang="en-US" sz="1900" dirty="0" smtClean="0"/>
              <a:t> yang </a:t>
            </a:r>
            <a:r>
              <a:rPr lang="en-US" sz="1900" dirty="0" err="1" smtClean="0"/>
              <a:t>dilakukan</a:t>
            </a:r>
            <a:r>
              <a:rPr lang="en-US" sz="1900" dirty="0" smtClean="0"/>
              <a:t> </a:t>
            </a:r>
            <a:r>
              <a:rPr lang="en-US" sz="1900" dirty="0" err="1" smtClean="0"/>
              <a:t>laki-laki</a:t>
            </a:r>
            <a:r>
              <a:rPr lang="en-US" sz="1900" dirty="0" smtClean="0"/>
              <a:t> </a:t>
            </a:r>
            <a:r>
              <a:rPr lang="en-US" sz="1900" dirty="0" err="1" smtClean="0"/>
              <a:t>dan</a:t>
            </a:r>
            <a:r>
              <a:rPr lang="en-US" sz="1900" dirty="0" smtClean="0"/>
              <a:t> </a:t>
            </a:r>
            <a:r>
              <a:rPr lang="en-US" sz="1900" dirty="0" err="1" smtClean="0"/>
              <a:t>perempuan</a:t>
            </a:r>
            <a:r>
              <a:rPr lang="en-US" sz="1900" dirty="0" smtClean="0"/>
              <a:t> </a:t>
            </a:r>
            <a:r>
              <a:rPr lang="en-US" sz="1900" dirty="0" err="1" smtClean="0"/>
              <a:t>di</a:t>
            </a:r>
            <a:r>
              <a:rPr lang="en-US" sz="1900" dirty="0" smtClean="0"/>
              <a:t> </a:t>
            </a:r>
            <a:r>
              <a:rPr lang="en-US" sz="1900" dirty="0" err="1" smtClean="0"/>
              <a:t>bidang</a:t>
            </a:r>
            <a:r>
              <a:rPr lang="en-US" sz="1900" dirty="0" smtClean="0"/>
              <a:t> </a:t>
            </a:r>
            <a:r>
              <a:rPr lang="en-US" sz="1900" dirty="0" err="1" smtClean="0"/>
              <a:t>produktif</a:t>
            </a:r>
            <a:r>
              <a:rPr lang="en-US" sz="1900" dirty="0" smtClean="0"/>
              <a:t> </a:t>
            </a:r>
            <a:r>
              <a:rPr lang="en-US" sz="1900" dirty="0" err="1" smtClean="0"/>
              <a:t>dan</a:t>
            </a:r>
            <a:r>
              <a:rPr lang="en-US" sz="1900" dirty="0" smtClean="0"/>
              <a:t> </a:t>
            </a:r>
            <a:r>
              <a:rPr lang="en-US" sz="1900" dirty="0" err="1" smtClean="0"/>
              <a:t>reproduktif</a:t>
            </a:r>
            <a:r>
              <a:rPr lang="en-US" sz="1900" dirty="0" smtClean="0"/>
              <a:t>,</a:t>
            </a:r>
          </a:p>
          <a:p>
            <a:pPr marL="514350" indent="-514350" algn="just">
              <a:lnSpc>
                <a:spcPct val="134000"/>
              </a:lnSpc>
              <a:buFont typeface="+mj-lt"/>
              <a:buAutoNum type="romanLcPeriod"/>
            </a:pPr>
            <a:r>
              <a:rPr lang="en-US" sz="1900" dirty="0" err="1" smtClean="0"/>
              <a:t>Akses</a:t>
            </a:r>
            <a:r>
              <a:rPr lang="en-US" sz="1900" dirty="0" smtClean="0"/>
              <a:t> </a:t>
            </a:r>
            <a:r>
              <a:rPr lang="en-US" sz="1900" dirty="0" err="1" smtClean="0"/>
              <a:t>dan</a:t>
            </a:r>
            <a:r>
              <a:rPr lang="en-US" sz="1900" dirty="0" smtClean="0"/>
              <a:t> </a:t>
            </a:r>
            <a:r>
              <a:rPr lang="en-US" sz="1900" dirty="0" err="1" smtClean="0"/>
              <a:t>penguasaan</a:t>
            </a:r>
            <a:r>
              <a:rPr lang="en-US" sz="1900" dirty="0" smtClean="0"/>
              <a:t> </a:t>
            </a:r>
            <a:r>
              <a:rPr lang="en-US" sz="1900" dirty="0" err="1" smtClean="0"/>
              <a:t>atau</a:t>
            </a:r>
            <a:r>
              <a:rPr lang="en-US" sz="1900" dirty="0" smtClean="0"/>
              <a:t> </a:t>
            </a:r>
            <a:r>
              <a:rPr lang="en-US" sz="1900" dirty="0" err="1" smtClean="0"/>
              <a:t>kontrol</a:t>
            </a:r>
            <a:r>
              <a:rPr lang="en-US" sz="1900" dirty="0" smtClean="0"/>
              <a:t> </a:t>
            </a:r>
            <a:r>
              <a:rPr lang="en-US" sz="1900" dirty="0" err="1" smtClean="0"/>
              <a:t>laki-laki</a:t>
            </a:r>
            <a:r>
              <a:rPr lang="en-US" sz="1900" dirty="0" smtClean="0"/>
              <a:t> </a:t>
            </a:r>
            <a:r>
              <a:rPr lang="en-US" sz="1900" dirty="0" err="1" smtClean="0"/>
              <a:t>dan</a:t>
            </a:r>
            <a:r>
              <a:rPr lang="en-US" sz="1900" dirty="0" smtClean="0"/>
              <a:t> </a:t>
            </a:r>
            <a:r>
              <a:rPr lang="en-US" sz="1900" dirty="0" err="1" smtClean="0"/>
              <a:t>perempuan</a:t>
            </a:r>
            <a:r>
              <a:rPr lang="en-US" sz="1900" dirty="0" smtClean="0"/>
              <a:t> </a:t>
            </a:r>
            <a:r>
              <a:rPr lang="en-US" sz="1900" dirty="0" err="1" smtClean="0"/>
              <a:t>terhadap</a:t>
            </a:r>
            <a:r>
              <a:rPr lang="en-US" sz="1900" dirty="0" smtClean="0"/>
              <a:t> </a:t>
            </a:r>
            <a:r>
              <a:rPr lang="en-US" sz="1900" dirty="0" err="1" smtClean="0"/>
              <a:t>sumberdaya</a:t>
            </a:r>
            <a:r>
              <a:rPr lang="en-US" sz="1900" dirty="0" smtClean="0"/>
              <a:t> </a:t>
            </a:r>
            <a:r>
              <a:rPr lang="en-US" sz="1900" dirty="0" err="1" smtClean="0"/>
              <a:t>dan</a:t>
            </a:r>
            <a:r>
              <a:rPr lang="en-US" sz="1900" dirty="0" smtClean="0"/>
              <a:t> </a:t>
            </a:r>
            <a:r>
              <a:rPr lang="en-US" sz="1900" dirty="0" err="1" smtClean="0"/>
              <a:t>manfaatnya</a:t>
            </a:r>
            <a:r>
              <a:rPr lang="en-US" sz="1900" dirty="0" smtClean="0"/>
              <a:t>,</a:t>
            </a:r>
          </a:p>
          <a:p>
            <a:pPr marL="514350" indent="-514350" algn="just">
              <a:lnSpc>
                <a:spcPct val="134000"/>
              </a:lnSpc>
              <a:buFont typeface="+mj-lt"/>
              <a:buAutoNum type="romanLcPeriod"/>
            </a:pPr>
            <a:r>
              <a:rPr lang="en-US" sz="1900" dirty="0" err="1" smtClean="0"/>
              <a:t>Faktor-faktor</a:t>
            </a:r>
            <a:r>
              <a:rPr lang="en-US" sz="1900" dirty="0" smtClean="0"/>
              <a:t> yang </a:t>
            </a:r>
            <a:r>
              <a:rPr lang="en-US" sz="1900" dirty="0" err="1" smtClean="0"/>
              <a:t>mempengaruhi</a:t>
            </a:r>
            <a:r>
              <a:rPr lang="en-US" sz="1900" dirty="0" smtClean="0"/>
              <a:t> </a:t>
            </a:r>
            <a:r>
              <a:rPr lang="en-US" sz="1900" dirty="0" err="1" smtClean="0"/>
              <a:t>di</a:t>
            </a:r>
            <a:r>
              <a:rPr lang="en-US" sz="1900" dirty="0" smtClean="0"/>
              <a:t> </a:t>
            </a:r>
            <a:r>
              <a:rPr lang="en-US" sz="1900" dirty="0" err="1" smtClean="0"/>
              <a:t>masa</a:t>
            </a:r>
            <a:r>
              <a:rPr lang="en-US" sz="1900" dirty="0" smtClean="0"/>
              <a:t> </a:t>
            </a:r>
            <a:r>
              <a:rPr lang="en-US" sz="1900" dirty="0" err="1" smtClean="0"/>
              <a:t>lalu</a:t>
            </a:r>
            <a:r>
              <a:rPr lang="en-US" sz="1900" dirty="0" smtClean="0"/>
              <a:t> </a:t>
            </a:r>
            <a:r>
              <a:rPr lang="en-US" sz="1900" dirty="0" err="1" smtClean="0"/>
              <a:t>dan</a:t>
            </a:r>
            <a:r>
              <a:rPr lang="en-US" sz="1900" dirty="0" smtClean="0"/>
              <a:t> </a:t>
            </a:r>
            <a:r>
              <a:rPr lang="en-US" sz="1900" dirty="0" err="1" smtClean="0"/>
              <a:t>masa</a:t>
            </a:r>
            <a:r>
              <a:rPr lang="en-US" sz="1900" dirty="0" smtClean="0"/>
              <a:t> </a:t>
            </a:r>
            <a:r>
              <a:rPr lang="en-US" sz="1900" dirty="0" err="1" smtClean="0"/>
              <a:t>kini</a:t>
            </a:r>
            <a:r>
              <a:rPr lang="en-US" sz="1900" dirty="0" smtClean="0"/>
              <a:t> </a:t>
            </a:r>
            <a:r>
              <a:rPr lang="en-US" sz="1900" dirty="0" err="1" smtClean="0"/>
              <a:t>untuk</a:t>
            </a:r>
            <a:r>
              <a:rPr lang="en-US" sz="1900" dirty="0" smtClean="0"/>
              <a:t> </a:t>
            </a:r>
            <a:r>
              <a:rPr lang="en-US" sz="1900" dirty="0" err="1" smtClean="0"/>
              <a:t>melihat</a:t>
            </a:r>
            <a:r>
              <a:rPr lang="en-US" sz="1900" dirty="0" smtClean="0"/>
              <a:t> </a:t>
            </a:r>
            <a:r>
              <a:rPr lang="en-US" sz="1900" dirty="0" err="1" smtClean="0"/>
              <a:t>kecenderungannya</a:t>
            </a:r>
            <a:r>
              <a:rPr lang="en-US" sz="1900" dirty="0" smtClean="0"/>
              <a:t> </a:t>
            </a:r>
            <a:r>
              <a:rPr lang="en-US" sz="1900" dirty="0" err="1" smtClean="0"/>
              <a:t>di</a:t>
            </a:r>
            <a:r>
              <a:rPr lang="en-US" sz="1900" dirty="0" smtClean="0"/>
              <a:t> </a:t>
            </a:r>
            <a:r>
              <a:rPr lang="en-US" sz="1900" dirty="0" err="1" smtClean="0"/>
              <a:t>masa</a:t>
            </a:r>
            <a:r>
              <a:rPr lang="en-US" sz="1900" dirty="0" smtClean="0"/>
              <a:t> </a:t>
            </a:r>
            <a:r>
              <a:rPr lang="en-US" sz="1900" dirty="0" err="1" smtClean="0"/>
              <a:t>depan</a:t>
            </a:r>
            <a:r>
              <a:rPr lang="en-US" sz="1900" dirty="0" smtClean="0"/>
              <a:t>.</a:t>
            </a:r>
            <a:endParaRPr lang="en-US" sz="1500" dirty="0" smtClean="0"/>
          </a:p>
          <a:p>
            <a:pPr marL="514350" indent="-514350" algn="just">
              <a:lnSpc>
                <a:spcPct val="134000"/>
              </a:lnSpc>
              <a:buNone/>
            </a:pPr>
            <a:endParaRPr lang="en-US" sz="1500" dirty="0" smtClean="0"/>
          </a:p>
          <a:p>
            <a:pPr marL="514350" indent="-514350" algn="just">
              <a:lnSpc>
                <a:spcPct val="134000"/>
              </a:lnSpc>
              <a:buNone/>
            </a:pPr>
            <a:r>
              <a:rPr lang="en-US" sz="1500" dirty="0" smtClean="0"/>
              <a:t>		</a:t>
            </a:r>
            <a:r>
              <a:rPr lang="en-US" sz="1900" dirty="0" err="1" smtClean="0"/>
              <a:t>Hasil</a:t>
            </a:r>
            <a:r>
              <a:rPr lang="en-US" sz="1900" dirty="0" smtClean="0"/>
              <a:t> </a:t>
            </a:r>
            <a:r>
              <a:rPr lang="en-US" sz="1900" dirty="0" err="1" smtClean="0"/>
              <a:t>identifikasi</a:t>
            </a:r>
            <a:r>
              <a:rPr lang="en-US" sz="1900" dirty="0" smtClean="0"/>
              <a:t> </a:t>
            </a:r>
            <a:r>
              <a:rPr lang="en-US" sz="1900" dirty="0" err="1" smtClean="0"/>
              <a:t>tersebut</a:t>
            </a:r>
            <a:r>
              <a:rPr lang="en-US" sz="1900" dirty="0" smtClean="0"/>
              <a:t> </a:t>
            </a:r>
            <a:r>
              <a:rPr lang="en-US" sz="1900" dirty="0" err="1" smtClean="0"/>
              <a:t>digunakan</a:t>
            </a:r>
            <a:r>
              <a:rPr lang="en-US" sz="1900" dirty="0" smtClean="0"/>
              <a:t> </a:t>
            </a:r>
            <a:r>
              <a:rPr lang="en-US" sz="1900" dirty="0" err="1" smtClean="0"/>
              <a:t>sebagai</a:t>
            </a:r>
            <a:r>
              <a:rPr lang="en-US" sz="1900" dirty="0" smtClean="0"/>
              <a:t> data </a:t>
            </a:r>
            <a:r>
              <a:rPr lang="en-US" sz="1900" dirty="0" err="1" smtClean="0"/>
              <a:t>dasar</a:t>
            </a:r>
            <a:r>
              <a:rPr lang="en-US" sz="1900" dirty="0" smtClean="0"/>
              <a:t> yang </a:t>
            </a:r>
            <a:r>
              <a:rPr lang="en-US" sz="1900" dirty="0" err="1" smtClean="0"/>
              <a:t>kemudian</a:t>
            </a:r>
            <a:r>
              <a:rPr lang="en-US" sz="1900" dirty="0" smtClean="0"/>
              <a:t> </a:t>
            </a:r>
            <a:r>
              <a:rPr lang="en-US" sz="1900" dirty="0" err="1" smtClean="0"/>
              <a:t>akan</a:t>
            </a:r>
            <a:r>
              <a:rPr lang="en-US" sz="1900" dirty="0" smtClean="0"/>
              <a:t> </a:t>
            </a:r>
            <a:r>
              <a:rPr lang="en-US" sz="1900" dirty="0" err="1" smtClean="0"/>
              <a:t>turut</a:t>
            </a:r>
            <a:r>
              <a:rPr lang="en-US" sz="1900" dirty="0" smtClean="0"/>
              <a:t> </a:t>
            </a:r>
            <a:r>
              <a:rPr lang="en-US" sz="1900" dirty="0" err="1" smtClean="0"/>
              <a:t>menentukan</a:t>
            </a:r>
            <a:r>
              <a:rPr lang="en-US" sz="1900" dirty="0" smtClean="0"/>
              <a:t> </a:t>
            </a:r>
            <a:r>
              <a:rPr lang="en-US" sz="1900" dirty="0" err="1" smtClean="0"/>
              <a:t>dalam</a:t>
            </a:r>
            <a:r>
              <a:rPr lang="en-US" sz="1900" dirty="0" smtClean="0"/>
              <a:t> </a:t>
            </a:r>
            <a:r>
              <a:rPr lang="en-US" sz="1900" dirty="0" err="1" smtClean="0"/>
              <a:t>perencanaan</a:t>
            </a:r>
            <a:r>
              <a:rPr lang="en-US" sz="1900" dirty="0" smtClean="0"/>
              <a:t> </a:t>
            </a:r>
            <a:r>
              <a:rPr lang="en-US" sz="1900" dirty="0" err="1" smtClean="0"/>
              <a:t>dan</a:t>
            </a:r>
            <a:r>
              <a:rPr lang="en-US" sz="1900" dirty="0" smtClean="0"/>
              <a:t> </a:t>
            </a:r>
            <a:r>
              <a:rPr lang="en-US" sz="1900" dirty="0" err="1" smtClean="0"/>
              <a:t>perumusan</a:t>
            </a:r>
            <a:r>
              <a:rPr lang="en-US" sz="1900" dirty="0" smtClean="0"/>
              <a:t> program </a:t>
            </a:r>
            <a:r>
              <a:rPr lang="en-US" sz="1900" dirty="0" err="1" smtClean="0"/>
              <a:t>pembangunan</a:t>
            </a:r>
            <a:r>
              <a:rPr lang="en-US" sz="1900" dirty="0" smtClean="0"/>
              <a:t> yang </a:t>
            </a:r>
            <a:r>
              <a:rPr lang="en-US" sz="1900" dirty="0" err="1" smtClean="0"/>
              <a:t>berorientasi</a:t>
            </a:r>
            <a:r>
              <a:rPr lang="en-US" sz="1900" dirty="0" smtClean="0"/>
              <a:t> </a:t>
            </a:r>
            <a:r>
              <a:rPr lang="en-US" sz="1900" dirty="0" err="1" smtClean="0"/>
              <a:t>pada</a:t>
            </a:r>
            <a:r>
              <a:rPr lang="en-US" sz="1900" dirty="0" smtClean="0"/>
              <a:t> </a:t>
            </a:r>
            <a:r>
              <a:rPr lang="en-US" sz="1900" dirty="0" err="1" smtClean="0"/>
              <a:t>pemberdayaan</a:t>
            </a:r>
            <a:r>
              <a:rPr lang="en-US" sz="1900" dirty="0" smtClean="0"/>
              <a:t> </a:t>
            </a:r>
            <a:r>
              <a:rPr lang="en-US" sz="1900" dirty="0" err="1" smtClean="0"/>
              <a:t>perempuan</a:t>
            </a:r>
            <a:r>
              <a:rPr lang="en-US" sz="1900" dirty="0" smtClean="0"/>
              <a:t>.</a:t>
            </a:r>
          </a:p>
        </p:txBody>
      </p:sp>
    </p:spTree>
  </p:cSld>
  <p:clrMapOvr>
    <a:masterClrMapping/>
  </p:clrMapOvr>
  <p:transition spd="slow">
    <p:random/>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247860" cy="714380"/>
          </a:xfrm>
        </p:spPr>
        <p:txBody>
          <a:bodyPr>
            <a:noAutofit/>
          </a:bodyPr>
          <a:lstStyle/>
          <a:p>
            <a:r>
              <a:rPr lang="en-US" sz="2400" dirty="0" err="1" smtClean="0"/>
              <a:t>Proses</a:t>
            </a:r>
            <a:r>
              <a:rPr lang="en-US" sz="2400" dirty="0" smtClean="0"/>
              <a:t> </a:t>
            </a:r>
            <a:r>
              <a:rPr lang="en-US" sz="2400" dirty="0" err="1" smtClean="0"/>
              <a:t>Perencanaan</a:t>
            </a:r>
            <a:r>
              <a:rPr lang="en-US" sz="2400" dirty="0" smtClean="0"/>
              <a:t> Pembangunan </a:t>
            </a:r>
            <a:r>
              <a:rPr lang="en-US" sz="2400" dirty="0" err="1" smtClean="0"/>
              <a:t>berwawasan</a:t>
            </a:r>
            <a:r>
              <a:rPr lang="en-US" sz="2400" dirty="0" smtClean="0"/>
              <a:t> Gender</a:t>
            </a:r>
            <a:endParaRPr lang="id-ID" sz="2400" dirty="0"/>
          </a:p>
        </p:txBody>
      </p:sp>
      <p:sp>
        <p:nvSpPr>
          <p:cNvPr id="3" name="Content Placeholder 2"/>
          <p:cNvSpPr>
            <a:spLocks noGrp="1"/>
          </p:cNvSpPr>
          <p:nvPr>
            <p:ph idx="1"/>
          </p:nvPr>
        </p:nvSpPr>
        <p:spPr>
          <a:xfrm>
            <a:off x="0" y="980728"/>
            <a:ext cx="8683914" cy="5544616"/>
          </a:xfrm>
        </p:spPr>
        <p:txBody>
          <a:bodyPr>
            <a:noAutofit/>
          </a:bodyPr>
          <a:lstStyle/>
          <a:p>
            <a:pPr marL="514350" indent="-514350" algn="just">
              <a:lnSpc>
                <a:spcPct val="134000"/>
              </a:lnSpc>
              <a:buNone/>
            </a:pPr>
            <a:r>
              <a:rPr lang="en-US" sz="1800" dirty="0" smtClean="0"/>
              <a:t>		</a:t>
            </a:r>
            <a:r>
              <a:rPr lang="en-US" sz="1800" dirty="0" err="1" smtClean="0"/>
              <a:t>Pada</a:t>
            </a:r>
            <a:r>
              <a:rPr lang="en-US" sz="1800" dirty="0" smtClean="0"/>
              <a:t> </a:t>
            </a:r>
            <a:r>
              <a:rPr lang="en-US" sz="1800" dirty="0" err="1" smtClean="0"/>
              <a:t>gilirannya</a:t>
            </a:r>
            <a:r>
              <a:rPr lang="en-US" sz="1800" dirty="0" smtClean="0"/>
              <a:t>, </a:t>
            </a:r>
            <a:r>
              <a:rPr lang="en-US" sz="1800" dirty="0" err="1" smtClean="0"/>
              <a:t>pemikiran</a:t>
            </a:r>
            <a:r>
              <a:rPr lang="en-US" sz="1800" dirty="0" smtClean="0"/>
              <a:t> </a:t>
            </a:r>
            <a:r>
              <a:rPr lang="en-US" sz="1800" dirty="0" err="1" smtClean="0"/>
              <a:t>bahwa</a:t>
            </a:r>
            <a:r>
              <a:rPr lang="en-US" sz="1800" dirty="0" smtClean="0"/>
              <a:t> </a:t>
            </a:r>
            <a:r>
              <a:rPr lang="en-US" sz="1800" dirty="0" err="1" smtClean="0"/>
              <a:t>pemberdayaan</a:t>
            </a:r>
            <a:r>
              <a:rPr lang="en-US" sz="1800" dirty="0" smtClean="0"/>
              <a:t> </a:t>
            </a:r>
            <a:r>
              <a:rPr lang="en-US" sz="1800" dirty="0" err="1" smtClean="0"/>
              <a:t>perempuan</a:t>
            </a:r>
            <a:r>
              <a:rPr lang="en-US" sz="1800" dirty="0" smtClean="0"/>
              <a:t> </a:t>
            </a:r>
            <a:r>
              <a:rPr lang="en-US" sz="1800" dirty="0" err="1" smtClean="0"/>
              <a:t>dapat</a:t>
            </a:r>
            <a:r>
              <a:rPr lang="en-US" sz="1800" dirty="0" smtClean="0"/>
              <a:t> </a:t>
            </a:r>
            <a:r>
              <a:rPr lang="en-US" sz="1800" dirty="0" err="1" smtClean="0"/>
              <a:t>dicapai</a:t>
            </a:r>
            <a:r>
              <a:rPr lang="en-US" sz="1800" dirty="0" smtClean="0"/>
              <a:t> </a:t>
            </a:r>
            <a:r>
              <a:rPr lang="en-US" sz="1800" dirty="0" err="1" smtClean="0"/>
              <a:t>melalui</a:t>
            </a:r>
            <a:r>
              <a:rPr lang="en-US" sz="1800" dirty="0" smtClean="0"/>
              <a:t> program yang </a:t>
            </a:r>
            <a:r>
              <a:rPr lang="en-US" sz="1800" dirty="0" err="1" smtClean="0"/>
              <a:t>tumbuh</a:t>
            </a:r>
            <a:r>
              <a:rPr lang="en-US" sz="1800" dirty="0" smtClean="0"/>
              <a:t> </a:t>
            </a:r>
            <a:r>
              <a:rPr lang="en-US" sz="1800" dirty="0" err="1" smtClean="0"/>
              <a:t>dari</a:t>
            </a:r>
            <a:r>
              <a:rPr lang="en-US" sz="1800" dirty="0" smtClean="0"/>
              <a:t> </a:t>
            </a:r>
            <a:r>
              <a:rPr lang="en-US" sz="1800" dirty="0" err="1" smtClean="0"/>
              <a:t>bawah</a:t>
            </a:r>
            <a:r>
              <a:rPr lang="en-US" sz="1800" dirty="0" smtClean="0"/>
              <a:t>, </a:t>
            </a:r>
            <a:r>
              <a:rPr lang="en-US" sz="1800" dirty="0" err="1" smtClean="0"/>
              <a:t>maka</a:t>
            </a:r>
            <a:r>
              <a:rPr lang="en-US" sz="1800" dirty="0" smtClean="0"/>
              <a:t> yang </a:t>
            </a:r>
            <a:r>
              <a:rPr lang="en-US" sz="1800" dirty="0" err="1" smtClean="0"/>
              <a:t>perlu</a:t>
            </a:r>
            <a:r>
              <a:rPr lang="en-US" sz="1800" dirty="0" smtClean="0"/>
              <a:t> </a:t>
            </a:r>
            <a:r>
              <a:rPr lang="en-US" sz="1800" dirty="0" err="1" smtClean="0"/>
              <a:t>dilakukan</a:t>
            </a:r>
            <a:r>
              <a:rPr lang="en-US" sz="1800" dirty="0" smtClean="0"/>
              <a:t> </a:t>
            </a:r>
            <a:r>
              <a:rPr lang="en-US" sz="1800" dirty="0" err="1" smtClean="0"/>
              <a:t>adalah</a:t>
            </a:r>
            <a:r>
              <a:rPr lang="en-US" sz="1800" dirty="0" smtClean="0"/>
              <a:t> </a:t>
            </a:r>
            <a:r>
              <a:rPr lang="en-US" sz="1800" dirty="0" err="1" smtClean="0"/>
              <a:t>mengidentifikasi</a:t>
            </a:r>
            <a:r>
              <a:rPr lang="en-US" sz="1800" dirty="0" smtClean="0"/>
              <a:t> </a:t>
            </a:r>
            <a:r>
              <a:rPr lang="en-US" sz="1800" dirty="0" err="1" smtClean="0"/>
              <a:t>kebutuhan</a:t>
            </a:r>
            <a:r>
              <a:rPr lang="en-US" sz="1800" dirty="0" smtClean="0"/>
              <a:t> </a:t>
            </a:r>
            <a:r>
              <a:rPr lang="en-US" sz="1800" dirty="0" err="1" smtClean="0"/>
              <a:t>masyarakat</a:t>
            </a:r>
            <a:r>
              <a:rPr lang="en-US" sz="1800" dirty="0" smtClean="0"/>
              <a:t> </a:t>
            </a:r>
            <a:r>
              <a:rPr lang="en-US" sz="1800" dirty="0" err="1" smtClean="0"/>
              <a:t>berdasarkan</a:t>
            </a:r>
            <a:r>
              <a:rPr lang="en-US" sz="1800" dirty="0" smtClean="0"/>
              <a:t> gender. </a:t>
            </a:r>
            <a:r>
              <a:rPr lang="en-US" sz="1800" dirty="0" err="1" smtClean="0"/>
              <a:t>Identifikasi</a:t>
            </a:r>
            <a:r>
              <a:rPr lang="en-US" sz="1800" dirty="0" smtClean="0"/>
              <a:t> </a:t>
            </a:r>
            <a:r>
              <a:rPr lang="en-US" sz="1800" dirty="0" err="1" smtClean="0"/>
              <a:t>kebutuhan</a:t>
            </a:r>
            <a:r>
              <a:rPr lang="en-US" sz="1800" dirty="0" smtClean="0"/>
              <a:t> gender </a:t>
            </a:r>
            <a:r>
              <a:rPr lang="en-US" sz="1800" dirty="0" err="1" smtClean="0"/>
              <a:t>ini</a:t>
            </a:r>
            <a:r>
              <a:rPr lang="en-US" sz="1800" dirty="0" smtClean="0"/>
              <a:t> </a:t>
            </a:r>
            <a:r>
              <a:rPr lang="en-US" sz="1800" dirty="0" err="1" smtClean="0"/>
              <a:t>dilakukan</a:t>
            </a:r>
            <a:r>
              <a:rPr lang="en-US" sz="1800" dirty="0" smtClean="0"/>
              <a:t> </a:t>
            </a:r>
            <a:r>
              <a:rPr lang="en-US" sz="1800" dirty="0" err="1" smtClean="0"/>
              <a:t>untuk</a:t>
            </a:r>
            <a:r>
              <a:rPr lang="en-US" sz="1800" dirty="0" smtClean="0"/>
              <a:t> </a:t>
            </a:r>
            <a:r>
              <a:rPr lang="en-US" sz="1800" dirty="0" err="1" smtClean="0"/>
              <a:t>melihat</a:t>
            </a:r>
            <a:r>
              <a:rPr lang="en-US" sz="1800" dirty="0" smtClean="0"/>
              <a:t> </a:t>
            </a:r>
            <a:r>
              <a:rPr lang="en-US" sz="1800" dirty="0" err="1" smtClean="0"/>
              <a:t>keadaan</a:t>
            </a:r>
            <a:r>
              <a:rPr lang="en-US" sz="1800" dirty="0" smtClean="0"/>
              <a:t> </a:t>
            </a:r>
            <a:r>
              <a:rPr lang="en-US" sz="1800" dirty="0" err="1" smtClean="0"/>
              <a:t>obyektif</a:t>
            </a:r>
            <a:r>
              <a:rPr lang="en-US" sz="1800" dirty="0" smtClean="0"/>
              <a:t> </a:t>
            </a:r>
            <a:r>
              <a:rPr lang="en-US" sz="1800" dirty="0" err="1" smtClean="0"/>
              <a:t>perempuan</a:t>
            </a:r>
            <a:r>
              <a:rPr lang="en-US" sz="1800" dirty="0" smtClean="0"/>
              <a:t> </a:t>
            </a:r>
            <a:r>
              <a:rPr lang="en-US" sz="1800" dirty="0" err="1" smtClean="0"/>
              <a:t>dan</a:t>
            </a:r>
            <a:r>
              <a:rPr lang="en-US" sz="1800" dirty="0" smtClean="0"/>
              <a:t> </a:t>
            </a:r>
            <a:r>
              <a:rPr lang="en-US" sz="1800" dirty="0" err="1" smtClean="0"/>
              <a:t>laki-laki</a:t>
            </a:r>
            <a:r>
              <a:rPr lang="en-US" sz="1800" dirty="0" smtClean="0"/>
              <a:t> </a:t>
            </a:r>
            <a:r>
              <a:rPr lang="en-US" sz="1800" dirty="0" err="1" smtClean="0"/>
              <a:t>dalam</a:t>
            </a:r>
            <a:r>
              <a:rPr lang="en-US" sz="1800" dirty="0" smtClean="0"/>
              <a:t> </a:t>
            </a:r>
            <a:r>
              <a:rPr lang="en-US" sz="1800" dirty="0" err="1" smtClean="0"/>
              <a:t>suatu</a:t>
            </a:r>
            <a:r>
              <a:rPr lang="en-US" sz="1800" dirty="0" smtClean="0"/>
              <a:t> </a:t>
            </a:r>
            <a:r>
              <a:rPr lang="en-US" sz="1800" dirty="0" err="1" smtClean="0"/>
              <a:t>masyarakat</a:t>
            </a:r>
            <a:r>
              <a:rPr lang="en-US" sz="1800" dirty="0" smtClean="0"/>
              <a:t>. </a:t>
            </a:r>
            <a:r>
              <a:rPr lang="en-US" sz="1800" dirty="0" err="1" smtClean="0"/>
              <a:t>Ada</a:t>
            </a:r>
            <a:r>
              <a:rPr lang="en-US" sz="1800" dirty="0" smtClean="0"/>
              <a:t> </a:t>
            </a:r>
            <a:r>
              <a:rPr lang="en-US" sz="1800" dirty="0" err="1" smtClean="0"/>
              <a:t>dua</a:t>
            </a:r>
            <a:r>
              <a:rPr lang="en-US" sz="1800" dirty="0" smtClean="0"/>
              <a:t> </a:t>
            </a:r>
            <a:r>
              <a:rPr lang="en-US" sz="1800" dirty="0" err="1" smtClean="0"/>
              <a:t>macam</a:t>
            </a:r>
            <a:r>
              <a:rPr lang="en-US" sz="1800" dirty="0" smtClean="0"/>
              <a:t> </a:t>
            </a:r>
            <a:r>
              <a:rPr lang="en-US" sz="1800" dirty="0" err="1" smtClean="0"/>
              <a:t>kebutuhan</a:t>
            </a:r>
            <a:r>
              <a:rPr lang="en-US" sz="1800" dirty="0" smtClean="0"/>
              <a:t> gender yang </a:t>
            </a:r>
            <a:r>
              <a:rPr lang="en-US" sz="1800" dirty="0" err="1" smtClean="0"/>
              <a:t>dapat</a:t>
            </a:r>
            <a:r>
              <a:rPr lang="en-US" sz="1800" dirty="0" smtClean="0"/>
              <a:t> </a:t>
            </a:r>
            <a:r>
              <a:rPr lang="en-US" sz="1800" dirty="0" err="1" smtClean="0"/>
              <a:t>diidentifikasi</a:t>
            </a:r>
            <a:r>
              <a:rPr lang="en-US" sz="1800" dirty="0" smtClean="0"/>
              <a:t>, </a:t>
            </a:r>
            <a:r>
              <a:rPr lang="en-US" sz="1800" dirty="0" err="1" smtClean="0"/>
              <a:t>yaitu</a:t>
            </a:r>
            <a:r>
              <a:rPr lang="en-US" sz="1800" dirty="0" smtClean="0"/>
              <a:t> </a:t>
            </a:r>
            <a:r>
              <a:rPr lang="en-US" sz="1800" dirty="0" err="1" smtClean="0"/>
              <a:t>kebutuhan</a:t>
            </a:r>
            <a:r>
              <a:rPr lang="en-US" sz="1800" dirty="0" smtClean="0"/>
              <a:t> yang </a:t>
            </a:r>
            <a:r>
              <a:rPr lang="en-US" sz="1800" dirty="0" err="1" smtClean="0"/>
              <a:t>bersifat</a:t>
            </a:r>
            <a:r>
              <a:rPr lang="en-US" sz="1800" dirty="0" smtClean="0"/>
              <a:t> </a:t>
            </a:r>
            <a:r>
              <a:rPr lang="en-US" sz="1800" dirty="0" err="1" smtClean="0"/>
              <a:t>praktis</a:t>
            </a:r>
            <a:r>
              <a:rPr lang="en-US" sz="1800" dirty="0" smtClean="0"/>
              <a:t> </a:t>
            </a:r>
            <a:r>
              <a:rPr lang="en-US" sz="1800" dirty="0" err="1" smtClean="0"/>
              <a:t>dan</a:t>
            </a:r>
            <a:r>
              <a:rPr lang="en-US" sz="1800" dirty="0" smtClean="0"/>
              <a:t> </a:t>
            </a:r>
            <a:r>
              <a:rPr lang="en-US" sz="1800" dirty="0" err="1" smtClean="0"/>
              <a:t>kebutuhan</a:t>
            </a:r>
            <a:r>
              <a:rPr lang="en-US" sz="1800" dirty="0" smtClean="0"/>
              <a:t> yang </a:t>
            </a:r>
            <a:r>
              <a:rPr lang="en-US" sz="1800" dirty="0" err="1" smtClean="0"/>
              <a:t>bersifat</a:t>
            </a:r>
            <a:r>
              <a:rPr lang="en-US" sz="1800" dirty="0" smtClean="0"/>
              <a:t> </a:t>
            </a:r>
            <a:r>
              <a:rPr lang="en-US" sz="1800" dirty="0" err="1" smtClean="0"/>
              <a:t>strategis</a:t>
            </a:r>
            <a:r>
              <a:rPr lang="en-US" sz="1800" dirty="0" smtClean="0"/>
              <a:t>.</a:t>
            </a:r>
          </a:p>
          <a:p>
            <a:pPr marL="514350" indent="-514350" algn="just">
              <a:lnSpc>
                <a:spcPct val="134000"/>
              </a:lnSpc>
              <a:buNone/>
            </a:pPr>
            <a:r>
              <a:rPr lang="en-US" sz="1800" dirty="0" smtClean="0"/>
              <a:t>		</a:t>
            </a:r>
            <a:r>
              <a:rPr lang="en-US" sz="1800" dirty="0" err="1" smtClean="0"/>
              <a:t>Kebutuhan</a:t>
            </a:r>
            <a:r>
              <a:rPr lang="en-US" sz="1800" dirty="0" smtClean="0"/>
              <a:t> </a:t>
            </a:r>
            <a:r>
              <a:rPr lang="en-US" sz="1800" dirty="0" err="1" smtClean="0"/>
              <a:t>praktis</a:t>
            </a:r>
            <a:r>
              <a:rPr lang="en-US" sz="1800" dirty="0" smtClean="0"/>
              <a:t> gender </a:t>
            </a:r>
            <a:r>
              <a:rPr lang="en-US" sz="1800" dirty="0" err="1" smtClean="0"/>
              <a:t>adalah</a:t>
            </a:r>
            <a:r>
              <a:rPr lang="en-US" sz="1800" dirty="0" smtClean="0"/>
              <a:t> </a:t>
            </a:r>
            <a:r>
              <a:rPr lang="en-US" sz="1800" dirty="0" err="1" smtClean="0"/>
              <a:t>kebutuhan</a:t>
            </a:r>
            <a:r>
              <a:rPr lang="en-US" sz="1800" dirty="0" smtClean="0"/>
              <a:t> yang </a:t>
            </a:r>
            <a:r>
              <a:rPr lang="en-US" sz="1800" dirty="0" err="1" smtClean="0"/>
              <a:t>dirumuskan</a:t>
            </a:r>
            <a:r>
              <a:rPr lang="en-US" sz="1800" dirty="0" smtClean="0"/>
              <a:t> </a:t>
            </a:r>
            <a:r>
              <a:rPr lang="en-US" sz="1800" dirty="0" err="1" smtClean="0"/>
              <a:t>dari</a:t>
            </a:r>
            <a:r>
              <a:rPr lang="en-US" sz="1800" dirty="0" smtClean="0"/>
              <a:t> </a:t>
            </a:r>
            <a:r>
              <a:rPr lang="en-US" sz="1800" dirty="0" err="1" smtClean="0"/>
              <a:t>kondisi</a:t>
            </a:r>
            <a:r>
              <a:rPr lang="en-US" sz="1800" dirty="0" smtClean="0"/>
              <a:t> </a:t>
            </a:r>
            <a:r>
              <a:rPr lang="en-US" sz="1800" dirty="0" err="1" smtClean="0"/>
              <a:t>konkret</a:t>
            </a:r>
            <a:r>
              <a:rPr lang="en-US" sz="1800" dirty="0" smtClean="0"/>
              <a:t> </a:t>
            </a:r>
            <a:r>
              <a:rPr lang="en-US" sz="1800" dirty="0" err="1" smtClean="0"/>
              <a:t>pengalaman</a:t>
            </a:r>
            <a:r>
              <a:rPr lang="en-US" sz="1800" dirty="0" smtClean="0"/>
              <a:t> </a:t>
            </a:r>
            <a:r>
              <a:rPr lang="en-US" sz="1800" dirty="0" err="1" smtClean="0"/>
              <a:t>perempuan</a:t>
            </a:r>
            <a:r>
              <a:rPr lang="en-US" sz="1800" dirty="0" smtClean="0"/>
              <a:t> </a:t>
            </a:r>
            <a:r>
              <a:rPr lang="en-US" sz="1800" dirty="0" err="1" smtClean="0"/>
              <a:t>berkaitan</a:t>
            </a:r>
            <a:r>
              <a:rPr lang="en-US" sz="1800" dirty="0" smtClean="0"/>
              <a:t> </a:t>
            </a:r>
            <a:r>
              <a:rPr lang="en-US" sz="1800" dirty="0" err="1" smtClean="0"/>
              <a:t>dengan</a:t>
            </a:r>
            <a:r>
              <a:rPr lang="en-US" sz="1800" dirty="0" smtClean="0"/>
              <a:t> </a:t>
            </a:r>
            <a:r>
              <a:rPr lang="en-US" sz="1800" dirty="0" err="1" smtClean="0"/>
              <a:t>posisi</a:t>
            </a:r>
            <a:r>
              <a:rPr lang="en-US" sz="1800" dirty="0" smtClean="0"/>
              <a:t> gender </a:t>
            </a:r>
            <a:r>
              <a:rPr lang="en-US" sz="1800" dirty="0" err="1" smtClean="0"/>
              <a:t>mereka</a:t>
            </a:r>
            <a:r>
              <a:rPr lang="en-US" sz="1800" dirty="0" smtClean="0"/>
              <a:t> </a:t>
            </a:r>
            <a:r>
              <a:rPr lang="en-US" sz="1800" dirty="0" err="1" smtClean="0"/>
              <a:t>dalam</a:t>
            </a:r>
            <a:r>
              <a:rPr lang="en-US" sz="1800" dirty="0" smtClean="0"/>
              <a:t> </a:t>
            </a:r>
            <a:r>
              <a:rPr lang="en-US" sz="1800" dirty="0" err="1" smtClean="0"/>
              <a:t>pembagian</a:t>
            </a:r>
            <a:r>
              <a:rPr lang="en-US" sz="1800" dirty="0" smtClean="0"/>
              <a:t> </a:t>
            </a:r>
            <a:r>
              <a:rPr lang="en-US" sz="1800" dirty="0" err="1" smtClean="0"/>
              <a:t>kerja</a:t>
            </a:r>
            <a:r>
              <a:rPr lang="en-US" sz="1800" dirty="0" smtClean="0"/>
              <a:t> </a:t>
            </a:r>
            <a:r>
              <a:rPr lang="en-US" sz="1800" dirty="0" err="1" smtClean="0"/>
              <a:t>secara</a:t>
            </a:r>
            <a:r>
              <a:rPr lang="en-US" sz="1800" dirty="0" smtClean="0"/>
              <a:t> </a:t>
            </a:r>
            <a:r>
              <a:rPr lang="en-US" sz="1800" dirty="0" err="1" smtClean="0"/>
              <a:t>seksual</a:t>
            </a:r>
            <a:r>
              <a:rPr lang="en-US" sz="1800" dirty="0" smtClean="0"/>
              <a:t> </a:t>
            </a:r>
            <a:r>
              <a:rPr lang="en-US" sz="1800" dirty="0" err="1" smtClean="0"/>
              <a:t>untuk</a:t>
            </a:r>
            <a:r>
              <a:rPr lang="en-US" sz="1800" dirty="0" smtClean="0"/>
              <a:t> </a:t>
            </a:r>
            <a:r>
              <a:rPr lang="en-US" sz="1800" dirty="0" err="1" smtClean="0"/>
              <a:t>kelangsungan</a:t>
            </a:r>
            <a:r>
              <a:rPr lang="en-US" sz="1800" dirty="0" smtClean="0"/>
              <a:t> </a:t>
            </a:r>
            <a:r>
              <a:rPr lang="en-US" sz="1800" dirty="0" err="1" smtClean="0"/>
              <a:t>hidup</a:t>
            </a:r>
            <a:r>
              <a:rPr lang="en-US" sz="1800" dirty="0" smtClean="0"/>
              <a:t> </a:t>
            </a:r>
            <a:r>
              <a:rPr lang="en-US" sz="1800" dirty="0" err="1" smtClean="0"/>
              <a:t>manusia</a:t>
            </a:r>
            <a:r>
              <a:rPr lang="en-US" sz="1800" dirty="0" smtClean="0"/>
              <a:t>.</a:t>
            </a:r>
          </a:p>
          <a:p>
            <a:pPr marL="514350" indent="-514350" algn="just">
              <a:lnSpc>
                <a:spcPct val="134000"/>
              </a:lnSpc>
              <a:buNone/>
            </a:pPr>
            <a:r>
              <a:rPr lang="en-US" sz="1800" dirty="0" smtClean="0"/>
              <a:t>		</a:t>
            </a:r>
            <a:r>
              <a:rPr lang="en-US" sz="1800" dirty="0" err="1" smtClean="0"/>
              <a:t>Kebutuhan</a:t>
            </a:r>
            <a:r>
              <a:rPr lang="en-US" sz="1800" dirty="0" smtClean="0"/>
              <a:t> </a:t>
            </a:r>
            <a:r>
              <a:rPr lang="en-US" sz="1800" dirty="0" err="1" smtClean="0"/>
              <a:t>praktis</a:t>
            </a:r>
            <a:r>
              <a:rPr lang="en-US" sz="1800" dirty="0" smtClean="0"/>
              <a:t> gender </a:t>
            </a:r>
            <a:r>
              <a:rPr lang="en-US" sz="1800" dirty="0" err="1" smtClean="0"/>
              <a:t>biasanya</a:t>
            </a:r>
            <a:r>
              <a:rPr lang="en-US" sz="1800" dirty="0" smtClean="0"/>
              <a:t> </a:t>
            </a:r>
            <a:r>
              <a:rPr lang="en-US" sz="1800" dirty="0" err="1" smtClean="0"/>
              <a:t>merupakan</a:t>
            </a:r>
            <a:r>
              <a:rPr lang="en-US" sz="1800" dirty="0" smtClean="0"/>
              <a:t> </a:t>
            </a:r>
            <a:r>
              <a:rPr lang="en-US" sz="1800" dirty="0" err="1" smtClean="0"/>
              <a:t>keperluan</a:t>
            </a:r>
            <a:r>
              <a:rPr lang="en-US" sz="1800" dirty="0" smtClean="0"/>
              <a:t> </a:t>
            </a:r>
            <a:r>
              <a:rPr lang="en-US" sz="1800" dirty="0" err="1" smtClean="0"/>
              <a:t>uang</a:t>
            </a:r>
            <a:r>
              <a:rPr lang="en-US" sz="1800" dirty="0" smtClean="0"/>
              <a:t> </a:t>
            </a:r>
            <a:r>
              <a:rPr lang="en-US" sz="1800" dirty="0" err="1" smtClean="0"/>
              <a:t>dianggap</a:t>
            </a:r>
            <a:r>
              <a:rPr lang="en-US" sz="1800" dirty="0" smtClean="0"/>
              <a:t> </a:t>
            </a:r>
            <a:r>
              <a:rPr lang="en-US" sz="1800" dirty="0" err="1" smtClean="0"/>
              <a:t>mendesak</a:t>
            </a:r>
            <a:r>
              <a:rPr lang="en-US" sz="1800" dirty="0" smtClean="0"/>
              <a:t> </a:t>
            </a:r>
            <a:r>
              <a:rPr lang="en-US" sz="1800" dirty="0" err="1" smtClean="0"/>
              <a:t>oleh</a:t>
            </a:r>
            <a:r>
              <a:rPr lang="en-US" sz="1800" dirty="0" smtClean="0"/>
              <a:t> </a:t>
            </a:r>
            <a:r>
              <a:rPr lang="en-US" sz="1800" dirty="0" err="1" smtClean="0"/>
              <a:t>perempuan</a:t>
            </a:r>
            <a:r>
              <a:rPr lang="en-US" sz="1800" dirty="0" smtClean="0"/>
              <a:t> </a:t>
            </a:r>
            <a:r>
              <a:rPr lang="en-US" sz="1800" dirty="0" err="1" smtClean="0"/>
              <a:t>dalam</a:t>
            </a:r>
            <a:r>
              <a:rPr lang="en-US" sz="1800" dirty="0" smtClean="0"/>
              <a:t> </a:t>
            </a:r>
            <a:r>
              <a:rPr lang="en-US" sz="1800" dirty="0" err="1" smtClean="0"/>
              <a:t>suatu</a:t>
            </a:r>
            <a:r>
              <a:rPr lang="en-US" sz="1800" dirty="0" smtClean="0"/>
              <a:t> </a:t>
            </a:r>
            <a:r>
              <a:rPr lang="en-US" sz="1800" dirty="0" err="1" smtClean="0"/>
              <a:t>konteks</a:t>
            </a:r>
            <a:r>
              <a:rPr lang="en-US" sz="1800" dirty="0" smtClean="0"/>
              <a:t> </a:t>
            </a:r>
            <a:r>
              <a:rPr lang="en-US" sz="1800" dirty="0" err="1" smtClean="0"/>
              <a:t>tertentu</a:t>
            </a:r>
            <a:r>
              <a:rPr lang="en-US" sz="1800" dirty="0" smtClean="0"/>
              <a:t>.</a:t>
            </a:r>
          </a:p>
          <a:p>
            <a:pPr marL="514350" indent="-514350" algn="just">
              <a:lnSpc>
                <a:spcPct val="134000"/>
              </a:lnSpc>
              <a:buNone/>
            </a:pPr>
            <a:endParaRPr lang="en-US" sz="1800" dirty="0" smtClean="0"/>
          </a:p>
        </p:txBody>
      </p:sp>
    </p:spTree>
  </p:cSld>
  <p:clrMapOvr>
    <a:masterClrMapping/>
  </p:clrMapOvr>
  <p:transition spd="slow">
    <p:random/>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247860" cy="714380"/>
          </a:xfrm>
        </p:spPr>
        <p:txBody>
          <a:bodyPr>
            <a:noAutofit/>
          </a:bodyPr>
          <a:lstStyle/>
          <a:p>
            <a:r>
              <a:rPr lang="en-US" sz="2400" dirty="0" err="1" smtClean="0"/>
              <a:t>Proses</a:t>
            </a:r>
            <a:r>
              <a:rPr lang="en-US" sz="2400" dirty="0" smtClean="0"/>
              <a:t> </a:t>
            </a:r>
            <a:r>
              <a:rPr lang="en-US" sz="2400" dirty="0" err="1" smtClean="0"/>
              <a:t>Perencanaan</a:t>
            </a:r>
            <a:r>
              <a:rPr lang="en-US" sz="2400" dirty="0" smtClean="0"/>
              <a:t> Pembangunan </a:t>
            </a:r>
            <a:r>
              <a:rPr lang="en-US" sz="2400" dirty="0" err="1" smtClean="0"/>
              <a:t>berwawasan</a:t>
            </a:r>
            <a:r>
              <a:rPr lang="en-US" sz="2400" dirty="0" smtClean="0"/>
              <a:t> Gender</a:t>
            </a:r>
            <a:endParaRPr lang="id-ID" sz="2400" dirty="0"/>
          </a:p>
        </p:txBody>
      </p:sp>
      <p:sp>
        <p:nvSpPr>
          <p:cNvPr id="3" name="Content Placeholder 2"/>
          <p:cNvSpPr>
            <a:spLocks noGrp="1"/>
          </p:cNvSpPr>
          <p:nvPr>
            <p:ph idx="1"/>
          </p:nvPr>
        </p:nvSpPr>
        <p:spPr>
          <a:xfrm>
            <a:off x="357158" y="1142984"/>
            <a:ext cx="8326756" cy="5382360"/>
          </a:xfrm>
        </p:spPr>
        <p:txBody>
          <a:bodyPr>
            <a:noAutofit/>
          </a:bodyPr>
          <a:lstStyle/>
          <a:p>
            <a:pPr marL="514350" indent="-514350" algn="just">
              <a:lnSpc>
                <a:spcPct val="134000"/>
              </a:lnSpc>
              <a:buNone/>
            </a:pPr>
            <a:r>
              <a:rPr lang="en-US" sz="1800" dirty="0" smtClean="0"/>
              <a:t>		</a:t>
            </a:r>
          </a:p>
        </p:txBody>
      </p:sp>
      <p:sp>
        <p:nvSpPr>
          <p:cNvPr id="4" name="TextBox 3"/>
          <p:cNvSpPr txBox="1"/>
          <p:nvPr/>
        </p:nvSpPr>
        <p:spPr>
          <a:xfrm>
            <a:off x="571472" y="1214422"/>
            <a:ext cx="8072494" cy="5078313"/>
          </a:xfrm>
          <a:prstGeom prst="rect">
            <a:avLst/>
          </a:prstGeom>
          <a:noFill/>
        </p:spPr>
        <p:txBody>
          <a:bodyPr wrap="square" rtlCol="0">
            <a:spAutoFit/>
          </a:bodyPr>
          <a:lstStyle/>
          <a:p>
            <a:pPr algn="just">
              <a:lnSpc>
                <a:spcPct val="150000"/>
              </a:lnSpc>
            </a:pPr>
            <a:r>
              <a:rPr lang="en-US" dirty="0" smtClean="0"/>
              <a:t>	</a:t>
            </a:r>
            <a:r>
              <a:rPr lang="en-US" dirty="0" err="1" smtClean="0"/>
              <a:t>Kebutuhan</a:t>
            </a:r>
            <a:r>
              <a:rPr lang="en-US" dirty="0" smtClean="0"/>
              <a:t> </a:t>
            </a:r>
            <a:r>
              <a:rPr lang="en-US" dirty="0" err="1" smtClean="0"/>
              <a:t>strategis</a:t>
            </a:r>
            <a:r>
              <a:rPr lang="en-US" dirty="0" smtClean="0"/>
              <a:t> gender </a:t>
            </a:r>
            <a:r>
              <a:rPr lang="en-US" dirty="0" err="1" smtClean="0"/>
              <a:t>adalah</a:t>
            </a:r>
            <a:r>
              <a:rPr lang="en-US" dirty="0" smtClean="0"/>
              <a:t> </a:t>
            </a:r>
            <a:r>
              <a:rPr lang="en-US" dirty="0" err="1" smtClean="0"/>
              <a:t>kebutuhan</a:t>
            </a:r>
            <a:r>
              <a:rPr lang="en-US" dirty="0" smtClean="0"/>
              <a:t> yang </a:t>
            </a:r>
            <a:r>
              <a:rPr lang="en-US" dirty="0" err="1" smtClean="0"/>
              <a:t>dirumuskan</a:t>
            </a:r>
            <a:r>
              <a:rPr lang="en-US" dirty="0" smtClean="0"/>
              <a:t> </a:t>
            </a:r>
            <a:r>
              <a:rPr lang="en-US" dirty="0" err="1" smtClean="0"/>
              <a:t>dari</a:t>
            </a:r>
            <a:r>
              <a:rPr lang="en-US" dirty="0" smtClean="0"/>
              <a:t> </a:t>
            </a:r>
            <a:r>
              <a:rPr lang="en-US" dirty="0" err="1" smtClean="0"/>
              <a:t>analisis</a:t>
            </a:r>
            <a:r>
              <a:rPr lang="en-US" dirty="0" smtClean="0"/>
              <a:t> </a:t>
            </a:r>
            <a:r>
              <a:rPr lang="en-US" dirty="0" err="1" smtClean="0"/>
              <a:t>ketidakseimbangan</a:t>
            </a:r>
            <a:r>
              <a:rPr lang="en-US" dirty="0" smtClean="0"/>
              <a:t> </a:t>
            </a:r>
            <a:r>
              <a:rPr lang="en-US" dirty="0" err="1" smtClean="0"/>
              <a:t>hubungan</a:t>
            </a:r>
            <a:r>
              <a:rPr lang="en-US" dirty="0" smtClean="0"/>
              <a:t> gender </a:t>
            </a:r>
            <a:r>
              <a:rPr lang="en-US" dirty="0" err="1" smtClean="0"/>
              <a:t>antara</a:t>
            </a:r>
            <a:r>
              <a:rPr lang="en-US" dirty="0" smtClean="0"/>
              <a:t> </a:t>
            </a:r>
            <a:r>
              <a:rPr lang="en-US" dirty="0" err="1" smtClean="0"/>
              <a:t>laki-laki</a:t>
            </a:r>
            <a:r>
              <a:rPr lang="en-US" dirty="0" smtClean="0"/>
              <a:t> </a:t>
            </a:r>
            <a:r>
              <a:rPr lang="en-US" dirty="0" err="1" smtClean="0"/>
              <a:t>dan</a:t>
            </a:r>
            <a:r>
              <a:rPr lang="en-US" dirty="0" smtClean="0"/>
              <a:t> </a:t>
            </a:r>
            <a:r>
              <a:rPr lang="en-US" dirty="0" err="1" smtClean="0"/>
              <a:t>perempuan</a:t>
            </a:r>
            <a:r>
              <a:rPr lang="en-US" dirty="0" smtClean="0"/>
              <a:t>. </a:t>
            </a:r>
            <a:r>
              <a:rPr lang="en-US" dirty="0" err="1" smtClean="0"/>
              <a:t>Kebutuhan</a:t>
            </a:r>
            <a:r>
              <a:rPr lang="en-US" dirty="0" smtClean="0"/>
              <a:t> </a:t>
            </a:r>
            <a:r>
              <a:rPr lang="en-US" dirty="0" err="1" smtClean="0"/>
              <a:t>strategis</a:t>
            </a:r>
            <a:r>
              <a:rPr lang="en-US" dirty="0" smtClean="0"/>
              <a:t> gender </a:t>
            </a:r>
            <a:r>
              <a:rPr lang="en-US" dirty="0" err="1" smtClean="0"/>
              <a:t>adalah</a:t>
            </a:r>
            <a:r>
              <a:rPr lang="en-US" dirty="0" smtClean="0"/>
              <a:t> </a:t>
            </a:r>
            <a:r>
              <a:rPr lang="en-US" dirty="0" err="1" smtClean="0"/>
              <a:t>suatu</a:t>
            </a:r>
            <a:r>
              <a:rPr lang="en-US" dirty="0" smtClean="0"/>
              <a:t> </a:t>
            </a:r>
            <a:r>
              <a:rPr lang="en-US" dirty="0" err="1" smtClean="0"/>
              <a:t>kebutuhan</a:t>
            </a:r>
            <a:r>
              <a:rPr lang="en-US" dirty="0" smtClean="0"/>
              <a:t> yang </a:t>
            </a:r>
            <a:r>
              <a:rPr lang="en-US" dirty="0" err="1" smtClean="0"/>
              <a:t>bersifat</a:t>
            </a:r>
            <a:r>
              <a:rPr lang="en-US" dirty="0" smtClean="0"/>
              <a:t> </a:t>
            </a:r>
            <a:r>
              <a:rPr lang="en-US" dirty="0" err="1" smtClean="0"/>
              <a:t>jangka</a:t>
            </a:r>
            <a:r>
              <a:rPr lang="en-US" dirty="0" smtClean="0"/>
              <a:t> </a:t>
            </a:r>
            <a:r>
              <a:rPr lang="en-US" dirty="0" err="1" smtClean="0"/>
              <a:t>panjang</a:t>
            </a:r>
            <a:r>
              <a:rPr lang="en-US" dirty="0" smtClean="0"/>
              <a:t> </a:t>
            </a:r>
            <a:r>
              <a:rPr lang="en-US" dirty="0" err="1" smtClean="0"/>
              <a:t>untuk</a:t>
            </a:r>
            <a:r>
              <a:rPr lang="en-US" dirty="0" smtClean="0"/>
              <a:t> </a:t>
            </a:r>
            <a:r>
              <a:rPr lang="en-US" dirty="0" err="1" smtClean="0"/>
              <a:t>mengatasi</a:t>
            </a:r>
            <a:r>
              <a:rPr lang="en-US" dirty="0" smtClean="0"/>
              <a:t> </a:t>
            </a:r>
            <a:r>
              <a:rPr lang="en-US" dirty="0" err="1" smtClean="0"/>
              <a:t>hubungan</a:t>
            </a:r>
            <a:r>
              <a:rPr lang="en-US" dirty="0" smtClean="0"/>
              <a:t> gender yang </a:t>
            </a:r>
            <a:r>
              <a:rPr lang="en-US" dirty="0" err="1" smtClean="0"/>
              <a:t>tidak</a:t>
            </a:r>
            <a:r>
              <a:rPr lang="en-US" dirty="0" smtClean="0"/>
              <a:t> </a:t>
            </a:r>
            <a:r>
              <a:rPr lang="en-US" dirty="0" err="1" smtClean="0"/>
              <a:t>seimbang</a:t>
            </a:r>
            <a:r>
              <a:rPr lang="en-US" dirty="0" smtClean="0"/>
              <a:t>.</a:t>
            </a:r>
          </a:p>
          <a:p>
            <a:pPr algn="just">
              <a:lnSpc>
                <a:spcPct val="150000"/>
              </a:lnSpc>
            </a:pPr>
            <a:r>
              <a:rPr lang="en-US" dirty="0" smtClean="0"/>
              <a:t>	</a:t>
            </a:r>
            <a:r>
              <a:rPr lang="en-US" dirty="0" err="1" smtClean="0"/>
              <a:t>Karena</a:t>
            </a:r>
            <a:r>
              <a:rPr lang="en-US" dirty="0" smtClean="0"/>
              <a:t> </a:t>
            </a:r>
            <a:r>
              <a:rPr lang="en-US" dirty="0" err="1" smtClean="0"/>
              <a:t>kebutuhan</a:t>
            </a:r>
            <a:r>
              <a:rPr lang="en-US" dirty="0" smtClean="0"/>
              <a:t> </a:t>
            </a:r>
            <a:r>
              <a:rPr lang="en-US" dirty="0" err="1" smtClean="0"/>
              <a:t>strategis</a:t>
            </a:r>
            <a:r>
              <a:rPr lang="en-US" dirty="0" smtClean="0"/>
              <a:t> gender </a:t>
            </a:r>
            <a:r>
              <a:rPr lang="en-US" dirty="0" err="1" smtClean="0"/>
              <a:t>tidak</a:t>
            </a:r>
            <a:r>
              <a:rPr lang="en-US" dirty="0" smtClean="0"/>
              <a:t> </a:t>
            </a:r>
            <a:r>
              <a:rPr lang="en-US" dirty="0" err="1" smtClean="0"/>
              <a:t>selalu</a:t>
            </a:r>
            <a:r>
              <a:rPr lang="en-US" dirty="0" smtClean="0"/>
              <a:t> </a:t>
            </a:r>
            <a:r>
              <a:rPr lang="en-US" dirty="0" err="1" smtClean="0"/>
              <a:t>dapat</a:t>
            </a:r>
            <a:r>
              <a:rPr lang="en-US" dirty="0" smtClean="0"/>
              <a:t> </a:t>
            </a:r>
            <a:r>
              <a:rPr lang="en-US" dirty="0" err="1" smtClean="0"/>
              <a:t>dikenali</a:t>
            </a:r>
            <a:r>
              <a:rPr lang="en-US" dirty="0" smtClean="0"/>
              <a:t> </a:t>
            </a:r>
            <a:r>
              <a:rPr lang="en-US" dirty="0" err="1" smtClean="0"/>
              <a:t>oleh</a:t>
            </a:r>
            <a:r>
              <a:rPr lang="en-US" dirty="0" smtClean="0"/>
              <a:t> </a:t>
            </a:r>
            <a:r>
              <a:rPr lang="en-US" dirty="0" err="1" smtClean="0"/>
              <a:t>perempuan</a:t>
            </a:r>
            <a:r>
              <a:rPr lang="en-US" dirty="0" smtClean="0"/>
              <a:t> </a:t>
            </a:r>
            <a:r>
              <a:rPr lang="en-US" dirty="0" err="1" smtClean="0"/>
              <a:t>itu</a:t>
            </a:r>
            <a:r>
              <a:rPr lang="en-US" dirty="0" smtClean="0"/>
              <a:t> </a:t>
            </a:r>
            <a:r>
              <a:rPr lang="en-US" dirty="0" err="1" smtClean="0"/>
              <a:t>sendiri</a:t>
            </a:r>
            <a:r>
              <a:rPr lang="en-US" dirty="0" smtClean="0"/>
              <a:t>, </a:t>
            </a:r>
            <a:r>
              <a:rPr lang="en-US" smtClean="0"/>
              <a:t>maka</a:t>
            </a:r>
            <a:r>
              <a:rPr lang="en-US" dirty="0" smtClean="0"/>
              <a:t> </a:t>
            </a:r>
            <a:r>
              <a:rPr lang="en-US" dirty="0" err="1" smtClean="0"/>
              <a:t>peranan</a:t>
            </a:r>
            <a:r>
              <a:rPr lang="en-US" dirty="0" smtClean="0"/>
              <a:t> </a:t>
            </a:r>
            <a:r>
              <a:rPr lang="en-US" dirty="0" err="1" smtClean="0"/>
              <a:t>perencanaan</a:t>
            </a:r>
            <a:r>
              <a:rPr lang="en-US" dirty="0" smtClean="0"/>
              <a:t> </a:t>
            </a:r>
            <a:r>
              <a:rPr lang="en-US" dirty="0" err="1" smtClean="0"/>
              <a:t>pembangunan</a:t>
            </a:r>
            <a:r>
              <a:rPr lang="en-US" dirty="0" smtClean="0"/>
              <a:t> </a:t>
            </a:r>
            <a:r>
              <a:rPr lang="en-US" dirty="0" err="1" smtClean="0"/>
              <a:t>menjadi</a:t>
            </a:r>
            <a:r>
              <a:rPr lang="en-US" dirty="0" smtClean="0"/>
              <a:t> </a:t>
            </a:r>
            <a:r>
              <a:rPr lang="en-US" dirty="0" err="1" smtClean="0"/>
              <a:t>sangat</a:t>
            </a:r>
            <a:r>
              <a:rPr lang="en-US" dirty="0" smtClean="0"/>
              <a:t> </a:t>
            </a:r>
            <a:r>
              <a:rPr lang="en-US" dirty="0" err="1" smtClean="0"/>
              <a:t>penting</a:t>
            </a:r>
            <a:r>
              <a:rPr lang="en-US" dirty="0" smtClean="0"/>
              <a:t> </a:t>
            </a:r>
            <a:r>
              <a:rPr lang="en-US" dirty="0" err="1" smtClean="0"/>
              <a:t>dalam</a:t>
            </a:r>
            <a:r>
              <a:rPr lang="en-US" dirty="0" smtClean="0"/>
              <a:t> </a:t>
            </a:r>
            <a:r>
              <a:rPr lang="en-US" dirty="0" err="1" smtClean="0"/>
              <a:t>mengidentifikasi</a:t>
            </a:r>
            <a:r>
              <a:rPr lang="en-US" dirty="0" smtClean="0"/>
              <a:t> </a:t>
            </a:r>
            <a:r>
              <a:rPr lang="en-US" dirty="0" err="1" smtClean="0"/>
              <a:t>kebutuhan</a:t>
            </a:r>
            <a:r>
              <a:rPr lang="en-US" dirty="0" smtClean="0"/>
              <a:t> </a:t>
            </a:r>
            <a:r>
              <a:rPr lang="en-US" dirty="0" err="1" smtClean="0"/>
              <a:t>strategis</a:t>
            </a:r>
            <a:r>
              <a:rPr lang="en-US" dirty="0" smtClean="0"/>
              <a:t> gender </a:t>
            </a:r>
            <a:r>
              <a:rPr lang="en-US" dirty="0" err="1" smtClean="0"/>
              <a:t>dimaksud</a:t>
            </a:r>
            <a:r>
              <a:rPr lang="en-US" dirty="0" smtClean="0"/>
              <a:t>.</a:t>
            </a:r>
          </a:p>
          <a:p>
            <a:pPr algn="just">
              <a:lnSpc>
                <a:spcPct val="150000"/>
              </a:lnSpc>
            </a:pPr>
            <a:r>
              <a:rPr lang="en-US" dirty="0" smtClean="0"/>
              <a:t>	</a:t>
            </a:r>
            <a:r>
              <a:rPr lang="en-US" dirty="0" err="1" smtClean="0"/>
              <a:t>Dengan</a:t>
            </a:r>
            <a:r>
              <a:rPr lang="en-US" dirty="0" smtClean="0"/>
              <a:t> </a:t>
            </a:r>
            <a:r>
              <a:rPr lang="en-US" dirty="0" err="1" smtClean="0"/>
              <a:t>demikian</a:t>
            </a:r>
            <a:r>
              <a:rPr lang="en-US" dirty="0" smtClean="0"/>
              <a:t> </a:t>
            </a:r>
            <a:r>
              <a:rPr lang="en-US" dirty="0" err="1" smtClean="0"/>
              <a:t>kebijakan</a:t>
            </a:r>
            <a:r>
              <a:rPr lang="en-US" dirty="0" smtClean="0"/>
              <a:t> </a:t>
            </a:r>
            <a:r>
              <a:rPr lang="en-US" dirty="0" err="1" smtClean="0"/>
              <a:t>dan</a:t>
            </a:r>
            <a:r>
              <a:rPr lang="en-US" dirty="0" smtClean="0"/>
              <a:t> </a:t>
            </a:r>
            <a:r>
              <a:rPr lang="en-US" dirty="0" err="1" smtClean="0"/>
              <a:t>perencanaan</a:t>
            </a:r>
            <a:r>
              <a:rPr lang="en-US" dirty="0" smtClean="0"/>
              <a:t> </a:t>
            </a:r>
            <a:r>
              <a:rPr lang="en-US" dirty="0" err="1" smtClean="0"/>
              <a:t>pembangunan</a:t>
            </a:r>
            <a:r>
              <a:rPr lang="en-US" dirty="0" smtClean="0"/>
              <a:t> </a:t>
            </a:r>
            <a:r>
              <a:rPr lang="en-US" dirty="0" err="1" smtClean="0"/>
              <a:t>hendaknya</a:t>
            </a:r>
            <a:r>
              <a:rPr lang="en-US" dirty="0" smtClean="0"/>
              <a:t> </a:t>
            </a:r>
            <a:r>
              <a:rPr lang="en-US" dirty="0" err="1" smtClean="0"/>
              <a:t>mempertimbangkan</a:t>
            </a:r>
            <a:r>
              <a:rPr lang="en-US" dirty="0" smtClean="0"/>
              <a:t> </a:t>
            </a:r>
            <a:r>
              <a:rPr lang="en-US" dirty="0" err="1" smtClean="0"/>
              <a:t>kedua</a:t>
            </a:r>
            <a:r>
              <a:rPr lang="en-US" dirty="0" smtClean="0"/>
              <a:t> </a:t>
            </a:r>
            <a:r>
              <a:rPr lang="en-US" dirty="0" err="1" smtClean="0"/>
              <a:t>kebutuhan</a:t>
            </a:r>
            <a:r>
              <a:rPr lang="en-US" dirty="0" smtClean="0"/>
              <a:t> gender, </a:t>
            </a:r>
            <a:r>
              <a:rPr lang="en-US" dirty="0" err="1" smtClean="0"/>
              <a:t>baik</a:t>
            </a:r>
            <a:r>
              <a:rPr lang="en-US" dirty="0" smtClean="0"/>
              <a:t> yang </a:t>
            </a:r>
            <a:r>
              <a:rPr lang="en-US" dirty="0" err="1" smtClean="0"/>
              <a:t>bersifat</a:t>
            </a:r>
            <a:r>
              <a:rPr lang="en-US" dirty="0" smtClean="0"/>
              <a:t> </a:t>
            </a:r>
            <a:r>
              <a:rPr lang="en-US" dirty="0" err="1" smtClean="0"/>
              <a:t>praktis</a:t>
            </a:r>
            <a:r>
              <a:rPr lang="en-US" dirty="0" smtClean="0"/>
              <a:t> </a:t>
            </a:r>
            <a:r>
              <a:rPr lang="en-US" dirty="0" err="1" smtClean="0"/>
              <a:t>maupun</a:t>
            </a:r>
            <a:r>
              <a:rPr lang="en-US" dirty="0" smtClean="0"/>
              <a:t> </a:t>
            </a:r>
            <a:r>
              <a:rPr lang="en-US" dirty="0" err="1" smtClean="0"/>
              <a:t>strategis</a:t>
            </a:r>
            <a:r>
              <a:rPr lang="en-US" dirty="0" smtClean="0"/>
              <a:t>.</a:t>
            </a:r>
            <a:endParaRPr lang="en-US" dirty="0"/>
          </a:p>
        </p:txBody>
      </p:sp>
    </p:spTree>
  </p:cSld>
  <p:clrMapOvr>
    <a:masterClrMapping/>
  </p:clrMapOvr>
  <p:transition spd="slow">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6215106" cy="714380"/>
          </a:xfrm>
        </p:spPr>
        <p:txBody>
          <a:bodyPr/>
          <a:lstStyle/>
          <a:p>
            <a:r>
              <a:rPr lang="id-ID" dirty="0" smtClean="0"/>
              <a:t>Konvensi Internasional</a:t>
            </a:r>
            <a:endParaRPr lang="id-ID" dirty="0"/>
          </a:p>
        </p:txBody>
      </p:sp>
      <p:sp>
        <p:nvSpPr>
          <p:cNvPr id="3" name="Content Placeholder 2"/>
          <p:cNvSpPr>
            <a:spLocks noGrp="1"/>
          </p:cNvSpPr>
          <p:nvPr>
            <p:ph idx="1"/>
          </p:nvPr>
        </p:nvSpPr>
        <p:spPr>
          <a:xfrm>
            <a:off x="500034" y="1142984"/>
            <a:ext cx="8183880" cy="5214974"/>
          </a:xfrm>
        </p:spPr>
        <p:txBody>
          <a:bodyPr>
            <a:normAutofit fontScale="85000" lnSpcReduction="20000"/>
          </a:bodyPr>
          <a:lstStyle/>
          <a:p>
            <a:pPr algn="just">
              <a:lnSpc>
                <a:spcPct val="134000"/>
              </a:lnSpc>
              <a:buNone/>
            </a:pPr>
            <a:r>
              <a:rPr lang="id-ID" dirty="0" smtClean="0"/>
              <a:t>		Kedua konvensi tersebut serta merta telah menghilangkan akses perempuan terhadap pekerjaan-pekerjaan tertentu di malam hari dan juga di pertambangan. Asumsi yang digunakan adalah bahwa masyarakat mempunyai kepentingan melindungi kaum perempuan atas kesehatannya, keselamatannya, moralitasnya, serta waktu yang harus diluangkannya untuk keluarga. Jika perempuan diberikan kesempatan untuk bekerja di malam hari, maka ia tidak bisa menunaikan kewajibannya terhadap keluarga dari rumah tangganya.</a:t>
            </a:r>
            <a:endParaRPr lang="id-ID"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6215106" cy="714380"/>
          </a:xfrm>
        </p:spPr>
        <p:txBody>
          <a:bodyPr/>
          <a:lstStyle/>
          <a:p>
            <a:r>
              <a:rPr lang="id-ID" dirty="0" smtClean="0"/>
              <a:t>Konvensi Internasional</a:t>
            </a:r>
            <a:endParaRPr lang="id-ID" dirty="0"/>
          </a:p>
        </p:txBody>
      </p:sp>
      <p:sp>
        <p:nvSpPr>
          <p:cNvPr id="3" name="Content Placeholder 2"/>
          <p:cNvSpPr>
            <a:spLocks noGrp="1"/>
          </p:cNvSpPr>
          <p:nvPr>
            <p:ph idx="1"/>
          </p:nvPr>
        </p:nvSpPr>
        <p:spPr>
          <a:xfrm>
            <a:off x="500034" y="1142984"/>
            <a:ext cx="8183880" cy="5214974"/>
          </a:xfrm>
        </p:spPr>
        <p:txBody>
          <a:bodyPr>
            <a:normAutofit fontScale="77500" lnSpcReduction="20000"/>
          </a:bodyPr>
          <a:lstStyle/>
          <a:p>
            <a:pPr marL="514350" indent="-514350" algn="just">
              <a:lnSpc>
                <a:spcPct val="134000"/>
              </a:lnSpc>
              <a:buFont typeface="+mj-lt"/>
              <a:buAutoNum type="arabicParenR" startAt="2"/>
            </a:pPr>
            <a:r>
              <a:rPr lang="id-ID" dirty="0" smtClean="0"/>
              <a:t>Konvensi yang bersifat mengoreksi (corrective convention): konvensi dengan kategori yang kedua ini didasarkan pada asuumsi bahwa dalam bidang-bidang yang khusus kaum perempuan tidak memperoleh perlakuan yang adil. Tujuan utama dari konvensi dalam kategori ini adlaah untuk meningkatkan status dan keadaan kaum perempuan dalam masyarakat yang telah diperlakukan sebagai obyek (seks) dan dianggap tidak mempunyai status apapun dalam masyarakat, dimana laki-laki tidak akan mengalaminya sebagai korban. Contoh konvensi untuk kategori ini adalah konvensi nomor B. 1C dan I (termasuk B. 1E F) </a:t>
            </a:r>
            <a:endParaRPr lang="id-ID"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6215106" cy="714380"/>
          </a:xfrm>
        </p:spPr>
        <p:txBody>
          <a:bodyPr/>
          <a:lstStyle/>
          <a:p>
            <a:r>
              <a:rPr lang="id-ID" dirty="0" smtClean="0"/>
              <a:t>Konvensi Internasional</a:t>
            </a:r>
            <a:endParaRPr lang="id-ID" dirty="0"/>
          </a:p>
        </p:txBody>
      </p:sp>
      <p:sp>
        <p:nvSpPr>
          <p:cNvPr id="3" name="Content Placeholder 2"/>
          <p:cNvSpPr>
            <a:spLocks noGrp="1"/>
          </p:cNvSpPr>
          <p:nvPr>
            <p:ph idx="1"/>
          </p:nvPr>
        </p:nvSpPr>
        <p:spPr>
          <a:xfrm>
            <a:off x="0" y="1142984"/>
            <a:ext cx="8683914" cy="5214974"/>
          </a:xfrm>
        </p:spPr>
        <p:txBody>
          <a:bodyPr>
            <a:noAutofit/>
          </a:bodyPr>
          <a:lstStyle/>
          <a:p>
            <a:pPr marL="514350" indent="-514350" algn="just">
              <a:lnSpc>
                <a:spcPct val="134000"/>
              </a:lnSpc>
              <a:buNone/>
            </a:pPr>
            <a:r>
              <a:rPr lang="id-ID" sz="1810" dirty="0" smtClean="0"/>
              <a:t>	Meski konvensi-konvensi ini menggunakan asumsi-asumsi yang menempatkan perempuan sama dengan anak-anak, yakni sebagai pihak yang tidak dapat melindungi diri dari kepentingan-kepentingan sendiri, anmun konvensi ini cukup jelas telah mengoreksi pandangan masyarakat tentang dunia prostitusi sebagai msalah moral belaka dan pekerja seks adalah sampah masyarakat. Pada umumnya masyarakat menganggap bahwa perempuan adalah pihak yang paling tidak bermoral dan harus dipersalahkan. Padahal sesungguhnya pelacuran itu merupakan bentuk kekerasan terhadap perempuan yang dilestarikan tidak saja melalui mekanisme-mekanisme sosial yang ada (misalnya perempuan aalah obyek seksusal dans ebagainya), tetapi juga oleh mekanisme-mekanisme ekonomi yang menyebabkan bentuk kekerasan terhadap perempuan itu tetap lestari.</a:t>
            </a:r>
            <a:endParaRPr lang="id-ID" sz="1810"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6215106" cy="714380"/>
          </a:xfrm>
        </p:spPr>
        <p:txBody>
          <a:bodyPr/>
          <a:lstStyle/>
          <a:p>
            <a:r>
              <a:rPr lang="id-ID" dirty="0" smtClean="0"/>
              <a:t>Konvensi Internasional</a:t>
            </a:r>
            <a:endParaRPr lang="id-ID" dirty="0"/>
          </a:p>
        </p:txBody>
      </p:sp>
      <p:sp>
        <p:nvSpPr>
          <p:cNvPr id="3" name="Content Placeholder 2"/>
          <p:cNvSpPr>
            <a:spLocks noGrp="1"/>
          </p:cNvSpPr>
          <p:nvPr>
            <p:ph idx="1"/>
          </p:nvPr>
        </p:nvSpPr>
        <p:spPr>
          <a:xfrm>
            <a:off x="285720" y="1142984"/>
            <a:ext cx="8398194" cy="5214974"/>
          </a:xfrm>
        </p:spPr>
        <p:txBody>
          <a:bodyPr>
            <a:noAutofit/>
          </a:bodyPr>
          <a:lstStyle/>
          <a:p>
            <a:pPr marL="514350" indent="-514350" algn="just">
              <a:lnSpc>
                <a:spcPct val="134000"/>
              </a:lnSpc>
              <a:buFont typeface="+mj-lt"/>
              <a:buAutoNum type="arabicParenR" startAt="3"/>
            </a:pPr>
            <a:r>
              <a:rPr lang="id-ID" sz="1950" dirty="0" smtClean="0"/>
              <a:t>Konvensi yang bersifat non-diskriminasi (</a:t>
            </a:r>
            <a:r>
              <a:rPr lang="id-ID" sz="1950" i="1" dirty="0" smtClean="0"/>
              <a:t>non-diskriminatory convention)</a:t>
            </a:r>
            <a:r>
              <a:rPr lang="id-ID" sz="1950" dirty="0" smtClean="0"/>
              <a:t>: pernyataan pertama yang memuat prinsip bahwa jeis kelamin tidak semestinya menjadi dasar segala bentuk dikriminasi termuat dalam Preambule Piagam PBB yang antara lain menyatakan: “demi memperteguh kepercayaan pada hak-hak azasi manusia, pada harga dan derajat diri manusia, pada hak-hak yang sama baik laki-laki maupun perempuan,  ... dan seterusnya”.</a:t>
            </a:r>
          </a:p>
          <a:p>
            <a:pPr marL="514350" indent="-514350" algn="just">
              <a:lnSpc>
                <a:spcPct val="134000"/>
              </a:lnSpc>
              <a:buNone/>
            </a:pPr>
            <a:r>
              <a:rPr lang="id-ID" sz="1950" dirty="0" smtClean="0"/>
              <a:t>		Di samping konvensi-konvensi dengan kategori itu, Hevener membuat satu kategori lagi yang disebut dengan </a:t>
            </a:r>
            <a:r>
              <a:rPr lang="id-ID" sz="1950" i="1" dirty="0" smtClean="0"/>
              <a:t>mixed </a:t>
            </a:r>
            <a:r>
              <a:rPr lang="id-ID" sz="1950" dirty="0" smtClean="0"/>
              <a:t>convention yang artinya bahwa konvensi-konvensi dalam kategori ini mengandung ketiga elemen tadi.</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6215106" cy="714380"/>
          </a:xfrm>
        </p:spPr>
        <p:txBody>
          <a:bodyPr/>
          <a:lstStyle/>
          <a:p>
            <a:r>
              <a:rPr lang="id-ID" dirty="0" smtClean="0"/>
              <a:t>Konvensi Internasional</a:t>
            </a:r>
            <a:endParaRPr lang="id-ID" dirty="0"/>
          </a:p>
        </p:txBody>
      </p:sp>
      <p:sp>
        <p:nvSpPr>
          <p:cNvPr id="3" name="Content Placeholder 2"/>
          <p:cNvSpPr>
            <a:spLocks noGrp="1"/>
          </p:cNvSpPr>
          <p:nvPr>
            <p:ph idx="1"/>
          </p:nvPr>
        </p:nvSpPr>
        <p:spPr>
          <a:xfrm>
            <a:off x="285720" y="1142984"/>
            <a:ext cx="8398194" cy="5214974"/>
          </a:xfrm>
        </p:spPr>
        <p:txBody>
          <a:bodyPr>
            <a:noAutofit/>
          </a:bodyPr>
          <a:lstStyle/>
          <a:p>
            <a:pPr marL="514350" indent="-514350" algn="just">
              <a:lnSpc>
                <a:spcPct val="134000"/>
              </a:lnSpc>
              <a:buNone/>
            </a:pPr>
            <a:r>
              <a:rPr lang="id-ID" sz="2300" dirty="0" smtClean="0"/>
              <a:t>		Dengan memakai ketiga pendekatan itu, sebagai pisau analitis terhadap semua dokumen internasional tersebut. Hevener sampai pada kesimpulan bahwa secara implisit terjadi perubahan peran perempuan dari batasan yang rigit (</a:t>
            </a:r>
            <a:r>
              <a:rPr lang="id-ID" sz="2300" i="1" dirty="0" smtClean="0"/>
              <a:t>restrictive)</a:t>
            </a:r>
            <a:r>
              <a:rPr lang="id-ID" sz="2300" dirty="0" smtClean="0"/>
              <a:t> hanya sebagai istri dan ibu ke arah konsep peran perempuan yang lebih dinamis sebagai tercermin dalam konvensi-konvensi ttersebut. Artinya, kaum perempuan tidak lagi terkkungkung dalam sektor domestik semata-mata.</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6215106" cy="714380"/>
          </a:xfrm>
        </p:spPr>
        <p:txBody>
          <a:bodyPr>
            <a:normAutofit fontScale="90000"/>
          </a:bodyPr>
          <a:lstStyle/>
          <a:p>
            <a:r>
              <a:rPr lang="id-ID" dirty="0" smtClean="0"/>
              <a:t>Gender dan Diskriminasi</a:t>
            </a:r>
            <a:endParaRPr lang="id-ID" dirty="0"/>
          </a:p>
        </p:txBody>
      </p:sp>
      <p:sp>
        <p:nvSpPr>
          <p:cNvPr id="3" name="Content Placeholder 2"/>
          <p:cNvSpPr>
            <a:spLocks noGrp="1"/>
          </p:cNvSpPr>
          <p:nvPr>
            <p:ph idx="1"/>
          </p:nvPr>
        </p:nvSpPr>
        <p:spPr>
          <a:xfrm>
            <a:off x="285720" y="1142984"/>
            <a:ext cx="8398194" cy="5214974"/>
          </a:xfrm>
        </p:spPr>
        <p:txBody>
          <a:bodyPr>
            <a:noAutofit/>
          </a:bodyPr>
          <a:lstStyle/>
          <a:p>
            <a:pPr marL="514350" indent="-514350" algn="just">
              <a:lnSpc>
                <a:spcPct val="134000"/>
              </a:lnSpc>
              <a:buNone/>
            </a:pPr>
            <a:r>
              <a:rPr lang="id-ID" sz="2600" dirty="0" smtClean="0"/>
              <a:t>		Diskriminasi terhadap perempuan dibahas dalam Konvensi Perempuan. Sekarang konvensi yang telah disahkan menjadi UU RI Nomor 7 Tahun 1984 ini menjadi begitu penting dalam perjuangan kaum perempuan oleh karena itu, isi konvensi akan dibahas lebih detail, meliputi: prinsip-prinsip yang dianut dalam Konvensi Perempuan (1) dan isi Konvensi Perempuan (2)</a:t>
            </a:r>
          </a:p>
        </p:txBody>
      </p:sp>
    </p:spTree>
  </p:cSld>
  <p:clrMapOvr>
    <a:masterClrMapping/>
  </p:clrMapOvr>
  <p:transition spd="slow">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358246" cy="928694"/>
          </a:xfrm>
        </p:spPr>
        <p:txBody>
          <a:bodyPr>
            <a:normAutofit fontScale="90000"/>
          </a:bodyPr>
          <a:lstStyle/>
          <a:p>
            <a:r>
              <a:rPr lang="id-ID" dirty="0" smtClean="0"/>
              <a:t>1. Prinsip-prinsip yang dianut Konvensi Perempuan</a:t>
            </a:r>
            <a:endParaRPr lang="id-ID" dirty="0"/>
          </a:p>
        </p:txBody>
      </p:sp>
      <p:sp>
        <p:nvSpPr>
          <p:cNvPr id="3" name="Content Placeholder 2"/>
          <p:cNvSpPr>
            <a:spLocks noGrp="1"/>
          </p:cNvSpPr>
          <p:nvPr>
            <p:ph idx="1"/>
          </p:nvPr>
        </p:nvSpPr>
        <p:spPr>
          <a:xfrm>
            <a:off x="285720" y="1285860"/>
            <a:ext cx="8398194" cy="5214974"/>
          </a:xfrm>
        </p:spPr>
        <p:txBody>
          <a:bodyPr>
            <a:noAutofit/>
          </a:bodyPr>
          <a:lstStyle/>
          <a:p>
            <a:pPr marL="514350" indent="-514350" algn="just">
              <a:lnSpc>
                <a:spcPct val="134000"/>
              </a:lnSpc>
              <a:buFont typeface="Arial" pitchFamily="34" charset="0"/>
              <a:buChar char="•"/>
            </a:pPr>
            <a:r>
              <a:rPr lang="id-ID" sz="2600" dirty="0" smtClean="0"/>
              <a:t>Konvensi Perempuan menekankan pada kesetaraan dan keadilan antara perempuuan dan laki-laki (</a:t>
            </a:r>
            <a:r>
              <a:rPr lang="id-ID" sz="2600" i="1" dirty="0" smtClean="0"/>
              <a:t>equality</a:t>
            </a:r>
            <a:r>
              <a:rPr lang="id-ID" sz="2600" dirty="0" smtClean="0"/>
              <a:t> and equity)</a:t>
            </a:r>
            <a:r>
              <a:rPr lang="id-ID" sz="2600" i="1" dirty="0" smtClean="0"/>
              <a:t>, </a:t>
            </a:r>
            <a:r>
              <a:rPr lang="id-ID" sz="2600" dirty="0" smtClean="0"/>
              <a:t>yaitu persamaan hak dan kesempatan serta perlakuan di segala bidang dan segala kegiatan.</a:t>
            </a:r>
          </a:p>
          <a:p>
            <a:pPr marL="514350" indent="-514350" algn="just">
              <a:lnSpc>
                <a:spcPct val="134000"/>
              </a:lnSpc>
              <a:buFont typeface="Arial" pitchFamily="34" charset="0"/>
              <a:buChar char="•"/>
            </a:pPr>
            <a:r>
              <a:rPr lang="id-ID" sz="2600" dirty="0" smtClean="0"/>
              <a:t>Konvensi perempuan mengakui adanya:</a:t>
            </a:r>
          </a:p>
          <a:p>
            <a:pPr marL="514350" indent="-514350" algn="just">
              <a:lnSpc>
                <a:spcPct val="134000"/>
              </a:lnSpc>
              <a:buNone/>
            </a:pPr>
            <a:r>
              <a:rPr lang="id-ID" sz="2600" dirty="0" smtClean="0"/>
              <a:t>a. Perbedaan biologis atau kodrati antara perempuan dan laki-laki;</a:t>
            </a:r>
          </a:p>
          <a:p>
            <a:pPr marL="514350" indent="-514350" algn="just">
              <a:lnSpc>
                <a:spcPct val="134000"/>
              </a:lnSpc>
              <a:buNone/>
            </a:pPr>
            <a:endParaRPr lang="id-ID" sz="2600" dirty="0" smtClean="0"/>
          </a:p>
        </p:txBody>
      </p:sp>
    </p:spTree>
  </p:cSld>
  <p:clrMapOvr>
    <a:masterClrMapping/>
  </p:clrMapOvr>
  <p:transition spd="slow">
    <p:random/>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244</TotalTime>
  <Words>855</Words>
  <Application>Microsoft Office PowerPoint</Application>
  <PresentationFormat>On-screen Show (4:3)</PresentationFormat>
  <Paragraphs>110</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Aspect</vt:lpstr>
      <vt:lpstr>GENDER</vt:lpstr>
      <vt:lpstr>Konvensi Internasional</vt:lpstr>
      <vt:lpstr>Konvensi Internasional</vt:lpstr>
      <vt:lpstr>Konvensi Internasional</vt:lpstr>
      <vt:lpstr>Konvensi Internasional</vt:lpstr>
      <vt:lpstr>Konvensi Internasional</vt:lpstr>
      <vt:lpstr>Konvensi Internasional</vt:lpstr>
      <vt:lpstr>Gender dan Diskriminasi</vt:lpstr>
      <vt:lpstr>1. Prinsip-prinsip yang dianut Konvensi Perempuan</vt:lpstr>
      <vt:lpstr>1. Prinsip-prinsip yang dianut Konvensi Perempuan</vt:lpstr>
      <vt:lpstr>1. Prinsip-prinsip yang dianut Konvensi Perempuan</vt:lpstr>
      <vt:lpstr>1. Prinsip-prinsip yang dianut Konvensi Perempuan</vt:lpstr>
      <vt:lpstr>1. Prinsip-prinsip yang dianut Konvensi Perempuan</vt:lpstr>
      <vt:lpstr>1. Prinsip-prinsip yang dianut Konvensi Perempuan</vt:lpstr>
      <vt:lpstr>1. Prinsip-prinsip yang dianut Konvensi Perempuan</vt:lpstr>
      <vt:lpstr>1. Prinsip-prinsip yang dianut Konvensi Perempuan</vt:lpstr>
      <vt:lpstr>Pemberdayaan Perempuan</vt:lpstr>
      <vt:lpstr>Pemberdayaan Perempuan</vt:lpstr>
      <vt:lpstr>Pemberdayaan Perempuan</vt:lpstr>
      <vt:lpstr>Pemberdayaan Perempuan</vt:lpstr>
      <vt:lpstr>Pemberdayaan Perempuan</vt:lpstr>
      <vt:lpstr>Pemberdayaan Perempuan</vt:lpstr>
      <vt:lpstr>Pemberdayaan Perempuan</vt:lpstr>
      <vt:lpstr>Pemberdayaan Perempuan</vt:lpstr>
      <vt:lpstr>Proses Perencanaan Pembangunan berwawasan Gender</vt:lpstr>
      <vt:lpstr>Proses Perencanaan Pembangunan berwawasan Gender</vt:lpstr>
      <vt:lpstr>Proses Perencanaan Pembangunan berwawasan Gender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GENDER</dc:title>
  <dc:creator>Siti</dc:creator>
  <cp:lastModifiedBy>Doddy</cp:lastModifiedBy>
  <cp:revision>32</cp:revision>
  <dcterms:created xsi:type="dcterms:W3CDTF">2012-10-24T01:16:31Z</dcterms:created>
  <dcterms:modified xsi:type="dcterms:W3CDTF">2012-10-31T04:18:40Z</dcterms:modified>
</cp:coreProperties>
</file>