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315" r:id="rId6"/>
    <p:sldId id="314" r:id="rId7"/>
    <p:sldId id="330" r:id="rId8"/>
    <p:sldId id="323" r:id="rId9"/>
    <p:sldId id="332" r:id="rId10"/>
    <p:sldId id="324" r:id="rId11"/>
    <p:sldId id="325" r:id="rId12"/>
    <p:sldId id="327" r:id="rId13"/>
    <p:sldId id="328" r:id="rId14"/>
    <p:sldId id="329" r:id="rId15"/>
    <p:sldId id="331" r:id="rId16"/>
    <p:sldId id="296" r:id="rId17"/>
    <p:sldId id="303" r:id="rId18"/>
    <p:sldId id="318" r:id="rId19"/>
    <p:sldId id="304" r:id="rId20"/>
    <p:sldId id="322" r:id="rId21"/>
    <p:sldId id="305" r:id="rId22"/>
    <p:sldId id="317" r:id="rId23"/>
    <p:sldId id="306" r:id="rId24"/>
    <p:sldId id="299" r:id="rId25"/>
    <p:sldId id="300" r:id="rId26"/>
    <p:sldId id="301" r:id="rId27"/>
    <p:sldId id="302" r:id="rId28"/>
    <p:sldId id="257" r:id="rId29"/>
    <p:sldId id="316"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5" r:id="rId47"/>
    <p:sldId id="291" r:id="rId48"/>
    <p:sldId id="292" r:id="rId49"/>
    <p:sldId id="293" r:id="rId50"/>
    <p:sldId id="294" r:id="rId51"/>
    <p:sldId id="321" r:id="rId52"/>
    <p:sldId id="312" r:id="rId53"/>
    <p:sldId id="308" r:id="rId54"/>
    <p:sldId id="313" r:id="rId55"/>
    <p:sldId id="309" r:id="rId56"/>
    <p:sldId id="310" r:id="rId57"/>
    <p:sldId id="31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EBFB2F-3398-4B1E-856F-360988681AE9}" type="datetimeFigureOut">
              <a:rPr lang="en-US" smtClean="0"/>
              <a:pPr/>
              <a:t>3/6/2020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2C7050-A3F2-416A-973B-C87483C5861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2C7050-A3F2-416A-973B-C87483C5861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2C7050-A3F2-416A-973B-C87483C5861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92C7050-A3F2-416A-973B-C87483C586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92C7050-A3F2-416A-973B-C87483C586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92C7050-A3F2-416A-973B-C87483C5861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92C7050-A3F2-416A-973B-C87483C586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92C7050-A3F2-416A-973B-C87483C586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2C7050-A3F2-416A-973B-C87483C5861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2C7050-A3F2-416A-973B-C87483C586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2C7050-A3F2-416A-973B-C87483C5861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0EBFB2F-3398-4B1E-856F-360988681AE9}" type="datetimeFigureOut">
              <a:rPr lang="en-US" smtClean="0"/>
              <a:pPr/>
              <a:t>3/6/2020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92C7050-A3F2-416A-973B-C87483C58613}"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EBFB2F-3398-4B1E-856F-360988681AE9}" type="datetimeFigureOut">
              <a:rPr lang="en-US" smtClean="0"/>
              <a:pPr/>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BFB2F-3398-4B1E-856F-360988681AE9}" type="datetimeFigureOut">
              <a:rPr lang="en-US" smtClean="0"/>
              <a:pPr/>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BFB2F-3398-4B1E-856F-360988681AE9}" type="datetimeFigureOut">
              <a:rPr lang="en-US" smtClean="0"/>
              <a:pPr/>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0EBFB2F-3398-4B1E-856F-360988681AE9}" type="datetimeFigureOut">
              <a:rPr lang="en-US" smtClean="0"/>
              <a:pPr/>
              <a:t>3/6/2020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92C7050-A3F2-416A-973B-C87483C58613}"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EBFB2F-3398-4B1E-856F-360988681AE9}" type="datetimeFigureOut">
              <a:rPr lang="en-US" smtClean="0"/>
              <a:pPr/>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BFB2F-3398-4B1E-856F-360988681AE9}" type="datetimeFigureOut">
              <a:rPr lang="en-US" smtClean="0"/>
              <a:pPr/>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BFB2F-3398-4B1E-856F-360988681AE9}" type="datetimeFigureOut">
              <a:rPr lang="en-US" smtClean="0"/>
              <a:pPr/>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BFB2F-3398-4B1E-856F-360988681AE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BFB2F-3398-4B1E-856F-360988681AE9}" type="datetimeFigureOut">
              <a:rPr lang="en-US" smtClean="0"/>
              <a:pPr/>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BFB2F-3398-4B1E-856F-360988681AE9}" type="datetimeFigureOut">
              <a:rPr lang="en-US" smtClean="0"/>
              <a:pPr/>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BFB2F-3398-4B1E-856F-360988681AE9}" type="datetimeFigureOut">
              <a:rPr lang="en-US" smtClean="0"/>
              <a:pPr/>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BFB2F-3398-4B1E-856F-360988681AE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7050-A3F2-416A-973B-C87483C586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BFB2F-3398-4B1E-856F-360988681AE9}" type="datetimeFigureOut">
              <a:rPr lang="en-US" smtClean="0"/>
              <a:pPr/>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C7050-A3F2-416A-973B-C87483C58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EBFB2F-3398-4B1E-856F-360988681AE9}" type="datetimeFigureOut">
              <a:rPr lang="en-US" smtClean="0"/>
              <a:pPr/>
              <a:t>3/6/2020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2C7050-A3F2-416A-973B-C87483C58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0EBFB2F-3398-4B1E-856F-360988681AE9}" type="datetimeFigureOut">
              <a:rPr lang="en-US" smtClean="0"/>
              <a:pPr/>
              <a:t>3/6/2020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92C7050-A3F2-416A-973B-C87483C58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0EBFB2F-3398-4B1E-856F-360988681AE9}" type="datetimeFigureOut">
              <a:rPr lang="en-US" smtClean="0"/>
              <a:pPr/>
              <a:t>3/6/2020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92C7050-A3F2-416A-973B-C87483C58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rmAutofit/>
          </a:bodyPr>
          <a:lstStyle/>
          <a:p>
            <a:r>
              <a:rPr lang="en-US" sz="6600" dirty="0" smtClean="0">
                <a:latin typeface="Bauhaus 93" pitchFamily="82" charset="0"/>
              </a:rPr>
              <a:t>ETIKA PEMBANGUNAN</a:t>
            </a:r>
            <a:endParaRPr lang="en-US" sz="6600" dirty="0">
              <a:latin typeface="Bauhaus 93" pitchFamily="82" charset="0"/>
            </a:endParaRPr>
          </a:p>
        </p:txBody>
      </p:sp>
      <p:sp>
        <p:nvSpPr>
          <p:cNvPr id="3" name="Subtitle 2"/>
          <p:cNvSpPr>
            <a:spLocks noGrp="1"/>
          </p:cNvSpPr>
          <p:nvPr>
            <p:ph type="subTitle" idx="1"/>
          </p:nvPr>
        </p:nvSpPr>
        <p:spPr/>
        <p:txBody>
          <a:bodyPr/>
          <a:lstStyle/>
          <a:p>
            <a:endParaRPr lang="en-US" b="1" dirty="0" smtClean="0">
              <a:solidFill>
                <a:schemeClr val="tx1"/>
              </a:solidFill>
            </a:endParaRPr>
          </a:p>
          <a:p>
            <a:r>
              <a:rPr lang="en-US" b="1" dirty="0" smtClean="0">
                <a:solidFill>
                  <a:schemeClr val="tx1"/>
                </a:solidFill>
              </a:rPr>
              <a:t>DR. TRI NUGROHO</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r>
              <a:rPr lang="en-US" sz="3200" b="1" dirty="0" err="1" smtClean="0"/>
              <a:t>Ketiga</a:t>
            </a:r>
            <a:r>
              <a:rPr lang="en-US" sz="3200" b="1" dirty="0" smtClean="0"/>
              <a:t>,</a:t>
            </a:r>
            <a:r>
              <a:rPr lang="en-US" sz="3200" dirty="0" smtClean="0"/>
              <a:t> </a:t>
            </a:r>
            <a:r>
              <a:rPr lang="en-US" sz="3200" dirty="0" err="1" smtClean="0"/>
              <a:t>ilmu</a:t>
            </a:r>
            <a:r>
              <a:rPr lang="en-US" sz="3200" dirty="0" smtClean="0"/>
              <a:t> yang </a:t>
            </a:r>
            <a:r>
              <a:rPr lang="en-US" sz="3200" dirty="0" err="1" smtClean="0"/>
              <a:t>secara</a:t>
            </a:r>
            <a:r>
              <a:rPr lang="en-US" sz="3200" dirty="0" smtClean="0"/>
              <a:t> </a:t>
            </a:r>
            <a:r>
              <a:rPr lang="en-US" sz="3200" dirty="0" err="1" smtClean="0"/>
              <a:t>kritis</a:t>
            </a:r>
            <a:r>
              <a:rPr lang="en-US" sz="3200" dirty="0" smtClean="0"/>
              <a:t> </a:t>
            </a:r>
            <a:r>
              <a:rPr lang="en-US" sz="3200" dirty="0" err="1" smtClean="0"/>
              <a:t>dan</a:t>
            </a:r>
            <a:r>
              <a:rPr lang="en-US" sz="3200" dirty="0" smtClean="0"/>
              <a:t> </a:t>
            </a:r>
            <a:r>
              <a:rPr lang="en-US" sz="3200" dirty="0" err="1" smtClean="0"/>
              <a:t>reflektif</a:t>
            </a:r>
            <a:r>
              <a:rPr lang="en-US" sz="3200" dirty="0" smtClean="0"/>
              <a:t> </a:t>
            </a:r>
            <a:r>
              <a:rPr lang="en-US" sz="3200" dirty="0" err="1" smtClean="0"/>
              <a:t>mengkaji</a:t>
            </a:r>
            <a:r>
              <a:rPr lang="en-US" sz="3200" dirty="0" smtClean="0"/>
              <a:t> </a:t>
            </a:r>
            <a:r>
              <a:rPr lang="en-US" sz="3200" dirty="0" err="1" smtClean="0"/>
              <a:t>tentang</a:t>
            </a:r>
            <a:r>
              <a:rPr lang="en-US" sz="3200" dirty="0" smtClean="0"/>
              <a:t> </a:t>
            </a:r>
            <a:r>
              <a:rPr lang="en-US" sz="3200" dirty="0" err="1" smtClean="0"/>
              <a:t>bagaimana</a:t>
            </a:r>
            <a:r>
              <a:rPr lang="en-US" sz="3200" dirty="0" smtClean="0"/>
              <a:t> </a:t>
            </a:r>
            <a:r>
              <a:rPr lang="en-US" sz="3200" dirty="0" err="1" smtClean="0"/>
              <a:t>manusia</a:t>
            </a:r>
            <a:r>
              <a:rPr lang="en-US" sz="3200" dirty="0" smtClean="0"/>
              <a:t> </a:t>
            </a:r>
            <a:r>
              <a:rPr lang="en-US" sz="3200" dirty="0" err="1" smtClean="0"/>
              <a:t>sebagai</a:t>
            </a:r>
            <a:r>
              <a:rPr lang="en-US" sz="3200" dirty="0" smtClean="0"/>
              <a:t> </a:t>
            </a:r>
            <a:r>
              <a:rPr lang="en-US" sz="3200" dirty="0" err="1" smtClean="0"/>
              <a:t>manusia</a:t>
            </a:r>
            <a:r>
              <a:rPr lang="en-US" sz="3200" dirty="0" smtClean="0"/>
              <a:t> </a:t>
            </a:r>
            <a:r>
              <a:rPr lang="en-US" sz="3200" dirty="0" err="1" smtClean="0"/>
              <a:t>seharusnya</a:t>
            </a:r>
            <a:r>
              <a:rPr lang="en-US" sz="3200" dirty="0" smtClean="0"/>
              <a:t> </a:t>
            </a:r>
            <a:r>
              <a:rPr lang="en-US" sz="3200" dirty="0" err="1" smtClean="0"/>
              <a:t>hidup</a:t>
            </a:r>
            <a:r>
              <a:rPr lang="en-US" sz="3200" dirty="0" smtClean="0"/>
              <a:t>. </a:t>
            </a:r>
          </a:p>
          <a:p>
            <a:r>
              <a:rPr lang="en-US" sz="3200" dirty="0" err="1" smtClean="0"/>
              <a:t>Ilmu</a:t>
            </a:r>
            <a:r>
              <a:rPr lang="en-US" sz="3200" dirty="0" smtClean="0"/>
              <a:t> </a:t>
            </a:r>
            <a:r>
              <a:rPr lang="en-US" sz="3200" dirty="0" err="1" smtClean="0"/>
              <a:t>etika</a:t>
            </a:r>
            <a:r>
              <a:rPr lang="en-US" sz="3200" dirty="0" smtClean="0"/>
              <a:t> </a:t>
            </a:r>
            <a:r>
              <a:rPr lang="en-US" sz="3200" dirty="0" err="1" smtClean="0"/>
              <a:t>juga</a:t>
            </a:r>
            <a:r>
              <a:rPr lang="en-US" sz="3200" dirty="0" smtClean="0"/>
              <a:t> </a:t>
            </a:r>
            <a:r>
              <a:rPr lang="en-US" sz="3200" dirty="0" err="1" smtClean="0"/>
              <a:t>bermaksud</a:t>
            </a:r>
            <a:r>
              <a:rPr lang="en-US" sz="3200" dirty="0" smtClean="0"/>
              <a:t> </a:t>
            </a:r>
            <a:r>
              <a:rPr lang="en-US" sz="3200" b="1" i="1" dirty="0" err="1" smtClean="0"/>
              <a:t>memberi</a:t>
            </a:r>
            <a:r>
              <a:rPr lang="en-US" sz="3200" b="1" i="1" dirty="0" smtClean="0"/>
              <a:t> </a:t>
            </a:r>
            <a:r>
              <a:rPr lang="en-US" sz="3200" b="1" i="1" dirty="0" err="1" smtClean="0"/>
              <a:t>penilaian</a:t>
            </a:r>
            <a:r>
              <a:rPr lang="en-US" sz="3200" dirty="0" smtClean="0"/>
              <a:t> </a:t>
            </a:r>
            <a:r>
              <a:rPr lang="en-US" sz="3200" dirty="0" err="1" smtClean="0"/>
              <a:t>dan</a:t>
            </a:r>
            <a:r>
              <a:rPr lang="en-US" sz="3200" dirty="0" smtClean="0"/>
              <a:t> </a:t>
            </a:r>
            <a:r>
              <a:rPr lang="en-US" sz="3200" dirty="0" err="1" smtClean="0"/>
              <a:t>pertanggungjawaban</a:t>
            </a:r>
            <a:r>
              <a:rPr lang="en-US" sz="3200" dirty="0" smtClean="0"/>
              <a:t> </a:t>
            </a:r>
            <a:r>
              <a:rPr lang="en-US" sz="3200" dirty="0" err="1" smtClean="0"/>
              <a:t>rasional</a:t>
            </a:r>
            <a:r>
              <a:rPr lang="en-US" sz="3200" dirty="0" smtClean="0"/>
              <a:t> </a:t>
            </a:r>
            <a:r>
              <a:rPr lang="en-US" sz="3200" dirty="0" err="1" smtClean="0"/>
              <a:t>tentang</a:t>
            </a:r>
            <a:r>
              <a:rPr lang="en-US" sz="3200" dirty="0" smtClean="0"/>
              <a:t> </a:t>
            </a:r>
            <a:r>
              <a:rPr lang="en-US" sz="3200" dirty="0" err="1" smtClean="0"/>
              <a:t>pertimbangan</a:t>
            </a:r>
            <a:r>
              <a:rPr lang="en-US" sz="3200" dirty="0" smtClean="0"/>
              <a:t> </a:t>
            </a:r>
            <a:r>
              <a:rPr lang="en-US" sz="3200" dirty="0" err="1" smtClean="0"/>
              <a:t>dan</a:t>
            </a:r>
            <a:r>
              <a:rPr lang="en-US" sz="3200" dirty="0" smtClean="0"/>
              <a:t> </a:t>
            </a:r>
            <a:r>
              <a:rPr lang="en-US" sz="3200" dirty="0" err="1" smtClean="0"/>
              <a:t>pengambilan</a:t>
            </a:r>
            <a:r>
              <a:rPr lang="en-US" sz="3200" dirty="0" smtClean="0"/>
              <a:t> </a:t>
            </a:r>
            <a:r>
              <a:rPr lang="en-US" sz="3200" dirty="0" err="1" smtClean="0"/>
              <a:t>keputusan</a:t>
            </a:r>
            <a:r>
              <a:rPr lang="en-US" sz="3200" dirty="0" smtClean="0"/>
              <a:t> moral </a:t>
            </a:r>
            <a:r>
              <a:rPr lang="en-US" sz="3200" dirty="0" err="1" smtClean="0"/>
              <a:t>baik</a:t>
            </a:r>
            <a:r>
              <a:rPr lang="en-US" sz="3200" dirty="0" smtClean="0"/>
              <a:t> </a:t>
            </a:r>
            <a:r>
              <a:rPr lang="en-US" sz="3200" dirty="0" err="1" smtClean="0"/>
              <a:t>dalam</a:t>
            </a:r>
            <a:r>
              <a:rPr lang="en-US" sz="3200" dirty="0" smtClean="0"/>
              <a:t> </a:t>
            </a:r>
            <a:r>
              <a:rPr lang="en-US" sz="3200" dirty="0" err="1" smtClean="0"/>
              <a:t>kehidupan</a:t>
            </a:r>
            <a:r>
              <a:rPr lang="en-US" sz="3200" dirty="0" smtClean="0"/>
              <a:t> </a:t>
            </a:r>
            <a:r>
              <a:rPr lang="en-US" sz="3200" dirty="0" err="1" smtClean="0"/>
              <a:t>individu</a:t>
            </a:r>
            <a:r>
              <a:rPr lang="en-US" sz="3200" dirty="0" smtClean="0"/>
              <a:t> </a:t>
            </a:r>
            <a:r>
              <a:rPr lang="en-US" sz="3200" dirty="0" err="1" smtClean="0"/>
              <a:t>maupun</a:t>
            </a:r>
            <a:r>
              <a:rPr lang="en-US" sz="3200" dirty="0" smtClean="0"/>
              <a:t> </a:t>
            </a:r>
            <a:r>
              <a:rPr lang="en-US" sz="3200" dirty="0" err="1" smtClean="0"/>
              <a:t>kehidupan</a:t>
            </a:r>
            <a:r>
              <a:rPr lang="en-US" sz="3200" dirty="0" smtClean="0"/>
              <a:t> </a:t>
            </a:r>
            <a:r>
              <a:rPr lang="en-US" sz="3200" dirty="0" err="1" smtClean="0"/>
              <a:t>masyarakat</a:t>
            </a:r>
            <a:r>
              <a:rPr lang="en-US" sz="3200" dirty="0" smtClean="0"/>
              <a:t>.</a:t>
            </a:r>
          </a:p>
          <a:p>
            <a:pPr>
              <a:buNone/>
            </a:pPr>
            <a:endParaRPr lang="en-US" dirty="0"/>
          </a:p>
        </p:txBody>
      </p:sp>
    </p:spTree>
    <p:extLst>
      <p:ext uri="{BB962C8B-B14F-4D97-AF65-F5344CB8AC3E}">
        <p14:creationId xmlns:p14="http://schemas.microsoft.com/office/powerpoint/2010/main" val="194214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err="1" smtClean="0">
                <a:solidFill>
                  <a:srgbClr val="000000"/>
                </a:solidFill>
              </a:rPr>
              <a:t>Nilai</a:t>
            </a:r>
            <a:r>
              <a:rPr lang="en-US" dirty="0" smtClean="0">
                <a:solidFill>
                  <a:srgbClr val="000000"/>
                </a:solidFill>
              </a:rPr>
              <a:t>: </a:t>
            </a:r>
            <a:r>
              <a:rPr lang="en-US" dirty="0" err="1" smtClean="0">
                <a:solidFill>
                  <a:srgbClr val="000000"/>
                </a:solidFill>
              </a:rPr>
              <a:t>sesuatu</a:t>
            </a:r>
            <a:r>
              <a:rPr lang="en-US" dirty="0" smtClean="0">
                <a:solidFill>
                  <a:srgbClr val="000000"/>
                </a:solidFill>
              </a:rPr>
              <a:t> yang </a:t>
            </a:r>
            <a:r>
              <a:rPr lang="en-US" dirty="0" err="1" smtClean="0">
                <a:solidFill>
                  <a:srgbClr val="000000"/>
                </a:solidFill>
              </a:rPr>
              <a:t>berharga</a:t>
            </a:r>
            <a:r>
              <a:rPr lang="en-US" dirty="0" smtClean="0">
                <a:solidFill>
                  <a:srgbClr val="000000"/>
                </a:solidFill>
              </a:rPr>
              <a:t>, </a:t>
            </a:r>
            <a:r>
              <a:rPr lang="en-US" dirty="0" err="1" smtClean="0">
                <a:solidFill>
                  <a:srgbClr val="000000"/>
                </a:solidFill>
              </a:rPr>
              <a:t>sehingga</a:t>
            </a:r>
            <a:r>
              <a:rPr lang="en-US" dirty="0" smtClean="0">
                <a:solidFill>
                  <a:srgbClr val="000000"/>
                </a:solidFill>
              </a:rPr>
              <a:t> </a:t>
            </a:r>
            <a:r>
              <a:rPr lang="en-US" dirty="0" err="1" smtClean="0">
                <a:solidFill>
                  <a:srgbClr val="000000"/>
                </a:solidFill>
              </a:rPr>
              <a:t>menjadi</a:t>
            </a:r>
            <a:r>
              <a:rPr lang="en-US" dirty="0" smtClean="0">
                <a:solidFill>
                  <a:srgbClr val="000000"/>
                </a:solidFill>
              </a:rPr>
              <a:t> </a:t>
            </a:r>
            <a:r>
              <a:rPr lang="en-US" dirty="0" err="1" smtClean="0">
                <a:solidFill>
                  <a:srgbClr val="000000"/>
                </a:solidFill>
              </a:rPr>
              <a:t>patokan</a:t>
            </a:r>
            <a:r>
              <a:rPr lang="en-US" dirty="0" smtClean="0">
                <a:solidFill>
                  <a:srgbClr val="000000"/>
                </a:solidFill>
              </a:rPr>
              <a:t> </a:t>
            </a:r>
            <a:r>
              <a:rPr lang="en-US" dirty="0" err="1" smtClean="0">
                <a:solidFill>
                  <a:srgbClr val="000000"/>
                </a:solidFill>
              </a:rPr>
              <a:t>dalam</a:t>
            </a:r>
            <a:r>
              <a:rPr lang="en-US" dirty="0" smtClean="0">
                <a:solidFill>
                  <a:srgbClr val="000000"/>
                </a:solidFill>
              </a:rPr>
              <a:t> </a:t>
            </a:r>
            <a:r>
              <a:rPr lang="en-US" dirty="0" err="1" smtClean="0">
                <a:solidFill>
                  <a:srgbClr val="000000"/>
                </a:solidFill>
              </a:rPr>
              <a:t>kehidupan</a:t>
            </a:r>
            <a:r>
              <a:rPr lang="en-US" dirty="0" smtClean="0">
                <a:solidFill>
                  <a:srgbClr val="000000"/>
                </a:solidFill>
              </a:rPr>
              <a:t>.</a:t>
            </a:r>
          </a:p>
          <a:p>
            <a:r>
              <a:rPr lang="en-US" dirty="0" err="1" smtClean="0">
                <a:solidFill>
                  <a:srgbClr val="000000"/>
                </a:solidFill>
              </a:rPr>
              <a:t>Nilai</a:t>
            </a:r>
            <a:r>
              <a:rPr lang="en-US" dirty="0" smtClean="0">
                <a:solidFill>
                  <a:srgbClr val="000000"/>
                </a:solidFill>
              </a:rPr>
              <a:t> </a:t>
            </a:r>
            <a:r>
              <a:rPr lang="en-US" dirty="0" err="1" smtClean="0">
                <a:solidFill>
                  <a:srgbClr val="000000"/>
                </a:solidFill>
              </a:rPr>
              <a:t>memberi</a:t>
            </a:r>
            <a:r>
              <a:rPr lang="en-US" dirty="0" smtClean="0">
                <a:solidFill>
                  <a:srgbClr val="000000"/>
                </a:solidFill>
              </a:rPr>
              <a:t> </a:t>
            </a:r>
            <a:r>
              <a:rPr lang="en-US" dirty="0" err="1" smtClean="0">
                <a:solidFill>
                  <a:srgbClr val="000000"/>
                </a:solidFill>
              </a:rPr>
              <a:t>makna</a:t>
            </a:r>
            <a:r>
              <a:rPr lang="en-US" dirty="0" smtClean="0">
                <a:solidFill>
                  <a:srgbClr val="000000"/>
                </a:solidFill>
              </a:rPr>
              <a:t> </a:t>
            </a:r>
            <a:r>
              <a:rPr lang="en-US" dirty="0" err="1" smtClean="0">
                <a:solidFill>
                  <a:srgbClr val="000000"/>
                </a:solidFill>
              </a:rPr>
              <a:t>dalam</a:t>
            </a:r>
            <a:r>
              <a:rPr lang="en-US" dirty="0" smtClean="0">
                <a:solidFill>
                  <a:srgbClr val="000000"/>
                </a:solidFill>
              </a:rPr>
              <a:t> </a:t>
            </a:r>
            <a:r>
              <a:rPr lang="en-US" dirty="0" err="1" smtClean="0">
                <a:solidFill>
                  <a:srgbClr val="000000"/>
                </a:solidFill>
              </a:rPr>
              <a:t>hidup</a:t>
            </a:r>
            <a:r>
              <a:rPr lang="en-US" dirty="0" smtClean="0">
                <a:solidFill>
                  <a:srgbClr val="000000"/>
                </a:solidFill>
              </a:rPr>
              <a:t>, </a:t>
            </a:r>
            <a:r>
              <a:rPr lang="en-US" dirty="0" err="1" smtClean="0">
                <a:solidFill>
                  <a:srgbClr val="000000"/>
                </a:solidFill>
              </a:rPr>
              <a:t>sehingga</a:t>
            </a:r>
            <a:r>
              <a:rPr lang="en-US" dirty="0" smtClean="0">
                <a:solidFill>
                  <a:srgbClr val="000000"/>
                </a:solidFill>
              </a:rPr>
              <a:t> </a:t>
            </a:r>
            <a:r>
              <a:rPr lang="en-US" dirty="0" err="1" smtClean="0">
                <a:solidFill>
                  <a:srgbClr val="000000"/>
                </a:solidFill>
              </a:rPr>
              <a:t>memberi</a:t>
            </a:r>
            <a:r>
              <a:rPr lang="en-US" dirty="0" smtClean="0">
                <a:solidFill>
                  <a:srgbClr val="000000"/>
                </a:solidFill>
              </a:rPr>
              <a:t> </a:t>
            </a:r>
            <a:r>
              <a:rPr lang="en-US" dirty="0" err="1" smtClean="0">
                <a:solidFill>
                  <a:srgbClr val="000000"/>
                </a:solidFill>
              </a:rPr>
              <a:t>corak</a:t>
            </a:r>
            <a:r>
              <a:rPr lang="en-US" dirty="0" smtClean="0">
                <a:solidFill>
                  <a:srgbClr val="000000"/>
                </a:solidFill>
              </a:rPr>
              <a:t> </a:t>
            </a:r>
            <a:r>
              <a:rPr lang="en-US" dirty="0" err="1" smtClean="0">
                <a:solidFill>
                  <a:srgbClr val="000000"/>
                </a:solidFill>
              </a:rPr>
              <a:t>dalam</a:t>
            </a:r>
            <a:r>
              <a:rPr lang="en-US" dirty="0" smtClean="0">
                <a:solidFill>
                  <a:srgbClr val="000000"/>
                </a:solidFill>
              </a:rPr>
              <a:t> </a:t>
            </a:r>
            <a:r>
              <a:rPr lang="en-US" dirty="0" err="1" smtClean="0">
                <a:solidFill>
                  <a:srgbClr val="000000"/>
                </a:solidFill>
              </a:rPr>
              <a:t>perilaku</a:t>
            </a:r>
            <a:r>
              <a:rPr lang="en-US" dirty="0" smtClean="0">
                <a:solidFill>
                  <a:srgbClr val="000000"/>
                </a:solidFill>
              </a:rPr>
              <a:t> </a:t>
            </a:r>
            <a:r>
              <a:rPr lang="en-US" dirty="0" err="1" smtClean="0">
                <a:solidFill>
                  <a:srgbClr val="000000"/>
                </a:solidFill>
              </a:rPr>
              <a:t>manusia</a:t>
            </a:r>
            <a:r>
              <a:rPr lang="en-US" dirty="0" smtClean="0">
                <a:solidFill>
                  <a:srgbClr val="000000"/>
                </a:solidFill>
              </a:rPr>
              <a:t>.</a:t>
            </a:r>
          </a:p>
          <a:p>
            <a:r>
              <a:rPr lang="en-US" dirty="0" smtClean="0">
                <a:solidFill>
                  <a:srgbClr val="000000"/>
                </a:solidFill>
              </a:rPr>
              <a:t>William: </a:t>
            </a:r>
            <a:r>
              <a:rPr lang="en-US" dirty="0" err="1" smtClean="0">
                <a:solidFill>
                  <a:srgbClr val="000000"/>
                </a:solidFill>
              </a:rPr>
              <a:t>nilai</a:t>
            </a:r>
            <a:r>
              <a:rPr lang="en-US" dirty="0" smtClean="0">
                <a:solidFill>
                  <a:srgbClr val="000000"/>
                </a:solidFill>
              </a:rPr>
              <a:t> </a:t>
            </a:r>
            <a:r>
              <a:rPr lang="en-US" dirty="0" err="1" smtClean="0">
                <a:solidFill>
                  <a:srgbClr val="000000"/>
                </a:solidFill>
              </a:rPr>
              <a:t>merupakan</a:t>
            </a:r>
            <a:r>
              <a:rPr lang="en-US" dirty="0" smtClean="0">
                <a:solidFill>
                  <a:srgbClr val="000000"/>
                </a:solidFill>
              </a:rPr>
              <a:t> </a:t>
            </a:r>
            <a:r>
              <a:rPr lang="en-US" i="1" dirty="0" smtClean="0">
                <a:solidFill>
                  <a:srgbClr val="000000"/>
                </a:solidFill>
              </a:rPr>
              <a:t>“…What is </a:t>
            </a:r>
            <a:r>
              <a:rPr lang="en-US" i="1" dirty="0">
                <a:solidFill>
                  <a:srgbClr val="000000"/>
                </a:solidFill>
              </a:rPr>
              <a:t>desirable or undesirable, </a:t>
            </a:r>
            <a:r>
              <a:rPr lang="en-US" i="1" dirty="0" smtClean="0">
                <a:solidFill>
                  <a:srgbClr val="000000"/>
                </a:solidFill>
              </a:rPr>
              <a:t>good or bad, beautiful or ugly”. </a:t>
            </a:r>
          </a:p>
          <a:p>
            <a:r>
              <a:rPr lang="en-US" dirty="0" smtClean="0">
                <a:solidFill>
                  <a:srgbClr val="000000"/>
                </a:solidFill>
              </a:rPr>
              <a:t>Light, Keller  and </a:t>
            </a:r>
            <a:r>
              <a:rPr lang="en-US" dirty="0" err="1" smtClean="0">
                <a:solidFill>
                  <a:srgbClr val="000000"/>
                </a:solidFill>
              </a:rPr>
              <a:t>Colhoun</a:t>
            </a:r>
            <a:r>
              <a:rPr lang="en-US" dirty="0" smtClean="0">
                <a:solidFill>
                  <a:srgbClr val="000000"/>
                </a:solidFill>
              </a:rPr>
              <a:t> </a:t>
            </a:r>
            <a:r>
              <a:rPr lang="en-US" i="1" dirty="0" smtClean="0">
                <a:solidFill>
                  <a:srgbClr val="000000"/>
                </a:solidFill>
              </a:rPr>
              <a:t>: “Value is general idea that people share about what is good or bad, desirable or undesirable. Value transcend any one particular situation… Value people hold tend to color their overall way of life”.</a:t>
            </a:r>
          </a:p>
        </p:txBody>
      </p:sp>
      <p:sp>
        <p:nvSpPr>
          <p:cNvPr id="2" name="Title 1"/>
          <p:cNvSpPr>
            <a:spLocks noGrp="1"/>
          </p:cNvSpPr>
          <p:nvPr>
            <p:ph type="title"/>
          </p:nvPr>
        </p:nvSpPr>
        <p:spPr/>
        <p:txBody>
          <a:bodyPr/>
          <a:lstStyle/>
          <a:p>
            <a:r>
              <a:rPr lang="en-US" dirty="0" smtClean="0"/>
              <a:t>NILAI</a:t>
            </a:r>
            <a:endParaRPr lang="en-US" dirty="0"/>
          </a:p>
        </p:txBody>
      </p:sp>
    </p:spTree>
    <p:extLst>
      <p:ext uri="{BB962C8B-B14F-4D97-AF65-F5344CB8AC3E}">
        <p14:creationId xmlns:p14="http://schemas.microsoft.com/office/powerpoint/2010/main" val="120176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708476"/>
            <a:ext cx="7208521" cy="1702160"/>
          </a:xfrm>
        </p:spPr>
        <p:txBody>
          <a:bodyPr>
            <a:noAutofit/>
          </a:bodyPr>
          <a:lstStyle/>
          <a:p>
            <a:r>
              <a:rPr lang="en-US" sz="6000" dirty="0" smtClean="0">
                <a:solidFill>
                  <a:srgbClr val="0070C0"/>
                </a:solidFill>
                <a:latin typeface="Arial Black" pitchFamily="34" charset="0"/>
              </a:rPr>
              <a:t>ETIKA PEMBANGUNAN</a:t>
            </a:r>
            <a:endParaRPr lang="en-US" sz="6000" dirty="0">
              <a:solidFill>
                <a:srgbClr val="0070C0"/>
              </a:solidFill>
              <a:latin typeface="Arial Black" pitchFamily="34" charset="0"/>
            </a:endParaRPr>
          </a:p>
        </p:txBody>
      </p:sp>
    </p:spTree>
    <p:extLst>
      <p:ext uri="{BB962C8B-B14F-4D97-AF65-F5344CB8AC3E}">
        <p14:creationId xmlns:p14="http://schemas.microsoft.com/office/powerpoint/2010/main" val="258114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PENGERTIAN ETIKA DAN ETIKA PEMBANGUNAN</a:t>
            </a:r>
            <a:endParaRPr lang="en-US" dirty="0"/>
          </a:p>
        </p:txBody>
      </p:sp>
      <p:sp>
        <p:nvSpPr>
          <p:cNvPr id="3" name="Content Placeholder 2"/>
          <p:cNvSpPr>
            <a:spLocks noGrp="1"/>
          </p:cNvSpPr>
          <p:nvPr>
            <p:ph idx="1"/>
          </p:nvPr>
        </p:nvSpPr>
        <p:spPr/>
        <p:txBody>
          <a:bodyPr>
            <a:normAutofit/>
          </a:bodyPr>
          <a:lstStyle/>
          <a:p>
            <a:r>
              <a:rPr lang="en-US" dirty="0" err="1" smtClean="0"/>
              <a:t>Menurut</a:t>
            </a:r>
            <a:r>
              <a:rPr lang="en-US" dirty="0" smtClean="0"/>
              <a:t> </a:t>
            </a:r>
            <a:r>
              <a:rPr lang="en-US" dirty="0" err="1" smtClean="0"/>
              <a:t>Goulet</a:t>
            </a:r>
            <a:r>
              <a:rPr lang="en-US" dirty="0" smtClean="0"/>
              <a:t> </a:t>
            </a:r>
            <a:r>
              <a:rPr lang="en-US" dirty="0" err="1" smtClean="0"/>
              <a:t>etika</a:t>
            </a:r>
            <a:r>
              <a:rPr lang="en-US" dirty="0" smtClean="0"/>
              <a:t> </a:t>
            </a:r>
            <a:r>
              <a:rPr lang="en-US" dirty="0" err="1" smtClean="0"/>
              <a:t>pembangunan</a:t>
            </a:r>
            <a:r>
              <a:rPr lang="en-US" dirty="0" smtClean="0"/>
              <a:t> </a:t>
            </a:r>
            <a:r>
              <a:rPr lang="en-US" dirty="0" err="1" smtClean="0"/>
              <a:t>adalah</a:t>
            </a:r>
            <a:r>
              <a:rPr lang="en-US" dirty="0" smtClean="0"/>
              <a:t>: </a:t>
            </a:r>
            <a:r>
              <a:rPr lang="en-US" i="1" dirty="0" smtClean="0"/>
              <a:t>The examination of ethical and value questions posed by development theory, planning, and practice </a:t>
            </a:r>
          </a:p>
          <a:p>
            <a:r>
              <a:rPr lang="en-US" dirty="0" err="1" smtClean="0"/>
              <a:t>Menurut</a:t>
            </a:r>
            <a:r>
              <a:rPr lang="en-US" dirty="0" smtClean="0"/>
              <a:t> Crocker, </a:t>
            </a:r>
            <a:r>
              <a:rPr lang="en-US" dirty="0" err="1" smtClean="0"/>
              <a:t>Etika</a:t>
            </a:r>
            <a:r>
              <a:rPr lang="en-US" dirty="0" smtClean="0"/>
              <a:t> Pembangunan: “</a:t>
            </a:r>
            <a:r>
              <a:rPr lang="en-US" i="1" dirty="0" smtClean="0"/>
              <a:t>the normative or ethical assessment of the ends and means of Third World and global development</a:t>
            </a:r>
            <a:r>
              <a:rPr lang="en-US" dirty="0" smtClean="0"/>
              <a:t>”.</a:t>
            </a:r>
          </a:p>
          <a:p>
            <a:endParaRPr lang="en-US"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dirty="0" smtClean="0"/>
              <a:t>Dari </a:t>
            </a:r>
            <a:r>
              <a:rPr lang="en-US" dirty="0" err="1" smtClean="0"/>
              <a:t>definisi</a:t>
            </a:r>
            <a:r>
              <a:rPr lang="en-US" dirty="0" smtClean="0"/>
              <a:t> </a:t>
            </a:r>
            <a:r>
              <a:rPr lang="en-US" dirty="0" err="1" smtClean="0"/>
              <a:t>itu</a:t>
            </a:r>
            <a:r>
              <a:rPr lang="en-US" dirty="0" smtClean="0"/>
              <a:t>, </a:t>
            </a:r>
            <a:r>
              <a:rPr lang="en-US" dirty="0" err="1" smtClean="0"/>
              <a:t>ada</a:t>
            </a:r>
            <a:r>
              <a:rPr lang="en-US" dirty="0" smtClean="0"/>
              <a:t> </a:t>
            </a:r>
            <a:r>
              <a:rPr lang="en-US" dirty="0" err="1" smtClean="0"/>
              <a:t>tiga</a:t>
            </a:r>
            <a:r>
              <a:rPr lang="en-US" dirty="0" smtClean="0"/>
              <a:t> </a:t>
            </a:r>
            <a:r>
              <a:rPr lang="en-US" b="1" dirty="0" err="1" smtClean="0"/>
              <a:t>fungsi</a:t>
            </a:r>
            <a:r>
              <a:rPr lang="en-US" b="1" dirty="0" smtClean="0"/>
              <a:t> </a:t>
            </a:r>
            <a:r>
              <a:rPr lang="en-US" b="1" dirty="0" err="1" smtClean="0"/>
              <a:t>utama</a:t>
            </a:r>
            <a:r>
              <a:rPr lang="en-US" b="1" dirty="0" smtClean="0"/>
              <a:t> </a:t>
            </a:r>
            <a:r>
              <a:rPr lang="en-US" dirty="0" err="1" smtClean="0"/>
              <a:t>etika</a:t>
            </a:r>
            <a:r>
              <a:rPr lang="en-US" dirty="0" smtClean="0"/>
              <a:t> </a:t>
            </a:r>
            <a:r>
              <a:rPr lang="en-US" dirty="0" err="1" smtClean="0"/>
              <a:t>pembangunan</a:t>
            </a:r>
            <a:r>
              <a:rPr lang="en-US" dirty="0" smtClean="0"/>
              <a:t>, </a:t>
            </a:r>
            <a:r>
              <a:rPr lang="en-US" dirty="0" err="1" smtClean="0"/>
              <a:t>yaitu</a:t>
            </a:r>
            <a:r>
              <a:rPr lang="en-US" dirty="0" smtClean="0"/>
              <a:t>:</a:t>
            </a:r>
          </a:p>
          <a:p>
            <a:pPr>
              <a:buNone/>
            </a:pPr>
            <a:r>
              <a:rPr lang="en-US" dirty="0" smtClean="0"/>
              <a:t>1.	</a:t>
            </a:r>
            <a:r>
              <a:rPr lang="en-US" dirty="0" err="1" smtClean="0"/>
              <a:t>Mengangkat</a:t>
            </a:r>
            <a:r>
              <a:rPr lang="en-US" dirty="0" smtClean="0"/>
              <a:t> </a:t>
            </a:r>
            <a:r>
              <a:rPr lang="en-US" dirty="0" err="1" smtClean="0"/>
              <a:t>nilai-nilai</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kebutuhan</a:t>
            </a:r>
            <a:r>
              <a:rPr lang="en-US" dirty="0" smtClean="0"/>
              <a:t> (</a:t>
            </a:r>
            <a:r>
              <a:rPr lang="en-US" i="1" dirty="0" smtClean="0"/>
              <a:t>needs</a:t>
            </a:r>
            <a:r>
              <a:rPr lang="en-US" dirty="0" smtClean="0"/>
              <a:t>) </a:t>
            </a:r>
            <a:r>
              <a:rPr lang="en-US" dirty="0" err="1" smtClean="0"/>
              <a:t>bukan</a:t>
            </a:r>
            <a:r>
              <a:rPr lang="en-US" dirty="0" smtClean="0"/>
              <a:t> </a:t>
            </a:r>
            <a:r>
              <a:rPr lang="en-US" dirty="0" err="1" smtClean="0"/>
              <a:t>sekedar</a:t>
            </a:r>
            <a:r>
              <a:rPr lang="en-US" dirty="0" smtClean="0"/>
              <a:t> </a:t>
            </a:r>
            <a:r>
              <a:rPr lang="en-US" dirty="0" err="1" smtClean="0"/>
              <a:t>kemauan</a:t>
            </a:r>
            <a:r>
              <a:rPr lang="en-US" dirty="0" smtClean="0"/>
              <a:t> (</a:t>
            </a:r>
            <a:r>
              <a:rPr lang="en-US" i="1" dirty="0" smtClean="0"/>
              <a:t>wants</a:t>
            </a:r>
            <a:r>
              <a:rPr lang="en-US" dirty="0" smtClean="0"/>
              <a:t>); </a:t>
            </a:r>
            <a:r>
              <a:rPr lang="en-US" dirty="0" err="1" smtClean="0"/>
              <a:t>berbasis</a:t>
            </a:r>
            <a:r>
              <a:rPr lang="en-US" dirty="0" smtClean="0"/>
              <a:t> </a:t>
            </a:r>
            <a:r>
              <a:rPr lang="en-US" dirty="0" err="1" smtClean="0"/>
              <a:t>pada</a:t>
            </a:r>
            <a:r>
              <a:rPr lang="en-US" dirty="0" smtClean="0"/>
              <a:t> </a:t>
            </a:r>
            <a:r>
              <a:rPr lang="en-US" dirty="0" err="1" smtClean="0"/>
              <a:t>keadilan</a:t>
            </a:r>
            <a:r>
              <a:rPr lang="en-US" dirty="0" smtClean="0"/>
              <a:t> (</a:t>
            </a:r>
            <a:r>
              <a:rPr lang="en-US" i="1" dirty="0" smtClean="0"/>
              <a:t>justice</a:t>
            </a:r>
            <a:r>
              <a:rPr lang="en-US" dirty="0" smtClean="0"/>
              <a:t>) </a:t>
            </a:r>
            <a:r>
              <a:rPr lang="en-US" dirty="0" err="1" smtClean="0"/>
              <a:t>bukan</a:t>
            </a:r>
            <a:r>
              <a:rPr lang="en-US" dirty="0" smtClean="0"/>
              <a:t> </a:t>
            </a:r>
            <a:r>
              <a:rPr lang="en-US" dirty="0" err="1" smtClean="0"/>
              <a:t>sekedar</a:t>
            </a:r>
            <a:r>
              <a:rPr lang="en-US" dirty="0" smtClean="0"/>
              <a:t> </a:t>
            </a:r>
            <a:r>
              <a:rPr lang="en-US" dirty="0" err="1" smtClean="0"/>
              <a:t>sedekah</a:t>
            </a:r>
            <a:r>
              <a:rPr lang="en-US" dirty="0" smtClean="0"/>
              <a:t> (</a:t>
            </a:r>
            <a:r>
              <a:rPr lang="en-US" i="1" dirty="0" smtClean="0"/>
              <a:t>charity</a:t>
            </a:r>
            <a:r>
              <a:rPr lang="en-US" dirty="0" smtClean="0"/>
              <a:t>); </a:t>
            </a:r>
            <a:r>
              <a:rPr lang="en-US" dirty="0" err="1" smtClean="0"/>
              <a:t>keadilan</a:t>
            </a:r>
            <a:r>
              <a:rPr lang="en-US" dirty="0" smtClean="0"/>
              <a:t> yang </a:t>
            </a:r>
            <a:r>
              <a:rPr lang="en-US" dirty="0" err="1" smtClean="0"/>
              <a:t>bukan</a:t>
            </a:r>
            <a:r>
              <a:rPr lang="en-US" dirty="0" smtClean="0"/>
              <a:t> </a:t>
            </a:r>
            <a:r>
              <a:rPr lang="en-US" dirty="0" err="1" smtClean="0"/>
              <a:t>bersifat</a:t>
            </a:r>
            <a:r>
              <a:rPr lang="en-US" dirty="0" smtClean="0"/>
              <a:t> individual </a:t>
            </a:r>
            <a:r>
              <a:rPr lang="en-US" dirty="0" err="1" smtClean="0"/>
              <a:t>atau</a:t>
            </a:r>
            <a:r>
              <a:rPr lang="en-US" dirty="0" smtClean="0"/>
              <a:t> </a:t>
            </a:r>
            <a:r>
              <a:rPr lang="en-US" dirty="0" err="1" smtClean="0"/>
              <a:t>perilaku</a:t>
            </a:r>
            <a:r>
              <a:rPr lang="en-US" dirty="0" smtClean="0"/>
              <a:t> </a:t>
            </a:r>
            <a:r>
              <a:rPr lang="en-US" dirty="0" err="1" smtClean="0"/>
              <a:t>tetapi</a:t>
            </a:r>
            <a:r>
              <a:rPr lang="en-US" dirty="0" smtClean="0"/>
              <a:t>  </a:t>
            </a:r>
            <a:r>
              <a:rPr lang="en-US" dirty="0" err="1" smtClean="0"/>
              <a:t>terstruktur</a:t>
            </a:r>
            <a:r>
              <a:rPr lang="en-US" dirty="0" smtClean="0"/>
              <a:t> </a:t>
            </a:r>
            <a:r>
              <a:rPr lang="en-US" dirty="0" err="1" smtClean="0"/>
              <a:t>dan</a:t>
            </a:r>
            <a:r>
              <a:rPr lang="en-US" dirty="0" smtClean="0"/>
              <a:t>  </a:t>
            </a:r>
            <a:r>
              <a:rPr lang="en-US" dirty="0" err="1" smtClean="0"/>
              <a:t>terlembaga</a:t>
            </a:r>
            <a:r>
              <a:rPr lang="en-US" dirty="0" smtClean="0"/>
              <a:t>; </a:t>
            </a:r>
            <a:r>
              <a:rPr lang="en-US" dirty="0" err="1" smtClean="0"/>
              <a:t>dan</a:t>
            </a:r>
            <a:r>
              <a:rPr lang="en-US" dirty="0" smtClean="0"/>
              <a:t>  </a:t>
            </a:r>
            <a:r>
              <a:rPr lang="en-US" dirty="0" err="1" smtClean="0"/>
              <a:t>tidak</a:t>
            </a:r>
            <a:r>
              <a:rPr lang="en-US" dirty="0" smtClean="0"/>
              <a:t>  </a:t>
            </a:r>
            <a:r>
              <a:rPr lang="en-US" dirty="0" err="1" smtClean="0"/>
              <a:t>sekedar</a:t>
            </a:r>
            <a:r>
              <a:rPr lang="en-US" dirty="0" smtClean="0"/>
              <a:t> </a:t>
            </a:r>
            <a:r>
              <a:rPr lang="en-US" dirty="0" err="1" smtClean="0"/>
              <a:t>memanipulasi</a:t>
            </a:r>
            <a:r>
              <a:rPr lang="en-US" dirty="0" smtClean="0"/>
              <a:t> </a:t>
            </a:r>
            <a:r>
              <a:rPr lang="en-US" dirty="0" err="1" smtClean="0"/>
              <a:t>sumber-sumber</a:t>
            </a:r>
            <a:r>
              <a:rPr lang="en-US" dirty="0" smtClean="0"/>
              <a:t> (</a:t>
            </a:r>
            <a:r>
              <a:rPr lang="en-US" dirty="0" err="1" smtClean="0"/>
              <a:t>kekayaan</a:t>
            </a:r>
            <a:r>
              <a:rPr lang="en-US" dirty="0" smtClean="0"/>
              <a:t>, </a:t>
            </a:r>
            <a:r>
              <a:rPr lang="en-US" dirty="0" err="1" smtClean="0"/>
              <a:t>kekuasaan</a:t>
            </a:r>
            <a:r>
              <a:rPr lang="en-US" dirty="0" smtClean="0"/>
              <a:t>, </a:t>
            </a:r>
            <a:r>
              <a:rPr lang="en-US" dirty="0" err="1" smtClean="0"/>
              <a:t>informasi</a:t>
            </a:r>
            <a:r>
              <a:rPr lang="en-US" dirty="0" smtClean="0"/>
              <a:t>, </a:t>
            </a:r>
            <a:r>
              <a:rPr lang="en-US" dirty="0" err="1" smtClean="0"/>
              <a:t>dan</a:t>
            </a:r>
            <a:r>
              <a:rPr lang="en-US" dirty="0" smtClean="0"/>
              <a:t> </a:t>
            </a:r>
            <a:r>
              <a:rPr lang="en-US" dirty="0" err="1" smtClean="0"/>
              <a:t>pengaruh</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sz="4000" dirty="0"/>
              <a:t>2. </a:t>
            </a:r>
            <a:r>
              <a:rPr lang="en-US" sz="4000" dirty="0" err="1"/>
              <a:t>Memformulasikan</a:t>
            </a:r>
            <a:r>
              <a:rPr lang="en-US" sz="4000" dirty="0"/>
              <a:t> </a:t>
            </a:r>
            <a:r>
              <a:rPr lang="en-US" sz="4000" dirty="0" err="1"/>
              <a:t>strategi-strategi</a:t>
            </a:r>
            <a:r>
              <a:rPr lang="en-US" sz="4000" dirty="0"/>
              <a:t> yang </a:t>
            </a:r>
            <a:r>
              <a:rPr lang="en-US" sz="4000" dirty="0" err="1"/>
              <a:t>etis</a:t>
            </a:r>
            <a:r>
              <a:rPr lang="en-US" sz="4000" dirty="0"/>
              <a:t> </a:t>
            </a:r>
            <a:r>
              <a:rPr lang="en-US" sz="4000" dirty="0" err="1"/>
              <a:t>dalam</a:t>
            </a:r>
            <a:r>
              <a:rPr lang="en-US" sz="4000" dirty="0"/>
              <a:t> </a:t>
            </a:r>
            <a:r>
              <a:rPr lang="en-US" sz="4000" dirty="0" err="1"/>
              <a:t>pemecahan</a:t>
            </a:r>
            <a:r>
              <a:rPr lang="en-US" sz="4000" dirty="0"/>
              <a:t> </a:t>
            </a:r>
            <a:r>
              <a:rPr lang="en-US" sz="4000" dirty="0" err="1"/>
              <a:t>masalah</a:t>
            </a:r>
            <a:r>
              <a:rPr lang="en-US" sz="4000" dirty="0"/>
              <a:t> </a:t>
            </a:r>
            <a:r>
              <a:rPr lang="en-US" sz="4000" dirty="0" err="1"/>
              <a:t>pembangunan</a:t>
            </a:r>
            <a:r>
              <a:rPr lang="en-US" sz="4000" dirty="0"/>
              <a:t>.</a:t>
            </a:r>
          </a:p>
          <a:p>
            <a:pPr>
              <a:buNone/>
            </a:pPr>
            <a:r>
              <a:rPr lang="en-US" sz="4000" dirty="0"/>
              <a:t>3</a:t>
            </a:r>
            <a:r>
              <a:rPr lang="en-US" sz="4000" dirty="0" smtClean="0"/>
              <a:t>.</a:t>
            </a:r>
            <a:r>
              <a:rPr lang="id-ID" sz="4000" dirty="0" smtClean="0"/>
              <a:t> </a:t>
            </a:r>
            <a:r>
              <a:rPr lang="en-US" sz="4000" dirty="0" err="1" smtClean="0"/>
              <a:t>Menemukan</a:t>
            </a:r>
            <a:r>
              <a:rPr lang="en-US" sz="4000" dirty="0" smtClean="0"/>
              <a:t> </a:t>
            </a:r>
            <a:r>
              <a:rPr lang="en-US" sz="4000" dirty="0" err="1"/>
              <a:t>jalan</a:t>
            </a:r>
            <a:r>
              <a:rPr lang="en-US" sz="4000" dirty="0"/>
              <a:t> </a:t>
            </a:r>
            <a:r>
              <a:rPr lang="en-US" sz="4000" dirty="0" err="1" smtClean="0"/>
              <a:t>alternatif</a:t>
            </a:r>
            <a:r>
              <a:rPr lang="en-US" sz="4000" dirty="0" smtClean="0"/>
              <a:t> </a:t>
            </a:r>
            <a:r>
              <a:rPr lang="en-US" sz="4000" dirty="0"/>
              <a:t>proses </a:t>
            </a:r>
            <a:r>
              <a:rPr lang="en-US" sz="4000" dirty="0" err="1"/>
              <a:t>perencanaan</a:t>
            </a:r>
            <a:r>
              <a:rPr lang="en-US" sz="4000" dirty="0"/>
              <a:t> yang </a:t>
            </a:r>
            <a:r>
              <a:rPr lang="en-US" sz="4000" dirty="0" err="1"/>
              <a:t>layak</a:t>
            </a:r>
            <a:r>
              <a:rPr lang="en-US" sz="4000" dirty="0"/>
              <a:t> (</a:t>
            </a:r>
            <a:r>
              <a:rPr lang="en-US" sz="4000" dirty="0" err="1"/>
              <a:t>secara</a:t>
            </a:r>
            <a:r>
              <a:rPr lang="en-US" sz="4000" dirty="0"/>
              <a:t> </a:t>
            </a:r>
            <a:r>
              <a:rPr lang="en-US" sz="4000" dirty="0" err="1"/>
              <a:t>teknis</a:t>
            </a:r>
            <a:r>
              <a:rPr lang="en-US" sz="4000" dirty="0"/>
              <a:t>, </a:t>
            </a:r>
            <a:r>
              <a:rPr lang="en-US" sz="4000" dirty="0" err="1"/>
              <a:t>politi</a:t>
            </a:r>
            <a:r>
              <a:rPr lang="id-ID" sz="4000" dirty="0"/>
              <a:t>s</a:t>
            </a:r>
            <a:r>
              <a:rPr lang="en-US" sz="4000" dirty="0"/>
              <a:t>, </a:t>
            </a:r>
            <a:r>
              <a:rPr lang="en-US" sz="4000" dirty="0" err="1"/>
              <a:t>dan</a:t>
            </a:r>
            <a:r>
              <a:rPr lang="en-US" sz="4000" dirty="0"/>
              <a:t> </a:t>
            </a:r>
            <a:r>
              <a:rPr lang="en-US" sz="4000" dirty="0" err="1"/>
              <a:t>eti</a:t>
            </a:r>
            <a:r>
              <a:rPr lang="id-ID" sz="4000" dirty="0"/>
              <a:t>s</a:t>
            </a:r>
            <a:r>
              <a:rPr lang="en-US" sz="4000" dirty="0"/>
              <a:t>).</a:t>
            </a:r>
          </a:p>
          <a:p>
            <a:pPr marL="0" indent="0">
              <a:buNone/>
            </a:pPr>
            <a:endParaRPr lang="id-ID" dirty="0"/>
          </a:p>
        </p:txBody>
      </p:sp>
    </p:spTree>
    <p:extLst>
      <p:ext uri="{BB962C8B-B14F-4D97-AF65-F5344CB8AC3E}">
        <p14:creationId xmlns:p14="http://schemas.microsoft.com/office/powerpoint/2010/main" val="355322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MISI UTAMA ETIKA PEMBANGUNAN</a:t>
            </a:r>
            <a:endParaRPr lang="en-US" dirty="0"/>
          </a:p>
        </p:txBody>
      </p:sp>
      <p:sp>
        <p:nvSpPr>
          <p:cNvPr id="3" name="Content Placeholder 2"/>
          <p:cNvSpPr>
            <a:spLocks noGrp="1"/>
          </p:cNvSpPr>
          <p:nvPr>
            <p:ph idx="1"/>
          </p:nvPr>
        </p:nvSpPr>
        <p:spPr/>
        <p:txBody>
          <a:bodyPr/>
          <a:lstStyle/>
          <a:p>
            <a:r>
              <a:rPr lang="en-US" sz="4000" dirty="0" err="1" smtClean="0"/>
              <a:t>Misi</a:t>
            </a:r>
            <a:r>
              <a:rPr lang="en-US" sz="4000" dirty="0" smtClean="0"/>
              <a:t> </a:t>
            </a:r>
            <a:r>
              <a:rPr lang="en-US" sz="4000" dirty="0" err="1" smtClean="0"/>
              <a:t>utama</a:t>
            </a:r>
            <a:r>
              <a:rPr lang="en-US" sz="4000" dirty="0" smtClean="0"/>
              <a:t> </a:t>
            </a:r>
            <a:r>
              <a:rPr lang="en-US" sz="4000" dirty="0" err="1" smtClean="0"/>
              <a:t>etika</a:t>
            </a:r>
            <a:r>
              <a:rPr lang="en-US" sz="4000" dirty="0" smtClean="0"/>
              <a:t> </a:t>
            </a:r>
            <a:r>
              <a:rPr lang="en-US" sz="4000" dirty="0" err="1" smtClean="0"/>
              <a:t>pembangunan</a:t>
            </a:r>
            <a:r>
              <a:rPr lang="en-US" sz="4000" dirty="0" smtClean="0"/>
              <a:t> </a:t>
            </a:r>
            <a:r>
              <a:rPr lang="en-US" sz="4000" dirty="0" err="1" smtClean="0"/>
              <a:t>adalah</a:t>
            </a:r>
            <a:r>
              <a:rPr lang="en-US" sz="4000" dirty="0" smtClean="0"/>
              <a:t> </a:t>
            </a:r>
            <a:r>
              <a:rPr lang="en-US" sz="4000" i="1" dirty="0" smtClean="0"/>
              <a:t>to keep hope alive </a:t>
            </a:r>
            <a:r>
              <a:rPr lang="en-US" sz="4000" dirty="0" smtClean="0"/>
              <a:t>(</a:t>
            </a:r>
            <a:r>
              <a:rPr lang="en-US" sz="4000" dirty="0" err="1" smtClean="0"/>
              <a:t>harapan</a:t>
            </a:r>
            <a:r>
              <a:rPr lang="en-US" sz="4000" dirty="0" smtClean="0"/>
              <a:t> </a:t>
            </a:r>
            <a:r>
              <a:rPr lang="en-US" sz="4000" dirty="0" err="1" smtClean="0"/>
              <a:t>tetap</a:t>
            </a:r>
            <a:r>
              <a:rPr lang="en-US" sz="4000" dirty="0" smtClean="0"/>
              <a:t> </a:t>
            </a:r>
            <a:r>
              <a:rPr lang="en-US" sz="4000" dirty="0" err="1" smtClean="0"/>
              <a:t>ada</a:t>
            </a:r>
            <a:r>
              <a:rPr lang="en-US" sz="4000" dirty="0" smtClean="0"/>
              <a:t>) </a:t>
            </a:r>
            <a:r>
              <a:rPr lang="en-US" sz="4000" dirty="0" err="1" smtClean="0"/>
              <a:t>untuk</a:t>
            </a:r>
            <a:r>
              <a:rPr lang="en-US" sz="4000" dirty="0" smtClean="0"/>
              <a:t> </a:t>
            </a:r>
            <a:r>
              <a:rPr lang="en-US" sz="4000" dirty="0" err="1" smtClean="0"/>
              <a:t>menciptakan</a:t>
            </a:r>
            <a:r>
              <a:rPr lang="en-US" sz="4000" dirty="0" smtClean="0"/>
              <a:t> </a:t>
            </a:r>
            <a:r>
              <a:rPr lang="en-US" sz="4000" dirty="0" err="1" smtClean="0"/>
              <a:t>berbagai</a:t>
            </a:r>
            <a:r>
              <a:rPr lang="en-US" sz="4000" dirty="0" smtClean="0"/>
              <a:t> </a:t>
            </a:r>
            <a:r>
              <a:rPr lang="en-US" sz="4000" dirty="0" err="1" smtClean="0"/>
              <a:t>kemungkinan</a:t>
            </a:r>
            <a:r>
              <a:rPr lang="en-US" sz="4000" dirty="0" smtClean="0"/>
              <a:t> </a:t>
            </a:r>
            <a:r>
              <a:rPr lang="en-US" sz="4000" dirty="0" err="1" smtClean="0"/>
              <a:t>menuju</a:t>
            </a:r>
            <a:r>
              <a:rPr lang="en-US" sz="4000" dirty="0" smtClean="0"/>
              <a:t> </a:t>
            </a:r>
            <a:r>
              <a:rPr lang="en-US" sz="4000" dirty="0" err="1" smtClean="0"/>
              <a:t>kemakmuran</a:t>
            </a:r>
            <a:r>
              <a:rPr lang="en-US" sz="4000" dirty="0" smtClean="0"/>
              <a:t>. </a:t>
            </a:r>
            <a:r>
              <a:rPr lang="en-US" sz="4000" dirty="0" err="1" smtClean="0"/>
              <a:t>Lebret</a:t>
            </a:r>
            <a:r>
              <a:rPr lang="en-US" sz="4000" dirty="0" smtClean="0"/>
              <a:t> </a:t>
            </a:r>
            <a:r>
              <a:rPr lang="en-US" sz="4000" dirty="0" err="1" smtClean="0"/>
              <a:t>mengatakan</a:t>
            </a:r>
            <a:r>
              <a:rPr lang="en-US" sz="4000" dirty="0" smtClean="0"/>
              <a:t> “</a:t>
            </a:r>
            <a:r>
              <a:rPr lang="en-US" sz="4000" i="1" dirty="0" smtClean="0"/>
              <a:t>development as a revolution leading to universal solidarity</a:t>
            </a:r>
            <a:r>
              <a:rPr lang="en-US" sz="4000" dirty="0" smtClean="0"/>
              <a:t>”.</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TIGA NILAI ETIK PEMBANGUNAN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err="1" smtClean="0"/>
              <a:t>Todaro</a:t>
            </a:r>
            <a:r>
              <a:rPr lang="en-US" dirty="0" smtClean="0"/>
              <a:t> </a:t>
            </a:r>
            <a:r>
              <a:rPr lang="en-US" dirty="0" err="1" smtClean="0"/>
              <a:t>memberikan</a:t>
            </a:r>
            <a:r>
              <a:rPr lang="en-US" dirty="0" smtClean="0"/>
              <a:t> </a:t>
            </a:r>
            <a:r>
              <a:rPr lang="en-US" dirty="0" err="1" smtClean="0"/>
              <a:t>tiga</a:t>
            </a:r>
            <a:r>
              <a:rPr lang="en-US" dirty="0" smtClean="0"/>
              <a:t> </a:t>
            </a:r>
            <a:r>
              <a:rPr lang="en-US" dirty="0" err="1" smtClean="0"/>
              <a:t>nilai</a:t>
            </a:r>
            <a:r>
              <a:rPr lang="en-US" dirty="0" smtClean="0"/>
              <a:t> </a:t>
            </a:r>
            <a:r>
              <a:rPr lang="en-US" dirty="0" err="1" smtClean="0"/>
              <a:t>inti</a:t>
            </a:r>
            <a:r>
              <a:rPr lang="en-US" dirty="0" smtClean="0"/>
              <a:t> </a:t>
            </a:r>
            <a:r>
              <a:rPr lang="en-US" dirty="0" err="1" smtClean="0"/>
              <a:t>pembangunan</a:t>
            </a:r>
            <a:r>
              <a:rPr lang="en-US" dirty="0" smtClean="0"/>
              <a:t> </a:t>
            </a:r>
            <a:r>
              <a:rPr lang="en-US" dirty="0" err="1" smtClean="0"/>
              <a:t>yaitu</a:t>
            </a:r>
            <a:r>
              <a:rPr lang="en-US" dirty="0" smtClean="0"/>
              <a:t>:</a:t>
            </a:r>
          </a:p>
          <a:p>
            <a:pPr>
              <a:buNone/>
            </a:pPr>
            <a:r>
              <a:rPr lang="en-US" dirty="0" smtClean="0"/>
              <a:t>1. </a:t>
            </a:r>
            <a:r>
              <a:rPr lang="en-US" i="1" dirty="0" smtClean="0"/>
              <a:t>Sustenance</a:t>
            </a:r>
            <a:r>
              <a:rPr lang="en-US" dirty="0" smtClean="0"/>
              <a:t>, </a:t>
            </a:r>
            <a:r>
              <a:rPr lang="en-US" dirty="0" err="1" smtClean="0"/>
              <a:t>kemampuan</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dasar</a:t>
            </a:r>
            <a:r>
              <a:rPr lang="en-US" dirty="0" smtClean="0"/>
              <a:t> (</a:t>
            </a:r>
            <a:r>
              <a:rPr lang="en-US" dirty="0" err="1" smtClean="0"/>
              <a:t>pangan</a:t>
            </a:r>
            <a:r>
              <a:rPr lang="en-US" dirty="0" smtClean="0"/>
              <a:t>, </a:t>
            </a:r>
            <a:r>
              <a:rPr lang="en-US" dirty="0" err="1" smtClean="0"/>
              <a:t>perumahan</a:t>
            </a:r>
            <a:r>
              <a:rPr lang="en-US" dirty="0" smtClean="0"/>
              <a:t>, </a:t>
            </a:r>
            <a:r>
              <a:rPr lang="en-US" dirty="0" err="1" smtClean="0"/>
              <a:t>kesehatan</a:t>
            </a:r>
            <a:r>
              <a:rPr lang="en-US" dirty="0" smtClean="0"/>
              <a:t>, </a:t>
            </a:r>
            <a:r>
              <a:rPr lang="en-US" dirty="0" err="1" smtClean="0"/>
              <a:t>dan</a:t>
            </a:r>
            <a:r>
              <a:rPr lang="en-US" dirty="0" smtClean="0"/>
              <a:t> </a:t>
            </a:r>
            <a:r>
              <a:rPr lang="en-US" dirty="0" err="1" smtClean="0"/>
              <a:t>keamanan</a:t>
            </a:r>
            <a:r>
              <a:rPr lang="en-US" dirty="0" smtClean="0"/>
              <a:t>). </a:t>
            </a:r>
            <a:r>
              <a:rPr lang="en-US" dirty="0" err="1" smtClean="0"/>
              <a:t>Jika</a:t>
            </a:r>
            <a:r>
              <a:rPr lang="en-US" dirty="0" smtClean="0"/>
              <a:t> </a:t>
            </a:r>
            <a:r>
              <a:rPr lang="en-US" dirty="0" err="1" smtClean="0"/>
              <a:t>hal</a:t>
            </a:r>
            <a:r>
              <a:rPr lang="en-US" dirty="0" smtClean="0"/>
              <a:t> </a:t>
            </a:r>
            <a:r>
              <a:rPr lang="en-US" dirty="0" err="1" smtClean="0"/>
              <a:t>ini</a:t>
            </a:r>
            <a:r>
              <a:rPr lang="en-US" dirty="0" smtClean="0"/>
              <a:t> </a:t>
            </a:r>
            <a:r>
              <a:rPr lang="en-US" dirty="0" err="1" smtClean="0"/>
              <a:t>tidak</a:t>
            </a:r>
            <a:r>
              <a:rPr lang="en-US" dirty="0" smtClean="0"/>
              <a:t> </a:t>
            </a:r>
            <a:r>
              <a:rPr lang="en-US" dirty="0" err="1" smtClean="0"/>
              <a:t>tercapai</a:t>
            </a:r>
            <a:r>
              <a:rPr lang="en-US" dirty="0" smtClean="0"/>
              <a:t> </a:t>
            </a:r>
            <a:r>
              <a:rPr lang="en-US" dirty="0" err="1" smtClean="0"/>
              <a:t>dapat</a:t>
            </a:r>
            <a:r>
              <a:rPr lang="en-US" dirty="0" smtClean="0"/>
              <a:t> </a:t>
            </a:r>
            <a:r>
              <a:rPr lang="en-US" dirty="0" err="1" smtClean="0"/>
              <a:t>dikatakan</a:t>
            </a:r>
            <a:r>
              <a:rPr lang="en-US" dirty="0" smtClean="0"/>
              <a:t> </a:t>
            </a:r>
            <a:r>
              <a:rPr lang="en-US" dirty="0" err="1" smtClean="0"/>
              <a:t>terjadi</a:t>
            </a:r>
            <a:r>
              <a:rPr lang="en-US" dirty="0" smtClean="0"/>
              <a:t> </a:t>
            </a:r>
            <a:r>
              <a:rPr lang="en-US" i="1" dirty="0" smtClean="0"/>
              <a:t>absolute underdevelopment</a:t>
            </a:r>
            <a:r>
              <a:rPr lang="en-US" dirty="0" smtClean="0"/>
              <a:t>.</a:t>
            </a:r>
          </a:p>
          <a:p>
            <a:pPr>
              <a:buNone/>
            </a:pPr>
            <a:r>
              <a:rPr lang="en-US" dirty="0" smtClean="0"/>
              <a:t>2. </a:t>
            </a:r>
            <a:r>
              <a:rPr lang="en-US" i="1" dirty="0" smtClean="0"/>
              <a:t>Self-esteem</a:t>
            </a:r>
            <a:r>
              <a:rPr lang="en-US" dirty="0" smtClean="0"/>
              <a:t>, </a:t>
            </a:r>
            <a:r>
              <a:rPr lang="en-US" dirty="0" err="1" smtClean="0"/>
              <a:t>menjadi</a:t>
            </a:r>
            <a:r>
              <a:rPr lang="en-US" dirty="0" smtClean="0"/>
              <a:t> “</a:t>
            </a:r>
            <a:r>
              <a:rPr lang="en-US" dirty="0" err="1" smtClean="0"/>
              <a:t>orang</a:t>
            </a:r>
            <a:r>
              <a:rPr lang="en-US" dirty="0" smtClean="0"/>
              <a:t>”, </a:t>
            </a:r>
            <a:r>
              <a:rPr lang="en-US" dirty="0" err="1" smtClean="0"/>
              <a:t>memiliki</a:t>
            </a:r>
            <a:r>
              <a:rPr lang="en-US" dirty="0" smtClean="0"/>
              <a:t> </a:t>
            </a:r>
            <a:r>
              <a:rPr lang="en-US" dirty="0" err="1" smtClean="0"/>
              <a:t>harga</a:t>
            </a:r>
            <a:r>
              <a:rPr lang="en-US" dirty="0" smtClean="0"/>
              <a:t> </a:t>
            </a:r>
            <a:r>
              <a:rPr lang="en-US" dirty="0" err="1" smtClean="0"/>
              <a:t>diri</a:t>
            </a:r>
            <a:r>
              <a:rPr lang="en-US" dirty="0" smtClean="0"/>
              <a:t>, </a:t>
            </a:r>
            <a:r>
              <a:rPr lang="en-US" dirty="0" err="1" smtClean="0"/>
              <a:t>identitas</a:t>
            </a:r>
            <a:r>
              <a:rPr lang="en-US" dirty="0" smtClean="0"/>
              <a:t>, </a:t>
            </a:r>
            <a:r>
              <a:rPr lang="en-US" dirty="0" err="1" smtClean="0"/>
              <a:t>dan</a:t>
            </a:r>
            <a:r>
              <a:rPr lang="en-US" dirty="0" smtClean="0"/>
              <a:t> </a:t>
            </a:r>
            <a:r>
              <a:rPr lang="en-US" dirty="0" err="1" smtClean="0"/>
              <a:t>tidak</a:t>
            </a:r>
            <a:r>
              <a:rPr lang="en-US" dirty="0" smtClean="0"/>
              <a:t> </a:t>
            </a:r>
            <a:r>
              <a:rPr lang="en-US" dirty="0" err="1" smtClean="0"/>
              <a:t>dipergunakan</a:t>
            </a:r>
            <a:r>
              <a:rPr lang="en-US" dirty="0" smtClean="0"/>
              <a:t> </a:t>
            </a:r>
            <a:r>
              <a:rPr lang="en-US" dirty="0" err="1" smtClean="0"/>
              <a:t>orang</a:t>
            </a:r>
            <a:r>
              <a:rPr lang="en-US" dirty="0" smtClean="0"/>
              <a:t>/</a:t>
            </a:r>
            <a:r>
              <a:rPr lang="en-US" dirty="0" err="1" smtClean="0"/>
              <a:t>pihak</a:t>
            </a:r>
            <a:r>
              <a:rPr lang="en-US" dirty="0" smtClean="0"/>
              <a:t> lain.</a:t>
            </a:r>
          </a:p>
          <a:p>
            <a:pPr>
              <a:buNone/>
            </a:pPr>
            <a:r>
              <a:rPr lang="en-US" dirty="0" smtClean="0"/>
              <a:t>3. </a:t>
            </a:r>
            <a:r>
              <a:rPr lang="en-US" i="1" dirty="0" smtClean="0"/>
              <a:t>Freedom</a:t>
            </a:r>
            <a:r>
              <a:rPr lang="en-US" dirty="0" smtClean="0"/>
              <a:t>, </a:t>
            </a:r>
            <a:r>
              <a:rPr lang="en-US" dirty="0" err="1" smtClean="0"/>
              <a:t>dapat</a:t>
            </a:r>
            <a:r>
              <a:rPr lang="en-US" dirty="0" smtClean="0"/>
              <a:t> </a:t>
            </a:r>
            <a:r>
              <a:rPr lang="en-US" dirty="0" err="1" smtClean="0"/>
              <a:t>memilih</a:t>
            </a:r>
            <a:r>
              <a:rPr lang="en-US" dirty="0" smtClean="0"/>
              <a:t> </a:t>
            </a:r>
            <a:r>
              <a:rPr lang="en-US" dirty="0" err="1" smtClean="0"/>
              <a:t>dan</a:t>
            </a:r>
            <a:r>
              <a:rPr lang="en-US" dirty="0" smtClean="0"/>
              <a:t> </a:t>
            </a:r>
            <a:r>
              <a:rPr lang="en-US" dirty="0" err="1" smtClean="0"/>
              <a:t>berpartisipasi</a:t>
            </a:r>
            <a:r>
              <a:rPr lang="en-US" dirty="0" smtClean="0"/>
              <a:t> </a:t>
            </a:r>
            <a:r>
              <a:rPr lang="en-US" dirty="0" err="1" smtClean="0"/>
              <a:t>dalam</a:t>
            </a:r>
            <a:r>
              <a:rPr lang="en-US" dirty="0" smtClean="0"/>
              <a:t> </a:t>
            </a:r>
            <a:r>
              <a:rPr lang="en-US" dirty="0" err="1" smtClean="0"/>
              <a:t>aktivitas</a:t>
            </a:r>
            <a:r>
              <a:rPr lang="en-US" dirty="0" smtClean="0"/>
              <a:t> </a:t>
            </a:r>
            <a:r>
              <a:rPr lang="en-US" dirty="0" err="1" smtClean="0"/>
              <a:t>ekonomi</a:t>
            </a:r>
            <a:r>
              <a:rPr lang="en-US" dirty="0" smtClean="0"/>
              <a:t>, </a:t>
            </a:r>
            <a:r>
              <a:rPr lang="en-US" dirty="0" err="1" smtClean="0"/>
              <a:t>sosial</a:t>
            </a:r>
            <a:r>
              <a:rPr lang="en-US" dirty="0" smtClean="0"/>
              <a:t>, </a:t>
            </a:r>
            <a:r>
              <a:rPr lang="en-US" dirty="0" err="1" smtClean="0"/>
              <a:t>dan</a:t>
            </a:r>
            <a:r>
              <a:rPr lang="en-US" dirty="0" smtClean="0"/>
              <a:t> </a:t>
            </a:r>
            <a:r>
              <a:rPr lang="en-US" dirty="0" err="1" smtClean="0"/>
              <a:t>politik</a:t>
            </a:r>
            <a:r>
              <a:rPr lang="en-US" dirty="0" smtClean="0"/>
              <a:t>.</a:t>
            </a:r>
          </a:p>
        </p:txBody>
      </p:sp>
    </p:spTree>
    <p:extLst>
      <p:ext uri="{BB962C8B-B14F-4D97-AF65-F5344CB8AC3E}">
        <p14:creationId xmlns:p14="http://schemas.microsoft.com/office/powerpoint/2010/main" val="145006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CARA MENFORMULASIKAN ETIKA PEMB MENJADI BIDANG KAJIAN</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err="1" smtClean="0"/>
              <a:t>Melalui</a:t>
            </a:r>
            <a:r>
              <a:rPr lang="en-US" dirty="0" smtClean="0"/>
              <a:t> </a:t>
            </a:r>
            <a:r>
              <a:rPr lang="en-US" dirty="0" err="1" smtClean="0"/>
              <a:t>keterlibatan</a:t>
            </a:r>
            <a:r>
              <a:rPr lang="en-US" dirty="0" smtClean="0"/>
              <a:t> </a:t>
            </a:r>
            <a:r>
              <a:rPr lang="en-US" dirty="0" err="1" smtClean="0"/>
              <a:t>sebagai</a:t>
            </a:r>
            <a:r>
              <a:rPr lang="en-US" dirty="0" smtClean="0"/>
              <a:t> </a:t>
            </a:r>
            <a:r>
              <a:rPr lang="en-US" dirty="0" err="1" smtClean="0"/>
              <a:t>perencana</a:t>
            </a:r>
            <a:r>
              <a:rPr lang="en-US" dirty="0" smtClean="0"/>
              <a:t> (</a:t>
            </a:r>
            <a:r>
              <a:rPr lang="en-US" i="1" dirty="0" smtClean="0"/>
              <a:t>planner</a:t>
            </a:r>
            <a:r>
              <a:rPr lang="en-US" dirty="0" smtClean="0"/>
              <a:t>) </a:t>
            </a:r>
            <a:r>
              <a:rPr lang="en-US" dirty="0" err="1" smtClean="0"/>
              <a:t>atau</a:t>
            </a:r>
            <a:r>
              <a:rPr lang="en-US" dirty="0" smtClean="0"/>
              <a:t> </a:t>
            </a:r>
            <a:r>
              <a:rPr lang="en-US" dirty="0" err="1" smtClean="0"/>
              <a:t>agen</a:t>
            </a:r>
            <a:r>
              <a:rPr lang="en-US" dirty="0" smtClean="0"/>
              <a:t> </a:t>
            </a:r>
            <a:r>
              <a:rPr lang="en-US" dirty="0" err="1" smtClean="0"/>
              <a:t>perubahan</a:t>
            </a:r>
            <a:r>
              <a:rPr lang="en-US" dirty="0" smtClean="0"/>
              <a:t> </a:t>
            </a:r>
            <a:r>
              <a:rPr lang="en-US" dirty="0" err="1" smtClean="0"/>
              <a:t>dalam</a:t>
            </a:r>
            <a:r>
              <a:rPr lang="en-US" dirty="0" smtClean="0"/>
              <a:t>  </a:t>
            </a:r>
            <a:r>
              <a:rPr lang="en-US" dirty="0" err="1" smtClean="0"/>
              <a:t>praktek</a:t>
            </a:r>
            <a:r>
              <a:rPr lang="en-US" dirty="0" smtClean="0"/>
              <a:t> </a:t>
            </a:r>
            <a:r>
              <a:rPr lang="en-US" dirty="0" err="1" smtClean="0"/>
              <a:t>pembangunan</a:t>
            </a:r>
            <a:r>
              <a:rPr lang="en-US" dirty="0" smtClean="0"/>
              <a:t> </a:t>
            </a:r>
            <a:r>
              <a:rPr lang="en-US" dirty="0" err="1" smtClean="0"/>
              <a:t>dalam</a:t>
            </a:r>
            <a:r>
              <a:rPr lang="en-US" dirty="0" smtClean="0"/>
              <a:t>  </a:t>
            </a:r>
            <a:r>
              <a:rPr lang="en-US" dirty="0" err="1" smtClean="0"/>
              <a:t>usaha</a:t>
            </a:r>
            <a:r>
              <a:rPr lang="en-US" dirty="0" smtClean="0"/>
              <a:t>  </a:t>
            </a:r>
            <a:r>
              <a:rPr lang="en-US" dirty="0" err="1" smtClean="0"/>
              <a:t>mengartikulasikan</a:t>
            </a:r>
            <a:r>
              <a:rPr lang="en-US" dirty="0" smtClean="0"/>
              <a:t> </a:t>
            </a:r>
            <a:r>
              <a:rPr lang="en-US" dirty="0" err="1" smtClean="0"/>
              <a:t>secara</a:t>
            </a:r>
            <a:r>
              <a:rPr lang="en-US" dirty="0" smtClean="0"/>
              <a:t> formal </a:t>
            </a:r>
            <a:r>
              <a:rPr lang="en-US" dirty="0" err="1" smtClean="0"/>
              <a:t>strategi</a:t>
            </a:r>
            <a:r>
              <a:rPr lang="en-US" dirty="0" smtClean="0"/>
              <a:t> yang </a:t>
            </a:r>
            <a:r>
              <a:rPr lang="en-US" dirty="0" err="1" smtClean="0"/>
              <a:t>etis</a:t>
            </a:r>
            <a:r>
              <a:rPr lang="en-US" dirty="0" smtClean="0"/>
              <a:t>. </a:t>
            </a:r>
            <a:endParaRPr lang="id-ID" dirty="0" smtClean="0"/>
          </a:p>
          <a:p>
            <a:pPr marL="514350" indent="-514350">
              <a:buAutoNum type="arabicPeriod"/>
            </a:pPr>
            <a:r>
              <a:rPr lang="en-US" dirty="0" smtClean="0"/>
              <a:t>Model </a:t>
            </a:r>
            <a:r>
              <a:rPr lang="en-US" dirty="0" err="1" smtClean="0"/>
              <a:t>studi</a:t>
            </a:r>
            <a:r>
              <a:rPr lang="en-US" dirty="0" smtClean="0"/>
              <a:t> yang </a:t>
            </a:r>
            <a:r>
              <a:rPr lang="en-US" dirty="0" err="1" smtClean="0"/>
              <a:t>dipakai</a:t>
            </a:r>
            <a:r>
              <a:rPr lang="en-US" dirty="0" smtClean="0"/>
              <a:t> </a:t>
            </a:r>
            <a:r>
              <a:rPr lang="en-US" dirty="0" err="1" smtClean="0"/>
              <a:t>adalah</a:t>
            </a:r>
            <a:r>
              <a:rPr lang="en-US" dirty="0" smtClean="0"/>
              <a:t> </a:t>
            </a:r>
            <a:r>
              <a:rPr lang="en-US" dirty="0" err="1" smtClean="0"/>
              <a:t>mengupas</a:t>
            </a:r>
            <a:r>
              <a:rPr lang="en-US" dirty="0" smtClean="0"/>
              <a:t> </a:t>
            </a:r>
            <a:r>
              <a:rPr lang="en-US" dirty="0" err="1" smtClean="0"/>
              <a:t>nilai-nilai</a:t>
            </a:r>
            <a:r>
              <a:rPr lang="en-US" dirty="0" smtClean="0"/>
              <a:t> </a:t>
            </a:r>
            <a:r>
              <a:rPr lang="en-US" dirty="0" err="1" smtClean="0"/>
              <a:t>laten</a:t>
            </a:r>
            <a:r>
              <a:rPr lang="en-US" dirty="0" smtClean="0"/>
              <a:t> yang </a:t>
            </a:r>
            <a:r>
              <a:rPr lang="en-US" dirty="0" err="1" smtClean="0"/>
              <a:t>terkandung</a:t>
            </a:r>
            <a:r>
              <a:rPr lang="en-US" dirty="0" smtClean="0"/>
              <a:t> </a:t>
            </a:r>
            <a:r>
              <a:rPr lang="en-US" dirty="0" err="1" smtClean="0"/>
              <a:t>dalam</a:t>
            </a:r>
            <a:r>
              <a:rPr lang="en-US" dirty="0" smtClean="0"/>
              <a:t> </a:t>
            </a:r>
            <a:r>
              <a:rPr lang="en-US" dirty="0" err="1" smtClean="0"/>
              <a:t>setiap</a:t>
            </a:r>
            <a:r>
              <a:rPr lang="en-US" dirty="0" smtClean="0"/>
              <a:t> </a:t>
            </a:r>
            <a:r>
              <a:rPr lang="en-US" dirty="0" err="1" smtClean="0"/>
              <a:t>kebijakan</a:t>
            </a:r>
            <a:r>
              <a:rPr lang="en-US" dirty="0" smtClean="0"/>
              <a:t>, program, </a:t>
            </a:r>
            <a:r>
              <a:rPr lang="en-US" dirty="0" err="1" smtClean="0"/>
              <a:t>dan</a:t>
            </a:r>
            <a:r>
              <a:rPr lang="en-US" dirty="0" smtClean="0"/>
              <a:t> </a:t>
            </a:r>
            <a:r>
              <a:rPr lang="en-US" dirty="0" err="1" smtClean="0"/>
              <a:t>proyek</a:t>
            </a:r>
            <a:r>
              <a:rPr lang="en-US" dirty="0" smtClean="0"/>
              <a:t> </a:t>
            </a:r>
            <a:r>
              <a:rPr lang="en-US" dirty="0" err="1" smtClean="0"/>
              <a:t>pembangunan</a:t>
            </a:r>
            <a:r>
              <a:rPr lang="en-US" dirty="0" smtClean="0"/>
              <a:t>. </a:t>
            </a:r>
            <a:endParaRPr lang="id-ID"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id-ID" dirty="0" smtClean="0"/>
              <a:t>Dalam kajian, </a:t>
            </a:r>
            <a:r>
              <a:rPr lang="en-US" dirty="0" err="1" smtClean="0"/>
              <a:t>Etika</a:t>
            </a:r>
            <a:r>
              <a:rPr lang="en-US" dirty="0" smtClean="0"/>
              <a:t> </a:t>
            </a:r>
            <a:r>
              <a:rPr lang="en-US" dirty="0" err="1"/>
              <a:t>pembangunan</a:t>
            </a:r>
            <a:r>
              <a:rPr lang="en-US" dirty="0"/>
              <a:t> </a:t>
            </a:r>
            <a:r>
              <a:rPr lang="en-US" dirty="0" err="1"/>
              <a:t>dipandang</a:t>
            </a:r>
            <a:r>
              <a:rPr lang="en-US" dirty="0"/>
              <a:t> </a:t>
            </a:r>
            <a:r>
              <a:rPr lang="en-US" dirty="0" err="1"/>
              <a:t>sebagai</a:t>
            </a:r>
            <a:r>
              <a:rPr lang="id-ID" dirty="0"/>
              <a:t>:</a:t>
            </a:r>
          </a:p>
          <a:p>
            <a:r>
              <a:rPr lang="en-US" dirty="0" err="1"/>
              <a:t>metode</a:t>
            </a:r>
            <a:r>
              <a:rPr lang="en-US" dirty="0"/>
              <a:t> </a:t>
            </a:r>
            <a:r>
              <a:rPr lang="en-US" dirty="0" err="1"/>
              <a:t>dan</a:t>
            </a:r>
            <a:r>
              <a:rPr lang="en-US" dirty="0"/>
              <a:t> </a:t>
            </a:r>
            <a:r>
              <a:rPr lang="en-US" dirty="0" err="1"/>
              <a:t>prosedur</a:t>
            </a:r>
            <a:r>
              <a:rPr lang="en-US" dirty="0"/>
              <a:t> </a:t>
            </a:r>
            <a:r>
              <a:rPr lang="en-US" dirty="0" err="1"/>
              <a:t>penelitian</a:t>
            </a:r>
            <a:r>
              <a:rPr lang="en-US" dirty="0"/>
              <a:t> yang </a:t>
            </a:r>
            <a:r>
              <a:rPr lang="en-US" dirty="0" err="1"/>
              <a:t>berbeda</a:t>
            </a:r>
            <a:r>
              <a:rPr lang="en-US" dirty="0"/>
              <a:t>; </a:t>
            </a:r>
            <a:endParaRPr lang="id-ID" dirty="0"/>
          </a:p>
          <a:p>
            <a:r>
              <a:rPr lang="en-US" dirty="0" err="1"/>
              <a:t>prinsip-prinsip</a:t>
            </a:r>
            <a:r>
              <a:rPr lang="en-US" dirty="0"/>
              <a:t> </a:t>
            </a:r>
            <a:r>
              <a:rPr lang="en-US" dirty="0" err="1"/>
              <a:t>umum</a:t>
            </a:r>
            <a:r>
              <a:rPr lang="en-US" dirty="0"/>
              <a:t> </a:t>
            </a:r>
            <a:r>
              <a:rPr lang="en-US" dirty="0" err="1"/>
              <a:t>sebagai</a:t>
            </a:r>
            <a:r>
              <a:rPr lang="en-US" dirty="0"/>
              <a:t> </a:t>
            </a:r>
            <a:r>
              <a:rPr lang="en-US" dirty="0" err="1"/>
              <a:t>pedoman</a:t>
            </a:r>
            <a:r>
              <a:rPr lang="en-US" dirty="0"/>
              <a:t> </a:t>
            </a:r>
            <a:r>
              <a:rPr lang="en-US" dirty="0" err="1"/>
              <a:t>memformulasikan</a:t>
            </a:r>
            <a:r>
              <a:rPr lang="en-US" dirty="0"/>
              <a:t> </a:t>
            </a:r>
            <a:r>
              <a:rPr lang="en-US" dirty="0" err="1"/>
              <a:t>strategi-strategi</a:t>
            </a:r>
            <a:r>
              <a:rPr lang="en-US" dirty="0"/>
              <a:t> yang </a:t>
            </a:r>
            <a:r>
              <a:rPr lang="en-US" dirty="0" err="1"/>
              <a:t>etis</a:t>
            </a:r>
            <a:r>
              <a:rPr lang="en-US" dirty="0"/>
              <a:t>; </a:t>
            </a:r>
            <a:endParaRPr lang="id-ID" dirty="0"/>
          </a:p>
          <a:p>
            <a:r>
              <a:rPr lang="en-US" dirty="0" err="1"/>
              <a:t>strategi</a:t>
            </a:r>
            <a:r>
              <a:rPr lang="en-US" dirty="0"/>
              <a:t> yang </a:t>
            </a:r>
            <a:r>
              <a:rPr lang="en-US" dirty="0" err="1"/>
              <a:t>etis</a:t>
            </a:r>
            <a:r>
              <a:rPr lang="en-US" dirty="0"/>
              <a:t> </a:t>
            </a:r>
            <a:r>
              <a:rPr lang="en-US" dirty="0" err="1"/>
              <a:t>dalam</a:t>
            </a:r>
            <a:r>
              <a:rPr lang="en-US" dirty="0"/>
              <a:t> </a:t>
            </a:r>
            <a:r>
              <a:rPr lang="en-US" dirty="0" err="1"/>
              <a:t>pengambilan</a:t>
            </a:r>
            <a:r>
              <a:rPr lang="en-US" dirty="0"/>
              <a:t> </a:t>
            </a:r>
            <a:r>
              <a:rPr lang="en-US" dirty="0" err="1"/>
              <a:t>keputusan</a:t>
            </a:r>
            <a:r>
              <a:rPr lang="en-US" dirty="0"/>
              <a:t> </a:t>
            </a:r>
            <a:r>
              <a:rPr lang="en-US" dirty="0" err="1"/>
              <a:t>dan</a:t>
            </a:r>
            <a:r>
              <a:rPr lang="en-US" dirty="0"/>
              <a:t> </a:t>
            </a:r>
            <a:r>
              <a:rPr lang="en-US" dirty="0" err="1"/>
              <a:t>aksi</a:t>
            </a:r>
            <a:r>
              <a:rPr lang="en-US" dirty="0"/>
              <a:t> </a:t>
            </a:r>
            <a:r>
              <a:rPr lang="en-US" dirty="0" err="1"/>
              <a:t>pembangunan</a:t>
            </a:r>
            <a:r>
              <a:rPr lang="en-US" dirty="0"/>
              <a:t> yang </a:t>
            </a:r>
            <a:r>
              <a:rPr lang="en-US" dirty="0" err="1"/>
              <a:t>spesifik</a:t>
            </a:r>
            <a:r>
              <a:rPr lang="en-US" dirty="0"/>
              <a:t>; </a:t>
            </a:r>
            <a:endParaRPr lang="id-ID" dirty="0"/>
          </a:p>
          <a:p>
            <a:r>
              <a:rPr lang="en-US" dirty="0" err="1"/>
              <a:t>dan</a:t>
            </a:r>
            <a:r>
              <a:rPr lang="en-US" dirty="0"/>
              <a:t> </a:t>
            </a:r>
            <a:r>
              <a:rPr lang="en-US" dirty="0" err="1"/>
              <a:t>penyedia</a:t>
            </a:r>
            <a:r>
              <a:rPr lang="en-US" dirty="0"/>
              <a:t>    </a:t>
            </a:r>
            <a:r>
              <a:rPr lang="en-US" dirty="0" err="1"/>
              <a:t>standar</a:t>
            </a:r>
            <a:r>
              <a:rPr lang="en-US" dirty="0"/>
              <a:t>    </a:t>
            </a:r>
            <a:r>
              <a:rPr lang="en-US" dirty="0" err="1"/>
              <a:t>normatif</a:t>
            </a:r>
            <a:r>
              <a:rPr lang="en-US" dirty="0"/>
              <a:t>    </a:t>
            </a:r>
            <a:r>
              <a:rPr lang="en-US" dirty="0" err="1"/>
              <a:t>untuk</a:t>
            </a:r>
            <a:r>
              <a:rPr lang="en-US" dirty="0"/>
              <a:t>    </a:t>
            </a:r>
            <a:r>
              <a:rPr lang="en-US" dirty="0" err="1"/>
              <a:t>mengevaluasi</a:t>
            </a:r>
            <a:r>
              <a:rPr lang="en-US" dirty="0"/>
              <a:t>    </a:t>
            </a:r>
            <a:r>
              <a:rPr lang="en-US" dirty="0" err="1"/>
              <a:t>kinerja</a:t>
            </a:r>
            <a:r>
              <a:rPr lang="en-US" dirty="0"/>
              <a:t> </a:t>
            </a:r>
            <a:r>
              <a:rPr lang="en-US" dirty="0" err="1"/>
              <a:t>pembangunan</a:t>
            </a:r>
            <a:r>
              <a:rPr lang="en-US" dirty="0" smtClean="0"/>
              <a:t>.</a:t>
            </a:r>
            <a:endParaRPr lang="en-US" dirty="0"/>
          </a:p>
        </p:txBody>
      </p:sp>
    </p:spTree>
    <p:extLst>
      <p:ext uri="{BB962C8B-B14F-4D97-AF65-F5344CB8AC3E}">
        <p14:creationId xmlns:p14="http://schemas.microsoft.com/office/powerpoint/2010/main" val="292475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42191320"/>
              </p:ext>
            </p:extLst>
          </p:nvPr>
        </p:nvGraphicFramePr>
        <p:xfrm>
          <a:off x="609600" y="1219200"/>
          <a:ext cx="8229600" cy="4705398"/>
        </p:xfrm>
        <a:graphic>
          <a:graphicData uri="http://schemas.openxmlformats.org/drawingml/2006/table">
            <a:tbl>
              <a:tblPr firstRow="1" bandRow="1">
                <a:tableStyleId>{5C22544A-7EE6-4342-B048-85BDC9FD1C3A}</a:tableStyleId>
              </a:tblPr>
              <a:tblGrid>
                <a:gridCol w="8229600"/>
              </a:tblGrid>
              <a:tr h="1473995">
                <a:tc>
                  <a:txBody>
                    <a:bodyPr/>
                    <a:lstStyle/>
                    <a:p>
                      <a:r>
                        <a:rPr kumimoji="0" lang="id-ID" sz="2400" b="1" kern="1200" dirty="0" smtClean="0">
                          <a:solidFill>
                            <a:schemeClr val="tx1"/>
                          </a:solidFill>
                          <a:latin typeface="+mn-lt"/>
                          <a:ea typeface="+mn-ea"/>
                          <a:cs typeface="+mn-cs"/>
                        </a:rPr>
                        <a:t>CP: Mahasiswa memahami </a:t>
                      </a:r>
                      <a:r>
                        <a:rPr kumimoji="0" lang="en-US" sz="2400" b="1" kern="1200" dirty="0" err="1" smtClean="0">
                          <a:solidFill>
                            <a:schemeClr val="tx1"/>
                          </a:solidFill>
                          <a:latin typeface="+mn-lt"/>
                          <a:ea typeface="+mn-ea"/>
                          <a:cs typeface="+mn-cs"/>
                        </a:rPr>
                        <a:t>pemikiran-pemikiran</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etik</a:t>
                      </a:r>
                      <a:r>
                        <a:rPr kumimoji="0" lang="en-US" sz="2400" b="1" kern="1200" dirty="0" smtClean="0">
                          <a:solidFill>
                            <a:schemeClr val="tx1"/>
                          </a:solidFill>
                          <a:latin typeface="+mn-lt"/>
                          <a:ea typeface="+mn-ea"/>
                          <a:cs typeface="+mn-cs"/>
                        </a:rPr>
                        <a:t> </a:t>
                      </a:r>
                      <a:r>
                        <a:rPr kumimoji="0" lang="id-ID" sz="2400" b="1" kern="1200" dirty="0" smtClean="0">
                          <a:solidFill>
                            <a:schemeClr val="tx1"/>
                          </a:solidFill>
                          <a:latin typeface="+mn-lt"/>
                          <a:ea typeface="+mn-ea"/>
                          <a:cs typeface="+mn-cs"/>
                        </a:rPr>
                        <a:t>dan memiliki keterampilan </a:t>
                      </a:r>
                      <a:r>
                        <a:rPr kumimoji="0" lang="en-US" sz="2400" b="1" kern="1200" dirty="0" err="1" smtClean="0">
                          <a:solidFill>
                            <a:schemeClr val="tx1"/>
                          </a:solidFill>
                          <a:latin typeface="+mn-lt"/>
                          <a:ea typeface="+mn-ea"/>
                          <a:cs typeface="+mn-cs"/>
                        </a:rPr>
                        <a:t>untuk</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mendesain</a:t>
                      </a:r>
                      <a:r>
                        <a:rPr kumimoji="0" lang="en-US" sz="2400" b="1" kern="1200" dirty="0" smtClean="0">
                          <a:solidFill>
                            <a:schemeClr val="tx1"/>
                          </a:solidFill>
                          <a:latin typeface="+mn-lt"/>
                          <a:ea typeface="+mn-ea"/>
                          <a:cs typeface="+mn-cs"/>
                        </a:rPr>
                        <a:t> program </a:t>
                      </a:r>
                      <a:r>
                        <a:rPr kumimoji="0" lang="en-US" sz="2400" b="1" kern="1200" dirty="0" err="1" smtClean="0">
                          <a:solidFill>
                            <a:schemeClr val="tx1"/>
                          </a:solidFill>
                          <a:latin typeface="+mn-lt"/>
                          <a:ea typeface="+mn-ea"/>
                          <a:cs typeface="+mn-cs"/>
                        </a:rPr>
                        <a:t>pembangunan</a:t>
                      </a:r>
                      <a:r>
                        <a:rPr kumimoji="0" lang="en-US" sz="2400" b="1" kern="1200" dirty="0" smtClean="0">
                          <a:solidFill>
                            <a:schemeClr val="tx1"/>
                          </a:solidFill>
                          <a:latin typeface="+mn-lt"/>
                          <a:ea typeface="+mn-ea"/>
                          <a:cs typeface="+mn-cs"/>
                        </a:rPr>
                        <a:t> yang </a:t>
                      </a:r>
                      <a:r>
                        <a:rPr kumimoji="0" lang="en-US" sz="2400" b="1" kern="1200" dirty="0" err="1" smtClean="0">
                          <a:solidFill>
                            <a:schemeClr val="tx1"/>
                          </a:solidFill>
                          <a:latin typeface="+mn-lt"/>
                          <a:ea typeface="+mn-ea"/>
                          <a:cs typeface="+mn-cs"/>
                        </a:rPr>
                        <a:t>memberdayakan</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masyarakat</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berdasarkan</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etika</a:t>
                      </a:r>
                      <a:r>
                        <a:rPr kumimoji="0" lang="en-US" sz="2400" b="1" kern="1200" dirty="0" smtClean="0">
                          <a:solidFill>
                            <a:schemeClr val="tx1"/>
                          </a:solidFill>
                          <a:latin typeface="+mn-lt"/>
                          <a:ea typeface="+mn-ea"/>
                          <a:cs typeface="+mn-cs"/>
                        </a:rPr>
                        <a:t> </a:t>
                      </a:r>
                      <a:r>
                        <a:rPr kumimoji="0" lang="en-US" sz="2400" b="1" kern="1200" dirty="0" err="1" smtClean="0">
                          <a:solidFill>
                            <a:schemeClr val="tx1"/>
                          </a:solidFill>
                          <a:latin typeface="+mn-lt"/>
                          <a:ea typeface="+mn-ea"/>
                          <a:cs typeface="+mn-cs"/>
                        </a:rPr>
                        <a:t>pembangunan</a:t>
                      </a:r>
                      <a:endParaRPr lang="id-ID" sz="2400" b="1" dirty="0">
                        <a:solidFill>
                          <a:schemeClr val="tx1"/>
                        </a:solidFill>
                        <a:latin typeface="Arial" pitchFamily="34" charset="0"/>
                        <a:cs typeface="Arial" pitchFamily="34" charset="0"/>
                      </a:endParaRPr>
                    </a:p>
                  </a:txBody>
                  <a:tcPr/>
                </a:tc>
              </a:tr>
              <a:tr h="476881">
                <a:tc>
                  <a:txBody>
                    <a:bodyPr/>
                    <a:lstStyle/>
                    <a:p>
                      <a:r>
                        <a:rPr lang="en-US" sz="2200" b="1" dirty="0" smtClean="0">
                          <a:latin typeface="Arial" pitchFamily="34" charset="0"/>
                          <a:cs typeface="Arial" pitchFamily="34" charset="0"/>
                        </a:rPr>
                        <a:t>PENGERTIAN ETIKA DAN ETIKA PEMBANGUNAN</a:t>
                      </a:r>
                      <a:endParaRPr lang="id-ID" sz="2200" b="1" dirty="0">
                        <a:latin typeface="Arial" pitchFamily="34" charset="0"/>
                        <a:cs typeface="Arial" pitchFamily="34" charset="0"/>
                      </a:endParaRPr>
                    </a:p>
                  </a:txBody>
                  <a:tcPr/>
                </a:tc>
              </a:tr>
              <a:tr h="526050">
                <a:tc>
                  <a:txBody>
                    <a:bodyPr/>
                    <a:lstStyle/>
                    <a:p>
                      <a:r>
                        <a:rPr lang="en-US" sz="2200" b="1" dirty="0" smtClean="0">
                          <a:latin typeface="Arial" pitchFamily="34" charset="0"/>
                          <a:cs typeface="Arial" pitchFamily="34" charset="0"/>
                        </a:rPr>
                        <a:t>MISI UTAMA ETIKA PEMBANGUNAN</a:t>
                      </a:r>
                      <a:endParaRPr lang="id-ID" sz="2200" b="1" dirty="0">
                        <a:latin typeface="Arial" pitchFamily="34" charset="0"/>
                        <a:cs typeface="Arial" pitchFamily="34" charset="0"/>
                      </a:endParaRPr>
                    </a:p>
                  </a:txBody>
                  <a:tcPr/>
                </a:tc>
              </a:tr>
              <a:tr h="722547">
                <a:tc>
                  <a:txBody>
                    <a:bodyPr/>
                    <a:lstStyle/>
                    <a:p>
                      <a:r>
                        <a:rPr lang="en-US" sz="2200" b="1" dirty="0" smtClean="0">
                          <a:latin typeface="Arial" pitchFamily="34" charset="0"/>
                          <a:cs typeface="Arial" pitchFamily="34" charset="0"/>
                        </a:rPr>
                        <a:t>CARA MENFORMULASIKAN ETIKA PEMB</a:t>
                      </a:r>
                      <a:r>
                        <a:rPr lang="id-ID" sz="2200" b="1" dirty="0" smtClean="0">
                          <a:latin typeface="Arial" pitchFamily="34" charset="0"/>
                          <a:cs typeface="Arial" pitchFamily="34" charset="0"/>
                        </a:rPr>
                        <a:t>ANGUNAN</a:t>
                      </a:r>
                      <a:r>
                        <a:rPr lang="id-ID" sz="2200" b="1" baseline="0" dirty="0" smtClean="0">
                          <a:latin typeface="Arial" pitchFamily="34" charset="0"/>
                          <a:cs typeface="Arial" pitchFamily="34" charset="0"/>
                        </a:rPr>
                        <a:t> </a:t>
                      </a:r>
                      <a:r>
                        <a:rPr lang="en-US" sz="2200" b="1" dirty="0" smtClean="0">
                          <a:latin typeface="Arial" pitchFamily="34" charset="0"/>
                          <a:cs typeface="Arial" pitchFamily="34" charset="0"/>
                        </a:rPr>
                        <a:t>MENJADI BIDANG KAJIAN</a:t>
                      </a:r>
                      <a:endParaRPr lang="id-ID" sz="2200" b="1" dirty="0">
                        <a:latin typeface="Arial" pitchFamily="34" charset="0"/>
                        <a:cs typeface="Arial" pitchFamily="34" charset="0"/>
                      </a:endParaRPr>
                    </a:p>
                  </a:txBody>
                  <a:tcPr/>
                </a:tc>
              </a:tr>
              <a:tr h="413261">
                <a:tc>
                  <a:txBody>
                    <a:bodyPr/>
                    <a:lstStyle/>
                    <a:p>
                      <a:r>
                        <a:rPr lang="en-US" sz="2200" b="1" dirty="0" smtClean="0">
                          <a:latin typeface="Arial" pitchFamily="34" charset="0"/>
                          <a:cs typeface="Arial" pitchFamily="34" charset="0"/>
                        </a:rPr>
                        <a:t>TIGA NILAI ETIK PEMBANGUNAN</a:t>
                      </a:r>
                      <a:endParaRPr lang="id-ID" sz="2200" b="1" dirty="0">
                        <a:latin typeface="Arial" pitchFamily="34" charset="0"/>
                        <a:cs typeface="Arial" pitchFamily="34" charset="0"/>
                      </a:endParaRPr>
                    </a:p>
                  </a:txBody>
                  <a:tcPr/>
                </a:tc>
              </a:tr>
              <a:tr h="959267">
                <a:tc>
                  <a:txBody>
                    <a:bodyPr/>
                    <a:lstStyle/>
                    <a:p>
                      <a:r>
                        <a:rPr lang="en-US" sz="2200" b="1" dirty="0" smtClean="0">
                          <a:latin typeface="Arial" pitchFamily="34" charset="0"/>
                          <a:cs typeface="Arial" pitchFamily="34" charset="0"/>
                        </a:rPr>
                        <a:t>PERKEMBANGAN </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ETIKA PEMBANGUNAN </a:t>
                      </a:r>
                      <a:endParaRPr lang="id-ID" sz="2200" b="1" dirty="0">
                        <a:latin typeface="Arial" pitchFamily="34" charset="0"/>
                        <a:cs typeface="Arial" pitchFamily="34" charset="0"/>
                      </a:endParaRPr>
                    </a:p>
                  </a:txBody>
                  <a:tcPr/>
                </a:tc>
              </a:tr>
            </a:tbl>
          </a:graphicData>
        </a:graphic>
      </p:graphicFrame>
      <p:sp>
        <p:nvSpPr>
          <p:cNvPr id="3" name="Title 2"/>
          <p:cNvSpPr>
            <a:spLocks noGrp="1"/>
          </p:cNvSpPr>
          <p:nvPr>
            <p:ph type="title"/>
          </p:nvPr>
        </p:nvSpPr>
        <p:spPr>
          <a:xfrm>
            <a:off x="457200" y="274638"/>
            <a:ext cx="8229600" cy="868362"/>
          </a:xfrm>
        </p:spPr>
        <p:txBody>
          <a:bodyPr/>
          <a:lstStyle/>
          <a:p>
            <a:r>
              <a:rPr lang="id-ID" dirty="0" smtClean="0">
                <a:latin typeface="Bauhaus 93" pitchFamily="82" charset="0"/>
              </a:rPr>
              <a:t>MATERI POKOK</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id-ID" dirty="0"/>
              <a:t>3</a:t>
            </a:r>
            <a:r>
              <a:rPr lang="en-US" dirty="0" smtClean="0"/>
              <a:t>. </a:t>
            </a:r>
            <a:r>
              <a:rPr lang="en-US" dirty="0" err="1" smtClean="0"/>
              <a:t>Memusatkan</a:t>
            </a:r>
            <a:r>
              <a:rPr lang="en-US" dirty="0" smtClean="0"/>
              <a:t> </a:t>
            </a:r>
            <a:r>
              <a:rPr lang="en-US" dirty="0" err="1" smtClean="0"/>
              <a:t>perhatian</a:t>
            </a:r>
            <a:r>
              <a:rPr lang="en-US" dirty="0" smtClean="0"/>
              <a:t> </a:t>
            </a:r>
            <a:r>
              <a:rPr lang="en-US" dirty="0" err="1" smtClean="0"/>
              <a:t>pada</a:t>
            </a:r>
            <a:r>
              <a:rPr lang="en-US" dirty="0" smtClean="0"/>
              <a:t>  </a:t>
            </a:r>
            <a:r>
              <a:rPr lang="en-US" dirty="0" err="1" smtClean="0"/>
              <a:t>teori</a:t>
            </a:r>
            <a:r>
              <a:rPr lang="en-US" dirty="0" smtClean="0"/>
              <a:t>  </a:t>
            </a:r>
            <a:r>
              <a:rPr lang="en-US" dirty="0" err="1" smtClean="0"/>
              <a:t>dan</a:t>
            </a:r>
            <a:r>
              <a:rPr lang="en-US" dirty="0" smtClean="0"/>
              <a:t> </a:t>
            </a:r>
            <a:r>
              <a:rPr lang="en-US" dirty="0" err="1" smtClean="0"/>
              <a:t>praktek</a:t>
            </a:r>
            <a:r>
              <a:rPr lang="en-US" dirty="0" smtClean="0"/>
              <a:t> </a:t>
            </a:r>
            <a:r>
              <a:rPr lang="en-US" dirty="0" err="1" smtClean="0"/>
              <a:t>pembangunan</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lingkungan</a:t>
            </a:r>
            <a:r>
              <a:rPr lang="en-US" dirty="0" smtClean="0"/>
              <a:t>, </a:t>
            </a:r>
            <a:r>
              <a:rPr lang="en-US" dirty="0" err="1" smtClean="0"/>
              <a:t>keteraturan</a:t>
            </a:r>
            <a:r>
              <a:rPr lang="en-US" dirty="0" smtClean="0"/>
              <a:t> </a:t>
            </a:r>
            <a:r>
              <a:rPr lang="en-US" dirty="0" err="1" smtClean="0"/>
              <a:t>dunia</a:t>
            </a:r>
            <a:r>
              <a:rPr lang="en-US" dirty="0" smtClean="0"/>
              <a:t>, </a:t>
            </a:r>
            <a:r>
              <a:rPr lang="en-US" dirty="0" err="1" smtClean="0"/>
              <a:t>dan</a:t>
            </a:r>
            <a:r>
              <a:rPr lang="en-US" dirty="0" smtClean="0"/>
              <a:t> area </a:t>
            </a:r>
            <a:r>
              <a:rPr lang="en-US" dirty="0" err="1" smtClean="0"/>
              <a:t>antar-disiplin</a:t>
            </a:r>
            <a:r>
              <a:rPr lang="en-US" dirty="0" smtClean="0"/>
              <a:t>. </a:t>
            </a:r>
            <a:r>
              <a:rPr lang="en-US" dirty="0" err="1" smtClean="0"/>
              <a:t>Analisis</a:t>
            </a:r>
            <a:r>
              <a:rPr lang="en-US" dirty="0" smtClean="0"/>
              <a:t> formal yang </a:t>
            </a:r>
            <a:r>
              <a:rPr lang="en-US" dirty="0" err="1" smtClean="0"/>
              <a:t>dilakukan</a:t>
            </a:r>
            <a:r>
              <a:rPr lang="en-US" dirty="0" smtClean="0"/>
              <a:t> </a:t>
            </a:r>
            <a:r>
              <a:rPr lang="en-US" dirty="0" err="1" smtClean="0"/>
              <a:t>pada</a:t>
            </a:r>
            <a:r>
              <a:rPr lang="en-US" dirty="0" smtClean="0"/>
              <a:t> </a:t>
            </a:r>
            <a:r>
              <a:rPr lang="en-US" dirty="0" err="1" smtClean="0"/>
              <a:t>isu</a:t>
            </a:r>
            <a:r>
              <a:rPr lang="en-US" dirty="0" smtClean="0"/>
              <a:t>- </a:t>
            </a:r>
            <a:r>
              <a:rPr lang="en-US" dirty="0" err="1" smtClean="0"/>
              <a:t>isu</a:t>
            </a:r>
            <a:r>
              <a:rPr lang="en-US" dirty="0" smtClean="0"/>
              <a:t>: </a:t>
            </a:r>
            <a:r>
              <a:rPr lang="en-US" dirty="0" err="1" smtClean="0"/>
              <a:t>justifikasi</a:t>
            </a:r>
            <a:r>
              <a:rPr lang="en-US" dirty="0" smtClean="0"/>
              <a:t> </a:t>
            </a:r>
            <a:r>
              <a:rPr lang="en-US" dirty="0" err="1" smtClean="0"/>
              <a:t>utama</a:t>
            </a:r>
            <a:r>
              <a:rPr lang="en-US" dirty="0" smtClean="0"/>
              <a:t> </a:t>
            </a:r>
            <a:r>
              <a:rPr lang="en-US" dirty="0" err="1" smtClean="0"/>
              <a:t>pada</a:t>
            </a:r>
            <a:r>
              <a:rPr lang="en-US" dirty="0" smtClean="0"/>
              <a:t> </a:t>
            </a:r>
            <a:r>
              <a:rPr lang="en-US" dirty="0" err="1" smtClean="0"/>
              <a:t>hak</a:t>
            </a:r>
            <a:r>
              <a:rPr lang="en-US" dirty="0" smtClean="0"/>
              <a:t> </a:t>
            </a:r>
            <a:r>
              <a:rPr lang="en-US" dirty="0" err="1" smtClean="0"/>
              <a:t>asasi</a:t>
            </a:r>
            <a:r>
              <a:rPr lang="en-US" dirty="0" smtClean="0"/>
              <a:t>, </a:t>
            </a:r>
            <a:r>
              <a:rPr lang="en-US" dirty="0" err="1" smtClean="0"/>
              <a:t>kebutuhan</a:t>
            </a:r>
            <a:r>
              <a:rPr lang="en-US" dirty="0" smtClean="0"/>
              <a:t>, </a:t>
            </a:r>
            <a:r>
              <a:rPr lang="en-US" dirty="0" err="1" smtClean="0"/>
              <a:t>kapasitas</a:t>
            </a:r>
            <a:r>
              <a:rPr lang="en-US" dirty="0" smtClean="0"/>
              <a:t> </a:t>
            </a:r>
            <a:r>
              <a:rPr lang="en-US" dirty="0" err="1" smtClean="0"/>
              <a:t>dan</a:t>
            </a:r>
            <a:r>
              <a:rPr lang="en-US" dirty="0" smtClean="0"/>
              <a:t> </a:t>
            </a:r>
            <a:r>
              <a:rPr lang="en-US" dirty="0" err="1" smtClean="0"/>
              <a:t>hak</a:t>
            </a:r>
            <a:r>
              <a:rPr lang="en-US" dirty="0" smtClean="0"/>
              <a:t> </a:t>
            </a:r>
            <a:r>
              <a:rPr lang="en-US" dirty="0" err="1" smtClean="0"/>
              <a:t>menguasai</a:t>
            </a:r>
            <a:r>
              <a:rPr lang="en-US" dirty="0" smtClean="0"/>
              <a:t>; </a:t>
            </a:r>
            <a:r>
              <a:rPr lang="en-US" dirty="0" err="1" smtClean="0"/>
              <a:t>penilaian</a:t>
            </a:r>
            <a:r>
              <a:rPr lang="en-US" dirty="0" smtClean="0"/>
              <a:t> </a:t>
            </a:r>
            <a:r>
              <a:rPr lang="en-US" dirty="0" err="1" smtClean="0"/>
              <a:t>etika</a:t>
            </a:r>
            <a:r>
              <a:rPr lang="en-US" dirty="0" smtClean="0"/>
              <a:t> </a:t>
            </a:r>
            <a:r>
              <a:rPr lang="en-US" dirty="0" err="1" smtClean="0"/>
              <a:t>pada</a:t>
            </a:r>
            <a:r>
              <a:rPr lang="en-US" dirty="0" smtClean="0"/>
              <a:t> </a:t>
            </a:r>
            <a:r>
              <a:rPr lang="en-US" dirty="0" err="1" smtClean="0"/>
              <a:t>kebijakan</a:t>
            </a:r>
            <a:r>
              <a:rPr lang="en-US" dirty="0" smtClean="0"/>
              <a:t> yang </a:t>
            </a:r>
            <a:r>
              <a:rPr lang="en-US" dirty="0" err="1" smtClean="0"/>
              <a:t>berdampak</a:t>
            </a:r>
            <a:r>
              <a:rPr lang="en-US" dirty="0" smtClean="0"/>
              <a:t> </a:t>
            </a:r>
            <a:r>
              <a:rPr lang="en-US" dirty="0" err="1" smtClean="0"/>
              <a:t>pada</a:t>
            </a:r>
            <a:r>
              <a:rPr lang="en-US" dirty="0" smtClean="0"/>
              <a:t> </a:t>
            </a:r>
            <a:r>
              <a:rPr lang="en-US" dirty="0" err="1" smtClean="0"/>
              <a:t>korban</a:t>
            </a:r>
            <a:r>
              <a:rPr lang="en-US" dirty="0" smtClean="0"/>
              <a:t> </a:t>
            </a:r>
            <a:r>
              <a:rPr lang="en-US" dirty="0" err="1" smtClean="0"/>
              <a:t>dan</a:t>
            </a:r>
            <a:r>
              <a:rPr lang="en-US" dirty="0" smtClean="0"/>
              <a:t>  </a:t>
            </a:r>
            <a:r>
              <a:rPr lang="en-US" dirty="0" err="1" smtClean="0"/>
              <a:t>marginalisasi</a:t>
            </a:r>
            <a:r>
              <a:rPr lang="en-US" dirty="0" smtClean="0"/>
              <a:t>  </a:t>
            </a:r>
            <a:r>
              <a:rPr lang="en-US" dirty="0" err="1" smtClean="0"/>
              <a:t>akibat</a:t>
            </a:r>
            <a:r>
              <a:rPr lang="en-US" dirty="0" smtClean="0"/>
              <a:t>  </a:t>
            </a:r>
            <a:r>
              <a:rPr lang="en-US" dirty="0" err="1" smtClean="0"/>
              <a:t>proses</a:t>
            </a:r>
            <a:r>
              <a:rPr lang="en-US" dirty="0" smtClean="0"/>
              <a:t>  </a:t>
            </a:r>
            <a:r>
              <a:rPr lang="en-US" dirty="0" err="1" smtClean="0"/>
              <a:t>pembangunan</a:t>
            </a:r>
            <a:r>
              <a:rPr lang="en-US" dirty="0" smtClean="0"/>
              <a:t>;  </a:t>
            </a:r>
            <a:r>
              <a:rPr lang="en-US" dirty="0" err="1" smtClean="0"/>
              <a:t>evaluasi</a:t>
            </a:r>
            <a:r>
              <a:rPr lang="en-US" dirty="0" smtClean="0"/>
              <a:t>  </a:t>
            </a:r>
            <a:r>
              <a:rPr lang="en-US" dirty="0" err="1" smtClean="0"/>
              <a:t>kompetisi</a:t>
            </a:r>
            <a:r>
              <a:rPr lang="en-US" dirty="0" smtClean="0"/>
              <a:t> </a:t>
            </a:r>
            <a:r>
              <a:rPr lang="en-US" dirty="0" err="1" smtClean="0"/>
              <a:t>antara</a:t>
            </a:r>
            <a:r>
              <a:rPr lang="en-US" dirty="0" smtClean="0"/>
              <a:t> </a:t>
            </a:r>
            <a:r>
              <a:rPr lang="en-US" dirty="0" err="1" smtClean="0"/>
              <a:t>ekonomi</a:t>
            </a:r>
            <a:r>
              <a:rPr lang="en-US" dirty="0" smtClean="0"/>
              <a:t>, </a:t>
            </a:r>
            <a:r>
              <a:rPr lang="en-US" dirty="0" err="1" smtClean="0"/>
              <a:t>politik</a:t>
            </a:r>
            <a:r>
              <a:rPr lang="en-US" dirty="0" smtClean="0"/>
              <a:t>, </a:t>
            </a:r>
            <a:r>
              <a:rPr lang="en-US" dirty="0" err="1" smtClean="0"/>
              <a:t>dan</a:t>
            </a:r>
            <a:r>
              <a:rPr lang="en-US" dirty="0" smtClean="0"/>
              <a:t> </a:t>
            </a:r>
            <a:r>
              <a:rPr lang="en-US" dirty="0" err="1" smtClean="0"/>
              <a:t>sistem</a:t>
            </a:r>
            <a:r>
              <a:rPr lang="en-US" dirty="0" smtClean="0"/>
              <a:t> </a:t>
            </a:r>
            <a:r>
              <a:rPr lang="en-US" dirty="0" err="1" smtClean="0"/>
              <a:t>sosial</a:t>
            </a:r>
            <a:r>
              <a:rPr lang="en-US" dirty="0" smtClean="0"/>
              <a:t>; </a:t>
            </a:r>
            <a:r>
              <a:rPr lang="en-US" dirty="0" err="1" smtClean="0"/>
              <a:t>dan</a:t>
            </a:r>
            <a:r>
              <a:rPr lang="en-US" dirty="0" smtClean="0"/>
              <a:t> </a:t>
            </a:r>
            <a:r>
              <a:rPr lang="en-US" dirty="0" err="1" smtClean="0"/>
              <a:t>konsep</a:t>
            </a:r>
            <a:r>
              <a:rPr lang="en-US" dirty="0" smtClean="0"/>
              <a:t> </a:t>
            </a:r>
            <a:r>
              <a:rPr lang="en-US" dirty="0" err="1" smtClean="0"/>
              <a:t>baru</a:t>
            </a:r>
            <a:r>
              <a:rPr lang="en-US" dirty="0" smtClean="0"/>
              <a:t> </a:t>
            </a:r>
            <a:r>
              <a:rPr lang="en-US" dirty="0" err="1" smtClean="0"/>
              <a:t>mengenai</a:t>
            </a:r>
            <a:r>
              <a:rPr lang="en-US" dirty="0" smtClean="0"/>
              <a:t> </a:t>
            </a:r>
            <a:r>
              <a:rPr lang="en-US" dirty="0" err="1" smtClean="0"/>
              <a:t>keamanan</a:t>
            </a:r>
            <a:r>
              <a:rPr lang="en-US" dirty="0" smtClean="0"/>
              <a:t> (</a:t>
            </a:r>
            <a:r>
              <a:rPr lang="en-US" i="1" dirty="0" smtClean="0"/>
              <a:t>security</a:t>
            </a:r>
            <a:r>
              <a:rPr lang="en-US" dirty="0" smtClean="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PERKEMBANGAN </a:t>
            </a:r>
            <a:br>
              <a:rPr lang="en-US" dirty="0" smtClean="0"/>
            </a:br>
            <a:r>
              <a:rPr lang="en-US" dirty="0" smtClean="0"/>
              <a:t>ETIKA PEMBANGUNAN </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Pada</a:t>
            </a:r>
            <a:r>
              <a:rPr lang="en-US" dirty="0" smtClean="0"/>
              <a:t> </a:t>
            </a:r>
            <a:r>
              <a:rPr lang="en-US" dirty="0" err="1" smtClean="0"/>
              <a:t>tahun</a:t>
            </a:r>
            <a:r>
              <a:rPr lang="en-US" dirty="0" smtClean="0"/>
              <a:t> 1940-an, Gandhi </a:t>
            </a:r>
            <a:r>
              <a:rPr lang="en-US" dirty="0" err="1" smtClean="0"/>
              <a:t>di</a:t>
            </a:r>
            <a:r>
              <a:rPr lang="en-US" dirty="0" smtClean="0"/>
              <a:t> India, </a:t>
            </a:r>
            <a:r>
              <a:rPr lang="en-US" dirty="0" err="1" smtClean="0"/>
              <a:t>Prebish</a:t>
            </a:r>
            <a:r>
              <a:rPr lang="en-US" dirty="0" smtClean="0"/>
              <a:t> </a:t>
            </a:r>
            <a:r>
              <a:rPr lang="en-US" dirty="0" err="1" smtClean="0"/>
              <a:t>di</a:t>
            </a:r>
            <a:r>
              <a:rPr lang="en-US" dirty="0" smtClean="0"/>
              <a:t> </a:t>
            </a:r>
            <a:r>
              <a:rPr lang="en-US" dirty="0" err="1" smtClean="0"/>
              <a:t>Amerika</a:t>
            </a:r>
            <a:r>
              <a:rPr lang="en-US" dirty="0" smtClean="0"/>
              <a:t> Latin </a:t>
            </a:r>
            <a:r>
              <a:rPr lang="en-US" dirty="0" err="1" smtClean="0"/>
              <a:t>dan</a:t>
            </a:r>
            <a:r>
              <a:rPr lang="en-US" dirty="0" smtClean="0"/>
              <a:t> </a:t>
            </a:r>
            <a:r>
              <a:rPr lang="en-US" dirty="0" err="1" smtClean="0"/>
              <a:t>beberapa</a:t>
            </a:r>
            <a:r>
              <a:rPr lang="en-US" dirty="0" smtClean="0"/>
              <a:t> </a:t>
            </a:r>
            <a:r>
              <a:rPr lang="en-US" dirty="0" err="1" smtClean="0"/>
              <a:t>ahli</a:t>
            </a:r>
            <a:r>
              <a:rPr lang="en-US" dirty="0" smtClean="0"/>
              <a:t> </a:t>
            </a:r>
            <a:r>
              <a:rPr lang="en-US" dirty="0" err="1" smtClean="0"/>
              <a:t>di</a:t>
            </a:r>
            <a:r>
              <a:rPr lang="en-US" dirty="0" smtClean="0"/>
              <a:t> </a:t>
            </a:r>
            <a:r>
              <a:rPr lang="en-US" dirty="0" err="1" smtClean="0"/>
              <a:t>berbagai</a:t>
            </a:r>
            <a:r>
              <a:rPr lang="en-US" dirty="0" smtClean="0"/>
              <a:t> </a:t>
            </a:r>
            <a:r>
              <a:rPr lang="en-US" dirty="0" err="1" smtClean="0"/>
              <a:t>bagian</a:t>
            </a:r>
            <a:r>
              <a:rPr lang="en-US" dirty="0" smtClean="0"/>
              <a:t> </a:t>
            </a:r>
            <a:r>
              <a:rPr lang="en-US" dirty="0" err="1" smtClean="0"/>
              <a:t>dunia</a:t>
            </a:r>
            <a:r>
              <a:rPr lang="en-US" dirty="0" smtClean="0"/>
              <a:t> </a:t>
            </a:r>
            <a:r>
              <a:rPr lang="en-US" dirty="0" err="1" smtClean="0"/>
              <a:t>mengkritisi</a:t>
            </a:r>
            <a:r>
              <a:rPr lang="en-US" dirty="0" smtClean="0"/>
              <a:t> </a:t>
            </a:r>
            <a:r>
              <a:rPr lang="en-US" dirty="0" err="1" smtClean="0"/>
              <a:t>kolonialisme</a:t>
            </a:r>
            <a:r>
              <a:rPr lang="en-US" dirty="0" smtClean="0"/>
              <a:t> </a:t>
            </a:r>
            <a:r>
              <a:rPr lang="en-US" dirty="0" err="1" smtClean="0"/>
              <a:t>dan</a:t>
            </a:r>
            <a:r>
              <a:rPr lang="en-US" dirty="0" smtClean="0"/>
              <a:t> </a:t>
            </a:r>
            <a:r>
              <a:rPr lang="en-US" dirty="0" err="1" smtClean="0"/>
              <a:t>pendekatan</a:t>
            </a:r>
            <a:r>
              <a:rPr lang="en-US" dirty="0" smtClean="0"/>
              <a:t> </a:t>
            </a:r>
            <a:r>
              <a:rPr lang="en-US" dirty="0" err="1" smtClean="0"/>
              <a:t>pembangunan</a:t>
            </a:r>
            <a:r>
              <a:rPr lang="en-US" dirty="0" smtClean="0"/>
              <a:t> </a:t>
            </a:r>
            <a:r>
              <a:rPr lang="en-US" dirty="0" err="1" smtClean="0"/>
              <a:t>ekonomi</a:t>
            </a:r>
            <a:r>
              <a:rPr lang="en-US" dirty="0" smtClean="0"/>
              <a:t>.</a:t>
            </a:r>
          </a:p>
          <a:p>
            <a:r>
              <a:rPr lang="en-US" dirty="0" err="1" smtClean="0"/>
              <a:t>Kemudian</a:t>
            </a:r>
            <a:r>
              <a:rPr lang="en-US" dirty="0" smtClean="0"/>
              <a:t> </a:t>
            </a:r>
            <a:r>
              <a:rPr lang="en-US" dirty="0" err="1" smtClean="0"/>
              <a:t>Lebret</a:t>
            </a:r>
            <a:r>
              <a:rPr lang="en-US" dirty="0" smtClean="0"/>
              <a:t> (1959), </a:t>
            </a:r>
            <a:r>
              <a:rPr lang="en-US" dirty="0" err="1" smtClean="0"/>
              <a:t>Goulet</a:t>
            </a:r>
            <a:r>
              <a:rPr lang="en-US" dirty="0" smtClean="0"/>
              <a:t> (1971) </a:t>
            </a:r>
            <a:r>
              <a:rPr lang="en-US" dirty="0" err="1" smtClean="0"/>
              <a:t>dan</a:t>
            </a:r>
            <a:r>
              <a:rPr lang="en-US" dirty="0" smtClean="0"/>
              <a:t> Berger (1974). </a:t>
            </a:r>
            <a:r>
              <a:rPr lang="en-US" dirty="0" err="1" smtClean="0"/>
              <a:t>Goulet</a:t>
            </a:r>
            <a:r>
              <a:rPr lang="en-US" dirty="0" smtClean="0"/>
              <a:t> </a:t>
            </a:r>
            <a:r>
              <a:rPr lang="en-US" dirty="0" err="1" smtClean="0"/>
              <a:t>misalnya</a:t>
            </a:r>
            <a:r>
              <a:rPr lang="en-US" dirty="0" smtClean="0"/>
              <a:t> </a:t>
            </a:r>
            <a:r>
              <a:rPr lang="en-US" dirty="0" err="1" smtClean="0"/>
              <a:t>mengatakan</a:t>
            </a:r>
            <a:r>
              <a:rPr lang="en-US" dirty="0" smtClean="0"/>
              <a:t> </a:t>
            </a:r>
            <a:r>
              <a:rPr lang="en-US" dirty="0" err="1" smtClean="0"/>
              <a:t>bahwa</a:t>
            </a:r>
            <a:r>
              <a:rPr lang="en-US" dirty="0" smtClean="0"/>
              <a:t> </a:t>
            </a:r>
            <a:r>
              <a:rPr lang="en-US" i="1" dirty="0" smtClean="0"/>
              <a:t>“development needs to be redefined, </a:t>
            </a:r>
            <a:r>
              <a:rPr lang="en-US" i="1" dirty="0" err="1" smtClean="0"/>
              <a:t>demytified</a:t>
            </a:r>
            <a:r>
              <a:rPr lang="en-US" i="1" dirty="0" smtClean="0"/>
              <a:t>, and  thrust into the arena of moral debate”</a:t>
            </a:r>
            <a:r>
              <a:rPr lang="en-US" dirty="0" smtClean="0"/>
              <a:t>. </a:t>
            </a:r>
            <a:r>
              <a:rPr lang="en-US" dirty="0" err="1" smtClean="0"/>
              <a:t>Etika</a:t>
            </a:r>
            <a:r>
              <a:rPr lang="en-US" dirty="0" smtClean="0"/>
              <a:t> </a:t>
            </a:r>
            <a:r>
              <a:rPr lang="en-US" dirty="0" err="1" smtClean="0"/>
              <a:t>dan</a:t>
            </a:r>
            <a:r>
              <a:rPr lang="en-US" dirty="0" smtClean="0"/>
              <a:t> </a:t>
            </a:r>
            <a:r>
              <a:rPr lang="en-US" dirty="0" err="1" smtClean="0"/>
              <a:t>nilai</a:t>
            </a:r>
            <a:r>
              <a:rPr lang="en-US" dirty="0" smtClean="0"/>
              <a:t> </a:t>
            </a:r>
            <a:r>
              <a:rPr lang="en-US" dirty="0" err="1" smtClean="0"/>
              <a:t>harus</a:t>
            </a:r>
            <a:r>
              <a:rPr lang="en-US" dirty="0" smtClean="0"/>
              <a:t> </a:t>
            </a:r>
            <a:r>
              <a:rPr lang="en-US" dirty="0" err="1" smtClean="0"/>
              <a:t>menjadi</a:t>
            </a:r>
            <a:r>
              <a:rPr lang="en-US" dirty="0" smtClean="0"/>
              <a:t> </a:t>
            </a:r>
            <a:r>
              <a:rPr lang="en-US" dirty="0" err="1" smtClean="0"/>
              <a:t>pertanyaan</a:t>
            </a:r>
            <a:r>
              <a:rPr lang="en-US" dirty="0" smtClean="0"/>
              <a:t> </a:t>
            </a:r>
            <a:r>
              <a:rPr lang="en-US" dirty="0" err="1" smtClean="0"/>
              <a:t>dalam</a:t>
            </a:r>
            <a:r>
              <a:rPr lang="en-US" dirty="0" smtClean="0"/>
              <a:t> </a:t>
            </a:r>
            <a:r>
              <a:rPr lang="en-US" dirty="0" err="1" smtClean="0"/>
              <a:t>teori</a:t>
            </a:r>
            <a:r>
              <a:rPr lang="en-US" dirty="0" smtClean="0"/>
              <a:t>, </a:t>
            </a:r>
            <a:r>
              <a:rPr lang="en-US" dirty="0" err="1" smtClean="0"/>
              <a:t>perencanaan</a:t>
            </a:r>
            <a:r>
              <a:rPr lang="en-US" dirty="0" smtClean="0"/>
              <a:t>, </a:t>
            </a:r>
            <a:r>
              <a:rPr lang="en-US" dirty="0" err="1" smtClean="0"/>
              <a:t>dan</a:t>
            </a:r>
            <a:r>
              <a:rPr lang="en-US" dirty="0" smtClean="0"/>
              <a:t> </a:t>
            </a:r>
            <a:r>
              <a:rPr lang="en-US" dirty="0" err="1" smtClean="0"/>
              <a:t>praktek</a:t>
            </a:r>
            <a:r>
              <a:rPr lang="en-US" dirty="0" smtClean="0"/>
              <a:t> </a:t>
            </a:r>
            <a:r>
              <a:rPr lang="en-US" dirty="0" err="1" smtClean="0"/>
              <a:t>pembangunan</a:t>
            </a:r>
            <a:r>
              <a:rPr lang="en-US" dirty="0" smtClean="0"/>
              <a:t>. Pembangunan </a:t>
            </a:r>
            <a:r>
              <a:rPr lang="en-US" dirty="0" err="1" smtClean="0"/>
              <a:t>akan</a:t>
            </a:r>
            <a:r>
              <a:rPr lang="en-US" dirty="0" smtClean="0"/>
              <a:t> </a:t>
            </a:r>
            <a:r>
              <a:rPr lang="en-US" dirty="0" err="1" smtClean="0"/>
              <a:t>kehilangan</a:t>
            </a:r>
            <a:r>
              <a:rPr lang="en-US" dirty="0" smtClean="0"/>
              <a:t> </a:t>
            </a:r>
            <a:r>
              <a:rPr lang="en-US" dirty="0" err="1" smtClean="0"/>
              <a:t>makna</a:t>
            </a:r>
            <a:r>
              <a:rPr lang="en-US" dirty="0" smtClean="0"/>
              <a:t> </a:t>
            </a:r>
            <a:r>
              <a:rPr lang="en-US" dirty="0" err="1" smtClean="0"/>
              <a:t>jika</a:t>
            </a:r>
            <a:r>
              <a:rPr lang="en-US" dirty="0" smtClean="0"/>
              <a:t> </a:t>
            </a:r>
            <a:r>
              <a:rPr lang="en-US" dirty="0" err="1" smtClean="0"/>
              <a:t>mengorbankan</a:t>
            </a:r>
            <a:r>
              <a:rPr lang="en-US" dirty="0" smtClean="0"/>
              <a:t> </a:t>
            </a:r>
            <a:r>
              <a:rPr lang="en-US" dirty="0" err="1" smtClean="0"/>
              <a:t>kemanusiaan</a:t>
            </a:r>
            <a:r>
              <a:rPr lang="en-US" dirty="0"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r>
              <a:rPr lang="en-US" dirty="0" err="1" smtClean="0"/>
              <a:t>Pada</a:t>
            </a:r>
            <a:r>
              <a:rPr lang="en-US" dirty="0" smtClean="0"/>
              <a:t> </a:t>
            </a:r>
            <a:r>
              <a:rPr lang="en-US" dirty="0" err="1" smtClean="0"/>
              <a:t>awal</a:t>
            </a:r>
            <a:r>
              <a:rPr lang="en-US" dirty="0" smtClean="0"/>
              <a:t> 1970-an </a:t>
            </a:r>
            <a:r>
              <a:rPr lang="en-US" dirty="0" err="1" smtClean="0"/>
              <a:t>di</a:t>
            </a:r>
            <a:r>
              <a:rPr lang="en-US" dirty="0" smtClean="0"/>
              <a:t> </a:t>
            </a:r>
            <a:r>
              <a:rPr lang="en-US" dirty="0" err="1" smtClean="0"/>
              <a:t>Amerika</a:t>
            </a:r>
            <a:r>
              <a:rPr lang="en-US" dirty="0" smtClean="0"/>
              <a:t>: </a:t>
            </a:r>
            <a:r>
              <a:rPr lang="en-US" dirty="0" err="1" smtClean="0"/>
              <a:t>perdebatan</a:t>
            </a:r>
            <a:r>
              <a:rPr lang="en-US" dirty="0" smtClean="0"/>
              <a:t> </a:t>
            </a:r>
            <a:r>
              <a:rPr lang="en-US" dirty="0" err="1" smtClean="0"/>
              <a:t>tentang</a:t>
            </a:r>
            <a:r>
              <a:rPr lang="en-US" dirty="0" smtClean="0"/>
              <a:t> </a:t>
            </a:r>
            <a:r>
              <a:rPr lang="en-US" dirty="0" err="1" smtClean="0"/>
              <a:t>kewajiban</a:t>
            </a:r>
            <a:r>
              <a:rPr lang="en-US" dirty="0" smtClean="0"/>
              <a:t> moral </a:t>
            </a:r>
            <a:r>
              <a:rPr lang="en-US" dirty="0" err="1" smtClean="0"/>
              <a:t>bangsa</a:t>
            </a:r>
            <a:r>
              <a:rPr lang="en-US" dirty="0" smtClean="0"/>
              <a:t> </a:t>
            </a:r>
            <a:r>
              <a:rPr lang="en-US" dirty="0" err="1" smtClean="0"/>
              <a:t>dalam</a:t>
            </a:r>
            <a:r>
              <a:rPr lang="en-US" dirty="0" smtClean="0"/>
              <a:t> </a:t>
            </a:r>
            <a:r>
              <a:rPr lang="en-US" dirty="0" err="1" smtClean="0"/>
              <a:t>memberikan</a:t>
            </a:r>
            <a:r>
              <a:rPr lang="en-US" dirty="0" smtClean="0"/>
              <a:t> </a:t>
            </a:r>
            <a:r>
              <a:rPr lang="en-US" dirty="0" err="1" smtClean="0"/>
              <a:t>bantuan</a:t>
            </a:r>
            <a:r>
              <a:rPr lang="en-US" dirty="0" smtClean="0"/>
              <a:t> </a:t>
            </a:r>
            <a:r>
              <a:rPr lang="en-US" dirty="0" err="1" smtClean="0"/>
              <a:t>kepada</a:t>
            </a:r>
            <a:r>
              <a:rPr lang="en-US" dirty="0" smtClean="0"/>
              <a:t> </a:t>
            </a:r>
            <a:r>
              <a:rPr lang="en-US" dirty="0" err="1" smtClean="0"/>
              <a:t>kelompok</a:t>
            </a:r>
            <a:r>
              <a:rPr lang="en-US" dirty="0" smtClean="0"/>
              <a:t> </a:t>
            </a:r>
            <a:r>
              <a:rPr lang="en-US" dirty="0" err="1" smtClean="0"/>
              <a:t>masyarakat</a:t>
            </a:r>
            <a:r>
              <a:rPr lang="en-US" dirty="0" smtClean="0"/>
              <a:t> yang </a:t>
            </a:r>
            <a:r>
              <a:rPr lang="en-US" dirty="0" err="1" smtClean="0"/>
              <a:t>ditimpa</a:t>
            </a:r>
            <a:r>
              <a:rPr lang="en-US" dirty="0" smtClean="0"/>
              <a:t> </a:t>
            </a:r>
            <a:r>
              <a:rPr lang="en-US" dirty="0" err="1" smtClean="0"/>
              <a:t>kelaparan</a:t>
            </a:r>
            <a:r>
              <a:rPr lang="en-US" dirty="0" smtClean="0"/>
              <a:t> </a:t>
            </a:r>
            <a:r>
              <a:rPr lang="en-US" dirty="0" err="1" smtClean="0"/>
              <a:t>di</a:t>
            </a:r>
            <a:r>
              <a:rPr lang="en-US" dirty="0" smtClean="0"/>
              <a:t> </a:t>
            </a:r>
            <a:r>
              <a:rPr lang="en-US" dirty="0" err="1" smtClean="0"/>
              <a:t>negara-negara</a:t>
            </a:r>
            <a:r>
              <a:rPr lang="en-US" dirty="0" smtClean="0"/>
              <a:t> </a:t>
            </a:r>
            <a:r>
              <a:rPr lang="en-US" dirty="0" err="1" smtClean="0"/>
              <a:t>berkembang</a:t>
            </a:r>
            <a:r>
              <a:rPr lang="en-US" dirty="0" smtClean="0"/>
              <a:t>. </a:t>
            </a:r>
          </a:p>
          <a:p>
            <a:r>
              <a:rPr lang="en-US" dirty="0" smtClean="0"/>
              <a:t>Peter Singer’s (1972) </a:t>
            </a:r>
            <a:r>
              <a:rPr lang="en-US" dirty="0" err="1" smtClean="0"/>
              <a:t>dengan</a:t>
            </a:r>
            <a:r>
              <a:rPr lang="en-US" dirty="0" smtClean="0"/>
              <a:t> </a:t>
            </a:r>
            <a:r>
              <a:rPr lang="en-US" i="1" dirty="0" smtClean="0"/>
              <a:t>“utilitarian argument for famine relief” </a:t>
            </a:r>
            <a:r>
              <a:rPr lang="en-US" dirty="0" err="1" smtClean="0"/>
              <a:t>dan</a:t>
            </a:r>
            <a:r>
              <a:rPr lang="en-US" dirty="0" smtClean="0"/>
              <a:t> Garrett Hardin (1974) </a:t>
            </a:r>
            <a:r>
              <a:rPr lang="en-US" dirty="0" err="1" smtClean="0"/>
              <a:t>dengan</a:t>
            </a:r>
            <a:r>
              <a:rPr lang="en-US" dirty="0" smtClean="0"/>
              <a:t> </a:t>
            </a:r>
            <a:r>
              <a:rPr lang="en-US" i="1" dirty="0" smtClean="0"/>
              <a:t>“lifeboat ethics”</a:t>
            </a:r>
            <a:r>
              <a:rPr lang="en-US" dirty="0" smtClean="0"/>
              <a:t>. Hal </a:t>
            </a:r>
            <a:r>
              <a:rPr lang="en-US" dirty="0" err="1" smtClean="0"/>
              <a:t>ini</a:t>
            </a:r>
            <a:r>
              <a:rPr lang="en-US" dirty="0" smtClean="0"/>
              <a:t> </a:t>
            </a:r>
            <a:r>
              <a:rPr lang="en-US" dirty="0" err="1" smtClean="0"/>
              <a:t>didukung</a:t>
            </a:r>
            <a:r>
              <a:rPr lang="en-US" dirty="0" smtClean="0"/>
              <a:t> </a:t>
            </a:r>
            <a:r>
              <a:rPr lang="en-US" dirty="0" err="1" smtClean="0"/>
              <a:t>oleh</a:t>
            </a:r>
            <a:r>
              <a:rPr lang="en-US" dirty="0" smtClean="0"/>
              <a:t> Nigel Dower, </a:t>
            </a:r>
            <a:r>
              <a:rPr lang="en-US" dirty="0" err="1" smtClean="0"/>
              <a:t>Onora</a:t>
            </a:r>
            <a:r>
              <a:rPr lang="en-US" dirty="0" smtClean="0"/>
              <a:t> O’Neill and Jerome M. Segal </a:t>
            </a:r>
            <a:r>
              <a:rPr lang="en-US" dirty="0" err="1" smtClean="0"/>
              <a:t>pada</a:t>
            </a:r>
            <a:r>
              <a:rPr lang="en-US" dirty="0" smtClean="0"/>
              <a:t> </a:t>
            </a:r>
            <a:r>
              <a:rPr lang="en-US" dirty="0" err="1" smtClean="0"/>
              <a:t>tahun</a:t>
            </a:r>
            <a:r>
              <a:rPr lang="en-US" dirty="0" smtClean="0"/>
              <a:t> 1980-an, </a:t>
            </a:r>
            <a:r>
              <a:rPr lang="en-US" dirty="0" err="1" smtClean="0"/>
              <a:t>namun</a:t>
            </a:r>
            <a:r>
              <a:rPr lang="en-US" dirty="0" smtClean="0"/>
              <a:t> program </a:t>
            </a:r>
            <a:r>
              <a:rPr lang="en-US" dirty="0" err="1" smtClean="0"/>
              <a:t>bantuan</a:t>
            </a:r>
            <a:r>
              <a:rPr lang="en-US" dirty="0" smtClean="0"/>
              <a:t> </a:t>
            </a:r>
            <a:r>
              <a:rPr lang="en-US" dirty="0" err="1" smtClean="0"/>
              <a:t>pangan</a:t>
            </a:r>
            <a:r>
              <a:rPr lang="en-US" dirty="0" smtClean="0"/>
              <a:t> </a:t>
            </a:r>
            <a:r>
              <a:rPr lang="en-US" dirty="0" err="1" smtClean="0"/>
              <a:t>hanya</a:t>
            </a:r>
            <a:r>
              <a:rPr lang="en-US" dirty="0" smtClean="0"/>
              <a:t> </a:t>
            </a:r>
            <a:r>
              <a:rPr lang="en-US" dirty="0" err="1" smtClean="0"/>
              <a:t>satu</a:t>
            </a:r>
            <a:r>
              <a:rPr lang="en-US" dirty="0" smtClean="0"/>
              <a:t>  </a:t>
            </a:r>
            <a:r>
              <a:rPr lang="en-US" dirty="0" err="1" smtClean="0"/>
              <a:t>bahagian</a:t>
            </a:r>
            <a:r>
              <a:rPr lang="en-US" dirty="0" smtClean="0"/>
              <a:t> </a:t>
            </a:r>
            <a:r>
              <a:rPr lang="en-US" dirty="0" err="1" smtClean="0"/>
              <a:t>dari</a:t>
            </a:r>
            <a:r>
              <a:rPr lang="en-US" dirty="0" smtClean="0"/>
              <a:t> </a:t>
            </a:r>
            <a:r>
              <a:rPr lang="en-US" dirty="0" err="1" smtClean="0"/>
              <a:t>solusi</a:t>
            </a:r>
            <a:r>
              <a:rPr lang="en-US" dirty="0" smtClean="0"/>
              <a:t> </a:t>
            </a:r>
            <a:r>
              <a:rPr lang="en-US" dirty="0" err="1" smtClean="0"/>
              <a:t>mengatasi</a:t>
            </a:r>
            <a:r>
              <a:rPr lang="en-US" dirty="0" smtClean="0"/>
              <a:t> </a:t>
            </a:r>
            <a:r>
              <a:rPr lang="en-US" dirty="0" err="1" smtClean="0"/>
              <a:t>kelaparan</a:t>
            </a:r>
            <a:r>
              <a:rPr lang="en-US" dirty="0" smtClean="0"/>
              <a:t>, </a:t>
            </a:r>
            <a:r>
              <a:rPr lang="en-US" dirty="0" err="1" smtClean="0"/>
              <a:t>kemiskinan</a:t>
            </a:r>
            <a:r>
              <a:rPr lang="en-US" dirty="0" smtClean="0"/>
              <a:t>, </a:t>
            </a:r>
            <a:r>
              <a:rPr lang="en-US" dirty="0" err="1" smtClean="0"/>
              <a:t>keterbelakangan</a:t>
            </a:r>
            <a:r>
              <a:rPr lang="en-US" dirty="0" smtClean="0"/>
              <a:t>, </a:t>
            </a:r>
            <a:r>
              <a:rPr lang="en-US" dirty="0" err="1" smtClean="0"/>
              <a:t>dan</a:t>
            </a:r>
            <a:r>
              <a:rPr lang="en-US" dirty="0" smtClean="0"/>
              <a:t> </a:t>
            </a:r>
            <a:r>
              <a:rPr lang="en-US" dirty="0" err="1" smtClean="0"/>
              <a:t>ketidakadilan</a:t>
            </a:r>
            <a:r>
              <a:rPr lang="en-US" dirty="0" smtClean="0"/>
              <a:t> </a:t>
            </a:r>
            <a:r>
              <a:rPr lang="en-US" dirty="0" err="1" smtClean="0"/>
              <a:t>internasional</a:t>
            </a:r>
            <a:r>
              <a:rPr lang="en-US" dirty="0" smtClean="0"/>
              <a:t>. </a:t>
            </a:r>
          </a:p>
          <a:p>
            <a:r>
              <a:rPr lang="en-US" dirty="0" smtClean="0"/>
              <a:t>Yang </a:t>
            </a:r>
            <a:r>
              <a:rPr lang="en-US" dirty="0" err="1" smtClean="0"/>
              <a:t>diperlukan</a:t>
            </a:r>
            <a:r>
              <a:rPr lang="en-US" dirty="0" smtClean="0"/>
              <a:t> </a:t>
            </a:r>
            <a:r>
              <a:rPr lang="en-US" dirty="0" err="1" smtClean="0"/>
              <a:t>menurut</a:t>
            </a:r>
            <a:r>
              <a:rPr lang="en-US" dirty="0" smtClean="0"/>
              <a:t> </a:t>
            </a:r>
            <a:r>
              <a:rPr lang="en-US" dirty="0" err="1" smtClean="0"/>
              <a:t>mereka</a:t>
            </a:r>
            <a:r>
              <a:rPr lang="en-US" dirty="0" smtClean="0"/>
              <a:t> </a:t>
            </a:r>
            <a:r>
              <a:rPr lang="en-US" dirty="0" err="1" smtClean="0"/>
              <a:t>tidak</a:t>
            </a:r>
            <a:r>
              <a:rPr lang="en-US" dirty="0" smtClean="0"/>
              <a:t> </a:t>
            </a:r>
            <a:r>
              <a:rPr lang="en-US" dirty="0" err="1" smtClean="0"/>
              <a:t>sekedar</a:t>
            </a:r>
            <a:r>
              <a:rPr lang="en-US" dirty="0" smtClean="0"/>
              <a:t> </a:t>
            </a:r>
            <a:r>
              <a:rPr lang="en-US" dirty="0" err="1" smtClean="0"/>
              <a:t>etika</a:t>
            </a:r>
            <a:r>
              <a:rPr lang="en-US" dirty="0" smtClean="0"/>
              <a:t> </a:t>
            </a:r>
            <a:r>
              <a:rPr lang="en-US" dirty="0" err="1" smtClean="0"/>
              <a:t>bantuan</a:t>
            </a:r>
            <a:r>
              <a:rPr lang="en-US" dirty="0" smtClean="0"/>
              <a:t>, </a:t>
            </a:r>
            <a:r>
              <a:rPr lang="en-US" dirty="0" err="1" smtClean="0"/>
              <a:t>namun</a:t>
            </a:r>
            <a:r>
              <a:rPr lang="en-US" dirty="0" smtClean="0"/>
              <a:t> </a:t>
            </a:r>
            <a:r>
              <a:rPr lang="en-US" dirty="0" err="1" smtClean="0"/>
              <a:t>sesuatu</a:t>
            </a:r>
            <a:r>
              <a:rPr lang="en-US" dirty="0" smtClean="0"/>
              <a:t> yang  </a:t>
            </a:r>
            <a:r>
              <a:rPr lang="en-US" dirty="0" err="1" smtClean="0"/>
              <a:t>lebih</a:t>
            </a:r>
            <a:r>
              <a:rPr lang="en-US" dirty="0" smtClean="0"/>
              <a:t>  </a:t>
            </a:r>
            <a:r>
              <a:rPr lang="en-US" dirty="0" err="1" smtClean="0"/>
              <a:t>komprehensif</a:t>
            </a:r>
            <a:r>
              <a:rPr lang="en-US" dirty="0" smtClean="0"/>
              <a:t>, </a:t>
            </a:r>
            <a:r>
              <a:rPr lang="en-US" dirty="0" err="1" smtClean="0"/>
              <a:t>empirik</a:t>
            </a:r>
            <a:r>
              <a:rPr lang="en-US" dirty="0" smtClean="0"/>
              <a:t>, </a:t>
            </a:r>
            <a:r>
              <a:rPr lang="en-US" dirty="0" err="1" smtClean="0"/>
              <a:t>dan</a:t>
            </a:r>
            <a:r>
              <a:rPr lang="en-US" dirty="0" smtClean="0"/>
              <a:t>  </a:t>
            </a:r>
            <a:r>
              <a:rPr lang="en-US" dirty="0" err="1" smtClean="0"/>
              <a:t>relevan</a:t>
            </a:r>
            <a:r>
              <a:rPr lang="en-US" dirty="0" smtClean="0"/>
              <a:t>  </a:t>
            </a:r>
            <a:r>
              <a:rPr lang="en-US" dirty="0" err="1" smtClean="0"/>
              <a:t>dengan</a:t>
            </a:r>
            <a:r>
              <a:rPr lang="en-US" dirty="0" smtClean="0"/>
              <a:t> </a:t>
            </a:r>
            <a:r>
              <a:rPr lang="en-US" dirty="0" err="1" smtClean="0"/>
              <a:t>kebijakan</a:t>
            </a:r>
            <a:r>
              <a:rPr lang="en-US" dirty="0" smtClean="0"/>
              <a:t> </a:t>
            </a:r>
            <a:r>
              <a:rPr lang="en-US" dirty="0" err="1" smtClean="0"/>
              <a:t>yaitu</a:t>
            </a:r>
            <a:r>
              <a:rPr lang="en-US" dirty="0" smtClean="0"/>
              <a:t> </a:t>
            </a:r>
            <a:r>
              <a:rPr lang="en-US" i="1" dirty="0" smtClean="0"/>
              <a:t>“Ethics of Third World Development”.</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r>
              <a:rPr lang="en-US" dirty="0" err="1" smtClean="0"/>
              <a:t>Pada</a:t>
            </a:r>
            <a:r>
              <a:rPr lang="en-US" dirty="0" smtClean="0"/>
              <a:t>  </a:t>
            </a:r>
            <a:r>
              <a:rPr lang="en-US" dirty="0" err="1" smtClean="0"/>
              <a:t>perkembangan</a:t>
            </a:r>
            <a:r>
              <a:rPr lang="en-US" dirty="0" smtClean="0"/>
              <a:t>  </a:t>
            </a:r>
            <a:r>
              <a:rPr lang="en-US" dirty="0" err="1" smtClean="0"/>
              <a:t>berikutnya</a:t>
            </a:r>
            <a:r>
              <a:rPr lang="en-US" dirty="0" smtClean="0"/>
              <a:t>  </a:t>
            </a:r>
            <a:r>
              <a:rPr lang="en-US" dirty="0" err="1" smtClean="0"/>
              <a:t>Amartya</a:t>
            </a:r>
            <a:r>
              <a:rPr lang="en-US" dirty="0" smtClean="0"/>
              <a:t>  </a:t>
            </a:r>
            <a:r>
              <a:rPr lang="en-US" dirty="0" err="1" smtClean="0"/>
              <a:t>Sen</a:t>
            </a:r>
            <a:r>
              <a:rPr lang="en-US" dirty="0" smtClean="0"/>
              <a:t>  yang  </a:t>
            </a:r>
            <a:r>
              <a:rPr lang="en-US" dirty="0" err="1" smtClean="0"/>
              <a:t>mengadopsi</a:t>
            </a:r>
            <a:r>
              <a:rPr lang="en-US" dirty="0" smtClean="0"/>
              <a:t>  Paul </a:t>
            </a:r>
            <a:r>
              <a:rPr lang="en-US" dirty="0" err="1" smtClean="0"/>
              <a:t>Streeten</a:t>
            </a:r>
            <a:r>
              <a:rPr lang="en-US" dirty="0" smtClean="0"/>
              <a:t> </a:t>
            </a:r>
            <a:r>
              <a:rPr lang="en-US" dirty="0" err="1" smtClean="0"/>
              <a:t>tentang</a:t>
            </a:r>
            <a:r>
              <a:rPr lang="en-US" dirty="0" smtClean="0"/>
              <a:t> </a:t>
            </a:r>
            <a:r>
              <a:rPr lang="en-US" i="1" dirty="0" smtClean="0"/>
              <a:t>“basic human needs” </a:t>
            </a:r>
            <a:r>
              <a:rPr lang="en-US" dirty="0" err="1" smtClean="0"/>
              <a:t>menyatakan</a:t>
            </a:r>
            <a:r>
              <a:rPr lang="en-US" dirty="0" smtClean="0"/>
              <a:t> </a:t>
            </a:r>
            <a:r>
              <a:rPr lang="en-US" dirty="0" err="1" smtClean="0"/>
              <a:t>bahwa</a:t>
            </a:r>
            <a:r>
              <a:rPr lang="en-US" dirty="0" smtClean="0"/>
              <a:t> </a:t>
            </a:r>
            <a:r>
              <a:rPr lang="en-US" dirty="0" err="1" smtClean="0"/>
              <a:t>pembangunan</a:t>
            </a:r>
            <a:r>
              <a:rPr lang="en-US" dirty="0" smtClean="0"/>
              <a:t> </a:t>
            </a:r>
            <a:r>
              <a:rPr lang="en-US" dirty="0" err="1" smtClean="0"/>
              <a:t>bukan</a:t>
            </a:r>
            <a:r>
              <a:rPr lang="en-US" dirty="0" smtClean="0"/>
              <a:t> </a:t>
            </a:r>
            <a:r>
              <a:rPr lang="en-US" dirty="0" err="1" smtClean="0"/>
              <a:t>hanya</a:t>
            </a:r>
            <a:r>
              <a:rPr lang="en-US" dirty="0" smtClean="0"/>
              <a:t> </a:t>
            </a:r>
            <a:r>
              <a:rPr lang="en-US" dirty="0" err="1" smtClean="0"/>
              <a:t>diartikan</a:t>
            </a:r>
            <a:r>
              <a:rPr lang="en-US" dirty="0" smtClean="0"/>
              <a:t> </a:t>
            </a:r>
            <a:r>
              <a:rPr lang="en-US" dirty="0" err="1" smtClean="0"/>
              <a:t>kepada</a:t>
            </a:r>
            <a:r>
              <a:rPr lang="en-US" dirty="0" smtClean="0"/>
              <a:t> </a:t>
            </a:r>
            <a:r>
              <a:rPr lang="en-US" dirty="0" err="1" smtClean="0"/>
              <a:t>pertumbuhan</a:t>
            </a:r>
            <a:r>
              <a:rPr lang="en-US" dirty="0" smtClean="0"/>
              <a:t> </a:t>
            </a:r>
            <a:r>
              <a:rPr lang="en-US" dirty="0" err="1" smtClean="0"/>
              <a:t>ekonomi</a:t>
            </a:r>
            <a:r>
              <a:rPr lang="en-US" dirty="0" smtClean="0"/>
              <a:t>, </a:t>
            </a:r>
            <a:r>
              <a:rPr lang="en-US" dirty="0" err="1" smtClean="0"/>
              <a:t>industrialisasi</a:t>
            </a:r>
            <a:r>
              <a:rPr lang="en-US" dirty="0" smtClean="0"/>
              <a:t>, </a:t>
            </a:r>
            <a:r>
              <a:rPr lang="en-US" dirty="0" err="1" smtClean="0"/>
              <a:t>atau</a:t>
            </a:r>
            <a:r>
              <a:rPr lang="en-US" dirty="0" smtClean="0"/>
              <a:t> </a:t>
            </a:r>
            <a:r>
              <a:rPr lang="en-US" dirty="0" err="1" smtClean="0"/>
              <a:t>modernisasi</a:t>
            </a:r>
            <a:r>
              <a:rPr lang="en-US" dirty="0" smtClean="0"/>
              <a:t>,  </a:t>
            </a:r>
            <a:r>
              <a:rPr lang="en-US" dirty="0" err="1" smtClean="0"/>
              <a:t>namun</a:t>
            </a:r>
            <a:r>
              <a:rPr lang="en-US" dirty="0" smtClean="0"/>
              <a:t>   </a:t>
            </a:r>
            <a:r>
              <a:rPr lang="en-US" dirty="0" err="1" smtClean="0"/>
              <a:t>sebagai</a:t>
            </a:r>
            <a:r>
              <a:rPr lang="en-US" dirty="0" smtClean="0"/>
              <a:t>   “</a:t>
            </a:r>
            <a:r>
              <a:rPr lang="en-US" i="1" dirty="0" smtClean="0"/>
              <a:t>the   expansion   of   people’s   ‘valuable capabilities and </a:t>
            </a:r>
            <a:r>
              <a:rPr lang="en-US" i="1" dirty="0" err="1" smtClean="0"/>
              <a:t>functionings</a:t>
            </a:r>
            <a:r>
              <a:rPr lang="en-US" i="1" dirty="0" smtClean="0"/>
              <a:t>’: what people can or cannot do, e.g., whether they can live long, escape avoidable morbidity, be well nourished, be able to read  and  write  and  communicate,  take  part  in  literary  and  scientific pursuits, and so forth” </a:t>
            </a:r>
            <a:r>
              <a:rPr lang="en-US" dirty="0" smtClean="0"/>
              <a:t>(</a:t>
            </a:r>
            <a:r>
              <a:rPr lang="en-US" dirty="0" err="1" smtClean="0"/>
              <a:t>Sen</a:t>
            </a:r>
            <a:r>
              <a:rPr lang="en-US" dirty="0" smtClean="0"/>
              <a:t>, 1984). </a:t>
            </a:r>
          </a:p>
          <a:p>
            <a:r>
              <a:rPr lang="en-US" dirty="0" smtClean="0"/>
              <a:t>Para </a:t>
            </a:r>
            <a:r>
              <a:rPr lang="en-US" dirty="0" err="1" smtClean="0"/>
              <a:t>ahli</a:t>
            </a:r>
            <a:r>
              <a:rPr lang="en-US" dirty="0" smtClean="0"/>
              <a:t> </a:t>
            </a:r>
            <a:r>
              <a:rPr lang="en-US" dirty="0" err="1" smtClean="0"/>
              <a:t>studi</a:t>
            </a:r>
            <a:r>
              <a:rPr lang="en-US" dirty="0" smtClean="0"/>
              <a:t> </a:t>
            </a:r>
            <a:r>
              <a:rPr lang="en-US" dirty="0" err="1" smtClean="0"/>
              <a:t>pembangunan</a:t>
            </a:r>
            <a:r>
              <a:rPr lang="en-US" dirty="0" smtClean="0"/>
              <a:t> </a:t>
            </a:r>
            <a:r>
              <a:rPr lang="en-US" dirty="0" err="1" smtClean="0"/>
              <a:t>sepakat</a:t>
            </a:r>
            <a:r>
              <a:rPr lang="en-US" dirty="0" smtClean="0"/>
              <a:t> </a:t>
            </a:r>
            <a:r>
              <a:rPr lang="en-US" dirty="0" err="1" smtClean="0"/>
              <a:t>bahwa</a:t>
            </a:r>
            <a:r>
              <a:rPr lang="en-US" dirty="0" smtClean="0"/>
              <a:t> </a:t>
            </a:r>
            <a:r>
              <a:rPr lang="en-US" dirty="0" err="1" smtClean="0"/>
              <a:t>dimensi</a:t>
            </a:r>
            <a:r>
              <a:rPr lang="en-US" dirty="0" smtClean="0"/>
              <a:t> moral  </a:t>
            </a:r>
            <a:r>
              <a:rPr lang="en-US" dirty="0" err="1" smtClean="0"/>
              <a:t>dari</a:t>
            </a:r>
            <a:r>
              <a:rPr lang="en-US" dirty="0" smtClean="0"/>
              <a:t>  </a:t>
            </a:r>
            <a:r>
              <a:rPr lang="en-US" dirty="0" err="1" smtClean="0"/>
              <a:t>teori</a:t>
            </a:r>
            <a:r>
              <a:rPr lang="en-US" dirty="0" smtClean="0"/>
              <a:t>  </a:t>
            </a:r>
            <a:r>
              <a:rPr lang="en-US" dirty="0" err="1" smtClean="0"/>
              <a:t>dan</a:t>
            </a:r>
            <a:r>
              <a:rPr lang="en-US" dirty="0" smtClean="0"/>
              <a:t>  </a:t>
            </a:r>
            <a:r>
              <a:rPr lang="en-US" dirty="0" err="1" smtClean="0"/>
              <a:t>praktek</a:t>
            </a:r>
            <a:r>
              <a:rPr lang="en-US" dirty="0" smtClean="0"/>
              <a:t> </a:t>
            </a:r>
            <a:r>
              <a:rPr lang="en-US" dirty="0" err="1" smtClean="0"/>
              <a:t>pembangunan</a:t>
            </a:r>
            <a:r>
              <a:rPr lang="en-US" dirty="0" smtClean="0"/>
              <a:t> </a:t>
            </a:r>
            <a:r>
              <a:rPr lang="en-US" dirty="0" err="1" smtClean="0"/>
              <a:t>merupakan</a:t>
            </a:r>
            <a:r>
              <a:rPr lang="en-US" dirty="0" smtClean="0"/>
              <a:t> </a:t>
            </a:r>
            <a:r>
              <a:rPr lang="en-US" dirty="0" err="1" smtClean="0"/>
              <a:t>komponen</a:t>
            </a:r>
            <a:r>
              <a:rPr lang="en-US" dirty="0" smtClean="0"/>
              <a:t> yang </a:t>
            </a:r>
            <a:r>
              <a:rPr lang="en-US" dirty="0" err="1" smtClean="0"/>
              <a:t>sama</a:t>
            </a:r>
            <a:r>
              <a:rPr lang="en-US" dirty="0" smtClean="0"/>
              <a:t> </a:t>
            </a:r>
            <a:r>
              <a:rPr lang="en-US" dirty="0" err="1" smtClean="0"/>
              <a:t>pentingnya</a:t>
            </a:r>
            <a:r>
              <a:rPr lang="en-US" dirty="0" smtClean="0"/>
              <a:t> </a:t>
            </a:r>
            <a:r>
              <a:rPr lang="en-US" dirty="0" err="1" smtClean="0"/>
              <a:t>dengan</a:t>
            </a:r>
            <a:r>
              <a:rPr lang="en-US" dirty="0" smtClean="0"/>
              <a:t> </a:t>
            </a:r>
            <a:r>
              <a:rPr lang="en-US" dirty="0" err="1" smtClean="0"/>
              <a:t>ilmu</a:t>
            </a:r>
            <a:r>
              <a:rPr lang="en-US" dirty="0" smtClean="0"/>
              <a:t> </a:t>
            </a:r>
            <a:r>
              <a:rPr lang="en-US" dirty="0" err="1" smtClean="0"/>
              <a:t>itu</a:t>
            </a:r>
            <a:r>
              <a:rPr lang="en-US" dirty="0" smtClean="0"/>
              <a:t> </a:t>
            </a:r>
            <a:r>
              <a:rPr lang="en-US" dirty="0" err="1" smtClean="0"/>
              <a:t>sendiri</a:t>
            </a:r>
            <a:r>
              <a:rPr lang="en-US" dirty="0" smtClean="0"/>
              <a:t> </a:t>
            </a:r>
            <a:r>
              <a:rPr lang="en-US" dirty="0" err="1" smtClean="0"/>
              <a:t>dan</a:t>
            </a:r>
            <a:r>
              <a:rPr lang="en-US" dirty="0" smtClean="0"/>
              <a:t> </a:t>
            </a:r>
            <a:r>
              <a:rPr lang="en-US" dirty="0" err="1" smtClean="0"/>
              <a:t>kebijakan</a:t>
            </a:r>
            <a:r>
              <a:rPr lang="en-US" dirty="0" smtClean="0"/>
              <a:t> yang  </a:t>
            </a:r>
            <a:r>
              <a:rPr lang="en-US" dirty="0" err="1" smtClean="0"/>
              <a:t>dibuat</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a:buNone/>
            </a:pPr>
            <a:r>
              <a:rPr lang="en-US" dirty="0" err="1" smtClean="0"/>
              <a:t>Pertanyaan</a:t>
            </a:r>
            <a:r>
              <a:rPr lang="en-US" dirty="0" smtClean="0"/>
              <a:t> yang </a:t>
            </a:r>
            <a:r>
              <a:rPr lang="en-US" dirty="0" err="1" smtClean="0"/>
              <a:t>diajukan</a:t>
            </a:r>
            <a:r>
              <a:rPr lang="en-US" dirty="0" smtClean="0"/>
              <a:t> </a:t>
            </a:r>
            <a:r>
              <a:rPr lang="en-US" dirty="0" err="1" smtClean="0"/>
              <a:t>dalam</a:t>
            </a:r>
            <a:r>
              <a:rPr lang="en-US" dirty="0" smtClean="0"/>
              <a:t> </a:t>
            </a:r>
            <a:r>
              <a:rPr lang="en-US" dirty="0" err="1" smtClean="0"/>
              <a:t>kerangka</a:t>
            </a:r>
            <a:r>
              <a:rPr lang="en-US" dirty="0" smtClean="0"/>
              <a:t> </a:t>
            </a:r>
            <a:r>
              <a:rPr lang="en-US" dirty="0" err="1" smtClean="0"/>
              <a:t>etika</a:t>
            </a:r>
            <a:r>
              <a:rPr lang="en-US" dirty="0" smtClean="0"/>
              <a:t> </a:t>
            </a:r>
            <a:r>
              <a:rPr lang="en-US" dirty="0" err="1" smtClean="0"/>
              <a:t>pembangunan</a:t>
            </a:r>
            <a:r>
              <a:rPr lang="en-US" dirty="0" smtClean="0"/>
              <a:t> </a:t>
            </a:r>
            <a:r>
              <a:rPr lang="en-US" dirty="0" err="1" smtClean="0"/>
              <a:t>adalah</a:t>
            </a:r>
            <a:r>
              <a:rPr lang="en-US" dirty="0" smtClean="0"/>
              <a:t>: </a:t>
            </a:r>
          </a:p>
          <a:p>
            <a:r>
              <a:rPr lang="en-US" dirty="0" err="1" smtClean="0"/>
              <a:t>apa</a:t>
            </a:r>
            <a:r>
              <a:rPr lang="en-US" dirty="0" smtClean="0"/>
              <a:t> </a:t>
            </a:r>
            <a:r>
              <a:rPr lang="en-US" dirty="0" err="1" smtClean="0"/>
              <a:t>kriteria</a:t>
            </a:r>
            <a:r>
              <a:rPr lang="en-US" dirty="0" smtClean="0"/>
              <a:t>  </a:t>
            </a:r>
            <a:r>
              <a:rPr lang="en-US" dirty="0" err="1" smtClean="0"/>
              <a:t>pembangunan</a:t>
            </a:r>
            <a:r>
              <a:rPr lang="en-US" dirty="0" smtClean="0"/>
              <a:t>  yang  </a:t>
            </a:r>
            <a:r>
              <a:rPr lang="en-US" dirty="0" err="1" smtClean="0"/>
              <a:t>baik</a:t>
            </a:r>
            <a:r>
              <a:rPr lang="en-US" dirty="0" smtClean="0"/>
              <a:t>?;  </a:t>
            </a:r>
          </a:p>
          <a:p>
            <a:r>
              <a:rPr lang="en-US" dirty="0" err="1" smtClean="0"/>
              <a:t>konsep</a:t>
            </a:r>
            <a:r>
              <a:rPr lang="en-US" dirty="0" smtClean="0"/>
              <a:t>  </a:t>
            </a:r>
            <a:r>
              <a:rPr lang="en-US" dirty="0" err="1" smtClean="0"/>
              <a:t>pembangunan</a:t>
            </a:r>
            <a:r>
              <a:rPr lang="en-US" dirty="0" smtClean="0"/>
              <a:t>  </a:t>
            </a:r>
            <a:r>
              <a:rPr lang="en-US" dirty="0" err="1" smtClean="0"/>
              <a:t>apa</a:t>
            </a:r>
            <a:r>
              <a:rPr lang="en-US" dirty="0" smtClean="0"/>
              <a:t>  yang </a:t>
            </a:r>
            <a:r>
              <a:rPr lang="en-US" dirty="0" err="1" smtClean="0"/>
              <a:t>dipakai</a:t>
            </a:r>
            <a:r>
              <a:rPr lang="en-US" dirty="0" smtClean="0"/>
              <a:t>?; </a:t>
            </a:r>
          </a:p>
          <a:p>
            <a:r>
              <a:rPr lang="en-US" dirty="0" err="1" smtClean="0"/>
              <a:t>apa</a:t>
            </a:r>
            <a:r>
              <a:rPr lang="en-US" dirty="0" smtClean="0"/>
              <a:t> </a:t>
            </a:r>
            <a:r>
              <a:rPr lang="en-US" dirty="0" err="1" smtClean="0"/>
              <a:t>tujuan</a:t>
            </a:r>
            <a:r>
              <a:rPr lang="en-US" dirty="0" smtClean="0"/>
              <a:t>, </a:t>
            </a:r>
            <a:r>
              <a:rPr lang="en-US" dirty="0" err="1" smtClean="0"/>
              <a:t>prinsip</a:t>
            </a:r>
            <a:r>
              <a:rPr lang="en-US" dirty="0" smtClean="0"/>
              <a:t>, </a:t>
            </a:r>
            <a:r>
              <a:rPr lang="en-US" dirty="0" err="1" smtClean="0"/>
              <a:t>dan</a:t>
            </a:r>
            <a:r>
              <a:rPr lang="en-US" dirty="0" smtClean="0"/>
              <a:t> </a:t>
            </a:r>
            <a:r>
              <a:rPr lang="en-US" dirty="0" err="1" smtClean="0"/>
              <a:t>strategi</a:t>
            </a:r>
            <a:r>
              <a:rPr lang="en-US" dirty="0" smtClean="0"/>
              <a:t> yang </a:t>
            </a:r>
            <a:r>
              <a:rPr lang="en-US" dirty="0" err="1" smtClean="0"/>
              <a:t>menjadi</a:t>
            </a:r>
            <a:r>
              <a:rPr lang="en-US" dirty="0" smtClean="0"/>
              <a:t> </a:t>
            </a:r>
            <a:r>
              <a:rPr lang="en-US" dirty="0" err="1" smtClean="0"/>
              <a:t>landasannya</a:t>
            </a:r>
            <a:r>
              <a:rPr lang="en-US" dirty="0" smtClean="0"/>
              <a:t>?; </a:t>
            </a:r>
          </a:p>
          <a:p>
            <a:r>
              <a:rPr lang="en-US" dirty="0" err="1" smtClean="0"/>
              <a:t>isu</a:t>
            </a:r>
            <a:r>
              <a:rPr lang="en-US" dirty="0" smtClean="0"/>
              <a:t>- </a:t>
            </a:r>
            <a:r>
              <a:rPr lang="en-US" dirty="0" err="1" smtClean="0"/>
              <a:t>isu</a:t>
            </a:r>
            <a:r>
              <a:rPr lang="en-US" dirty="0" smtClean="0"/>
              <a:t> moral </a:t>
            </a:r>
            <a:r>
              <a:rPr lang="en-US" dirty="0" err="1" smtClean="0"/>
              <a:t>apa</a:t>
            </a:r>
            <a:r>
              <a:rPr lang="en-US" dirty="0" smtClean="0"/>
              <a:t> yang </a:t>
            </a:r>
            <a:r>
              <a:rPr lang="en-US" dirty="0" err="1" smtClean="0"/>
              <a:t>muncul</a:t>
            </a:r>
            <a:r>
              <a:rPr lang="en-US" dirty="0" smtClean="0"/>
              <a:t> </a:t>
            </a:r>
            <a:r>
              <a:rPr lang="en-US" dirty="0" err="1" smtClean="0"/>
              <a:t>dalam</a:t>
            </a:r>
            <a:r>
              <a:rPr lang="en-US" dirty="0" smtClean="0"/>
              <a:t> </a:t>
            </a:r>
            <a:r>
              <a:rPr lang="en-US" dirty="0" err="1" smtClean="0"/>
              <a:t>praktek</a:t>
            </a:r>
            <a:r>
              <a:rPr lang="en-US" dirty="0" smtClean="0"/>
              <a:t> </a:t>
            </a:r>
            <a:r>
              <a:rPr lang="en-US" dirty="0" err="1" smtClean="0"/>
              <a:t>dan</a:t>
            </a:r>
            <a:r>
              <a:rPr lang="en-US" dirty="0" smtClean="0"/>
              <a:t> </a:t>
            </a:r>
            <a:r>
              <a:rPr lang="en-US" dirty="0" err="1" smtClean="0"/>
              <a:t>pembuatan</a:t>
            </a:r>
            <a:r>
              <a:rPr lang="en-US" dirty="0" smtClean="0"/>
              <a:t> </a:t>
            </a:r>
            <a:r>
              <a:rPr lang="en-US" dirty="0" err="1" smtClean="0"/>
              <a:t>kebijakan</a:t>
            </a:r>
            <a:r>
              <a:rPr lang="en-US" dirty="0" smtClean="0"/>
              <a:t> </a:t>
            </a:r>
            <a:r>
              <a:rPr lang="en-US" dirty="0" err="1" smtClean="0"/>
              <a:t>dan</a:t>
            </a:r>
            <a:r>
              <a:rPr lang="en-US" dirty="0" smtClean="0"/>
              <a:t> </a:t>
            </a:r>
            <a:r>
              <a:rPr lang="en-US" dirty="0" err="1" smtClean="0"/>
              <a:t>bagaimana</a:t>
            </a:r>
            <a:r>
              <a:rPr lang="en-US" dirty="0" smtClean="0"/>
              <a:t> </a:t>
            </a:r>
            <a:r>
              <a:rPr lang="en-US" dirty="0" err="1" smtClean="0"/>
              <a:t>cara</a:t>
            </a:r>
            <a:r>
              <a:rPr lang="en-US" dirty="0" smtClean="0"/>
              <a:t> </a:t>
            </a:r>
            <a:r>
              <a:rPr lang="en-US" dirty="0" err="1" smtClean="0"/>
              <a:t>mengatasinya</a:t>
            </a:r>
            <a:r>
              <a:rPr lang="en-US" dirty="0" smtClean="0"/>
              <a:t>?; </a:t>
            </a:r>
          </a:p>
          <a:p>
            <a:r>
              <a:rPr lang="en-US" dirty="0" err="1" smtClean="0"/>
              <a:t>bagaimana</a:t>
            </a:r>
            <a:r>
              <a:rPr lang="en-US" dirty="0" smtClean="0"/>
              <a:t> </a:t>
            </a:r>
            <a:r>
              <a:rPr lang="en-US" dirty="0" err="1" smtClean="0"/>
              <a:t>keterbatasan</a:t>
            </a:r>
            <a:r>
              <a:rPr lang="en-US" dirty="0" smtClean="0"/>
              <a:t> </a:t>
            </a:r>
            <a:r>
              <a:rPr lang="en-US" dirty="0" err="1" smtClean="0"/>
              <a:t>dan</a:t>
            </a:r>
            <a:r>
              <a:rPr lang="en-US" dirty="0" smtClean="0"/>
              <a:t> </a:t>
            </a:r>
            <a:r>
              <a:rPr lang="en-US" dirty="0" err="1" smtClean="0"/>
              <a:t>manfaat</a:t>
            </a:r>
            <a:r>
              <a:rPr lang="en-US" dirty="0" smtClean="0"/>
              <a:t> </a:t>
            </a:r>
            <a:r>
              <a:rPr lang="en-US" dirty="0" err="1" smtClean="0"/>
              <a:t>pembangunan</a:t>
            </a:r>
            <a:r>
              <a:rPr lang="en-US" dirty="0" smtClean="0"/>
              <a:t> </a:t>
            </a:r>
            <a:r>
              <a:rPr lang="en-US" dirty="0" err="1" smtClean="0"/>
              <a:t>didistribusikan</a:t>
            </a:r>
            <a:r>
              <a:rPr lang="en-US" dirty="0" smtClean="0"/>
              <a:t>?; </a:t>
            </a:r>
          </a:p>
          <a:p>
            <a:r>
              <a:rPr lang="en-US" dirty="0" err="1" smtClean="0"/>
              <a:t>siapa</a:t>
            </a:r>
            <a:r>
              <a:rPr lang="en-US" dirty="0" smtClean="0"/>
              <a:t> </a:t>
            </a:r>
            <a:r>
              <a:rPr lang="en-US" dirty="0" err="1" smtClean="0"/>
              <a:t>dan</a:t>
            </a:r>
            <a:r>
              <a:rPr lang="en-US" dirty="0" smtClean="0"/>
              <a:t> </a:t>
            </a:r>
            <a:r>
              <a:rPr lang="en-US" dirty="0" err="1" smtClean="0"/>
              <a:t>apa</a:t>
            </a:r>
            <a:r>
              <a:rPr lang="en-US" dirty="0" smtClean="0"/>
              <a:t> yang </a:t>
            </a:r>
            <a:r>
              <a:rPr lang="en-US" dirty="0" err="1" smtClean="0"/>
              <a:t>bertanggungjawab</a:t>
            </a:r>
            <a:r>
              <a:rPr lang="en-US" dirty="0" smtClean="0"/>
              <a:t> </a:t>
            </a:r>
            <a:r>
              <a:rPr lang="en-US" dirty="0" err="1" smtClean="0"/>
              <a:t>terhadap</a:t>
            </a:r>
            <a:r>
              <a:rPr lang="en-US" dirty="0" smtClean="0"/>
              <a:t>  </a:t>
            </a:r>
            <a:r>
              <a:rPr lang="en-US" dirty="0" err="1" smtClean="0"/>
              <a:t>pembangunan</a:t>
            </a:r>
            <a:r>
              <a:rPr lang="en-US" dirty="0" smtClean="0"/>
              <a:t>?;  </a:t>
            </a:r>
            <a:r>
              <a:rPr lang="en-US" dirty="0" err="1" smtClean="0"/>
              <a:t>dan</a:t>
            </a:r>
            <a:r>
              <a:rPr lang="en-US" dirty="0" smtClean="0"/>
              <a:t>  </a:t>
            </a:r>
            <a:r>
              <a:rPr lang="en-US" dirty="0" err="1" smtClean="0"/>
              <a:t>apa</a:t>
            </a:r>
            <a:r>
              <a:rPr lang="en-US" dirty="0" smtClean="0"/>
              <a:t>  </a:t>
            </a:r>
            <a:r>
              <a:rPr lang="en-US" dirty="0" err="1" smtClean="0"/>
              <a:t>kendala</a:t>
            </a:r>
            <a:r>
              <a:rPr lang="en-US" dirty="0" smtClean="0"/>
              <a:t>  yang  paling  </a:t>
            </a:r>
            <a:r>
              <a:rPr lang="en-US" dirty="0" err="1" smtClean="0"/>
              <a:t>serius</a:t>
            </a:r>
            <a:r>
              <a:rPr lang="en-US" dirty="0" smtClean="0"/>
              <a:t>  </a:t>
            </a:r>
            <a:r>
              <a:rPr lang="en-US" dirty="0" err="1" smtClean="0"/>
              <a:t>dalam</a:t>
            </a:r>
            <a:r>
              <a:rPr lang="en-US" dirty="0" smtClean="0"/>
              <a:t> </a:t>
            </a:r>
            <a:r>
              <a:rPr lang="en-US" dirty="0" err="1" smtClean="0"/>
              <a:t>pembangunan</a:t>
            </a:r>
            <a:r>
              <a:rPr lang="en-US" dirty="0" smtClean="0"/>
              <a:t> yang </a:t>
            </a:r>
            <a:r>
              <a:rPr lang="en-US" dirty="0" err="1" smtClean="0"/>
              <a:t>baik</a:t>
            </a:r>
            <a:r>
              <a:rPr lang="en-US" dirty="0" smtClean="0"/>
              <a:t>? (Crocker, 1996).</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DESKRIPSI DUNIA:</a:t>
            </a:r>
            <a:br>
              <a:rPr lang="en-US" smtClean="0"/>
            </a:br>
            <a:r>
              <a:rPr lang="en-US" smtClean="0"/>
              <a:t>SEDANG </a:t>
            </a:r>
            <a:r>
              <a:rPr lang="en-US" dirty="0" smtClean="0"/>
              <a:t>MENDERITA</a:t>
            </a:r>
            <a:endParaRPr lang="en-US" dirty="0"/>
          </a:p>
        </p:txBody>
      </p:sp>
      <p:sp>
        <p:nvSpPr>
          <p:cNvPr id="3" name="Content Placeholder 2"/>
          <p:cNvSpPr>
            <a:spLocks noGrp="1"/>
          </p:cNvSpPr>
          <p:nvPr>
            <p:ph idx="1"/>
          </p:nvPr>
        </p:nvSpPr>
        <p:spPr/>
        <p:txBody>
          <a:bodyPr>
            <a:normAutofit lnSpcReduction="10000"/>
          </a:bodyPr>
          <a:lstStyle/>
          <a:p>
            <a:r>
              <a:rPr lang="en-US" dirty="0"/>
              <a:t>..</a:t>
            </a:r>
            <a:r>
              <a:rPr lang="en-US" dirty="0" err="1" smtClean="0"/>
              <a:t>Wajahnya</a:t>
            </a:r>
            <a:r>
              <a:rPr lang="en-US" dirty="0" smtClean="0"/>
              <a:t> </a:t>
            </a:r>
            <a:r>
              <a:rPr lang="en-US" dirty="0" err="1" smtClean="0"/>
              <a:t>begitu</a:t>
            </a:r>
            <a:r>
              <a:rPr lang="en-US" dirty="0" smtClean="0"/>
              <a:t> </a:t>
            </a:r>
            <a:r>
              <a:rPr lang="en-US" dirty="0" err="1" smtClean="0"/>
              <a:t>pucat</a:t>
            </a:r>
            <a:r>
              <a:rPr lang="en-US" dirty="0" smtClean="0"/>
              <a:t> </a:t>
            </a:r>
            <a:r>
              <a:rPr lang="en-US" dirty="0" err="1" smtClean="0"/>
              <a:t>dan</a:t>
            </a:r>
            <a:r>
              <a:rPr lang="en-US" dirty="0" smtClean="0"/>
              <a:t> </a:t>
            </a:r>
            <a:r>
              <a:rPr lang="en-US" dirty="0" err="1" smtClean="0"/>
              <a:t>suram</a:t>
            </a:r>
            <a:r>
              <a:rPr lang="en-US" dirty="0"/>
              <a:t>. </a:t>
            </a:r>
            <a:r>
              <a:rPr lang="en-US" dirty="0" err="1" smtClean="0"/>
              <a:t>Manusia</a:t>
            </a:r>
            <a:r>
              <a:rPr lang="en-US" dirty="0" smtClean="0"/>
              <a:t> </a:t>
            </a:r>
            <a:r>
              <a:rPr lang="en-US" dirty="0" err="1" smtClean="0"/>
              <a:t>kontemporer</a:t>
            </a:r>
            <a:r>
              <a:rPr lang="en-US" dirty="0" smtClean="0"/>
              <a:t> </a:t>
            </a:r>
            <a:r>
              <a:rPr lang="en-US" dirty="0" err="1" smtClean="0"/>
              <a:t>tengah</a:t>
            </a:r>
            <a:r>
              <a:rPr lang="en-US" dirty="0" smtClean="0"/>
              <a:t> </a:t>
            </a:r>
            <a:r>
              <a:rPr lang="en-US" dirty="0" err="1" smtClean="0"/>
              <a:t>terjerat</a:t>
            </a:r>
            <a:r>
              <a:rPr lang="en-US" dirty="0" smtClean="0"/>
              <a:t> </a:t>
            </a:r>
            <a:r>
              <a:rPr lang="en-US" dirty="0" err="1" smtClean="0"/>
              <a:t>dalam</a:t>
            </a:r>
            <a:r>
              <a:rPr lang="en-US" dirty="0" smtClean="0"/>
              <a:t> </a:t>
            </a:r>
            <a:r>
              <a:rPr lang="en-US" dirty="0" err="1" smtClean="0"/>
              <a:t>jejaring</a:t>
            </a:r>
            <a:r>
              <a:rPr lang="en-US" dirty="0" smtClean="0"/>
              <a:t> </a:t>
            </a:r>
            <a:r>
              <a:rPr lang="en-US" dirty="0" err="1" smtClean="0"/>
              <a:t>pelik</a:t>
            </a:r>
            <a:r>
              <a:rPr lang="en-US" dirty="0" smtClean="0"/>
              <a:t> problem global </a:t>
            </a:r>
            <a:r>
              <a:rPr lang="en-US" dirty="0"/>
              <a:t>yang </a:t>
            </a:r>
            <a:r>
              <a:rPr lang="en-US" dirty="0" err="1" smtClean="0"/>
              <a:t>diciptakannya</a:t>
            </a:r>
            <a:r>
              <a:rPr lang="en-US" dirty="0" smtClean="0"/>
              <a:t> </a:t>
            </a:r>
            <a:r>
              <a:rPr lang="en-US" dirty="0" err="1" smtClean="0"/>
              <a:t>sendiri</a:t>
            </a:r>
            <a:r>
              <a:rPr lang="en-US" dirty="0"/>
              <a:t>. Planet </a:t>
            </a:r>
            <a:r>
              <a:rPr lang="en-US" dirty="0" err="1"/>
              <a:t>bumi</a:t>
            </a:r>
            <a:r>
              <a:rPr lang="en-US" dirty="0"/>
              <a:t> </a:t>
            </a:r>
            <a:r>
              <a:rPr lang="en-US" dirty="0" err="1" smtClean="0"/>
              <a:t>terjerembab</a:t>
            </a:r>
            <a:r>
              <a:rPr lang="en-US" dirty="0" smtClean="0"/>
              <a:t> </a:t>
            </a:r>
            <a:r>
              <a:rPr lang="en-US" dirty="0" err="1" smtClean="0"/>
              <a:t>dalam</a:t>
            </a:r>
            <a:r>
              <a:rPr lang="en-US" dirty="0" smtClean="0"/>
              <a:t> </a:t>
            </a:r>
            <a:r>
              <a:rPr lang="en-US" dirty="0" err="1" smtClean="0"/>
              <a:t>krisis</a:t>
            </a:r>
            <a:r>
              <a:rPr lang="en-US" dirty="0" smtClean="0"/>
              <a:t> </a:t>
            </a:r>
            <a:r>
              <a:rPr lang="en-US" dirty="0" err="1" smtClean="0"/>
              <a:t>ekologi</a:t>
            </a:r>
            <a:r>
              <a:rPr lang="en-US" dirty="0"/>
              <a:t>, </a:t>
            </a:r>
            <a:r>
              <a:rPr lang="en-US" dirty="0" err="1" smtClean="0"/>
              <a:t>milyaran</a:t>
            </a:r>
            <a:r>
              <a:rPr lang="en-US" dirty="0" smtClean="0"/>
              <a:t> </a:t>
            </a:r>
            <a:r>
              <a:rPr lang="en-US" dirty="0" err="1" smtClean="0"/>
              <a:t>penduduknya</a:t>
            </a:r>
            <a:r>
              <a:rPr lang="en-US" dirty="0" smtClean="0"/>
              <a:t> </a:t>
            </a:r>
            <a:r>
              <a:rPr lang="en-US" dirty="0" err="1" smtClean="0"/>
              <a:t>tercekik</a:t>
            </a:r>
            <a:r>
              <a:rPr lang="en-US" dirty="0" smtClean="0"/>
              <a:t> </a:t>
            </a:r>
            <a:r>
              <a:rPr lang="en-US" dirty="0" err="1" smtClean="0"/>
              <a:t>oleh</a:t>
            </a:r>
            <a:r>
              <a:rPr lang="en-US" dirty="0" smtClean="0"/>
              <a:t> </a:t>
            </a:r>
            <a:r>
              <a:rPr lang="en-US" dirty="0" err="1" smtClean="0"/>
              <a:t>ketimpangan</a:t>
            </a:r>
            <a:r>
              <a:rPr lang="en-US" dirty="0" smtClean="0"/>
              <a:t> </a:t>
            </a:r>
            <a:r>
              <a:rPr lang="en-US" dirty="0" err="1" smtClean="0"/>
              <a:t>ekonomi</a:t>
            </a:r>
            <a:r>
              <a:rPr lang="en-US" dirty="0"/>
              <a:t>, </a:t>
            </a:r>
            <a:r>
              <a:rPr lang="en-US" dirty="0" err="1" smtClean="0"/>
              <a:t>dan</a:t>
            </a:r>
            <a:r>
              <a:rPr lang="en-US" dirty="0" smtClean="0"/>
              <a:t> </a:t>
            </a:r>
            <a:r>
              <a:rPr lang="en-US" dirty="0" err="1" smtClean="0"/>
              <a:t>tata</a:t>
            </a:r>
            <a:r>
              <a:rPr lang="en-US" dirty="0"/>
              <a:t> </a:t>
            </a:r>
            <a:r>
              <a:rPr lang="en-US" dirty="0" err="1" smtClean="0"/>
              <a:t>pemerintahannya</a:t>
            </a:r>
            <a:r>
              <a:rPr lang="en-US" dirty="0" smtClean="0"/>
              <a:t> </a:t>
            </a:r>
            <a:r>
              <a:rPr lang="en-US" dirty="0" err="1" smtClean="0"/>
              <a:t>terjebak</a:t>
            </a:r>
            <a:r>
              <a:rPr lang="en-US" dirty="0" smtClean="0"/>
              <a:t> </a:t>
            </a:r>
            <a:r>
              <a:rPr lang="en-US" dirty="0" err="1" smtClean="0"/>
              <a:t>dalam</a:t>
            </a:r>
            <a:r>
              <a:rPr lang="en-US" dirty="0" smtClean="0"/>
              <a:t> </a:t>
            </a:r>
            <a:r>
              <a:rPr lang="en-US" dirty="0" err="1" smtClean="0"/>
              <a:t>keculasan</a:t>
            </a:r>
            <a:r>
              <a:rPr lang="en-US" dirty="0" smtClean="0"/>
              <a:t> </a:t>
            </a:r>
            <a:r>
              <a:rPr lang="en-US" dirty="0" err="1" smtClean="0"/>
              <a:t>politik</a:t>
            </a:r>
            <a:r>
              <a:rPr lang="en-US" dirty="0" smtClean="0"/>
              <a:t> yang</a:t>
            </a:r>
            <a:r>
              <a:rPr lang="en-US" dirty="0"/>
              <a:t> </a:t>
            </a:r>
            <a:r>
              <a:rPr lang="en-US" dirty="0" err="1" smtClean="0"/>
              <a:t>menciptakan</a:t>
            </a:r>
            <a:r>
              <a:rPr lang="en-US" dirty="0" smtClean="0"/>
              <a:t> </a:t>
            </a:r>
            <a:r>
              <a:rPr lang="en-US" dirty="0" err="1" smtClean="0"/>
              <a:t>ruang</a:t>
            </a:r>
            <a:r>
              <a:rPr lang="en-US" dirty="0" smtClean="0"/>
              <a:t> </a:t>
            </a:r>
            <a:r>
              <a:rPr lang="en-US" dirty="0" err="1" smtClean="0"/>
              <a:t>bagi</a:t>
            </a:r>
            <a:r>
              <a:rPr lang="en-US" dirty="0" smtClean="0"/>
              <a:t> </a:t>
            </a:r>
            <a:r>
              <a:rPr lang="en-US" dirty="0" err="1" smtClean="0"/>
              <a:t>berkecambahnya</a:t>
            </a:r>
            <a:r>
              <a:rPr lang="en-US" dirty="0" smtClean="0"/>
              <a:t> </a:t>
            </a:r>
            <a:r>
              <a:rPr lang="en-US" dirty="0" err="1" smtClean="0"/>
              <a:t>politisi-politisi</a:t>
            </a:r>
            <a:r>
              <a:rPr lang="en-US" dirty="0"/>
              <a:t>  </a:t>
            </a:r>
            <a:r>
              <a:rPr lang="en-US" dirty="0" err="1" smtClean="0"/>
              <a:t>petualang</a:t>
            </a:r>
            <a:r>
              <a:rPr lang="en-US" dirty="0" smtClean="0"/>
              <a:t> </a:t>
            </a:r>
            <a:r>
              <a:rPr lang="en-US" dirty="0" err="1" smtClean="0"/>
              <a:t>tak</a:t>
            </a:r>
            <a:r>
              <a:rPr lang="en-US" dirty="0" smtClean="0"/>
              <a:t> </a:t>
            </a:r>
            <a:r>
              <a:rPr lang="en-US" dirty="0" err="1" smtClean="0"/>
              <a:t>bertanggungjawab</a:t>
            </a:r>
            <a:r>
              <a:rPr lang="en-US" dirty="0"/>
              <a:t>.. (Hans Kung)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2527224"/>
              </p:ext>
            </p:extLst>
          </p:nvPr>
        </p:nvGraphicFramePr>
        <p:xfrm>
          <a:off x="533400" y="533399"/>
          <a:ext cx="8229600" cy="5627763"/>
        </p:xfrm>
        <a:graphic>
          <a:graphicData uri="http://schemas.openxmlformats.org/drawingml/2006/table">
            <a:tbl>
              <a:tblPr firstRow="1" bandRow="1">
                <a:tableStyleId>{5C22544A-7EE6-4342-B048-85BDC9FD1C3A}</a:tableStyleId>
              </a:tblPr>
              <a:tblGrid>
                <a:gridCol w="4114800"/>
                <a:gridCol w="4114800"/>
              </a:tblGrid>
              <a:tr h="833189">
                <a:tc>
                  <a:txBody>
                    <a:bodyPr/>
                    <a:lstStyle/>
                    <a:p>
                      <a:pPr>
                        <a:lnSpc>
                          <a:spcPct val="115000"/>
                        </a:lnSpc>
                        <a:spcAft>
                          <a:spcPts val="0"/>
                        </a:spcAft>
                      </a:pPr>
                      <a:r>
                        <a:rPr lang="en-US" sz="2200" b="1" dirty="0">
                          <a:solidFill>
                            <a:schemeClr val="tx1"/>
                          </a:solidFill>
                          <a:latin typeface="Arial" pitchFamily="34" charset="0"/>
                          <a:ea typeface="Calibri"/>
                          <a:cs typeface="Arial" pitchFamily="34" charset="0"/>
                        </a:rPr>
                        <a:t>CIRI PEMBANGUNAN </a:t>
                      </a:r>
                      <a:r>
                        <a:rPr lang="id-ID" sz="2200" b="1" dirty="0" smtClean="0">
                          <a:solidFill>
                            <a:schemeClr val="tx1"/>
                          </a:solidFill>
                          <a:latin typeface="Arial" pitchFamily="34" charset="0"/>
                          <a:ea typeface="Calibri"/>
                          <a:cs typeface="Arial" pitchFamily="34" charset="0"/>
                        </a:rPr>
                        <a:t>YANG BELUM MEM</a:t>
                      </a:r>
                      <a:r>
                        <a:rPr lang="en-US" sz="2200" b="1" dirty="0" smtClean="0">
                          <a:solidFill>
                            <a:schemeClr val="tx1"/>
                          </a:solidFill>
                          <a:latin typeface="Arial" pitchFamily="34" charset="0"/>
                          <a:ea typeface="Calibri"/>
                          <a:cs typeface="Arial" pitchFamily="34" charset="0"/>
                        </a:rPr>
                        <a:t>BERDAYA</a:t>
                      </a:r>
                      <a:r>
                        <a:rPr lang="id-ID" sz="2200" b="1" dirty="0" smtClean="0">
                          <a:solidFill>
                            <a:schemeClr val="tx1"/>
                          </a:solidFill>
                          <a:latin typeface="Arial" pitchFamily="34" charset="0"/>
                          <a:ea typeface="Calibri"/>
                          <a:cs typeface="Arial" pitchFamily="34" charset="0"/>
                        </a:rPr>
                        <a:t>K</a:t>
                      </a:r>
                      <a:r>
                        <a:rPr lang="en-US" sz="2200" b="1" dirty="0" smtClean="0">
                          <a:solidFill>
                            <a:schemeClr val="tx1"/>
                          </a:solidFill>
                          <a:latin typeface="Arial" pitchFamily="34" charset="0"/>
                          <a:ea typeface="Calibri"/>
                          <a:cs typeface="Arial" pitchFamily="34" charset="0"/>
                        </a:rPr>
                        <a:t>AN</a:t>
                      </a:r>
                      <a:endParaRPr lang="id-ID" sz="2200" dirty="0">
                        <a:solidFill>
                          <a:schemeClr val="tx1"/>
                        </a:solidFill>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id-ID" sz="2200" b="1" dirty="0">
                          <a:solidFill>
                            <a:schemeClr val="tx1"/>
                          </a:solidFill>
                          <a:latin typeface="Arial" pitchFamily="34" charset="0"/>
                          <a:ea typeface="Calibri"/>
                          <a:cs typeface="Arial" pitchFamily="34" charset="0"/>
                        </a:rPr>
                        <a:t>SITUASI DI INDONESIA</a:t>
                      </a:r>
                      <a:endParaRPr lang="id-ID" sz="2200" dirty="0">
                        <a:solidFill>
                          <a:schemeClr val="tx1"/>
                        </a:solidFill>
                        <a:latin typeface="Arial" pitchFamily="34" charset="0"/>
                        <a:ea typeface="Calibri"/>
                        <a:cs typeface="Arial" pitchFamily="34" charset="0"/>
                      </a:endParaRPr>
                    </a:p>
                  </a:txBody>
                  <a:tcPr marL="68580" marR="68580" marT="0" marB="0"/>
                </a:tc>
              </a:tr>
              <a:tr h="1148012">
                <a:tc>
                  <a:txBody>
                    <a:bodyPr/>
                    <a:lstStyle/>
                    <a:p>
                      <a:pPr>
                        <a:lnSpc>
                          <a:spcPct val="115000"/>
                        </a:lnSpc>
                        <a:spcAft>
                          <a:spcPts val="0"/>
                        </a:spcAft>
                      </a:pPr>
                      <a:r>
                        <a:rPr lang="id-ID" sz="2200" b="1" dirty="0">
                          <a:solidFill>
                            <a:srgbClr val="FF0000"/>
                          </a:solidFill>
                          <a:latin typeface="Arial" pitchFamily="34" charset="0"/>
                          <a:ea typeface="Calibri"/>
                          <a:cs typeface="Arial" pitchFamily="34" charset="0"/>
                        </a:rPr>
                        <a:t>DIMENSI </a:t>
                      </a:r>
                      <a:r>
                        <a:rPr lang="en-US" sz="2200" b="1" dirty="0">
                          <a:solidFill>
                            <a:srgbClr val="FF0000"/>
                          </a:solidFill>
                          <a:latin typeface="Arial" pitchFamily="34" charset="0"/>
                          <a:ea typeface="Calibri"/>
                          <a:cs typeface="Arial" pitchFamily="34" charset="0"/>
                        </a:rPr>
                        <a:t>ETIKA PEMBANGUNAN </a:t>
                      </a:r>
                      <a:r>
                        <a:rPr lang="id-ID" sz="2200" b="1" dirty="0">
                          <a:solidFill>
                            <a:srgbClr val="FF0000"/>
                          </a:solidFill>
                          <a:latin typeface="Arial" pitchFamily="34" charset="0"/>
                          <a:ea typeface="Calibri"/>
                          <a:cs typeface="Arial" pitchFamily="34" charset="0"/>
                        </a:rPr>
                        <a:t/>
                      </a:r>
                      <a:br>
                        <a:rPr lang="id-ID" sz="2200" b="1" dirty="0">
                          <a:solidFill>
                            <a:srgbClr val="FF0000"/>
                          </a:solidFill>
                          <a:latin typeface="Arial" pitchFamily="34" charset="0"/>
                          <a:ea typeface="Calibri"/>
                          <a:cs typeface="Arial" pitchFamily="34" charset="0"/>
                        </a:rPr>
                      </a:br>
                      <a:r>
                        <a:rPr lang="en-US" sz="2200" b="1" dirty="0">
                          <a:solidFill>
                            <a:srgbClr val="FF0000"/>
                          </a:solidFill>
                          <a:latin typeface="Arial" pitchFamily="34" charset="0"/>
                          <a:ea typeface="Calibri"/>
                          <a:cs typeface="Arial" pitchFamily="34" charset="0"/>
                        </a:rPr>
                        <a:t>YANG </a:t>
                      </a:r>
                      <a:r>
                        <a:rPr lang="id-ID" sz="2200" b="1" dirty="0">
                          <a:solidFill>
                            <a:srgbClr val="FF0000"/>
                          </a:solidFill>
                          <a:latin typeface="Arial" pitchFamily="34" charset="0"/>
                          <a:ea typeface="Calibri"/>
                          <a:cs typeface="Arial" pitchFamily="34" charset="0"/>
                        </a:rPr>
                        <a:t>DIABAIKAN</a:t>
                      </a:r>
                      <a:endParaRPr lang="id-ID" sz="2200" dirty="0">
                        <a:solidFill>
                          <a:srgbClr val="FF0000"/>
                        </a:solidFill>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en-US" sz="2200" b="1" dirty="0">
                          <a:solidFill>
                            <a:srgbClr val="FF0000"/>
                          </a:solidFill>
                          <a:latin typeface="Arial" pitchFamily="34" charset="0"/>
                          <a:ea typeface="Calibri"/>
                          <a:cs typeface="Arial" pitchFamily="34" charset="0"/>
                        </a:rPr>
                        <a:t>LANGKAH ETIK PEMBANGUNAN:</a:t>
                      </a:r>
                      <a:br>
                        <a:rPr lang="en-US" sz="2200" b="1" dirty="0">
                          <a:solidFill>
                            <a:srgbClr val="FF0000"/>
                          </a:solidFill>
                          <a:latin typeface="Arial" pitchFamily="34" charset="0"/>
                          <a:ea typeface="Calibri"/>
                          <a:cs typeface="Arial" pitchFamily="34" charset="0"/>
                        </a:rPr>
                      </a:br>
                      <a:r>
                        <a:rPr lang="en-US" sz="2200" b="1" dirty="0">
                          <a:solidFill>
                            <a:srgbClr val="FF0000"/>
                          </a:solidFill>
                          <a:latin typeface="Arial" pitchFamily="34" charset="0"/>
                          <a:ea typeface="Calibri"/>
                          <a:cs typeface="Arial" pitchFamily="34" charset="0"/>
                        </a:rPr>
                        <a:t> </a:t>
                      </a:r>
                      <a:endParaRPr lang="id-ID" sz="2200" dirty="0">
                        <a:solidFill>
                          <a:srgbClr val="FF0000"/>
                        </a:solidFill>
                        <a:latin typeface="Arial" pitchFamily="34" charset="0"/>
                        <a:ea typeface="Calibri"/>
                        <a:cs typeface="Arial" pitchFamily="34" charset="0"/>
                      </a:endParaRPr>
                    </a:p>
                  </a:txBody>
                  <a:tcPr marL="68580" marR="68580" marT="0" marB="0"/>
                </a:tc>
              </a:tr>
              <a:tr h="859918">
                <a:tc>
                  <a:txBody>
                    <a:bodyPr/>
                    <a:lstStyle/>
                    <a:p>
                      <a:r>
                        <a:rPr lang="en-US" sz="2200" b="1" kern="1200" dirty="0" smtClean="0">
                          <a:solidFill>
                            <a:schemeClr val="dk1"/>
                          </a:solidFill>
                          <a:latin typeface="Arial" pitchFamily="34" charset="0"/>
                          <a:ea typeface="+mn-ea"/>
                          <a:cs typeface="Arial" pitchFamily="34" charset="0"/>
                        </a:rPr>
                        <a:t>DIMENSI IDEOLOGI PEMBANGUNAN</a:t>
                      </a:r>
                      <a:endParaRPr lang="id-ID" sz="2200" kern="1200" dirty="0">
                        <a:solidFill>
                          <a:schemeClr val="dk1"/>
                        </a:solidFill>
                        <a:latin typeface="Arial" pitchFamily="34" charset="0"/>
                        <a:ea typeface="+mn-ea"/>
                        <a:cs typeface="Arial" pitchFamily="34" charset="0"/>
                      </a:endParaRPr>
                    </a:p>
                  </a:txBody>
                  <a:tcPr/>
                </a:tc>
                <a:tc>
                  <a:txBody>
                    <a:bodyPr/>
                    <a:lstStyle/>
                    <a:p>
                      <a:r>
                        <a:rPr lang="en-US" sz="2200" b="1" kern="1200" dirty="0" smtClean="0">
                          <a:solidFill>
                            <a:schemeClr val="dk1"/>
                          </a:solidFill>
                          <a:latin typeface="Arial" pitchFamily="34" charset="0"/>
                          <a:ea typeface="+mn-ea"/>
                          <a:cs typeface="Arial" pitchFamily="34" charset="0"/>
                        </a:rPr>
                        <a:t>DALAM DIMENSI IDEOLOGI</a:t>
                      </a:r>
                      <a:endParaRPr lang="id-ID" sz="2200" dirty="0">
                        <a:latin typeface="Arial" pitchFamily="34" charset="0"/>
                        <a:cs typeface="Arial" pitchFamily="34" charset="0"/>
                      </a:endParaRPr>
                    </a:p>
                  </a:txBody>
                  <a:tcPr/>
                </a:tc>
              </a:tr>
              <a:tr h="772386">
                <a:tc>
                  <a:txBody>
                    <a:bodyPr/>
                    <a:lstStyle/>
                    <a:p>
                      <a:r>
                        <a:rPr lang="en-US" sz="2200" b="1" kern="1200" dirty="0" smtClean="0">
                          <a:solidFill>
                            <a:srgbClr val="002060"/>
                          </a:solidFill>
                          <a:latin typeface="Arial" pitchFamily="34" charset="0"/>
                          <a:ea typeface="+mn-ea"/>
                          <a:cs typeface="Arial" pitchFamily="34" charset="0"/>
                        </a:rPr>
                        <a:t>DIMENSI ORIENTASI PEMBANGUNAN</a:t>
                      </a:r>
                      <a:endParaRPr lang="id-ID" sz="2200" dirty="0">
                        <a:solidFill>
                          <a:srgbClr val="002060"/>
                        </a:solidFill>
                        <a:latin typeface="Arial" pitchFamily="34" charset="0"/>
                        <a:cs typeface="Arial" pitchFamily="34" charset="0"/>
                      </a:endParaRPr>
                    </a:p>
                  </a:txBody>
                  <a:tcPr/>
                </a:tc>
                <a:tc>
                  <a:txBody>
                    <a:bodyPr/>
                    <a:lstStyle/>
                    <a:p>
                      <a:r>
                        <a:rPr lang="en-US" sz="2200" b="1" kern="1200" dirty="0" smtClean="0">
                          <a:solidFill>
                            <a:srgbClr val="002060"/>
                          </a:solidFill>
                          <a:latin typeface="Arial" pitchFamily="34" charset="0"/>
                          <a:ea typeface="+mn-ea"/>
                          <a:cs typeface="Arial" pitchFamily="34" charset="0"/>
                        </a:rPr>
                        <a:t>DALAM DIMENSI ORIENTASI PEMBANGUNAN</a:t>
                      </a:r>
                      <a:endParaRPr lang="id-ID" sz="2200" dirty="0">
                        <a:solidFill>
                          <a:srgbClr val="002060"/>
                        </a:solidFill>
                        <a:latin typeface="Arial" pitchFamily="34" charset="0"/>
                        <a:cs typeface="Arial" pitchFamily="34" charset="0"/>
                      </a:endParaRPr>
                    </a:p>
                  </a:txBody>
                  <a:tcPr/>
                </a:tc>
              </a:tr>
              <a:tr h="762000">
                <a:tc>
                  <a:txBody>
                    <a:bodyPr/>
                    <a:lstStyle/>
                    <a:p>
                      <a:r>
                        <a:rPr lang="en-US" sz="2200" b="1" kern="1200" dirty="0" smtClean="0">
                          <a:solidFill>
                            <a:schemeClr val="dk1"/>
                          </a:solidFill>
                          <a:latin typeface="Arial" pitchFamily="34" charset="0"/>
                          <a:ea typeface="+mn-ea"/>
                          <a:cs typeface="Arial" pitchFamily="34" charset="0"/>
                        </a:rPr>
                        <a:t>DIMENSI PROSES PEMBANGUNAN</a:t>
                      </a:r>
                      <a:endParaRPr lang="id-ID" sz="2200" dirty="0">
                        <a:latin typeface="Arial" pitchFamily="34" charset="0"/>
                        <a:cs typeface="Arial" pitchFamily="34" charset="0"/>
                      </a:endParaRPr>
                    </a:p>
                  </a:txBody>
                  <a:tcPr/>
                </a:tc>
                <a:tc>
                  <a:txBody>
                    <a:bodyPr/>
                    <a:lstStyle/>
                    <a:p>
                      <a:r>
                        <a:rPr lang="en-US" sz="2200" b="1" kern="1200" dirty="0" smtClean="0">
                          <a:solidFill>
                            <a:schemeClr val="dk1"/>
                          </a:solidFill>
                          <a:latin typeface="Arial" pitchFamily="34" charset="0"/>
                          <a:ea typeface="+mn-ea"/>
                          <a:cs typeface="Arial" pitchFamily="34" charset="0"/>
                        </a:rPr>
                        <a:t>DALAM DIMENSI PROSES PEMBANGUNAN</a:t>
                      </a:r>
                      <a:endParaRPr lang="id-ID" sz="2200" dirty="0">
                        <a:latin typeface="Arial" pitchFamily="34" charset="0"/>
                        <a:cs typeface="Arial" pitchFamily="34" charset="0"/>
                      </a:endParaRPr>
                    </a:p>
                  </a:txBody>
                  <a:tcPr/>
                </a:tc>
              </a:tr>
              <a:tr h="762000">
                <a:tc>
                  <a:txBody>
                    <a:bodyPr/>
                    <a:lstStyle/>
                    <a:p>
                      <a:r>
                        <a:rPr lang="en-US" sz="2200" b="1" kern="1200" dirty="0" smtClean="0">
                          <a:solidFill>
                            <a:schemeClr val="accent6">
                              <a:lumMod val="75000"/>
                            </a:schemeClr>
                          </a:solidFill>
                          <a:latin typeface="Arial" pitchFamily="34" charset="0"/>
                          <a:ea typeface="+mn-ea"/>
                          <a:cs typeface="Arial" pitchFamily="34" charset="0"/>
                        </a:rPr>
                        <a:t>DIMENSI PELAKU PEMBANGUNAN</a:t>
                      </a:r>
                      <a:endParaRPr lang="id-ID" sz="2200" dirty="0">
                        <a:solidFill>
                          <a:schemeClr val="accent6">
                            <a:lumMod val="75000"/>
                          </a:schemeClr>
                        </a:solidFill>
                        <a:latin typeface="Arial" pitchFamily="34" charset="0"/>
                        <a:cs typeface="Arial" pitchFamily="34" charset="0"/>
                      </a:endParaRPr>
                    </a:p>
                  </a:txBody>
                  <a:tcPr/>
                </a:tc>
                <a:tc>
                  <a:txBody>
                    <a:bodyPr/>
                    <a:lstStyle/>
                    <a:p>
                      <a:r>
                        <a:rPr lang="en-US" sz="2200" b="1" kern="1200" dirty="0" smtClean="0">
                          <a:solidFill>
                            <a:schemeClr val="accent6">
                              <a:lumMod val="75000"/>
                            </a:schemeClr>
                          </a:solidFill>
                          <a:latin typeface="Arial" pitchFamily="34" charset="0"/>
                          <a:ea typeface="+mn-ea"/>
                          <a:cs typeface="Arial" pitchFamily="34" charset="0"/>
                        </a:rPr>
                        <a:t>DALAM DIMENSI PELAKU PEMBANGUNAN</a:t>
                      </a:r>
                      <a:endParaRPr lang="id-ID" sz="2200" dirty="0">
                        <a:solidFill>
                          <a:schemeClr val="accent6">
                            <a:lumMod val="75000"/>
                          </a:schemeClr>
                        </a:solidFill>
                        <a:latin typeface="Arial" pitchFamily="34" charset="0"/>
                        <a:cs typeface="Arial" pitchFamily="34" charset="0"/>
                      </a:endParaRPr>
                    </a:p>
                  </a:txBody>
                  <a:tcPr/>
                </a:tc>
              </a:tr>
              <a:tr h="481554">
                <a:tc>
                  <a:txBody>
                    <a:bodyPr/>
                    <a:lstStyle/>
                    <a:p>
                      <a:r>
                        <a:rPr lang="en-US" sz="2200" b="1" kern="1200" dirty="0" smtClean="0">
                          <a:solidFill>
                            <a:schemeClr val="dk1"/>
                          </a:solidFill>
                          <a:latin typeface="Arial" pitchFamily="34" charset="0"/>
                          <a:ea typeface="+mn-ea"/>
                          <a:cs typeface="Arial" pitchFamily="34" charset="0"/>
                        </a:rPr>
                        <a:t>KESIMPULAN</a:t>
                      </a:r>
                      <a:endParaRPr lang="id-ID" sz="2200" kern="1200" dirty="0">
                        <a:solidFill>
                          <a:schemeClr val="dk1"/>
                        </a:solidFill>
                        <a:latin typeface="Arial" pitchFamily="34" charset="0"/>
                        <a:ea typeface="+mn-ea"/>
                        <a:cs typeface="Arial" pitchFamily="34" charset="0"/>
                      </a:endParaRPr>
                    </a:p>
                  </a:txBody>
                  <a:tcPr/>
                </a:tc>
                <a:tc>
                  <a:txBody>
                    <a:bodyPr/>
                    <a:lstStyle/>
                    <a:p>
                      <a:endParaRPr lang="id-ID" sz="22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310316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PEMBANGUNAN </a:t>
            </a:r>
            <a:r>
              <a:rPr lang="id-ID" dirty="0" smtClean="0"/>
              <a:t>YANG BELUM</a:t>
            </a:r>
            <a:r>
              <a:rPr lang="en-US" dirty="0" smtClean="0"/>
              <a:t> </a:t>
            </a:r>
            <a:r>
              <a:rPr lang="id-ID" dirty="0" smtClean="0"/>
              <a:t>MEMBERDAYAKAN</a:t>
            </a:r>
            <a:endParaRPr lang="en-US" dirty="0"/>
          </a:p>
        </p:txBody>
      </p:sp>
      <p:sp>
        <p:nvSpPr>
          <p:cNvPr id="3" name="Content Placeholder 2"/>
          <p:cNvSpPr>
            <a:spLocks noGrp="1"/>
          </p:cNvSpPr>
          <p:nvPr>
            <p:ph idx="1"/>
          </p:nvPr>
        </p:nvSpPr>
        <p:spPr/>
        <p:txBody>
          <a:bodyPr>
            <a:normAutofit lnSpcReduction="10000"/>
          </a:bodyPr>
          <a:lstStyle/>
          <a:p>
            <a:r>
              <a:rPr lang="en-US" dirty="0" smtClean="0"/>
              <a:t>Pembangunan yang </a:t>
            </a:r>
            <a:r>
              <a:rPr lang="en-US" dirty="0" err="1" smtClean="0"/>
              <a:t>dilaksanakan</a:t>
            </a:r>
            <a:r>
              <a:rPr lang="en-US" dirty="0" smtClean="0"/>
              <a:t> di Indonesia </a:t>
            </a:r>
            <a:r>
              <a:rPr lang="en-US" dirty="0" err="1" smtClean="0"/>
              <a:t>nampaknya</a:t>
            </a:r>
            <a:r>
              <a:rPr lang="en-US" dirty="0" smtClean="0"/>
              <a:t> </a:t>
            </a:r>
            <a:r>
              <a:rPr lang="id-ID" dirty="0" smtClean="0"/>
              <a:t>belum</a:t>
            </a:r>
            <a:r>
              <a:rPr lang="en-US" dirty="0" smtClean="0"/>
              <a:t> </a:t>
            </a:r>
            <a:r>
              <a:rPr lang="en-US" dirty="0" err="1" smtClean="0"/>
              <a:t>memberikan</a:t>
            </a:r>
            <a:r>
              <a:rPr lang="en-US" dirty="0" smtClean="0"/>
              <a:t> </a:t>
            </a:r>
            <a:r>
              <a:rPr lang="en-US" dirty="0" err="1" smtClean="0"/>
              <a:t>manfaat</a:t>
            </a:r>
            <a:r>
              <a:rPr lang="en-US" dirty="0" smtClean="0"/>
              <a:t> </a:t>
            </a:r>
            <a:r>
              <a:rPr lang="en-US" dirty="0" err="1" smtClean="0"/>
              <a:t>langsung</a:t>
            </a:r>
            <a:r>
              <a:rPr lang="en-US" dirty="0" smtClean="0"/>
              <a:t> </a:t>
            </a:r>
            <a:r>
              <a:rPr lang="en-US" dirty="0" err="1" smtClean="0"/>
              <a:t>untuk</a:t>
            </a:r>
            <a:r>
              <a:rPr lang="en-US" dirty="0" smtClean="0"/>
              <a:t> </a:t>
            </a:r>
            <a:r>
              <a:rPr lang="en-US" dirty="0" err="1" smtClean="0"/>
              <a:t>rakyat</a:t>
            </a:r>
            <a:r>
              <a:rPr lang="en-US" dirty="0" smtClean="0"/>
              <a:t> </a:t>
            </a:r>
            <a:r>
              <a:rPr lang="en-US" dirty="0" err="1" smtClean="0"/>
              <a:t>namun</a:t>
            </a:r>
            <a:r>
              <a:rPr lang="en-US" dirty="0" smtClean="0"/>
              <a:t> </a:t>
            </a:r>
            <a:r>
              <a:rPr lang="en-US" dirty="0" err="1" smtClean="0"/>
              <a:t>lebih</a:t>
            </a:r>
            <a:r>
              <a:rPr lang="en-US" dirty="0" smtClean="0"/>
              <a:t> </a:t>
            </a:r>
            <a:r>
              <a:rPr lang="en-US" dirty="0" err="1" smtClean="0"/>
              <a:t>memberi</a:t>
            </a:r>
            <a:r>
              <a:rPr lang="en-US" dirty="0" smtClean="0"/>
              <a:t> </a:t>
            </a:r>
            <a:r>
              <a:rPr lang="en-US" dirty="0" err="1" smtClean="0"/>
              <a:t>manfaat</a:t>
            </a:r>
            <a:r>
              <a:rPr lang="en-US" dirty="0" smtClean="0"/>
              <a:t> yang </a:t>
            </a:r>
            <a:r>
              <a:rPr lang="en-US" dirty="0" err="1" smtClean="0"/>
              <a:t>besar</a:t>
            </a:r>
            <a:r>
              <a:rPr lang="en-US" dirty="0" smtClean="0"/>
              <a:t> </a:t>
            </a:r>
            <a:r>
              <a:rPr lang="en-US" dirty="0" err="1" smtClean="0"/>
              <a:t>bagi</a:t>
            </a:r>
            <a:r>
              <a:rPr lang="en-US" dirty="0" smtClean="0"/>
              <a:t> </a:t>
            </a:r>
            <a:r>
              <a:rPr lang="en-US" dirty="0" err="1" smtClean="0"/>
              <a:t>para</a:t>
            </a:r>
            <a:r>
              <a:rPr lang="en-US" dirty="0" smtClean="0"/>
              <a:t> </a:t>
            </a:r>
            <a:r>
              <a:rPr lang="en-US" dirty="0" err="1" smtClean="0"/>
              <a:t>pemodal</a:t>
            </a:r>
            <a:r>
              <a:rPr lang="en-US" dirty="0" smtClean="0"/>
              <a:t> </a:t>
            </a:r>
            <a:r>
              <a:rPr lang="en-US" dirty="0" err="1" smtClean="0"/>
              <a:t>dengan</a:t>
            </a:r>
            <a:r>
              <a:rPr lang="en-US" dirty="0" smtClean="0"/>
              <a:t> </a:t>
            </a:r>
            <a:r>
              <a:rPr lang="en-US" dirty="0" err="1" smtClean="0"/>
              <a:t>meninggalkan</a:t>
            </a:r>
            <a:r>
              <a:rPr lang="en-US" dirty="0" smtClean="0"/>
              <a:t> </a:t>
            </a:r>
            <a:r>
              <a:rPr lang="en-US" dirty="0" err="1" smtClean="0"/>
              <a:t>kerusakan</a:t>
            </a:r>
            <a:r>
              <a:rPr lang="en-US" dirty="0" smtClean="0"/>
              <a:t> </a:t>
            </a:r>
            <a:r>
              <a:rPr lang="en-US" dirty="0" err="1" smtClean="0"/>
              <a:t>alam</a:t>
            </a:r>
            <a:r>
              <a:rPr lang="en-US" dirty="0" smtClean="0"/>
              <a:t> yang </a:t>
            </a:r>
            <a:r>
              <a:rPr lang="en-US" dirty="0" err="1" smtClean="0"/>
              <a:t>luar</a:t>
            </a:r>
            <a:r>
              <a:rPr lang="en-US" dirty="0" smtClean="0"/>
              <a:t> </a:t>
            </a:r>
            <a:r>
              <a:rPr lang="en-US" dirty="0" err="1" smtClean="0"/>
              <a:t>biasa</a:t>
            </a:r>
            <a:r>
              <a:rPr lang="en-US" dirty="0" smtClean="0"/>
              <a:t>. </a:t>
            </a:r>
            <a:r>
              <a:rPr lang="en-US" dirty="0" err="1" smtClean="0"/>
              <a:t>Oleh</a:t>
            </a:r>
            <a:r>
              <a:rPr lang="en-US" dirty="0" smtClean="0"/>
              <a:t> </a:t>
            </a:r>
            <a:r>
              <a:rPr lang="en-US" dirty="0" err="1" smtClean="0"/>
              <a:t>sebab</a:t>
            </a:r>
            <a:r>
              <a:rPr lang="en-US" dirty="0" smtClean="0"/>
              <a:t> </a:t>
            </a:r>
            <a:r>
              <a:rPr lang="en-US" dirty="0" err="1" smtClean="0"/>
              <a:t>itu</a:t>
            </a:r>
            <a:r>
              <a:rPr lang="en-US" dirty="0" smtClean="0"/>
              <a:t> </a:t>
            </a:r>
            <a:r>
              <a:rPr lang="en-US" dirty="0" err="1" smtClean="0"/>
              <a:t>pembangunan</a:t>
            </a:r>
            <a:r>
              <a:rPr lang="en-US" dirty="0" smtClean="0"/>
              <a:t> di Indonesia </a:t>
            </a:r>
            <a:r>
              <a:rPr lang="en-US" dirty="0" err="1" smtClean="0"/>
              <a:t>bisa</a:t>
            </a:r>
            <a:r>
              <a:rPr lang="en-US" dirty="0" smtClean="0"/>
              <a:t> </a:t>
            </a:r>
            <a:r>
              <a:rPr lang="en-US" dirty="0" err="1" smtClean="0"/>
              <a:t>disebut</a:t>
            </a:r>
            <a:r>
              <a:rPr lang="en-US" dirty="0" smtClean="0"/>
              <a:t> </a:t>
            </a:r>
            <a:r>
              <a:rPr lang="en-US" dirty="0" err="1" smtClean="0"/>
              <a:t>sebagai</a:t>
            </a:r>
            <a:r>
              <a:rPr lang="en-US" dirty="0" smtClean="0"/>
              <a:t> Pembangunan </a:t>
            </a:r>
            <a:r>
              <a:rPr lang="id-ID" dirty="0" smtClean="0"/>
              <a:t>yg belum m</a:t>
            </a:r>
            <a:r>
              <a:rPr lang="en-US" dirty="0" err="1" smtClean="0"/>
              <a:t>emberdaya</a:t>
            </a:r>
            <a:r>
              <a:rPr lang="id-ID" dirty="0" smtClean="0"/>
              <a:t>k</a:t>
            </a:r>
            <a:r>
              <a:rPr lang="en-US" dirty="0" smtClean="0"/>
              <a:t>an. </a:t>
            </a:r>
            <a:r>
              <a:rPr lang="en-US" dirty="0" err="1" smtClean="0"/>
              <a:t>Beberapa</a:t>
            </a:r>
            <a:r>
              <a:rPr lang="en-US" dirty="0" smtClean="0"/>
              <a:t> </a:t>
            </a:r>
            <a:r>
              <a:rPr lang="en-US" dirty="0" err="1" smtClean="0"/>
              <a:t>ciri</a:t>
            </a:r>
            <a:r>
              <a:rPr lang="en-US" dirty="0" smtClean="0"/>
              <a:t> </a:t>
            </a:r>
            <a:r>
              <a:rPr lang="en-US" dirty="0" err="1" smtClean="0"/>
              <a:t>pembangunan</a:t>
            </a:r>
            <a:r>
              <a:rPr lang="en-US" dirty="0" smtClean="0"/>
              <a:t> </a:t>
            </a:r>
            <a:r>
              <a:rPr lang="id-ID" dirty="0" smtClean="0"/>
              <a:t>yang belum m</a:t>
            </a:r>
            <a:r>
              <a:rPr lang="en-US" dirty="0" err="1" smtClean="0"/>
              <a:t>emberdaya</a:t>
            </a:r>
            <a:r>
              <a:rPr lang="id-ID" dirty="0" smtClean="0"/>
              <a:t>k</a:t>
            </a:r>
            <a:r>
              <a:rPr lang="en-US" dirty="0" smtClean="0"/>
              <a:t>an, </a:t>
            </a:r>
            <a:r>
              <a:rPr lang="en-US" dirty="0" err="1" smtClean="0"/>
              <a:t>sebagai</a:t>
            </a:r>
            <a:r>
              <a:rPr lang="en-US" dirty="0" smtClean="0"/>
              <a:t> </a:t>
            </a:r>
            <a:r>
              <a:rPr lang="en-US" dirty="0" err="1" smtClean="0"/>
              <a:t>berikut</a:t>
            </a:r>
            <a:r>
              <a:rPr lang="en-US"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buNone/>
            </a:pPr>
            <a:r>
              <a:rPr lang="en-US" dirty="0" smtClean="0"/>
              <a:t>1. </a:t>
            </a:r>
            <a:r>
              <a:rPr lang="en-US" dirty="0" err="1" smtClean="0"/>
              <a:t>Ketika</a:t>
            </a:r>
            <a:r>
              <a:rPr lang="en-US" dirty="0" smtClean="0"/>
              <a:t> </a:t>
            </a:r>
            <a:r>
              <a:rPr lang="en-US" dirty="0" err="1" smtClean="0"/>
              <a:t>kondisi</a:t>
            </a:r>
            <a:r>
              <a:rPr lang="en-US" dirty="0" smtClean="0"/>
              <a:t> </a:t>
            </a:r>
            <a:r>
              <a:rPr lang="en-US" dirty="0" err="1" smtClean="0"/>
              <a:t>lingkungan</a:t>
            </a:r>
            <a:r>
              <a:rPr lang="en-US" dirty="0" smtClean="0"/>
              <a:t> </a:t>
            </a:r>
            <a:r>
              <a:rPr lang="en-US" dirty="0" err="1" smtClean="0"/>
              <a:t>alam</a:t>
            </a:r>
            <a:r>
              <a:rPr lang="en-US" dirty="0" smtClean="0"/>
              <a:t> </a:t>
            </a:r>
            <a:r>
              <a:rPr lang="en-US" dirty="0" err="1" smtClean="0"/>
              <a:t>mengalami</a:t>
            </a:r>
            <a:r>
              <a:rPr lang="en-US" dirty="0" smtClean="0"/>
              <a:t> </a:t>
            </a:r>
            <a:r>
              <a:rPr lang="en-US" dirty="0" err="1" smtClean="0"/>
              <a:t>kerusakan</a:t>
            </a:r>
            <a:r>
              <a:rPr lang="en-US" dirty="0" smtClean="0"/>
              <a:t> </a:t>
            </a:r>
            <a:r>
              <a:rPr lang="en-US" dirty="0" err="1" smtClean="0"/>
              <a:t>dan</a:t>
            </a:r>
            <a:r>
              <a:rPr lang="en-US" dirty="0" smtClean="0"/>
              <a:t> </a:t>
            </a:r>
            <a:r>
              <a:rPr lang="en-US" dirty="0" err="1" smtClean="0"/>
              <a:t>pewarisan</a:t>
            </a:r>
            <a:r>
              <a:rPr lang="en-US" dirty="0" smtClean="0"/>
              <a:t> </a:t>
            </a:r>
            <a:r>
              <a:rPr lang="en-US" dirty="0" err="1" smtClean="0"/>
              <a:t>lingkungan</a:t>
            </a:r>
            <a:r>
              <a:rPr lang="en-US" dirty="0" smtClean="0"/>
              <a:t> </a:t>
            </a:r>
            <a:r>
              <a:rPr lang="en-US" dirty="0" err="1" smtClean="0"/>
              <a:t>lestari</a:t>
            </a:r>
            <a:r>
              <a:rPr lang="en-US" dirty="0" smtClean="0"/>
              <a:t> </a:t>
            </a:r>
            <a:r>
              <a:rPr lang="en-US" dirty="0" err="1" smtClean="0"/>
              <a:t>tidak</a:t>
            </a:r>
            <a:r>
              <a:rPr lang="en-US" dirty="0" smtClean="0"/>
              <a:t> </a:t>
            </a:r>
            <a:r>
              <a:rPr lang="en-US" dirty="0" err="1" smtClean="0"/>
              <a:t>terjadi</a:t>
            </a:r>
            <a:r>
              <a:rPr lang="en-US" dirty="0" smtClean="0"/>
              <a:t>.</a:t>
            </a:r>
          </a:p>
          <a:p>
            <a:r>
              <a:rPr lang="en-US" dirty="0" err="1" smtClean="0"/>
              <a:t>Contoh</a:t>
            </a:r>
            <a:r>
              <a:rPr lang="en-US" dirty="0" smtClean="0"/>
              <a:t>: </a:t>
            </a:r>
            <a:r>
              <a:rPr lang="en-US" dirty="0" err="1" smtClean="0"/>
              <a:t>pertambangan</a:t>
            </a:r>
            <a:r>
              <a:rPr lang="en-US" dirty="0" smtClean="0"/>
              <a:t> “</a:t>
            </a:r>
            <a:r>
              <a:rPr lang="en-US" dirty="0" err="1" smtClean="0"/>
              <a:t>tembaga</a:t>
            </a:r>
            <a:r>
              <a:rPr lang="en-US" dirty="0" smtClean="0"/>
              <a:t>” </a:t>
            </a:r>
            <a:r>
              <a:rPr lang="en-US" dirty="0" err="1" smtClean="0"/>
              <a:t>di</a:t>
            </a:r>
            <a:r>
              <a:rPr lang="en-US" dirty="0" smtClean="0"/>
              <a:t> </a:t>
            </a:r>
            <a:r>
              <a:rPr lang="en-US" dirty="0" err="1" smtClean="0"/>
              <a:t>Tembaga</a:t>
            </a:r>
            <a:r>
              <a:rPr lang="en-US" dirty="0" smtClean="0"/>
              <a:t> </a:t>
            </a:r>
            <a:r>
              <a:rPr lang="en-US" dirty="0" err="1" smtClean="0"/>
              <a:t>Pura</a:t>
            </a:r>
            <a:r>
              <a:rPr lang="en-US" dirty="0" smtClean="0"/>
              <a:t>, </a:t>
            </a:r>
            <a:r>
              <a:rPr lang="en-US" dirty="0" err="1" smtClean="0"/>
              <a:t>Timika</a:t>
            </a:r>
            <a:r>
              <a:rPr lang="en-US" dirty="0" smtClean="0"/>
              <a:t> Papua </a:t>
            </a:r>
            <a:r>
              <a:rPr lang="en-US" dirty="0" err="1" smtClean="0"/>
              <a:t>yg</a:t>
            </a:r>
            <a:r>
              <a:rPr lang="en-US" dirty="0" smtClean="0"/>
              <a:t> </a:t>
            </a:r>
            <a:r>
              <a:rPr lang="en-US" dirty="0" err="1" smtClean="0"/>
              <a:t>meninggalkan</a:t>
            </a:r>
            <a:r>
              <a:rPr lang="en-US" dirty="0" smtClean="0"/>
              <a:t> </a:t>
            </a:r>
            <a:r>
              <a:rPr lang="en-US" dirty="0" err="1" smtClean="0"/>
              <a:t>limbah</a:t>
            </a:r>
            <a:r>
              <a:rPr lang="en-US" dirty="0" smtClean="0"/>
              <a:t> tailing yang </a:t>
            </a:r>
            <a:r>
              <a:rPr lang="en-US" dirty="0" err="1" smtClean="0"/>
              <a:t>luas</a:t>
            </a:r>
            <a:r>
              <a:rPr lang="en-US" dirty="0" smtClean="0"/>
              <a:t>. </a:t>
            </a:r>
            <a:r>
              <a:rPr lang="en-US" dirty="0" err="1" smtClean="0"/>
              <a:t>Atau</a:t>
            </a:r>
            <a:r>
              <a:rPr lang="en-US" dirty="0" smtClean="0"/>
              <a:t> </a:t>
            </a:r>
            <a:r>
              <a:rPr lang="en-US" dirty="0" err="1" smtClean="0"/>
              <a:t>pembukaan</a:t>
            </a:r>
            <a:r>
              <a:rPr lang="en-US" dirty="0" smtClean="0"/>
              <a:t> </a:t>
            </a:r>
            <a:r>
              <a:rPr lang="en-US" dirty="0" err="1" smtClean="0"/>
              <a:t>lahan</a:t>
            </a:r>
            <a:r>
              <a:rPr lang="en-US" dirty="0" smtClean="0"/>
              <a:t> </a:t>
            </a:r>
            <a:r>
              <a:rPr lang="en-US" dirty="0" err="1" smtClean="0"/>
              <a:t>untuk</a:t>
            </a:r>
            <a:r>
              <a:rPr lang="en-US" dirty="0" smtClean="0"/>
              <a:t> </a:t>
            </a:r>
            <a:r>
              <a:rPr lang="en-US" dirty="0" err="1" smtClean="0"/>
              <a:t>perkebunan</a:t>
            </a:r>
            <a:r>
              <a:rPr lang="en-US" dirty="0" smtClean="0"/>
              <a:t> </a:t>
            </a:r>
            <a:r>
              <a:rPr lang="en-US" dirty="0" err="1" smtClean="0"/>
              <a:t>Kelapa</a:t>
            </a:r>
            <a:r>
              <a:rPr lang="en-US" dirty="0" smtClean="0"/>
              <a:t> </a:t>
            </a:r>
            <a:r>
              <a:rPr lang="en-US" dirty="0" err="1" smtClean="0"/>
              <a:t>Sawit</a:t>
            </a:r>
            <a:r>
              <a:rPr lang="en-US" dirty="0" smtClean="0"/>
              <a:t>, </a:t>
            </a:r>
            <a:r>
              <a:rPr lang="en-US" dirty="0" err="1" smtClean="0"/>
              <a:t>di</a:t>
            </a:r>
            <a:r>
              <a:rPr lang="en-US" dirty="0" smtClean="0"/>
              <a:t> Kalimantan: </a:t>
            </a:r>
            <a:r>
              <a:rPr lang="en-US" dirty="0" err="1" smtClean="0"/>
              <a:t>selain</a:t>
            </a:r>
            <a:r>
              <a:rPr lang="en-US" dirty="0" smtClean="0"/>
              <a:t> </a:t>
            </a:r>
            <a:r>
              <a:rPr lang="en-US" dirty="0" err="1" smtClean="0"/>
              <a:t>menyebabkan</a:t>
            </a:r>
            <a:r>
              <a:rPr lang="en-US" dirty="0" smtClean="0"/>
              <a:t> </a:t>
            </a:r>
            <a:r>
              <a:rPr lang="en-US" dirty="0" err="1" smtClean="0"/>
              <a:t>protes</a:t>
            </a:r>
            <a:r>
              <a:rPr lang="en-US" dirty="0" smtClean="0"/>
              <a:t> </a:t>
            </a:r>
            <a:r>
              <a:rPr lang="en-US" dirty="0" err="1" smtClean="0"/>
              <a:t>oleh</a:t>
            </a:r>
            <a:r>
              <a:rPr lang="en-US" dirty="0" smtClean="0"/>
              <a:t> </a:t>
            </a:r>
            <a:r>
              <a:rPr lang="en-US" dirty="0" err="1" smtClean="0"/>
              <a:t>masyarakat</a:t>
            </a:r>
            <a:r>
              <a:rPr lang="en-US" dirty="0" smtClean="0"/>
              <a:t> </a:t>
            </a:r>
            <a:r>
              <a:rPr lang="en-US" dirty="0" err="1" smtClean="0"/>
              <a:t>adat</a:t>
            </a:r>
            <a:r>
              <a:rPr lang="en-US" dirty="0" smtClean="0"/>
              <a:t> </a:t>
            </a:r>
            <a:r>
              <a:rPr lang="en-US" dirty="0" err="1" smtClean="0"/>
              <a:t>karena</a:t>
            </a:r>
            <a:r>
              <a:rPr lang="en-US" dirty="0" smtClean="0"/>
              <a:t> </a:t>
            </a:r>
            <a:r>
              <a:rPr lang="en-US" dirty="0" err="1" smtClean="0"/>
              <a:t>kehilangan</a:t>
            </a:r>
            <a:r>
              <a:rPr lang="en-US" dirty="0" smtClean="0"/>
              <a:t> </a:t>
            </a:r>
            <a:r>
              <a:rPr lang="en-US" dirty="0" err="1" smtClean="0"/>
              <a:t>lahan</a:t>
            </a:r>
            <a:r>
              <a:rPr lang="en-US" dirty="0" smtClean="0"/>
              <a:t> </a:t>
            </a:r>
            <a:r>
              <a:rPr lang="en-US" dirty="0" err="1" smtClean="0"/>
              <a:t>karetnya</a:t>
            </a:r>
            <a:r>
              <a:rPr lang="en-US" dirty="0" smtClean="0"/>
              <a:t> </a:t>
            </a:r>
            <a:r>
              <a:rPr lang="en-US" dirty="0" err="1" smtClean="0"/>
              <a:t>juga</a:t>
            </a:r>
            <a:r>
              <a:rPr lang="en-US" dirty="0" smtClean="0"/>
              <a:t> </a:t>
            </a:r>
            <a:r>
              <a:rPr lang="en-US" dirty="0" err="1" smtClean="0"/>
              <a:t>menyebabkan</a:t>
            </a:r>
            <a:r>
              <a:rPr lang="en-US" dirty="0" smtClean="0"/>
              <a:t> </a:t>
            </a:r>
            <a:r>
              <a:rPr lang="en-US" dirty="0" err="1" smtClean="0"/>
              <a:t>rusaknya</a:t>
            </a:r>
            <a:r>
              <a:rPr lang="en-US" dirty="0" smtClean="0"/>
              <a:t> </a:t>
            </a:r>
            <a:r>
              <a:rPr lang="en-US" dirty="0" err="1" smtClean="0"/>
              <a:t>sumber</a:t>
            </a:r>
            <a:r>
              <a:rPr lang="en-US" dirty="0" smtClean="0"/>
              <a:t> air, </a:t>
            </a:r>
            <a:r>
              <a:rPr lang="en-US" dirty="0" err="1" smtClean="0"/>
              <a:t>hilangnya</a:t>
            </a:r>
            <a:r>
              <a:rPr lang="en-US" dirty="0" smtClean="0"/>
              <a:t> plasma </a:t>
            </a:r>
            <a:r>
              <a:rPr lang="en-US" dirty="0" err="1" smtClean="0"/>
              <a:t>nuftah</a:t>
            </a:r>
            <a:r>
              <a:rPr lang="en-US" dirty="0" smtClean="0"/>
              <a:t> </a:t>
            </a:r>
            <a:r>
              <a:rPr lang="en-US" dirty="0" err="1" smtClean="0"/>
              <a:t>asli</a:t>
            </a:r>
            <a:r>
              <a:rPr lang="en-US" dirty="0" smtClean="0"/>
              <a:t> Kalimantan </a:t>
            </a:r>
            <a:r>
              <a:rPr lang="en-US" dirty="0" err="1" smtClean="0"/>
              <a:t>tertentu</a:t>
            </a:r>
            <a:r>
              <a:rPr lang="en-US" dirty="0" smtClean="0"/>
              <a:t>, </a:t>
            </a:r>
            <a:r>
              <a:rPr lang="en-US" dirty="0" err="1" smtClean="0"/>
              <a:t>dan</a:t>
            </a:r>
            <a:r>
              <a:rPr lang="en-US" dirty="0" smtClean="0"/>
              <a:t> </a:t>
            </a:r>
            <a:r>
              <a:rPr lang="en-US" dirty="0" err="1" smtClean="0"/>
              <a:t>munculnya</a:t>
            </a:r>
            <a:r>
              <a:rPr lang="en-US" dirty="0" smtClean="0"/>
              <a:t> </a:t>
            </a:r>
            <a:r>
              <a:rPr lang="en-US" dirty="0" err="1" smtClean="0"/>
              <a:t>konflik</a:t>
            </a:r>
            <a:r>
              <a:rPr lang="en-US" dirty="0" smtClean="0"/>
              <a:t> </a:t>
            </a:r>
            <a:r>
              <a:rPr lang="en-US" dirty="0" err="1" smtClean="0"/>
              <a:t>karena</a:t>
            </a:r>
            <a:r>
              <a:rPr lang="en-US" dirty="0" smtClean="0"/>
              <a:t> </a:t>
            </a:r>
            <a:r>
              <a:rPr lang="en-US" dirty="0" err="1" smtClean="0"/>
              <a:t>persaingan</a:t>
            </a:r>
            <a:r>
              <a:rPr lang="en-US" dirty="0" smtClean="0"/>
              <a:t> </a:t>
            </a:r>
            <a:r>
              <a:rPr lang="en-US" dirty="0" err="1" smtClean="0"/>
              <a:t>untuk</a:t>
            </a:r>
            <a:r>
              <a:rPr lang="en-US" dirty="0" smtClean="0"/>
              <a:t> </a:t>
            </a:r>
            <a:r>
              <a:rPr lang="en-US" dirty="0" err="1" smtClean="0"/>
              <a:t>memperebutkan</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alam</a:t>
            </a:r>
            <a:r>
              <a:rPr lang="en-U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85000" lnSpcReduction="20000"/>
          </a:bodyPr>
          <a:lstStyle/>
          <a:p>
            <a:pPr>
              <a:buNone/>
            </a:pPr>
            <a:r>
              <a:rPr lang="en-US" dirty="0" smtClean="0"/>
              <a:t>2. </a:t>
            </a:r>
            <a:r>
              <a:rPr lang="en-US" dirty="0" err="1" smtClean="0"/>
              <a:t>Ketika</a:t>
            </a:r>
            <a:r>
              <a:rPr lang="en-US" dirty="0" smtClean="0"/>
              <a:t> </a:t>
            </a:r>
            <a:r>
              <a:rPr lang="en-US" dirty="0" err="1" smtClean="0"/>
              <a:t>kondisi</a:t>
            </a:r>
            <a:r>
              <a:rPr lang="en-US" dirty="0" smtClean="0"/>
              <a:t> </a:t>
            </a:r>
            <a:r>
              <a:rPr lang="en-US" dirty="0" err="1" smtClean="0"/>
              <a:t>sosial-ekonomi</a:t>
            </a:r>
            <a:r>
              <a:rPr lang="en-US" dirty="0" smtClean="0"/>
              <a:t> (</a:t>
            </a:r>
            <a:r>
              <a:rPr lang="en-US" dirty="0" err="1" smtClean="0"/>
              <a:t>kesejahteraan</a:t>
            </a:r>
            <a:r>
              <a:rPr lang="en-US" dirty="0" smtClean="0"/>
              <a:t> </a:t>
            </a:r>
            <a:r>
              <a:rPr lang="en-US" i="1" dirty="0" err="1" smtClean="0"/>
              <a:t>transgeneration</a:t>
            </a:r>
            <a:r>
              <a:rPr lang="en-US" dirty="0" smtClean="0"/>
              <a:t>) </a:t>
            </a:r>
            <a:r>
              <a:rPr lang="en-US" dirty="0" err="1" smtClean="0"/>
              <a:t>hanya</a:t>
            </a:r>
            <a:r>
              <a:rPr lang="en-US" dirty="0" smtClean="0"/>
              <a:t> </a:t>
            </a:r>
            <a:r>
              <a:rPr lang="en-US" dirty="0" err="1" smtClean="0"/>
              <a:t>dinikmati</a:t>
            </a:r>
            <a:r>
              <a:rPr lang="en-US" dirty="0" smtClean="0"/>
              <a:t> </a:t>
            </a:r>
            <a:r>
              <a:rPr lang="en-US" dirty="0" err="1" smtClean="0"/>
              <a:t>sebagian</a:t>
            </a:r>
            <a:r>
              <a:rPr lang="en-US" dirty="0" smtClean="0"/>
              <a:t> </a:t>
            </a:r>
            <a:r>
              <a:rPr lang="en-US" dirty="0" err="1" smtClean="0"/>
              <a:t>kecil</a:t>
            </a:r>
            <a:r>
              <a:rPr lang="en-US" dirty="0" smtClean="0"/>
              <a:t> </a:t>
            </a:r>
            <a:r>
              <a:rPr lang="en-US" dirty="0" err="1" smtClean="0"/>
              <a:t>orang</a:t>
            </a:r>
            <a:r>
              <a:rPr lang="en-US" dirty="0" smtClean="0"/>
              <a:t> (</a:t>
            </a:r>
            <a:r>
              <a:rPr lang="en-US" dirty="0" err="1" smtClean="0"/>
              <a:t>kelompok</a:t>
            </a:r>
            <a:r>
              <a:rPr lang="en-US" dirty="0" smtClean="0"/>
              <a:t>) </a:t>
            </a:r>
            <a:r>
              <a:rPr lang="en-US" dirty="0" err="1" smtClean="0"/>
              <a:t>atau</a:t>
            </a:r>
            <a:r>
              <a:rPr lang="en-US" dirty="0" smtClean="0"/>
              <a:t> </a:t>
            </a:r>
            <a:r>
              <a:rPr lang="en-US" dirty="0" err="1" smtClean="0"/>
              <a:t>sebagian</a:t>
            </a:r>
            <a:r>
              <a:rPr lang="en-US" dirty="0" smtClean="0"/>
              <a:t> </a:t>
            </a:r>
            <a:r>
              <a:rPr lang="en-US" dirty="0" err="1" smtClean="0"/>
              <a:t>kecil</a:t>
            </a:r>
            <a:r>
              <a:rPr lang="en-US" dirty="0" smtClean="0"/>
              <a:t> </a:t>
            </a:r>
            <a:r>
              <a:rPr lang="en-US" dirty="0" err="1" smtClean="0"/>
              <a:t>wilayah</a:t>
            </a:r>
            <a:r>
              <a:rPr lang="en-US" dirty="0" smtClean="0"/>
              <a:t>.</a:t>
            </a:r>
          </a:p>
          <a:p>
            <a:pPr>
              <a:buNone/>
            </a:pPr>
            <a:r>
              <a:rPr lang="en-US" dirty="0" err="1" smtClean="0"/>
              <a:t>Proses</a:t>
            </a:r>
            <a:r>
              <a:rPr lang="en-US" dirty="0" smtClean="0"/>
              <a:t> </a:t>
            </a:r>
            <a:r>
              <a:rPr lang="en-US" dirty="0" err="1" smtClean="0"/>
              <a:t>pembangunan</a:t>
            </a:r>
            <a:r>
              <a:rPr lang="en-US" dirty="0" smtClean="0"/>
              <a:t> </a:t>
            </a:r>
            <a:r>
              <a:rPr lang="en-US" dirty="0" err="1" smtClean="0"/>
              <a:t>disatu</a:t>
            </a:r>
            <a:r>
              <a:rPr lang="en-US" dirty="0" smtClean="0"/>
              <a:t> </a:t>
            </a:r>
            <a:r>
              <a:rPr lang="en-US" dirty="0" err="1" smtClean="0"/>
              <a:t>pihak</a:t>
            </a:r>
            <a:r>
              <a:rPr lang="en-US" dirty="0" smtClean="0"/>
              <a:t> </a:t>
            </a:r>
            <a:r>
              <a:rPr lang="en-US" dirty="0" err="1" smtClean="0"/>
              <a:t>memang</a:t>
            </a:r>
            <a:r>
              <a:rPr lang="en-US" dirty="0" smtClean="0"/>
              <a:t> </a:t>
            </a:r>
            <a:r>
              <a:rPr lang="en-US" dirty="0" err="1" smtClean="0"/>
              <a:t>dapat</a:t>
            </a:r>
            <a:r>
              <a:rPr lang="en-US" dirty="0" smtClean="0"/>
              <a:t> </a:t>
            </a:r>
            <a:r>
              <a:rPr lang="en-US" dirty="0" err="1" smtClean="0"/>
              <a:t>meningkatkan</a:t>
            </a:r>
            <a:r>
              <a:rPr lang="en-US" dirty="0" smtClean="0"/>
              <a:t> </a:t>
            </a:r>
            <a:r>
              <a:rPr lang="en-US" dirty="0" err="1" smtClean="0"/>
              <a:t>devisa</a:t>
            </a:r>
            <a:r>
              <a:rPr lang="en-US" dirty="0" smtClean="0"/>
              <a:t>, </a:t>
            </a:r>
            <a:r>
              <a:rPr lang="en-US" dirty="0" err="1" smtClean="0"/>
              <a:t>neraca</a:t>
            </a:r>
            <a:r>
              <a:rPr lang="en-US" dirty="0" smtClean="0"/>
              <a:t> </a:t>
            </a:r>
            <a:r>
              <a:rPr lang="en-US" dirty="0" err="1" smtClean="0"/>
              <a:t>perdagangan</a:t>
            </a:r>
            <a:r>
              <a:rPr lang="en-US" dirty="0" smtClean="0"/>
              <a:t> yang </a:t>
            </a:r>
            <a:r>
              <a:rPr lang="en-US" dirty="0" err="1" smtClean="0"/>
              <a:t>semakin</a:t>
            </a:r>
            <a:r>
              <a:rPr lang="en-US" dirty="0" smtClean="0"/>
              <a:t> </a:t>
            </a:r>
            <a:r>
              <a:rPr lang="en-US" dirty="0" err="1" smtClean="0"/>
              <a:t>berimbang</a:t>
            </a:r>
            <a:r>
              <a:rPr lang="en-US" dirty="0" smtClean="0"/>
              <a:t>, </a:t>
            </a:r>
            <a:r>
              <a:rPr lang="en-US" dirty="0" err="1" smtClean="0"/>
              <a:t>dan</a:t>
            </a:r>
            <a:r>
              <a:rPr lang="en-US" dirty="0" smtClean="0"/>
              <a:t> </a:t>
            </a:r>
            <a:r>
              <a:rPr lang="en-US" dirty="0" err="1" smtClean="0"/>
              <a:t>keuntungan</a:t>
            </a:r>
            <a:r>
              <a:rPr lang="en-US" dirty="0" smtClean="0"/>
              <a:t> lain. </a:t>
            </a:r>
            <a:r>
              <a:rPr lang="en-US" dirty="0" err="1" smtClean="0"/>
              <a:t>Namun</a:t>
            </a:r>
            <a:r>
              <a:rPr lang="en-US" dirty="0" smtClean="0"/>
              <a:t> </a:t>
            </a:r>
            <a:r>
              <a:rPr lang="en-US" dirty="0" err="1" smtClean="0"/>
              <a:t>demikian,keuntungan</a:t>
            </a:r>
            <a:r>
              <a:rPr lang="en-US" dirty="0" smtClean="0"/>
              <a:t> </a:t>
            </a:r>
            <a:r>
              <a:rPr lang="en-US" dirty="0" err="1" smtClean="0"/>
              <a:t>tersebut</a:t>
            </a:r>
            <a:r>
              <a:rPr lang="en-US" dirty="0" smtClean="0"/>
              <a:t> </a:t>
            </a:r>
            <a:r>
              <a:rPr lang="en-US" dirty="0" err="1" smtClean="0"/>
              <a:t>sering</a:t>
            </a:r>
            <a:r>
              <a:rPr lang="en-US" dirty="0" smtClean="0"/>
              <a:t> kali </a:t>
            </a:r>
            <a:r>
              <a:rPr lang="en-US" dirty="0" err="1" smtClean="0"/>
              <a:t>hanya</a:t>
            </a:r>
            <a:r>
              <a:rPr lang="en-US" dirty="0" smtClean="0"/>
              <a:t> </a:t>
            </a:r>
            <a:r>
              <a:rPr lang="en-US" dirty="0" err="1" smtClean="0"/>
              <a:t>dinikmati</a:t>
            </a:r>
            <a:r>
              <a:rPr lang="en-US" dirty="0" smtClean="0"/>
              <a:t> </a:t>
            </a:r>
            <a:r>
              <a:rPr lang="en-US" dirty="0" err="1" smtClean="0"/>
              <a:t>oleh</a:t>
            </a:r>
            <a:r>
              <a:rPr lang="en-US" dirty="0" smtClean="0"/>
              <a:t> </a:t>
            </a:r>
            <a:r>
              <a:rPr lang="en-US" dirty="0" err="1" smtClean="0"/>
              <a:t>sekelompok</a:t>
            </a:r>
            <a:r>
              <a:rPr lang="en-US" dirty="0" smtClean="0"/>
              <a:t> orang yang </a:t>
            </a:r>
            <a:r>
              <a:rPr lang="en-US" dirty="0" err="1" smtClean="0"/>
              <a:t>mempunyai</a:t>
            </a:r>
            <a:r>
              <a:rPr lang="en-US" dirty="0" smtClean="0"/>
              <a:t> modal (</a:t>
            </a:r>
            <a:r>
              <a:rPr lang="en-US" dirty="0" err="1" smtClean="0"/>
              <a:t>para</a:t>
            </a:r>
            <a:r>
              <a:rPr lang="en-US" dirty="0" smtClean="0"/>
              <a:t> </a:t>
            </a:r>
            <a:r>
              <a:rPr lang="id-ID" dirty="0" smtClean="0"/>
              <a:t>p</a:t>
            </a:r>
            <a:r>
              <a:rPr lang="en-US" dirty="0" err="1" smtClean="0"/>
              <a:t>emodal</a:t>
            </a:r>
            <a:r>
              <a:rPr lang="en-US" dirty="0" smtClean="0"/>
              <a:t>). </a:t>
            </a:r>
            <a:r>
              <a:rPr lang="en-US" dirty="0" err="1" smtClean="0"/>
              <a:t>Mereka</a:t>
            </a:r>
            <a:r>
              <a:rPr lang="en-US" dirty="0" smtClean="0"/>
              <a:t> yang </a:t>
            </a:r>
            <a:r>
              <a:rPr lang="en-US" dirty="0" err="1" smtClean="0"/>
              <a:t>tertinggal</a:t>
            </a:r>
            <a:r>
              <a:rPr lang="en-US" dirty="0" smtClean="0"/>
              <a:t> </a:t>
            </a:r>
            <a:r>
              <a:rPr lang="en-US" dirty="0" err="1" smtClean="0"/>
              <a:t>adalah</a:t>
            </a:r>
            <a:r>
              <a:rPr lang="en-US" dirty="0" smtClean="0"/>
              <a:t> </a:t>
            </a:r>
            <a:r>
              <a:rPr lang="en-US" dirty="0" err="1" smtClean="0"/>
              <a:t>kaum</a:t>
            </a:r>
            <a:r>
              <a:rPr lang="en-US" dirty="0" smtClean="0"/>
              <a:t> </a:t>
            </a:r>
            <a:r>
              <a:rPr lang="en-US" dirty="0" err="1" smtClean="0"/>
              <a:t>pekerja</a:t>
            </a:r>
            <a:r>
              <a:rPr lang="en-US" dirty="0" smtClean="0"/>
              <a:t> (</a:t>
            </a:r>
            <a:r>
              <a:rPr lang="en-US" dirty="0" err="1" smtClean="0"/>
              <a:t>buruh</a:t>
            </a:r>
            <a:r>
              <a:rPr lang="en-US" dirty="0" smtClean="0"/>
              <a:t> </a:t>
            </a:r>
            <a:r>
              <a:rPr lang="en-US" dirty="0" err="1" smtClean="0"/>
              <a:t>tani</a:t>
            </a:r>
            <a:r>
              <a:rPr lang="en-US" dirty="0" smtClean="0"/>
              <a:t> </a:t>
            </a:r>
            <a:r>
              <a:rPr lang="en-US" dirty="0" err="1" smtClean="0"/>
              <a:t>atau</a:t>
            </a:r>
            <a:r>
              <a:rPr lang="en-US" dirty="0" smtClean="0"/>
              <a:t> </a:t>
            </a:r>
            <a:r>
              <a:rPr lang="en-US" dirty="0" err="1" smtClean="0"/>
              <a:t>buruh</a:t>
            </a:r>
            <a:r>
              <a:rPr lang="en-US" dirty="0" smtClean="0"/>
              <a:t> </a:t>
            </a:r>
            <a:r>
              <a:rPr lang="en-US" dirty="0" err="1" smtClean="0"/>
              <a:t>industri</a:t>
            </a:r>
            <a:r>
              <a:rPr lang="en-US" dirty="0" smtClean="0"/>
              <a:t>), </a:t>
            </a:r>
            <a:r>
              <a:rPr lang="en-US" dirty="0" err="1" smtClean="0"/>
              <a:t>perempuan</a:t>
            </a:r>
            <a:r>
              <a:rPr lang="en-US" dirty="0" smtClean="0"/>
              <a:t>, </a:t>
            </a:r>
            <a:r>
              <a:rPr lang="en-US" dirty="0" err="1" smtClean="0"/>
              <a:t>anak-anak</a:t>
            </a:r>
            <a:r>
              <a:rPr lang="en-US" dirty="0" smtClean="0"/>
              <a:t>, </a:t>
            </a:r>
            <a:r>
              <a:rPr lang="en-US" dirty="0" err="1" smtClean="0"/>
              <a:t>atau</a:t>
            </a:r>
            <a:r>
              <a:rPr lang="en-US" dirty="0" smtClean="0"/>
              <a:t> </a:t>
            </a:r>
            <a:r>
              <a:rPr lang="en-US" dirty="0" err="1" smtClean="0"/>
              <a:t>kelompok</a:t>
            </a:r>
            <a:r>
              <a:rPr lang="en-US" dirty="0" smtClean="0"/>
              <a:t> yang </a:t>
            </a:r>
            <a:r>
              <a:rPr lang="en-US" dirty="0" err="1" smtClean="0"/>
              <a:t>tidak</a:t>
            </a:r>
            <a:r>
              <a:rPr lang="en-US" dirty="0" smtClean="0"/>
              <a:t> </a:t>
            </a:r>
            <a:r>
              <a:rPr lang="en-US" dirty="0" err="1" smtClean="0"/>
              <a:t>menguasai</a:t>
            </a:r>
            <a:r>
              <a:rPr lang="en-US" dirty="0" smtClean="0"/>
              <a:t> </a:t>
            </a:r>
            <a:r>
              <a:rPr lang="en-US" dirty="0" err="1" smtClean="0"/>
              <a:t>sektor</a:t>
            </a:r>
            <a:r>
              <a:rPr lang="en-US" dirty="0" smtClean="0"/>
              <a:t> </a:t>
            </a:r>
            <a:r>
              <a:rPr lang="en-US" dirty="0" err="1" smtClean="0"/>
              <a:t>produksi</a:t>
            </a:r>
            <a:endParaRPr lang="en-US" dirty="0" smtClean="0"/>
          </a:p>
          <a:p>
            <a:pPr>
              <a:buNone/>
            </a:pPr>
            <a:r>
              <a:rPr lang="en-US" dirty="0" err="1" smtClean="0"/>
              <a:t>Atau</a:t>
            </a:r>
            <a:r>
              <a:rPr lang="en-US" dirty="0" smtClean="0"/>
              <a:t> </a:t>
            </a:r>
            <a:r>
              <a:rPr lang="en-US" dirty="0" err="1" smtClean="0"/>
              <a:t>dapat</a:t>
            </a:r>
            <a:r>
              <a:rPr lang="en-US" dirty="0" smtClean="0"/>
              <a:t> pula </a:t>
            </a:r>
            <a:r>
              <a:rPr lang="en-US" dirty="0" err="1" smtClean="0"/>
              <a:t>terjadi</a:t>
            </a:r>
            <a:r>
              <a:rPr lang="en-US" dirty="0" smtClean="0"/>
              <a:t> </a:t>
            </a:r>
            <a:r>
              <a:rPr lang="en-US" dirty="0" err="1" smtClean="0"/>
              <a:t>bahwa</a:t>
            </a:r>
            <a:r>
              <a:rPr lang="en-US" dirty="0" smtClean="0"/>
              <a:t> </a:t>
            </a:r>
            <a:r>
              <a:rPr lang="en-US" dirty="0" err="1" smtClean="0"/>
              <a:t>pembangunan</a:t>
            </a:r>
            <a:r>
              <a:rPr lang="en-US" dirty="0" smtClean="0"/>
              <a:t> </a:t>
            </a:r>
            <a:r>
              <a:rPr lang="en-US" dirty="0" err="1" smtClean="0"/>
              <a:t>kemudian</a:t>
            </a:r>
            <a:r>
              <a:rPr lang="en-US" dirty="0" smtClean="0"/>
              <a:t> </a:t>
            </a:r>
            <a:r>
              <a:rPr lang="en-US" dirty="0" err="1" smtClean="0"/>
              <a:t>hanya</a:t>
            </a:r>
            <a:r>
              <a:rPr lang="en-US" dirty="0" smtClean="0"/>
              <a:t> </a:t>
            </a:r>
            <a:r>
              <a:rPr lang="en-US" dirty="0" err="1" smtClean="0"/>
              <a:t>terjadi</a:t>
            </a:r>
            <a:r>
              <a:rPr lang="en-US" dirty="0" smtClean="0"/>
              <a:t> </a:t>
            </a:r>
            <a:r>
              <a:rPr lang="en-US" dirty="0" err="1" smtClean="0"/>
              <a:t>di</a:t>
            </a:r>
            <a:r>
              <a:rPr lang="en-US" dirty="0" smtClean="0"/>
              <a:t> </a:t>
            </a:r>
            <a:r>
              <a:rPr lang="en-US" dirty="0" err="1" smtClean="0"/>
              <a:t>Jawa</a:t>
            </a:r>
            <a:r>
              <a:rPr lang="en-US" dirty="0" smtClean="0"/>
              <a:t>, </a:t>
            </a:r>
            <a:r>
              <a:rPr lang="en-US" dirty="0" err="1" smtClean="0"/>
              <a:t>di</a:t>
            </a:r>
            <a:r>
              <a:rPr lang="en-US" dirty="0" smtClean="0"/>
              <a:t> </a:t>
            </a:r>
            <a:r>
              <a:rPr lang="en-US" dirty="0" err="1" smtClean="0"/>
              <a:t>wilayah</a:t>
            </a:r>
            <a:r>
              <a:rPr lang="en-US" dirty="0" smtClean="0"/>
              <a:t> </a:t>
            </a:r>
            <a:r>
              <a:rPr lang="en-US" dirty="0" err="1" smtClean="0"/>
              <a:t>perkotaan</a:t>
            </a:r>
            <a:r>
              <a:rPr lang="en-US" dirty="0" smtClean="0"/>
              <a:t>, </a:t>
            </a:r>
            <a:r>
              <a:rPr lang="en-US" dirty="0" err="1" smtClean="0"/>
              <a:t>atau</a:t>
            </a:r>
            <a:r>
              <a:rPr lang="en-US" dirty="0" smtClean="0"/>
              <a:t> </a:t>
            </a:r>
            <a:r>
              <a:rPr lang="en-US" dirty="0" err="1" smtClean="0"/>
              <a:t>di</a:t>
            </a:r>
            <a:r>
              <a:rPr lang="en-US" dirty="0" smtClean="0"/>
              <a:t> </a:t>
            </a:r>
            <a:r>
              <a:rPr lang="en-US" dirty="0" err="1" smtClean="0"/>
              <a:t>pusat-pusat</a:t>
            </a:r>
            <a:r>
              <a:rPr lang="en-US" dirty="0" smtClean="0"/>
              <a:t> </a:t>
            </a:r>
            <a:r>
              <a:rPr lang="en-US" dirty="0" err="1" smtClean="0"/>
              <a:t>ekonomi</a:t>
            </a:r>
            <a:r>
              <a:rPr lang="en-US" dirty="0" smtClean="0"/>
              <a:t>. Wilayah lain yang </a:t>
            </a:r>
            <a:r>
              <a:rPr lang="en-US" dirty="0" err="1" smtClean="0"/>
              <a:t>jauh</a:t>
            </a:r>
            <a:r>
              <a:rPr lang="en-US" dirty="0" smtClean="0"/>
              <a:t> </a:t>
            </a:r>
            <a:r>
              <a:rPr lang="en-US" dirty="0" err="1" smtClean="0"/>
              <a:t>dari</a:t>
            </a:r>
            <a:r>
              <a:rPr lang="en-US" dirty="0" smtClean="0"/>
              <a:t> </a:t>
            </a:r>
            <a:r>
              <a:rPr lang="en-US" dirty="0" err="1" smtClean="0"/>
              <a:t>pusat</a:t>
            </a:r>
            <a:r>
              <a:rPr lang="en-US" dirty="0" smtClean="0"/>
              <a:t> </a:t>
            </a:r>
            <a:r>
              <a:rPr lang="en-US" dirty="0" err="1" smtClean="0"/>
              <a:t>pemerintahan</a:t>
            </a:r>
            <a:r>
              <a:rPr lang="en-US" dirty="0" smtClean="0"/>
              <a:t> </a:t>
            </a:r>
            <a:r>
              <a:rPr lang="en-US" dirty="0" err="1" smtClean="0"/>
              <a:t>akan</a:t>
            </a:r>
            <a:r>
              <a:rPr lang="en-US" dirty="0" smtClean="0"/>
              <a:t> </a:t>
            </a:r>
            <a:r>
              <a:rPr lang="en-US" dirty="0" err="1" smtClean="0"/>
              <a:t>mengalami</a:t>
            </a:r>
            <a:r>
              <a:rPr lang="en-US" dirty="0" smtClean="0"/>
              <a:t> </a:t>
            </a:r>
            <a:r>
              <a:rPr lang="en-US" dirty="0" err="1" smtClean="0"/>
              <a:t>ketertinggalan</a:t>
            </a:r>
            <a:r>
              <a:rPr lang="en-US" dirty="0" smtClean="0"/>
              <a:t> </a:t>
            </a:r>
            <a:r>
              <a:rPr lang="en-US" dirty="0" err="1" smtClean="0"/>
              <a:t>dalam</a:t>
            </a:r>
            <a:r>
              <a:rPr lang="en-US" dirty="0" smtClean="0"/>
              <a:t> </a:t>
            </a:r>
            <a:r>
              <a:rPr lang="en-US" dirty="0" err="1" smtClean="0"/>
              <a:t>pembangunan</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9539684"/>
              </p:ext>
            </p:extLst>
          </p:nvPr>
        </p:nvGraphicFramePr>
        <p:xfrm>
          <a:off x="533400" y="533399"/>
          <a:ext cx="8229600" cy="5627763"/>
        </p:xfrm>
        <a:graphic>
          <a:graphicData uri="http://schemas.openxmlformats.org/drawingml/2006/table">
            <a:tbl>
              <a:tblPr firstRow="1" bandRow="1">
                <a:tableStyleId>{5C22544A-7EE6-4342-B048-85BDC9FD1C3A}</a:tableStyleId>
              </a:tblPr>
              <a:tblGrid>
                <a:gridCol w="4114800"/>
                <a:gridCol w="4114800"/>
              </a:tblGrid>
              <a:tr h="833189">
                <a:tc>
                  <a:txBody>
                    <a:bodyPr/>
                    <a:lstStyle/>
                    <a:p>
                      <a:pPr>
                        <a:lnSpc>
                          <a:spcPct val="115000"/>
                        </a:lnSpc>
                        <a:spcAft>
                          <a:spcPts val="0"/>
                        </a:spcAft>
                      </a:pPr>
                      <a:r>
                        <a:rPr lang="en-US" sz="2200" dirty="0" smtClean="0">
                          <a:solidFill>
                            <a:schemeClr val="tx1"/>
                          </a:solidFill>
                          <a:latin typeface="Arial" pitchFamily="34" charset="0"/>
                          <a:ea typeface="Calibri"/>
                          <a:cs typeface="Arial" pitchFamily="34" charset="0"/>
                        </a:rPr>
                        <a:t>PERMASALAHAN ETIK DALAM PEMBANGUNAN</a:t>
                      </a:r>
                      <a:endParaRPr lang="id-ID" sz="2200" dirty="0">
                        <a:solidFill>
                          <a:schemeClr val="tx1"/>
                        </a:solidFill>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en-US" sz="2200" b="1" dirty="0" smtClean="0">
                          <a:solidFill>
                            <a:schemeClr val="tx1"/>
                          </a:solidFill>
                          <a:latin typeface="Arial" pitchFamily="34" charset="0"/>
                          <a:ea typeface="Calibri"/>
                          <a:cs typeface="Arial" pitchFamily="34" charset="0"/>
                        </a:rPr>
                        <a:t>SOLUSI: </a:t>
                      </a:r>
                      <a:r>
                        <a:rPr lang="id-ID" sz="2200" b="1" dirty="0" smtClean="0">
                          <a:solidFill>
                            <a:schemeClr val="tx1"/>
                          </a:solidFill>
                          <a:latin typeface="Arial" pitchFamily="34" charset="0"/>
                          <a:ea typeface="Calibri"/>
                          <a:cs typeface="Arial" pitchFamily="34" charset="0"/>
                        </a:rPr>
                        <a:t>SITUASI </a:t>
                      </a:r>
                      <a:r>
                        <a:rPr lang="id-ID" sz="2200" b="1" dirty="0">
                          <a:solidFill>
                            <a:schemeClr val="tx1"/>
                          </a:solidFill>
                          <a:latin typeface="Arial" pitchFamily="34" charset="0"/>
                          <a:ea typeface="Calibri"/>
                          <a:cs typeface="Arial" pitchFamily="34" charset="0"/>
                        </a:rPr>
                        <a:t>DI INDONESIA</a:t>
                      </a:r>
                      <a:endParaRPr lang="id-ID" sz="2200" dirty="0">
                        <a:solidFill>
                          <a:schemeClr val="tx1"/>
                        </a:solidFill>
                        <a:latin typeface="Arial" pitchFamily="34" charset="0"/>
                        <a:ea typeface="Calibri"/>
                        <a:cs typeface="Arial" pitchFamily="34" charset="0"/>
                      </a:endParaRPr>
                    </a:p>
                  </a:txBody>
                  <a:tcPr marL="68580" marR="68580" marT="0" marB="0"/>
                </a:tc>
              </a:tr>
              <a:tr h="1148012">
                <a:tc>
                  <a:txBody>
                    <a:bodyPr/>
                    <a:lstStyle/>
                    <a:p>
                      <a:pPr>
                        <a:lnSpc>
                          <a:spcPct val="115000"/>
                        </a:lnSpc>
                        <a:spcAft>
                          <a:spcPts val="0"/>
                        </a:spcAft>
                      </a:pPr>
                      <a:r>
                        <a:rPr lang="id-ID" sz="2200" b="1" dirty="0">
                          <a:solidFill>
                            <a:srgbClr val="FF0000"/>
                          </a:solidFill>
                          <a:latin typeface="Arial" pitchFamily="34" charset="0"/>
                          <a:ea typeface="Calibri"/>
                          <a:cs typeface="Arial" pitchFamily="34" charset="0"/>
                        </a:rPr>
                        <a:t>DIMENSI </a:t>
                      </a:r>
                      <a:r>
                        <a:rPr lang="en-US" sz="2200" b="1" dirty="0">
                          <a:solidFill>
                            <a:srgbClr val="FF0000"/>
                          </a:solidFill>
                          <a:latin typeface="Arial" pitchFamily="34" charset="0"/>
                          <a:ea typeface="Calibri"/>
                          <a:cs typeface="Arial" pitchFamily="34" charset="0"/>
                        </a:rPr>
                        <a:t>ETIKA PEMBANGUNAN </a:t>
                      </a:r>
                      <a:r>
                        <a:rPr lang="id-ID" sz="2200" b="1" dirty="0">
                          <a:solidFill>
                            <a:srgbClr val="FF0000"/>
                          </a:solidFill>
                          <a:latin typeface="Arial" pitchFamily="34" charset="0"/>
                          <a:ea typeface="Calibri"/>
                          <a:cs typeface="Arial" pitchFamily="34" charset="0"/>
                        </a:rPr>
                        <a:t/>
                      </a:r>
                      <a:br>
                        <a:rPr lang="id-ID" sz="2200" b="1" dirty="0">
                          <a:solidFill>
                            <a:srgbClr val="FF0000"/>
                          </a:solidFill>
                          <a:latin typeface="Arial" pitchFamily="34" charset="0"/>
                          <a:ea typeface="Calibri"/>
                          <a:cs typeface="Arial" pitchFamily="34" charset="0"/>
                        </a:rPr>
                      </a:br>
                      <a:r>
                        <a:rPr lang="en-US" sz="2200" b="1" dirty="0">
                          <a:solidFill>
                            <a:srgbClr val="FF0000"/>
                          </a:solidFill>
                          <a:latin typeface="Arial" pitchFamily="34" charset="0"/>
                          <a:ea typeface="Calibri"/>
                          <a:cs typeface="Arial" pitchFamily="34" charset="0"/>
                        </a:rPr>
                        <a:t>YANG </a:t>
                      </a:r>
                      <a:r>
                        <a:rPr lang="id-ID" sz="2200" b="1" dirty="0">
                          <a:solidFill>
                            <a:srgbClr val="FF0000"/>
                          </a:solidFill>
                          <a:latin typeface="Arial" pitchFamily="34" charset="0"/>
                          <a:ea typeface="Calibri"/>
                          <a:cs typeface="Arial" pitchFamily="34" charset="0"/>
                        </a:rPr>
                        <a:t>DIABAIKAN</a:t>
                      </a:r>
                      <a:endParaRPr lang="id-ID" sz="2200" dirty="0">
                        <a:solidFill>
                          <a:srgbClr val="FF0000"/>
                        </a:solidFill>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en-US" sz="2200" b="1" dirty="0">
                          <a:solidFill>
                            <a:srgbClr val="FF0000"/>
                          </a:solidFill>
                          <a:latin typeface="Arial" pitchFamily="34" charset="0"/>
                          <a:ea typeface="Calibri"/>
                          <a:cs typeface="Arial" pitchFamily="34" charset="0"/>
                        </a:rPr>
                        <a:t>LANGKAH ETIK PEMBANGUNAN:</a:t>
                      </a:r>
                      <a:br>
                        <a:rPr lang="en-US" sz="2200" b="1" dirty="0">
                          <a:solidFill>
                            <a:srgbClr val="FF0000"/>
                          </a:solidFill>
                          <a:latin typeface="Arial" pitchFamily="34" charset="0"/>
                          <a:ea typeface="Calibri"/>
                          <a:cs typeface="Arial" pitchFamily="34" charset="0"/>
                        </a:rPr>
                      </a:br>
                      <a:r>
                        <a:rPr lang="en-US" sz="2200" b="1" dirty="0">
                          <a:solidFill>
                            <a:srgbClr val="FF0000"/>
                          </a:solidFill>
                          <a:latin typeface="Arial" pitchFamily="34" charset="0"/>
                          <a:ea typeface="Calibri"/>
                          <a:cs typeface="Arial" pitchFamily="34" charset="0"/>
                        </a:rPr>
                        <a:t> </a:t>
                      </a:r>
                      <a:endParaRPr lang="id-ID" sz="2200" dirty="0">
                        <a:solidFill>
                          <a:srgbClr val="FF0000"/>
                        </a:solidFill>
                        <a:latin typeface="Arial" pitchFamily="34" charset="0"/>
                        <a:ea typeface="Calibri"/>
                        <a:cs typeface="Arial" pitchFamily="34" charset="0"/>
                      </a:endParaRPr>
                    </a:p>
                  </a:txBody>
                  <a:tcPr marL="68580" marR="68580" marT="0" marB="0"/>
                </a:tc>
              </a:tr>
              <a:tr h="859918">
                <a:tc>
                  <a:txBody>
                    <a:bodyPr/>
                    <a:lstStyle/>
                    <a:p>
                      <a:r>
                        <a:rPr lang="en-US" sz="2200" b="1" kern="1200" dirty="0" smtClean="0">
                          <a:solidFill>
                            <a:schemeClr val="dk1"/>
                          </a:solidFill>
                          <a:latin typeface="Arial" pitchFamily="34" charset="0"/>
                          <a:ea typeface="+mn-ea"/>
                          <a:cs typeface="Arial" pitchFamily="34" charset="0"/>
                        </a:rPr>
                        <a:t>DIMENSI IDEOLOGI PEMBANGUNAN</a:t>
                      </a:r>
                      <a:endParaRPr lang="id-ID" sz="2200" kern="1200" dirty="0">
                        <a:solidFill>
                          <a:schemeClr val="dk1"/>
                        </a:solidFill>
                        <a:latin typeface="Arial" pitchFamily="34" charset="0"/>
                        <a:ea typeface="+mn-ea"/>
                        <a:cs typeface="Arial" pitchFamily="34" charset="0"/>
                      </a:endParaRPr>
                    </a:p>
                  </a:txBody>
                  <a:tcPr/>
                </a:tc>
                <a:tc>
                  <a:txBody>
                    <a:bodyPr/>
                    <a:lstStyle/>
                    <a:p>
                      <a:r>
                        <a:rPr lang="en-US" sz="2200" b="1" kern="1200" dirty="0" smtClean="0">
                          <a:solidFill>
                            <a:schemeClr val="dk1"/>
                          </a:solidFill>
                          <a:latin typeface="Arial" pitchFamily="34" charset="0"/>
                          <a:ea typeface="+mn-ea"/>
                          <a:cs typeface="Arial" pitchFamily="34" charset="0"/>
                        </a:rPr>
                        <a:t>DALAM DIMENSI IDEOLOGI</a:t>
                      </a:r>
                      <a:endParaRPr lang="id-ID" sz="2200" dirty="0">
                        <a:latin typeface="Arial" pitchFamily="34" charset="0"/>
                        <a:cs typeface="Arial" pitchFamily="34" charset="0"/>
                      </a:endParaRPr>
                    </a:p>
                  </a:txBody>
                  <a:tcPr/>
                </a:tc>
              </a:tr>
              <a:tr h="772386">
                <a:tc>
                  <a:txBody>
                    <a:bodyPr/>
                    <a:lstStyle/>
                    <a:p>
                      <a:r>
                        <a:rPr lang="en-US" sz="2200" b="1" kern="1200" dirty="0" smtClean="0">
                          <a:solidFill>
                            <a:srgbClr val="002060"/>
                          </a:solidFill>
                          <a:latin typeface="Arial" pitchFamily="34" charset="0"/>
                          <a:ea typeface="+mn-ea"/>
                          <a:cs typeface="Arial" pitchFamily="34" charset="0"/>
                        </a:rPr>
                        <a:t>DIMENSI ORIENTASI PEMBANGUNAN</a:t>
                      </a:r>
                      <a:endParaRPr lang="id-ID" sz="2200" dirty="0">
                        <a:solidFill>
                          <a:srgbClr val="002060"/>
                        </a:solidFill>
                        <a:latin typeface="Arial" pitchFamily="34" charset="0"/>
                        <a:cs typeface="Arial" pitchFamily="34" charset="0"/>
                      </a:endParaRPr>
                    </a:p>
                  </a:txBody>
                  <a:tcPr/>
                </a:tc>
                <a:tc>
                  <a:txBody>
                    <a:bodyPr/>
                    <a:lstStyle/>
                    <a:p>
                      <a:r>
                        <a:rPr lang="en-US" sz="2200" b="1" kern="1200" dirty="0" smtClean="0">
                          <a:solidFill>
                            <a:srgbClr val="002060"/>
                          </a:solidFill>
                          <a:latin typeface="Arial" pitchFamily="34" charset="0"/>
                          <a:ea typeface="+mn-ea"/>
                          <a:cs typeface="Arial" pitchFamily="34" charset="0"/>
                        </a:rPr>
                        <a:t>DALAM DIMENSI ORIENTASI PEMBANGUNAN</a:t>
                      </a:r>
                      <a:endParaRPr lang="id-ID" sz="2200" dirty="0">
                        <a:solidFill>
                          <a:srgbClr val="002060"/>
                        </a:solidFill>
                        <a:latin typeface="Arial" pitchFamily="34" charset="0"/>
                        <a:cs typeface="Arial" pitchFamily="34" charset="0"/>
                      </a:endParaRPr>
                    </a:p>
                  </a:txBody>
                  <a:tcPr/>
                </a:tc>
              </a:tr>
              <a:tr h="762000">
                <a:tc>
                  <a:txBody>
                    <a:bodyPr/>
                    <a:lstStyle/>
                    <a:p>
                      <a:r>
                        <a:rPr lang="en-US" sz="2200" b="1" kern="1200" dirty="0" smtClean="0">
                          <a:solidFill>
                            <a:schemeClr val="dk1"/>
                          </a:solidFill>
                          <a:latin typeface="Arial" pitchFamily="34" charset="0"/>
                          <a:ea typeface="+mn-ea"/>
                          <a:cs typeface="Arial" pitchFamily="34" charset="0"/>
                        </a:rPr>
                        <a:t>DIMENSI PROSES PEMBANGUNAN</a:t>
                      </a:r>
                      <a:endParaRPr lang="id-ID" sz="2200" dirty="0">
                        <a:latin typeface="Arial" pitchFamily="34" charset="0"/>
                        <a:cs typeface="Arial" pitchFamily="34" charset="0"/>
                      </a:endParaRPr>
                    </a:p>
                  </a:txBody>
                  <a:tcPr/>
                </a:tc>
                <a:tc>
                  <a:txBody>
                    <a:bodyPr/>
                    <a:lstStyle/>
                    <a:p>
                      <a:r>
                        <a:rPr lang="en-US" sz="2200" b="1" kern="1200" dirty="0" smtClean="0">
                          <a:solidFill>
                            <a:schemeClr val="dk1"/>
                          </a:solidFill>
                          <a:latin typeface="Arial" pitchFamily="34" charset="0"/>
                          <a:ea typeface="+mn-ea"/>
                          <a:cs typeface="Arial" pitchFamily="34" charset="0"/>
                        </a:rPr>
                        <a:t>DALAM DIMENSI PROSES PEMBANGUNAN</a:t>
                      </a:r>
                      <a:endParaRPr lang="id-ID" sz="2200" dirty="0">
                        <a:latin typeface="Arial" pitchFamily="34" charset="0"/>
                        <a:cs typeface="Arial" pitchFamily="34" charset="0"/>
                      </a:endParaRPr>
                    </a:p>
                  </a:txBody>
                  <a:tcPr/>
                </a:tc>
              </a:tr>
              <a:tr h="762000">
                <a:tc>
                  <a:txBody>
                    <a:bodyPr/>
                    <a:lstStyle/>
                    <a:p>
                      <a:r>
                        <a:rPr lang="en-US" sz="2200" b="1" kern="1200" dirty="0" smtClean="0">
                          <a:solidFill>
                            <a:schemeClr val="accent6">
                              <a:lumMod val="75000"/>
                            </a:schemeClr>
                          </a:solidFill>
                          <a:latin typeface="Arial" pitchFamily="34" charset="0"/>
                          <a:ea typeface="+mn-ea"/>
                          <a:cs typeface="Arial" pitchFamily="34" charset="0"/>
                        </a:rPr>
                        <a:t>DIMENSI PELAKU PEMBANGUNAN</a:t>
                      </a:r>
                      <a:endParaRPr lang="id-ID" sz="2200" dirty="0">
                        <a:solidFill>
                          <a:schemeClr val="accent6">
                            <a:lumMod val="75000"/>
                          </a:schemeClr>
                        </a:solidFill>
                        <a:latin typeface="Arial" pitchFamily="34" charset="0"/>
                        <a:cs typeface="Arial" pitchFamily="34" charset="0"/>
                      </a:endParaRPr>
                    </a:p>
                  </a:txBody>
                  <a:tcPr/>
                </a:tc>
                <a:tc>
                  <a:txBody>
                    <a:bodyPr/>
                    <a:lstStyle/>
                    <a:p>
                      <a:r>
                        <a:rPr lang="en-US" sz="2200" b="1" kern="1200" dirty="0" smtClean="0">
                          <a:solidFill>
                            <a:schemeClr val="accent6">
                              <a:lumMod val="75000"/>
                            </a:schemeClr>
                          </a:solidFill>
                          <a:latin typeface="Arial" pitchFamily="34" charset="0"/>
                          <a:ea typeface="+mn-ea"/>
                          <a:cs typeface="Arial" pitchFamily="34" charset="0"/>
                        </a:rPr>
                        <a:t>DALAM DIMENSI PELAKU PEMBANGUNAN</a:t>
                      </a:r>
                      <a:endParaRPr lang="id-ID" sz="2200" dirty="0">
                        <a:solidFill>
                          <a:schemeClr val="accent6">
                            <a:lumMod val="75000"/>
                          </a:schemeClr>
                        </a:solidFill>
                        <a:latin typeface="Arial" pitchFamily="34" charset="0"/>
                        <a:cs typeface="Arial" pitchFamily="34" charset="0"/>
                      </a:endParaRPr>
                    </a:p>
                  </a:txBody>
                  <a:tcPr/>
                </a:tc>
              </a:tr>
              <a:tr h="481554">
                <a:tc>
                  <a:txBody>
                    <a:bodyPr/>
                    <a:lstStyle/>
                    <a:p>
                      <a:r>
                        <a:rPr lang="en-US" sz="2200" b="1" kern="1200" dirty="0" smtClean="0">
                          <a:solidFill>
                            <a:schemeClr val="dk1"/>
                          </a:solidFill>
                          <a:latin typeface="Arial" pitchFamily="34" charset="0"/>
                          <a:ea typeface="+mn-ea"/>
                          <a:cs typeface="Arial" pitchFamily="34" charset="0"/>
                        </a:rPr>
                        <a:t>KESIMPULAN</a:t>
                      </a:r>
                      <a:endParaRPr lang="id-ID" sz="2200" kern="1200" dirty="0">
                        <a:solidFill>
                          <a:schemeClr val="dk1"/>
                        </a:solidFill>
                        <a:latin typeface="Arial" pitchFamily="34" charset="0"/>
                        <a:ea typeface="+mn-ea"/>
                        <a:cs typeface="Arial" pitchFamily="34" charset="0"/>
                      </a:endParaRPr>
                    </a:p>
                  </a:txBody>
                  <a:tcPr/>
                </a:tc>
                <a:tc>
                  <a:txBody>
                    <a:bodyPr/>
                    <a:lstStyle/>
                    <a:p>
                      <a:endParaRPr lang="id-ID" sz="22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buNone/>
            </a:pPr>
            <a:r>
              <a:rPr lang="en-US" dirty="0" smtClean="0"/>
              <a:t>3. </a:t>
            </a:r>
            <a:r>
              <a:rPr lang="en-US" dirty="0" err="1" smtClean="0"/>
              <a:t>Ketika</a:t>
            </a:r>
            <a:r>
              <a:rPr lang="en-US" dirty="0" smtClean="0"/>
              <a:t> </a:t>
            </a:r>
            <a:r>
              <a:rPr lang="en-US" dirty="0" err="1" smtClean="0"/>
              <a:t>kondisi</a:t>
            </a:r>
            <a:r>
              <a:rPr lang="en-US" dirty="0" smtClean="0"/>
              <a:t> </a:t>
            </a:r>
            <a:r>
              <a:rPr lang="en-US" dirty="0" err="1" smtClean="0"/>
              <a:t>kelembagaan</a:t>
            </a:r>
            <a:r>
              <a:rPr lang="en-US" dirty="0" smtClean="0"/>
              <a:t> </a:t>
            </a:r>
            <a:r>
              <a:rPr lang="en-US" dirty="0" err="1" smtClean="0"/>
              <a:t>pembangunan</a:t>
            </a:r>
            <a:r>
              <a:rPr lang="en-US" dirty="0" smtClean="0"/>
              <a:t> yang </a:t>
            </a:r>
            <a:r>
              <a:rPr lang="en-US" dirty="0" err="1" smtClean="0"/>
              <a:t>ada</a:t>
            </a:r>
            <a:r>
              <a:rPr lang="en-US" dirty="0" smtClean="0"/>
              <a:t> </a:t>
            </a:r>
            <a:r>
              <a:rPr lang="en-US" dirty="0" err="1" smtClean="0"/>
              <a:t>tidak</a:t>
            </a:r>
            <a:r>
              <a:rPr lang="en-US" dirty="0" smtClean="0"/>
              <a:t> </a:t>
            </a:r>
            <a:r>
              <a:rPr lang="en-US" dirty="0" err="1" smtClean="0"/>
              <a:t>memainkan</a:t>
            </a:r>
            <a:r>
              <a:rPr lang="en-US" dirty="0" smtClean="0"/>
              <a:t> </a:t>
            </a:r>
            <a:r>
              <a:rPr lang="en-US" dirty="0" err="1" smtClean="0"/>
              <a:t>peran</a:t>
            </a:r>
            <a:r>
              <a:rPr lang="en-US" dirty="0" smtClean="0"/>
              <a:t> </a:t>
            </a:r>
            <a:r>
              <a:rPr lang="en-US" dirty="0" err="1" smtClean="0"/>
              <a:t>kelembagaannya</a:t>
            </a:r>
            <a:r>
              <a:rPr lang="en-US" dirty="0" smtClean="0"/>
              <a:t> </a:t>
            </a:r>
            <a:r>
              <a:rPr lang="en-US" dirty="0" err="1" smtClean="0"/>
              <a:t>dengan</a:t>
            </a:r>
            <a:r>
              <a:rPr lang="en-US" dirty="0" smtClean="0"/>
              <a:t> </a:t>
            </a:r>
            <a:r>
              <a:rPr lang="en-US" dirty="0" err="1" smtClean="0"/>
              <a:t>benar</a:t>
            </a:r>
            <a:r>
              <a:rPr lang="en-US" dirty="0" smtClean="0"/>
              <a:t>.</a:t>
            </a:r>
          </a:p>
          <a:p>
            <a:pPr>
              <a:buNone/>
            </a:pPr>
            <a:r>
              <a:rPr lang="en-US" dirty="0" err="1" smtClean="0"/>
              <a:t>Kelembagaan</a:t>
            </a:r>
            <a:r>
              <a:rPr lang="en-US" dirty="0" smtClean="0"/>
              <a:t> </a:t>
            </a:r>
            <a:r>
              <a:rPr lang="en-US" dirty="0" err="1" smtClean="0"/>
              <a:t>itu</a:t>
            </a:r>
            <a:r>
              <a:rPr lang="en-US" dirty="0" smtClean="0"/>
              <a:t> </a:t>
            </a:r>
            <a:r>
              <a:rPr lang="en-US" dirty="0" err="1" smtClean="0"/>
              <a:t>baik</a:t>
            </a:r>
            <a:r>
              <a:rPr lang="en-US" dirty="0" smtClean="0"/>
              <a:t> yang </a:t>
            </a:r>
            <a:r>
              <a:rPr lang="en-US" dirty="0" err="1" smtClean="0"/>
              <a:t>merencanakan</a:t>
            </a:r>
            <a:r>
              <a:rPr lang="en-US" dirty="0" smtClean="0"/>
              <a:t>, </a:t>
            </a:r>
            <a:r>
              <a:rPr lang="en-US" dirty="0" err="1" smtClean="0"/>
              <a:t>melaksanakan</a:t>
            </a:r>
            <a:r>
              <a:rPr lang="en-US" dirty="0" smtClean="0"/>
              <a:t>, </a:t>
            </a:r>
            <a:r>
              <a:rPr lang="en-US" dirty="0" err="1" smtClean="0"/>
              <a:t>maupun</a:t>
            </a:r>
            <a:r>
              <a:rPr lang="en-US" dirty="0" smtClean="0"/>
              <a:t> </a:t>
            </a:r>
            <a:r>
              <a:rPr lang="en-US" dirty="0" err="1" smtClean="0"/>
              <a:t>mengevaluasi</a:t>
            </a:r>
            <a:r>
              <a:rPr lang="en-US" dirty="0" smtClean="0"/>
              <a:t> </a:t>
            </a:r>
            <a:r>
              <a:rPr lang="en-US" dirty="0" err="1" smtClean="0"/>
              <a:t>pelaksanaan</a:t>
            </a:r>
            <a:r>
              <a:rPr lang="en-US" dirty="0" smtClean="0"/>
              <a:t> </a:t>
            </a:r>
            <a:r>
              <a:rPr lang="en-US" dirty="0" err="1" smtClean="0"/>
              <a:t>pembangunan</a:t>
            </a:r>
            <a:r>
              <a:rPr lang="en-US" dirty="0" smtClean="0"/>
              <a:t> </a:t>
            </a:r>
            <a:r>
              <a:rPr lang="en-US" dirty="0" err="1" smtClean="0"/>
              <a:t>baik</a:t>
            </a:r>
            <a:r>
              <a:rPr lang="en-US" dirty="0" smtClean="0"/>
              <a:t> </a:t>
            </a:r>
            <a:r>
              <a:rPr lang="en-US" dirty="0" err="1" smtClean="0"/>
              <a:t>di</a:t>
            </a:r>
            <a:r>
              <a:rPr lang="en-US" dirty="0" smtClean="0"/>
              <a:t> </a:t>
            </a:r>
            <a:r>
              <a:rPr lang="en-US" dirty="0" err="1" smtClean="0"/>
              <a:t>aras</a:t>
            </a:r>
            <a:r>
              <a:rPr lang="en-US" dirty="0" smtClean="0"/>
              <a:t> </a:t>
            </a:r>
            <a:r>
              <a:rPr lang="en-US" dirty="0" err="1" smtClean="0"/>
              <a:t>nasional</a:t>
            </a:r>
            <a:r>
              <a:rPr lang="en-US" dirty="0" smtClean="0"/>
              <a:t>, regional, </a:t>
            </a:r>
            <a:r>
              <a:rPr lang="en-US" dirty="0" err="1" smtClean="0"/>
              <a:t>maupun</a:t>
            </a:r>
            <a:r>
              <a:rPr lang="en-US" dirty="0" smtClean="0"/>
              <a:t> </a:t>
            </a:r>
            <a:r>
              <a:rPr lang="en-US" dirty="0" err="1" smtClean="0"/>
              <a:t>lokal</a:t>
            </a:r>
            <a:r>
              <a:rPr lang="en-US" dirty="0" smtClean="0"/>
              <a:t>.</a:t>
            </a:r>
          </a:p>
          <a:p>
            <a:pPr>
              <a:buNone/>
            </a:pPr>
            <a:r>
              <a:rPr lang="en-US" dirty="0" err="1" smtClean="0"/>
              <a:t>Kelembagaan</a:t>
            </a:r>
            <a:r>
              <a:rPr lang="en-US" dirty="0" smtClean="0"/>
              <a:t> </a:t>
            </a:r>
            <a:r>
              <a:rPr lang="en-US" dirty="0" err="1" smtClean="0"/>
              <a:t>ini</a:t>
            </a:r>
            <a:r>
              <a:rPr lang="en-US" dirty="0" smtClean="0"/>
              <a:t> </a:t>
            </a:r>
            <a:r>
              <a:rPr lang="en-US" dirty="0" err="1" smtClean="0"/>
              <a:t>seringkali</a:t>
            </a:r>
            <a:r>
              <a:rPr lang="en-US" dirty="0" smtClean="0"/>
              <a:t> </a:t>
            </a:r>
            <a:r>
              <a:rPr lang="en-US" dirty="0" err="1" smtClean="0"/>
              <a:t>bertindak</a:t>
            </a:r>
            <a:r>
              <a:rPr lang="en-US" dirty="0" smtClean="0"/>
              <a:t> </a:t>
            </a:r>
            <a:r>
              <a:rPr lang="en-US" dirty="0" err="1" smtClean="0"/>
              <a:t>sebagai</a:t>
            </a:r>
            <a:r>
              <a:rPr lang="en-US" dirty="0" smtClean="0"/>
              <a:t> </a:t>
            </a:r>
            <a:r>
              <a:rPr lang="en-US" dirty="0" err="1" smtClean="0"/>
              <a:t>penguasa</a:t>
            </a:r>
            <a:r>
              <a:rPr lang="en-US" dirty="0" smtClean="0"/>
              <a:t> yang </a:t>
            </a:r>
            <a:r>
              <a:rPr lang="en-US" dirty="0" err="1" smtClean="0"/>
              <a:t>mengabdikan</a:t>
            </a:r>
            <a:r>
              <a:rPr lang="en-US" dirty="0" smtClean="0"/>
              <a:t> </a:t>
            </a:r>
            <a:r>
              <a:rPr lang="en-US" dirty="0" err="1" smtClean="0"/>
              <a:t>dirinya</a:t>
            </a:r>
            <a:r>
              <a:rPr lang="en-US" dirty="0" smtClean="0"/>
              <a:t> </a:t>
            </a:r>
            <a:r>
              <a:rPr lang="en-US" dirty="0" err="1" smtClean="0"/>
              <a:t>pada</a:t>
            </a:r>
            <a:r>
              <a:rPr lang="en-US" dirty="0" smtClean="0"/>
              <a:t> </a:t>
            </a:r>
            <a:r>
              <a:rPr lang="en-US" dirty="0" err="1" smtClean="0"/>
              <a:t>para</a:t>
            </a:r>
            <a:r>
              <a:rPr lang="en-US" dirty="0" smtClean="0"/>
              <a:t> </a:t>
            </a:r>
            <a:r>
              <a:rPr lang="en-US" dirty="0" err="1" smtClean="0"/>
              <a:t>pemodal</a:t>
            </a:r>
            <a:r>
              <a:rPr lang="en-US" dirty="0" smtClean="0"/>
              <a:t>. </a:t>
            </a:r>
            <a:r>
              <a:rPr lang="en-US" dirty="0" err="1" smtClean="0"/>
              <a:t>Bahkan</a:t>
            </a:r>
            <a:r>
              <a:rPr lang="en-US" dirty="0" smtClean="0"/>
              <a:t> </a:t>
            </a:r>
            <a:r>
              <a:rPr lang="en-US" dirty="0" err="1" smtClean="0"/>
              <a:t>kelembagaan</a:t>
            </a:r>
            <a:r>
              <a:rPr lang="en-US" dirty="0" smtClean="0"/>
              <a:t> </a:t>
            </a:r>
            <a:r>
              <a:rPr lang="en-US" dirty="0" err="1" smtClean="0"/>
              <a:t>ini</a:t>
            </a:r>
            <a:r>
              <a:rPr lang="en-US" dirty="0" smtClean="0"/>
              <a:t> </a:t>
            </a:r>
            <a:r>
              <a:rPr lang="en-US" dirty="0" err="1" smtClean="0"/>
              <a:t>bertindak</a:t>
            </a:r>
            <a:r>
              <a:rPr lang="en-US" dirty="0" smtClean="0"/>
              <a:t> </a:t>
            </a:r>
            <a:r>
              <a:rPr lang="en-US" dirty="0" err="1" smtClean="0"/>
              <a:t>secara</a:t>
            </a:r>
            <a:r>
              <a:rPr lang="en-US" dirty="0" smtClean="0"/>
              <a:t> </a:t>
            </a:r>
            <a:r>
              <a:rPr lang="en-US" dirty="0" err="1" smtClean="0"/>
              <a:t>tidak</a:t>
            </a:r>
            <a:r>
              <a:rPr lang="en-US" dirty="0" smtClean="0"/>
              <a:t> </a:t>
            </a:r>
            <a:r>
              <a:rPr lang="en-US" dirty="0" err="1" smtClean="0"/>
              <a:t>efisien</a:t>
            </a:r>
            <a:r>
              <a:rPr lang="en-US" dirty="0" smtClean="0"/>
              <a:t> </a:t>
            </a:r>
            <a:r>
              <a:rPr lang="en-US" dirty="0" err="1" smtClean="0"/>
              <a:t>dan</a:t>
            </a:r>
            <a:r>
              <a:rPr lang="en-US" dirty="0" smtClean="0"/>
              <a:t> </a:t>
            </a:r>
            <a:r>
              <a:rPr lang="en-US" dirty="0" err="1" smtClean="0"/>
              <a:t>tidak</a:t>
            </a:r>
            <a:r>
              <a:rPr lang="en-US" dirty="0" smtClean="0"/>
              <a:t> </a:t>
            </a:r>
            <a:r>
              <a:rPr lang="en-US" dirty="0" err="1" smtClean="0"/>
              <a:t>efektif</a:t>
            </a:r>
            <a:r>
              <a:rPr lang="en-US" dirty="0" smtClean="0"/>
              <a:t>, </a:t>
            </a:r>
            <a:r>
              <a:rPr lang="en-US" dirty="0" err="1" smtClean="0"/>
              <a:t>korupsi</a:t>
            </a:r>
            <a:r>
              <a:rPr lang="en-US" dirty="0" smtClean="0"/>
              <a:t>, </a:t>
            </a:r>
            <a:r>
              <a:rPr lang="en-US" dirty="0" err="1" smtClean="0"/>
              <a:t>pemborosan</a:t>
            </a:r>
            <a:r>
              <a:rPr lang="en-US" dirty="0" smtClean="0"/>
              <a:t>, </a:t>
            </a:r>
            <a:r>
              <a:rPr lang="en-US" dirty="0" err="1" smtClean="0"/>
              <a:t>ataupun</a:t>
            </a:r>
            <a:r>
              <a:rPr lang="en-US" dirty="0" smtClean="0"/>
              <a:t> </a:t>
            </a:r>
            <a:r>
              <a:rPr lang="en-US" dirty="0" err="1" smtClean="0"/>
              <a:t>premanisme</a:t>
            </a:r>
            <a:r>
              <a:rPr lang="en-US" dirty="0" smtClean="0"/>
              <a:t> yang </a:t>
            </a:r>
            <a:r>
              <a:rPr lang="en-US" dirty="0" err="1" smtClean="0"/>
              <a:t>pada</a:t>
            </a:r>
            <a:r>
              <a:rPr lang="en-US" dirty="0" smtClean="0"/>
              <a:t> </a:t>
            </a:r>
            <a:r>
              <a:rPr lang="en-US" dirty="0" err="1" smtClean="0"/>
              <a:t>ujungnya</a:t>
            </a:r>
            <a:r>
              <a:rPr lang="en-US" dirty="0" smtClean="0"/>
              <a:t> </a:t>
            </a:r>
            <a:r>
              <a:rPr lang="en-US" dirty="0" err="1" smtClean="0"/>
              <a:t>akan</a:t>
            </a:r>
            <a:r>
              <a:rPr lang="en-US" dirty="0" smtClean="0"/>
              <a:t> </a:t>
            </a:r>
            <a:r>
              <a:rPr lang="en-US" dirty="0" err="1" smtClean="0"/>
              <a:t>tidak</a:t>
            </a:r>
            <a:r>
              <a:rPr lang="en-US" dirty="0" smtClean="0"/>
              <a:t> </a:t>
            </a:r>
            <a:r>
              <a:rPr lang="en-US" dirty="0" err="1" smtClean="0"/>
              <a:t>memberi</a:t>
            </a:r>
            <a:r>
              <a:rPr lang="en-US" dirty="0" smtClean="0"/>
              <a:t> </a:t>
            </a:r>
            <a:r>
              <a:rPr lang="en-US" dirty="0" err="1" smtClean="0"/>
              <a:t>manfaat</a:t>
            </a:r>
            <a:r>
              <a:rPr lang="en-US" dirty="0" smtClean="0"/>
              <a:t> </a:t>
            </a:r>
            <a:r>
              <a:rPr lang="en-US" dirty="0" err="1" smtClean="0"/>
              <a:t>bagi</a:t>
            </a:r>
            <a:r>
              <a:rPr lang="en-US" dirty="0" smtClean="0"/>
              <a:t> </a:t>
            </a:r>
            <a:r>
              <a:rPr lang="en-US" dirty="0" err="1" smtClean="0"/>
              <a:t>rakyat</a:t>
            </a:r>
            <a:r>
              <a:rPr lang="en-US" dirty="0" smtClean="0"/>
              <a:t> </a:t>
            </a:r>
            <a:r>
              <a:rPr lang="en-US" dirty="0" err="1" smtClean="0"/>
              <a:t>banyak</a:t>
            </a:r>
            <a:r>
              <a:rPr lang="en-US" dirty="0" smtClean="0"/>
              <a:t> </a:t>
            </a:r>
            <a:r>
              <a:rPr lang="en-US" dirty="0" err="1" smtClean="0"/>
              <a:t>terutama</a:t>
            </a:r>
            <a:r>
              <a:rPr lang="en-US" dirty="0" smtClean="0"/>
              <a:t> </a:t>
            </a:r>
            <a:r>
              <a:rPr lang="en-US" dirty="0" err="1" smtClean="0"/>
              <a:t>di</a:t>
            </a:r>
            <a:r>
              <a:rPr lang="en-US" dirty="0" smtClean="0"/>
              <a:t> </a:t>
            </a:r>
            <a:r>
              <a:rPr lang="en-US" dirty="0" err="1" smtClean="0"/>
              <a:t>aras</a:t>
            </a:r>
            <a:r>
              <a:rPr lang="en-US" dirty="0" smtClean="0"/>
              <a:t> </a:t>
            </a:r>
            <a:r>
              <a:rPr lang="en-US" dirty="0" err="1" smtClean="0"/>
              <a:t>lokal</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buNone/>
            </a:pPr>
            <a:r>
              <a:rPr lang="en-US" dirty="0" smtClean="0"/>
              <a:t>4. </a:t>
            </a:r>
            <a:r>
              <a:rPr lang="en-US" dirty="0" err="1" smtClean="0"/>
              <a:t>Ketika</a:t>
            </a:r>
            <a:r>
              <a:rPr lang="en-US" dirty="0" smtClean="0"/>
              <a:t> </a:t>
            </a:r>
            <a:r>
              <a:rPr lang="en-US" dirty="0" err="1" smtClean="0"/>
              <a:t>kondisi</a:t>
            </a:r>
            <a:r>
              <a:rPr lang="en-US" dirty="0" smtClean="0"/>
              <a:t> </a:t>
            </a:r>
            <a:r>
              <a:rPr lang="en-US" dirty="0" err="1" smtClean="0"/>
              <a:t>sosial</a:t>
            </a:r>
            <a:r>
              <a:rPr lang="en-US" dirty="0" smtClean="0"/>
              <a:t> </a:t>
            </a:r>
            <a:r>
              <a:rPr lang="en-US" dirty="0" err="1" smtClean="0"/>
              <a:t>budaya</a:t>
            </a:r>
            <a:r>
              <a:rPr lang="en-US" dirty="0" smtClean="0"/>
              <a:t> (</a:t>
            </a:r>
            <a:r>
              <a:rPr lang="en-US" dirty="0" err="1" smtClean="0"/>
              <a:t>solidaritas</a:t>
            </a:r>
            <a:r>
              <a:rPr lang="en-US" dirty="0" smtClean="0"/>
              <a:t>, </a:t>
            </a:r>
            <a:r>
              <a:rPr lang="en-US" dirty="0" err="1" smtClean="0"/>
              <a:t>kemandirian</a:t>
            </a:r>
            <a:r>
              <a:rPr lang="en-US" dirty="0" smtClean="0"/>
              <a:t>, </a:t>
            </a:r>
            <a:r>
              <a:rPr lang="en-US" dirty="0" err="1" smtClean="0"/>
              <a:t>semangat</a:t>
            </a:r>
            <a:r>
              <a:rPr lang="en-US" dirty="0" smtClean="0"/>
              <a:t> </a:t>
            </a:r>
            <a:r>
              <a:rPr lang="en-US" dirty="0" err="1" smtClean="0"/>
              <a:t>dan</a:t>
            </a:r>
            <a:r>
              <a:rPr lang="en-US" dirty="0" smtClean="0"/>
              <a:t> </a:t>
            </a:r>
            <a:r>
              <a:rPr lang="en-US" dirty="0" err="1" smtClean="0"/>
              <a:t>motivasi</a:t>
            </a:r>
            <a:r>
              <a:rPr lang="en-US" dirty="0" smtClean="0"/>
              <a:t>) </a:t>
            </a:r>
            <a:r>
              <a:rPr lang="en-US" dirty="0" err="1" smtClean="0"/>
              <a:t>melemah</a:t>
            </a:r>
            <a:r>
              <a:rPr lang="en-US" dirty="0" smtClean="0"/>
              <a:t>.</a:t>
            </a:r>
          </a:p>
          <a:p>
            <a:pPr>
              <a:buNone/>
            </a:pPr>
            <a:r>
              <a:rPr lang="en-US" dirty="0" err="1" smtClean="0"/>
              <a:t>Akibat</a:t>
            </a:r>
            <a:r>
              <a:rPr lang="en-US" dirty="0" smtClean="0"/>
              <a:t> </a:t>
            </a:r>
            <a:r>
              <a:rPr lang="en-US" dirty="0" err="1" smtClean="0"/>
              <a:t>negatif</a:t>
            </a:r>
            <a:r>
              <a:rPr lang="en-US" dirty="0" smtClean="0"/>
              <a:t> yang </a:t>
            </a:r>
            <a:r>
              <a:rPr lang="en-US" dirty="0" err="1" smtClean="0"/>
              <a:t>bisa</a:t>
            </a:r>
            <a:r>
              <a:rPr lang="en-US" dirty="0" smtClean="0"/>
              <a:t> </a:t>
            </a:r>
            <a:r>
              <a:rPr lang="en-US" dirty="0" err="1" smtClean="0"/>
              <a:t>muncul</a:t>
            </a:r>
            <a:r>
              <a:rPr lang="en-US" dirty="0" smtClean="0"/>
              <a:t> </a:t>
            </a:r>
            <a:r>
              <a:rPr lang="en-US" dirty="0" err="1" smtClean="0"/>
              <a:t>oleh</a:t>
            </a:r>
            <a:r>
              <a:rPr lang="en-US" dirty="0" smtClean="0"/>
              <a:t> </a:t>
            </a:r>
            <a:r>
              <a:rPr lang="en-US" dirty="0" err="1" smtClean="0"/>
              <a:t>adanya</a:t>
            </a:r>
            <a:r>
              <a:rPr lang="en-US" dirty="0" smtClean="0"/>
              <a:t> program </a:t>
            </a:r>
            <a:r>
              <a:rPr lang="en-US" dirty="0" err="1" smtClean="0"/>
              <a:t>pembangunan</a:t>
            </a:r>
            <a:r>
              <a:rPr lang="en-US" dirty="0" smtClean="0"/>
              <a:t> yang </a:t>
            </a:r>
            <a:r>
              <a:rPr lang="en-US" dirty="0" err="1" smtClean="0"/>
              <a:t>salah</a:t>
            </a:r>
            <a:r>
              <a:rPr lang="en-US" dirty="0" smtClean="0"/>
              <a:t> </a:t>
            </a:r>
            <a:r>
              <a:rPr lang="en-US" dirty="0" err="1" smtClean="0"/>
              <a:t>urus</a:t>
            </a:r>
            <a:r>
              <a:rPr lang="en-US" dirty="0" smtClean="0"/>
              <a:t> </a:t>
            </a:r>
            <a:r>
              <a:rPr lang="en-US" dirty="0" err="1" smtClean="0"/>
              <a:t>diantaranya</a:t>
            </a:r>
            <a:r>
              <a:rPr lang="en-US" dirty="0" smtClean="0"/>
              <a:t> </a:t>
            </a:r>
            <a:r>
              <a:rPr lang="en-US" dirty="0" err="1" smtClean="0"/>
              <a:t>adalah</a:t>
            </a:r>
            <a:r>
              <a:rPr lang="en-US" dirty="0" smtClean="0"/>
              <a:t>: </a:t>
            </a:r>
            <a:r>
              <a:rPr lang="en-US" dirty="0" err="1" smtClean="0"/>
              <a:t>adanya</a:t>
            </a:r>
            <a:r>
              <a:rPr lang="en-US" dirty="0" smtClean="0"/>
              <a:t> </a:t>
            </a:r>
            <a:r>
              <a:rPr lang="en-US" dirty="0" err="1" smtClean="0"/>
              <a:t>ketergantungan</a:t>
            </a:r>
            <a:r>
              <a:rPr lang="en-US" dirty="0" smtClean="0"/>
              <a:t> </a:t>
            </a:r>
            <a:r>
              <a:rPr lang="en-US" dirty="0" err="1" smtClean="0"/>
              <a:t>kepada</a:t>
            </a:r>
            <a:r>
              <a:rPr lang="en-US" dirty="0" smtClean="0"/>
              <a:t> </a:t>
            </a:r>
            <a:r>
              <a:rPr lang="en-US" dirty="0" err="1" smtClean="0"/>
              <a:t>pihak</a:t>
            </a:r>
            <a:r>
              <a:rPr lang="en-US" dirty="0" smtClean="0"/>
              <a:t> lain </a:t>
            </a:r>
            <a:r>
              <a:rPr lang="en-US" dirty="0" err="1" smtClean="0"/>
              <a:t>karena</a:t>
            </a:r>
            <a:r>
              <a:rPr lang="en-US" dirty="0" smtClean="0"/>
              <a:t> </a:t>
            </a:r>
            <a:r>
              <a:rPr lang="en-US" dirty="0" err="1" smtClean="0"/>
              <a:t>mereka</a:t>
            </a:r>
            <a:r>
              <a:rPr lang="en-US" dirty="0" smtClean="0"/>
              <a:t> </a:t>
            </a:r>
            <a:r>
              <a:rPr lang="en-US" dirty="0" err="1" smtClean="0"/>
              <a:t>menjadi</a:t>
            </a:r>
            <a:r>
              <a:rPr lang="en-US" dirty="0" smtClean="0"/>
              <a:t> </a:t>
            </a:r>
            <a:r>
              <a:rPr lang="en-US" dirty="0" err="1" smtClean="0"/>
              <a:t>biasa</a:t>
            </a:r>
            <a:r>
              <a:rPr lang="en-US" dirty="0" smtClean="0"/>
              <a:t> </a:t>
            </a:r>
            <a:r>
              <a:rPr lang="en-US" dirty="0" err="1" smtClean="0"/>
              <a:t>memperoleh</a:t>
            </a:r>
            <a:r>
              <a:rPr lang="en-US" dirty="0" smtClean="0"/>
              <a:t> </a:t>
            </a:r>
            <a:r>
              <a:rPr lang="en-US" dirty="0" err="1" smtClean="0"/>
              <a:t>bantuan</a:t>
            </a:r>
            <a:r>
              <a:rPr lang="en-US" dirty="0" smtClean="0"/>
              <a:t> </a:t>
            </a:r>
            <a:r>
              <a:rPr lang="en-US" dirty="0" err="1" smtClean="0"/>
              <a:t>dan</a:t>
            </a:r>
            <a:r>
              <a:rPr lang="en-US" dirty="0" smtClean="0"/>
              <a:t> </a:t>
            </a:r>
            <a:r>
              <a:rPr lang="en-US" dirty="0" err="1" smtClean="0"/>
              <a:t>mengharapkan</a:t>
            </a:r>
            <a:endParaRPr lang="en-US" dirty="0" smtClean="0"/>
          </a:p>
          <a:p>
            <a:pPr>
              <a:buNone/>
            </a:pPr>
            <a:r>
              <a:rPr lang="en-US" dirty="0" smtClean="0"/>
              <a:t>Pembangunan yang </a:t>
            </a:r>
            <a:r>
              <a:rPr lang="en-US" dirty="0" err="1" smtClean="0"/>
              <a:t>dipaksakan</a:t>
            </a:r>
            <a:r>
              <a:rPr lang="en-US" dirty="0" smtClean="0"/>
              <a:t> </a:t>
            </a:r>
            <a:r>
              <a:rPr lang="en-US" dirty="0" err="1" smtClean="0"/>
              <a:t>dari</a:t>
            </a:r>
            <a:r>
              <a:rPr lang="en-US" dirty="0" smtClean="0"/>
              <a:t> </a:t>
            </a:r>
            <a:r>
              <a:rPr lang="en-US" dirty="0" err="1" smtClean="0"/>
              <a:t>atas</a:t>
            </a:r>
            <a:r>
              <a:rPr lang="en-US" dirty="0" smtClean="0"/>
              <a:t> </a:t>
            </a:r>
            <a:r>
              <a:rPr lang="en-US" dirty="0" err="1" smtClean="0"/>
              <a:t>tanpa</a:t>
            </a:r>
            <a:r>
              <a:rPr lang="en-US" dirty="0" smtClean="0"/>
              <a:t> </a:t>
            </a:r>
            <a:r>
              <a:rPr lang="en-US" dirty="0" err="1" smtClean="0"/>
              <a:t>adanya</a:t>
            </a:r>
            <a:r>
              <a:rPr lang="en-US" dirty="0" smtClean="0"/>
              <a:t> </a:t>
            </a:r>
            <a:r>
              <a:rPr lang="en-US" dirty="0" err="1" smtClean="0"/>
              <a:t>kebiasaan</a:t>
            </a:r>
            <a:r>
              <a:rPr lang="en-US" dirty="0" smtClean="0"/>
              <a:t> </a:t>
            </a:r>
            <a:r>
              <a:rPr lang="en-US" dirty="0" err="1" smtClean="0"/>
              <a:t>untuk</a:t>
            </a:r>
            <a:r>
              <a:rPr lang="en-US" dirty="0" smtClean="0"/>
              <a:t> </a:t>
            </a:r>
            <a:r>
              <a:rPr lang="en-US" dirty="0" err="1" smtClean="0"/>
              <a:t>ikut</a:t>
            </a:r>
            <a:r>
              <a:rPr lang="en-US" dirty="0" smtClean="0"/>
              <a:t> </a:t>
            </a:r>
            <a:r>
              <a:rPr lang="en-US" dirty="0" err="1" smtClean="0"/>
              <a:t>berpartisipasi</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pembangunan</a:t>
            </a:r>
            <a:r>
              <a:rPr lang="en-US" dirty="0" smtClean="0"/>
              <a:t> </a:t>
            </a:r>
            <a:r>
              <a:rPr lang="en-US" dirty="0" err="1" smtClean="0"/>
              <a:t>menyebabkan</a:t>
            </a:r>
            <a:r>
              <a:rPr lang="en-US" dirty="0" smtClean="0"/>
              <a:t> </a:t>
            </a:r>
            <a:r>
              <a:rPr lang="en-US" dirty="0" err="1" smtClean="0"/>
              <a:t>mereka</a:t>
            </a:r>
            <a:r>
              <a:rPr lang="en-US" dirty="0" smtClean="0"/>
              <a:t> </a:t>
            </a:r>
            <a:r>
              <a:rPr lang="en-US" dirty="0" err="1" smtClean="0"/>
              <a:t>itu</a:t>
            </a:r>
            <a:r>
              <a:rPr lang="en-US" dirty="0" smtClean="0"/>
              <a:t> </a:t>
            </a:r>
            <a:r>
              <a:rPr lang="en-US" dirty="0" err="1" smtClean="0"/>
              <a:t>menjadi</a:t>
            </a:r>
            <a:r>
              <a:rPr lang="en-US" dirty="0" smtClean="0"/>
              <a:t> </a:t>
            </a:r>
            <a:r>
              <a:rPr lang="en-US" dirty="0" err="1" smtClean="0"/>
              <a:t>kehilangan</a:t>
            </a:r>
            <a:r>
              <a:rPr lang="en-US" dirty="0" smtClean="0"/>
              <a:t> </a:t>
            </a:r>
            <a:r>
              <a:rPr lang="en-US" dirty="0" err="1" smtClean="0"/>
              <a:t>semangat</a:t>
            </a:r>
            <a:r>
              <a:rPr lang="en-US" dirty="0" smtClean="0"/>
              <a:t> </a:t>
            </a:r>
            <a:r>
              <a:rPr lang="en-US" dirty="0" err="1" smtClean="0"/>
              <a:t>dan</a:t>
            </a:r>
            <a:r>
              <a:rPr lang="en-US" dirty="0" smtClean="0"/>
              <a:t> </a:t>
            </a:r>
            <a:r>
              <a:rPr lang="en-US" dirty="0" err="1" smtClean="0"/>
              <a:t>motivasi</a:t>
            </a:r>
            <a:r>
              <a:rPr lang="en-US" dirty="0" smtClean="0"/>
              <a:t> </a:t>
            </a:r>
            <a:r>
              <a:rPr lang="en-US" dirty="0" err="1" smtClean="0"/>
              <a:t>untuk</a:t>
            </a:r>
            <a:r>
              <a:rPr lang="en-US" dirty="0" smtClean="0"/>
              <a:t> </a:t>
            </a:r>
            <a:r>
              <a:rPr lang="en-US" dirty="0" err="1" smtClean="0"/>
              <a:t>melaksanakan</a:t>
            </a:r>
            <a:r>
              <a:rPr lang="en-US" dirty="0" smtClean="0"/>
              <a:t> </a:t>
            </a:r>
            <a:r>
              <a:rPr lang="en-US" dirty="0" err="1" smtClean="0"/>
              <a:t>pembangunan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lnSpcReduction="10000"/>
          </a:bodyPr>
          <a:lstStyle/>
          <a:p>
            <a:pPr>
              <a:buNone/>
            </a:pPr>
            <a:r>
              <a:rPr lang="en-US" dirty="0" smtClean="0"/>
              <a:t>5. </a:t>
            </a:r>
            <a:r>
              <a:rPr lang="en-US" dirty="0" err="1" smtClean="0"/>
              <a:t>Ketika</a:t>
            </a:r>
            <a:r>
              <a:rPr lang="en-US" dirty="0" smtClean="0"/>
              <a:t> </a:t>
            </a:r>
            <a:r>
              <a:rPr lang="en-US" dirty="0" err="1" smtClean="0"/>
              <a:t>kondisi</a:t>
            </a:r>
            <a:r>
              <a:rPr lang="en-US" dirty="0" smtClean="0"/>
              <a:t> </a:t>
            </a:r>
            <a:r>
              <a:rPr lang="en-US" dirty="0" err="1" smtClean="0"/>
              <a:t>sosial-politik</a:t>
            </a:r>
            <a:r>
              <a:rPr lang="en-US" dirty="0" smtClean="0"/>
              <a:t> (</a:t>
            </a:r>
            <a:r>
              <a:rPr lang="en-US" i="1" dirty="0" smtClean="0"/>
              <a:t>civil society</a:t>
            </a:r>
            <a:r>
              <a:rPr lang="en-US" dirty="0" smtClean="0"/>
              <a:t> </a:t>
            </a:r>
            <a:r>
              <a:rPr lang="en-US" dirty="0" err="1" smtClean="0"/>
              <a:t>dan</a:t>
            </a:r>
            <a:r>
              <a:rPr lang="en-US" dirty="0" smtClean="0"/>
              <a:t> </a:t>
            </a:r>
            <a:r>
              <a:rPr lang="en-US" dirty="0" err="1" smtClean="0"/>
              <a:t>demokrasi</a:t>
            </a:r>
            <a:r>
              <a:rPr lang="en-US" dirty="0" smtClean="0"/>
              <a:t>) </a:t>
            </a:r>
            <a:r>
              <a:rPr lang="en-US" dirty="0" err="1" smtClean="0"/>
              <a:t>melemah</a:t>
            </a:r>
            <a:r>
              <a:rPr lang="en-US" dirty="0" smtClean="0"/>
              <a:t>.</a:t>
            </a:r>
          </a:p>
          <a:p>
            <a:pPr>
              <a:buNone/>
            </a:pPr>
            <a:r>
              <a:rPr lang="en-US" dirty="0" err="1" smtClean="0"/>
              <a:t>Proses</a:t>
            </a:r>
            <a:r>
              <a:rPr lang="en-US" dirty="0" smtClean="0"/>
              <a:t> </a:t>
            </a:r>
            <a:r>
              <a:rPr lang="en-US" dirty="0" err="1" smtClean="0"/>
              <a:t>pembangunan</a:t>
            </a:r>
            <a:r>
              <a:rPr lang="en-US" dirty="0" smtClean="0"/>
              <a:t> yang </a:t>
            </a:r>
            <a:r>
              <a:rPr lang="en-US" dirty="0" err="1" smtClean="0"/>
              <a:t>diterapkan</a:t>
            </a:r>
            <a:r>
              <a:rPr lang="en-US" dirty="0" smtClean="0"/>
              <a:t> </a:t>
            </a:r>
            <a:r>
              <a:rPr lang="en-US" dirty="0" err="1" smtClean="0"/>
              <a:t>dengan</a:t>
            </a:r>
            <a:r>
              <a:rPr lang="en-US" dirty="0" smtClean="0"/>
              <a:t> model </a:t>
            </a:r>
            <a:r>
              <a:rPr lang="en-US" dirty="0" err="1" smtClean="0"/>
              <a:t>dari</a:t>
            </a:r>
            <a:r>
              <a:rPr lang="en-US" dirty="0" smtClean="0"/>
              <a:t> “</a:t>
            </a:r>
            <a:r>
              <a:rPr lang="en-US" dirty="0" err="1" smtClean="0"/>
              <a:t>atas</a:t>
            </a:r>
            <a:r>
              <a:rPr lang="en-US" dirty="0" smtClean="0"/>
              <a:t>” </a:t>
            </a:r>
            <a:r>
              <a:rPr lang="en-US" dirty="0" err="1" smtClean="0"/>
              <a:t>dapat</a:t>
            </a:r>
            <a:r>
              <a:rPr lang="en-US" dirty="0" smtClean="0"/>
              <a:t> </a:t>
            </a:r>
            <a:r>
              <a:rPr lang="en-US" dirty="0" err="1" smtClean="0"/>
              <a:t>menyebabkan</a:t>
            </a:r>
            <a:r>
              <a:rPr lang="en-US" dirty="0" smtClean="0"/>
              <a:t> </a:t>
            </a:r>
            <a:r>
              <a:rPr lang="en-US" dirty="0" err="1" smtClean="0"/>
              <a:t>kemampuan</a:t>
            </a:r>
            <a:r>
              <a:rPr lang="en-US" dirty="0" smtClean="0"/>
              <a:t> </a:t>
            </a:r>
            <a:r>
              <a:rPr lang="en-US" dirty="0" err="1" smtClean="0"/>
              <a:t>rakyat</a:t>
            </a:r>
            <a:r>
              <a:rPr lang="en-US" dirty="0" smtClean="0"/>
              <a:t> </a:t>
            </a:r>
            <a:r>
              <a:rPr lang="en-US" dirty="0" err="1" smtClean="0"/>
              <a:t>untuk</a:t>
            </a:r>
            <a:r>
              <a:rPr lang="en-US" dirty="0" smtClean="0"/>
              <a:t> </a:t>
            </a:r>
            <a:r>
              <a:rPr lang="en-US" dirty="0" err="1" smtClean="0"/>
              <a:t>menyampaikan</a:t>
            </a:r>
            <a:r>
              <a:rPr lang="en-US" dirty="0" smtClean="0"/>
              <a:t> </a:t>
            </a:r>
            <a:r>
              <a:rPr lang="en-US" dirty="0" err="1" smtClean="0"/>
              <a:t>aspirasi</a:t>
            </a:r>
            <a:r>
              <a:rPr lang="en-US" dirty="0" smtClean="0"/>
              <a:t> </a:t>
            </a:r>
            <a:r>
              <a:rPr lang="en-US" dirty="0" err="1" smtClean="0"/>
              <a:t>atau</a:t>
            </a:r>
            <a:r>
              <a:rPr lang="en-US" dirty="0" smtClean="0"/>
              <a:t> </a:t>
            </a:r>
            <a:r>
              <a:rPr lang="en-US" dirty="0" err="1" smtClean="0"/>
              <a:t>meminta</a:t>
            </a:r>
            <a:r>
              <a:rPr lang="en-US" dirty="0" smtClean="0"/>
              <a:t> </a:t>
            </a:r>
            <a:r>
              <a:rPr lang="en-US" dirty="0" err="1" smtClean="0"/>
              <a:t>pertanggungjawaban</a:t>
            </a:r>
            <a:r>
              <a:rPr lang="en-US" dirty="0" smtClean="0"/>
              <a:t> </a:t>
            </a:r>
            <a:r>
              <a:rPr lang="en-US" dirty="0" err="1" smtClean="0"/>
              <a:t>kepada</a:t>
            </a:r>
            <a:r>
              <a:rPr lang="en-US" dirty="0" smtClean="0"/>
              <a:t> </a:t>
            </a:r>
            <a:r>
              <a:rPr lang="en-US" dirty="0" err="1" smtClean="0"/>
              <a:t>negara</a:t>
            </a:r>
            <a:r>
              <a:rPr lang="en-US" dirty="0" smtClean="0"/>
              <a:t> </a:t>
            </a:r>
            <a:r>
              <a:rPr lang="en-US" dirty="0" err="1" smtClean="0"/>
              <a:t>menjadi</a:t>
            </a:r>
            <a:r>
              <a:rPr lang="en-US" dirty="0" smtClean="0"/>
              <a:t> </a:t>
            </a:r>
            <a:r>
              <a:rPr lang="en-US" dirty="0" err="1" smtClean="0"/>
              <a:t>melemah</a:t>
            </a:r>
            <a:r>
              <a:rPr lang="en-US" dirty="0" smtClean="0"/>
              <a:t>. </a:t>
            </a:r>
            <a:r>
              <a:rPr lang="en-US" dirty="0" err="1" smtClean="0"/>
              <a:t>Ini</a:t>
            </a:r>
            <a:r>
              <a:rPr lang="en-US" dirty="0" smtClean="0"/>
              <a:t> </a:t>
            </a:r>
            <a:r>
              <a:rPr lang="en-US" dirty="0" err="1" smtClean="0"/>
              <a:t>melemahkan</a:t>
            </a:r>
            <a:r>
              <a:rPr lang="en-US" dirty="0" smtClean="0"/>
              <a:t> </a:t>
            </a:r>
            <a:r>
              <a:rPr lang="en-US" dirty="0" err="1" smtClean="0"/>
              <a:t>semangat</a:t>
            </a:r>
            <a:r>
              <a:rPr lang="en-US" dirty="0" smtClean="0"/>
              <a:t> </a:t>
            </a:r>
            <a:r>
              <a:rPr lang="en-US" dirty="0" err="1" smtClean="0"/>
              <a:t>dan</a:t>
            </a:r>
            <a:r>
              <a:rPr lang="en-US" dirty="0" smtClean="0"/>
              <a:t> </a:t>
            </a:r>
            <a:r>
              <a:rPr lang="en-US" dirty="0" err="1" smtClean="0"/>
              <a:t>kemampuan</a:t>
            </a:r>
            <a:r>
              <a:rPr lang="en-US" dirty="0" smtClean="0"/>
              <a:t> </a:t>
            </a:r>
            <a:r>
              <a:rPr lang="en-US" dirty="0" err="1" smtClean="0"/>
              <a:t>berdemokrasi</a:t>
            </a:r>
            <a:r>
              <a:rPr lang="en-US" dirty="0" smtClean="0"/>
              <a:t> </a:t>
            </a:r>
            <a:r>
              <a:rPr lang="en-US" dirty="0" err="1" smtClean="0"/>
              <a:t>bagi</a:t>
            </a:r>
            <a:r>
              <a:rPr lang="en-US" dirty="0" smtClean="0"/>
              <a:t> </a:t>
            </a:r>
            <a:r>
              <a:rPr lang="en-US" dirty="0" err="1" smtClean="0"/>
              <a:t>rakyat</a:t>
            </a:r>
            <a:r>
              <a:rPr lang="en-US" dirty="0" smtClean="0"/>
              <a:t> </a:t>
            </a:r>
            <a:r>
              <a:rPr lang="en-US" dirty="0" err="1" smtClean="0"/>
              <a:t>dan</a:t>
            </a:r>
            <a:r>
              <a:rPr lang="en-US" dirty="0" smtClean="0"/>
              <a:t> </a:t>
            </a:r>
            <a:r>
              <a:rPr lang="en-US" dirty="0" err="1" smtClean="0"/>
              <a:t>melemahnya</a:t>
            </a:r>
            <a:r>
              <a:rPr lang="en-US" dirty="0" smtClean="0"/>
              <a:t> </a:t>
            </a:r>
            <a:r>
              <a:rPr lang="en-US" dirty="0" err="1" smtClean="0"/>
              <a:t>semangat</a:t>
            </a:r>
            <a:r>
              <a:rPr lang="en-US" dirty="0" smtClean="0"/>
              <a:t> </a:t>
            </a:r>
            <a:r>
              <a:rPr lang="en-US" dirty="0" err="1" smtClean="0"/>
              <a:t>untuk</a:t>
            </a:r>
            <a:r>
              <a:rPr lang="en-US" dirty="0" smtClean="0"/>
              <a:t> </a:t>
            </a:r>
            <a:r>
              <a:rPr lang="en-US" dirty="0" err="1" smtClean="0"/>
              <a:t>menjadi</a:t>
            </a:r>
            <a:r>
              <a:rPr lang="en-US" dirty="0" smtClean="0"/>
              <a:t> </a:t>
            </a:r>
            <a:r>
              <a:rPr lang="en-US" dirty="0" err="1" smtClean="0"/>
              <a:t>masyarakat</a:t>
            </a:r>
            <a:r>
              <a:rPr lang="en-US" dirty="0" smtClean="0"/>
              <a:t> </a:t>
            </a:r>
            <a:r>
              <a:rPr lang="en-US" dirty="0" err="1" smtClean="0"/>
              <a:t>sipil</a:t>
            </a:r>
            <a:r>
              <a:rPr lang="en-US" dirty="0" smtClean="0"/>
              <a:t> yang </a:t>
            </a:r>
            <a:r>
              <a:rPr lang="en-US" dirty="0" err="1" smtClean="0"/>
              <a:t>handal</a:t>
            </a:r>
            <a:r>
              <a:rPr lang="en-US" dirty="0" smtClean="0"/>
              <a:t>.</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SITUASI DI INDONESIA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1</a:t>
            </a:r>
            <a:r>
              <a:rPr lang="id-ID" dirty="0" smtClean="0"/>
              <a:t>.</a:t>
            </a:r>
            <a:r>
              <a:rPr lang="en-US" dirty="0" smtClean="0"/>
              <a:t> </a:t>
            </a:r>
            <a:r>
              <a:rPr lang="en-US" dirty="0" err="1" smtClean="0"/>
              <a:t>Adanya</a:t>
            </a:r>
            <a:r>
              <a:rPr lang="en-US" dirty="0" smtClean="0"/>
              <a:t> </a:t>
            </a:r>
            <a:r>
              <a:rPr lang="en-US" dirty="0" err="1" smtClean="0"/>
              <a:t>kerusakan</a:t>
            </a:r>
            <a:r>
              <a:rPr lang="en-US" dirty="0" smtClean="0"/>
              <a:t> </a:t>
            </a:r>
            <a:r>
              <a:rPr lang="en-US" dirty="0" err="1" smtClean="0"/>
              <a:t>lingkungan</a:t>
            </a:r>
            <a:r>
              <a:rPr lang="en-US" dirty="0" smtClean="0"/>
              <a:t> </a:t>
            </a:r>
            <a:r>
              <a:rPr lang="en-US" dirty="0" err="1" smtClean="0"/>
              <a:t>berkelanjutan</a:t>
            </a:r>
            <a:r>
              <a:rPr lang="en-US" dirty="0" smtClean="0"/>
              <a:t> yang </a:t>
            </a:r>
            <a:r>
              <a:rPr lang="en-US" dirty="0" err="1" smtClean="0"/>
              <a:t>tidak</a:t>
            </a:r>
            <a:r>
              <a:rPr lang="en-US" dirty="0" smtClean="0"/>
              <a:t> </a:t>
            </a:r>
            <a:r>
              <a:rPr lang="en-US" dirty="0" err="1" smtClean="0"/>
              <a:t>memungkinkan</a:t>
            </a:r>
            <a:r>
              <a:rPr lang="en-US" dirty="0" smtClean="0"/>
              <a:t> </a:t>
            </a:r>
            <a:r>
              <a:rPr lang="en-US" dirty="0" err="1" smtClean="0"/>
              <a:t>ada</a:t>
            </a:r>
            <a:r>
              <a:rPr lang="en-US" dirty="0" smtClean="0"/>
              <a:t> </a:t>
            </a:r>
            <a:r>
              <a:rPr lang="en-US" dirty="0" err="1" smtClean="0"/>
              <a:t>pewarisan</a:t>
            </a:r>
            <a:r>
              <a:rPr lang="en-US" dirty="0" smtClean="0"/>
              <a:t> </a:t>
            </a:r>
            <a:r>
              <a:rPr lang="en-US" dirty="0" err="1" smtClean="0"/>
              <a:t>kesejahteraan</a:t>
            </a:r>
            <a:r>
              <a:rPr lang="en-US" dirty="0" smtClean="0"/>
              <a:t>.</a:t>
            </a:r>
          </a:p>
          <a:p>
            <a:pPr>
              <a:buNone/>
            </a:pPr>
            <a:r>
              <a:rPr lang="en-US" dirty="0" err="1" smtClean="0"/>
              <a:t>Contoh</a:t>
            </a:r>
            <a:r>
              <a:rPr lang="en-US" dirty="0" smtClean="0"/>
              <a:t>: “</a:t>
            </a:r>
            <a:r>
              <a:rPr lang="en-US" dirty="0" err="1" smtClean="0"/>
              <a:t>lumpur</a:t>
            </a:r>
            <a:r>
              <a:rPr lang="en-US" dirty="0" smtClean="0"/>
              <a:t> </a:t>
            </a:r>
            <a:r>
              <a:rPr lang="en-US" dirty="0" err="1" smtClean="0"/>
              <a:t>Lapindo</a:t>
            </a:r>
            <a:r>
              <a:rPr lang="en-US" dirty="0" smtClean="0"/>
              <a:t>” yang </a:t>
            </a:r>
            <a:r>
              <a:rPr lang="en-US" dirty="0" err="1" smtClean="0"/>
              <a:t>disebabkan</a:t>
            </a:r>
            <a:r>
              <a:rPr lang="en-US" dirty="0" smtClean="0"/>
              <a:t> </a:t>
            </a:r>
            <a:r>
              <a:rPr lang="en-US" dirty="0" err="1" smtClean="0"/>
              <a:t>oleh</a:t>
            </a:r>
            <a:r>
              <a:rPr lang="en-US" dirty="0" smtClean="0"/>
              <a:t> </a:t>
            </a:r>
            <a:r>
              <a:rPr lang="en-US" dirty="0" err="1" smtClean="0"/>
              <a:t>adanya</a:t>
            </a:r>
            <a:r>
              <a:rPr lang="en-US" dirty="0" smtClean="0"/>
              <a:t> </a:t>
            </a:r>
            <a:r>
              <a:rPr lang="en-US" dirty="0" err="1" smtClean="0"/>
              <a:t>kecerobohan</a:t>
            </a:r>
            <a:r>
              <a:rPr lang="en-US" dirty="0" smtClean="0"/>
              <a:t> </a:t>
            </a:r>
            <a:r>
              <a:rPr lang="en-US" dirty="0" err="1" smtClean="0"/>
              <a:t>pengeboran</a:t>
            </a:r>
            <a:r>
              <a:rPr lang="en-US" dirty="0" smtClean="0"/>
              <a:t> </a:t>
            </a:r>
            <a:r>
              <a:rPr lang="en-US" dirty="0" err="1" smtClean="0"/>
              <a:t>minyak</a:t>
            </a:r>
            <a:r>
              <a:rPr lang="en-US" dirty="0" smtClean="0"/>
              <a:t>; </a:t>
            </a:r>
            <a:r>
              <a:rPr lang="en-US" dirty="0" err="1" smtClean="0"/>
              <a:t>pencemaran</a:t>
            </a:r>
            <a:r>
              <a:rPr lang="en-US" dirty="0" smtClean="0"/>
              <a:t> </a:t>
            </a:r>
            <a:r>
              <a:rPr lang="en-US" dirty="0" err="1" smtClean="0"/>
              <a:t>oleh</a:t>
            </a:r>
            <a:r>
              <a:rPr lang="en-US" dirty="0" smtClean="0"/>
              <a:t> </a:t>
            </a:r>
            <a:r>
              <a:rPr lang="en-US" dirty="0" err="1" smtClean="0"/>
              <a:t>pembuangan</a:t>
            </a:r>
            <a:r>
              <a:rPr lang="en-US" dirty="0" smtClean="0"/>
              <a:t> </a:t>
            </a:r>
            <a:r>
              <a:rPr lang="en-US" dirty="0" err="1" smtClean="0"/>
              <a:t>limbah</a:t>
            </a:r>
            <a:r>
              <a:rPr lang="en-US" dirty="0" smtClean="0"/>
              <a:t> (tailing) </a:t>
            </a:r>
            <a:r>
              <a:rPr lang="en-US" dirty="0" err="1" smtClean="0"/>
              <a:t>oleh</a:t>
            </a:r>
            <a:r>
              <a:rPr lang="en-US" dirty="0" smtClean="0"/>
              <a:t> </a:t>
            </a:r>
            <a:r>
              <a:rPr lang="en-US" dirty="0" err="1" smtClean="0"/>
              <a:t>penambangan</a:t>
            </a:r>
            <a:r>
              <a:rPr lang="en-US" dirty="0" smtClean="0"/>
              <a:t> Freeport </a:t>
            </a:r>
            <a:r>
              <a:rPr lang="en-US" dirty="0" err="1" smtClean="0"/>
              <a:t>di</a:t>
            </a:r>
            <a:r>
              <a:rPr lang="en-US" dirty="0" smtClean="0"/>
              <a:t> </a:t>
            </a:r>
            <a:r>
              <a:rPr lang="en-US" dirty="0" err="1" smtClean="0"/>
              <a:t>Timika</a:t>
            </a:r>
            <a:r>
              <a:rPr lang="en-US" dirty="0" smtClean="0"/>
              <a:t>; </a:t>
            </a:r>
            <a:r>
              <a:rPr lang="en-US" dirty="0" err="1" smtClean="0"/>
              <a:t>perkebunan</a:t>
            </a:r>
            <a:r>
              <a:rPr lang="en-US" dirty="0" smtClean="0"/>
              <a:t> </a:t>
            </a:r>
            <a:r>
              <a:rPr lang="en-US" dirty="0" err="1" smtClean="0"/>
              <a:t>monokoltur</a:t>
            </a:r>
            <a:r>
              <a:rPr lang="en-US" dirty="0" smtClean="0"/>
              <a:t> </a:t>
            </a:r>
            <a:r>
              <a:rPr lang="en-US" dirty="0" err="1" smtClean="0"/>
              <a:t>kelapa</a:t>
            </a:r>
            <a:r>
              <a:rPr lang="en-US" dirty="0" smtClean="0"/>
              <a:t> </a:t>
            </a:r>
            <a:r>
              <a:rPr lang="en-US" dirty="0" err="1" smtClean="0"/>
              <a:t>sawit</a:t>
            </a:r>
            <a:r>
              <a:rPr lang="en-US" dirty="0" smtClean="0"/>
              <a:t> yang </a:t>
            </a:r>
            <a:r>
              <a:rPr lang="en-US" dirty="0" err="1" smtClean="0"/>
              <a:t>memungkinkan</a:t>
            </a:r>
            <a:r>
              <a:rPr lang="en-US" dirty="0" smtClean="0"/>
              <a:t> </a:t>
            </a:r>
            <a:r>
              <a:rPr lang="en-US" dirty="0" err="1" smtClean="0"/>
              <a:t>rusaknya</a:t>
            </a:r>
            <a:r>
              <a:rPr lang="en-US" dirty="0" smtClean="0"/>
              <a:t> </a:t>
            </a:r>
            <a:r>
              <a:rPr lang="en-US" dirty="0" err="1" smtClean="0"/>
              <a:t>struktur</a:t>
            </a:r>
            <a:r>
              <a:rPr lang="en-US" dirty="0" smtClean="0"/>
              <a:t>, texture, </a:t>
            </a:r>
            <a:r>
              <a:rPr lang="en-US" dirty="0" err="1" smtClean="0"/>
              <a:t>dan</a:t>
            </a:r>
            <a:r>
              <a:rPr lang="en-US" dirty="0" smtClean="0"/>
              <a:t> </a:t>
            </a:r>
            <a:r>
              <a:rPr lang="en-US" dirty="0" err="1" smtClean="0"/>
              <a:t>kandungan</a:t>
            </a:r>
            <a:r>
              <a:rPr lang="en-US" dirty="0" smtClean="0"/>
              <a:t> </a:t>
            </a:r>
            <a:r>
              <a:rPr lang="en-US" dirty="0" err="1" smtClean="0"/>
              <a:t>kimia</a:t>
            </a:r>
            <a:r>
              <a:rPr lang="en-US" dirty="0" smtClean="0"/>
              <a:t> (</a:t>
            </a:r>
            <a:r>
              <a:rPr lang="en-US" dirty="0" err="1" smtClean="0"/>
              <a:t>termasuk</a:t>
            </a:r>
            <a:r>
              <a:rPr lang="en-US" dirty="0" smtClean="0"/>
              <a:t> </a:t>
            </a:r>
            <a:r>
              <a:rPr lang="en-US" dirty="0" err="1" smtClean="0"/>
              <a:t>keasaman</a:t>
            </a:r>
            <a:r>
              <a:rPr lang="en-US" dirty="0" smtClean="0"/>
              <a:t> </a:t>
            </a:r>
            <a:r>
              <a:rPr lang="en-US" dirty="0" err="1" smtClean="0"/>
              <a:t>tanah</a:t>
            </a:r>
            <a:r>
              <a:rPr lang="en-US" dirty="0" smtClean="0"/>
              <a:t>) </a:t>
            </a:r>
            <a:r>
              <a:rPr lang="en-US" dirty="0" err="1" smtClean="0"/>
              <a:t>dari</a:t>
            </a:r>
            <a:r>
              <a:rPr lang="en-US" dirty="0" smtClean="0"/>
              <a:t> </a:t>
            </a:r>
            <a:r>
              <a:rPr lang="en-US" dirty="0" err="1" smtClean="0"/>
              <a:t>lahan</a:t>
            </a:r>
            <a:r>
              <a:rPr lang="en-US" dirty="0" smtClean="0"/>
              <a:t> </a:t>
            </a:r>
            <a:r>
              <a:rPr lang="en-US" dirty="0" err="1" smtClean="0"/>
              <a:t>kelapa</a:t>
            </a:r>
            <a:r>
              <a:rPr lang="en-US" dirty="0" smtClean="0"/>
              <a:t> </a:t>
            </a:r>
            <a:r>
              <a:rPr lang="en-US" dirty="0" err="1" smtClean="0"/>
              <a:t>sawit</a:t>
            </a:r>
            <a:r>
              <a:rPr lang="en-US" dirty="0" smtClean="0"/>
              <a: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a:buNone/>
            </a:pPr>
            <a:r>
              <a:rPr lang="en-US" dirty="0" smtClean="0"/>
              <a:t>2</a:t>
            </a:r>
            <a:r>
              <a:rPr lang="id-ID" dirty="0" smtClean="0"/>
              <a:t>. B</a:t>
            </a:r>
            <a:r>
              <a:rPr lang="en-US" dirty="0" err="1" smtClean="0"/>
              <a:t>esarnya</a:t>
            </a:r>
            <a:r>
              <a:rPr lang="en-US" dirty="0" smtClean="0"/>
              <a:t> </a:t>
            </a:r>
            <a:r>
              <a:rPr lang="en-US" dirty="0" err="1" smtClean="0"/>
              <a:t>perbedaan</a:t>
            </a:r>
            <a:r>
              <a:rPr lang="en-US" dirty="0" smtClean="0"/>
              <a:t> </a:t>
            </a:r>
            <a:r>
              <a:rPr lang="en-US" dirty="0" err="1" smtClean="0"/>
              <a:t>kekayaan</a:t>
            </a:r>
            <a:r>
              <a:rPr lang="en-US" dirty="0" smtClean="0"/>
              <a:t> </a:t>
            </a:r>
            <a:r>
              <a:rPr lang="en-US" dirty="0" err="1" smtClean="0"/>
              <a:t>antara</a:t>
            </a:r>
            <a:r>
              <a:rPr lang="en-US" dirty="0" smtClean="0"/>
              <a:t> </a:t>
            </a:r>
            <a:r>
              <a:rPr lang="en-US" dirty="0" err="1" smtClean="0"/>
              <a:t>si</a:t>
            </a:r>
            <a:r>
              <a:rPr lang="en-US" dirty="0" smtClean="0"/>
              <a:t> </a:t>
            </a:r>
            <a:r>
              <a:rPr lang="en-US" dirty="0" err="1" smtClean="0"/>
              <a:t>miskin</a:t>
            </a:r>
            <a:r>
              <a:rPr lang="en-US" dirty="0" smtClean="0"/>
              <a:t> </a:t>
            </a:r>
            <a:r>
              <a:rPr lang="en-US" dirty="0" err="1" smtClean="0"/>
              <a:t>dan</a:t>
            </a:r>
            <a:r>
              <a:rPr lang="en-US" dirty="0" smtClean="0"/>
              <a:t> </a:t>
            </a:r>
            <a:r>
              <a:rPr lang="en-US" dirty="0" err="1" smtClean="0"/>
              <a:t>si</a:t>
            </a:r>
            <a:r>
              <a:rPr lang="en-US" dirty="0" smtClean="0"/>
              <a:t> </a:t>
            </a:r>
            <a:r>
              <a:rPr lang="en-US" dirty="0" err="1" smtClean="0"/>
              <a:t>kaya</a:t>
            </a:r>
            <a:endParaRPr lang="en-US" dirty="0" smtClean="0"/>
          </a:p>
          <a:p>
            <a:pPr>
              <a:buNone/>
            </a:pPr>
            <a:r>
              <a:rPr lang="en-US" dirty="0" err="1" smtClean="0"/>
              <a:t>Pada</a:t>
            </a:r>
            <a:r>
              <a:rPr lang="en-US" dirty="0" smtClean="0"/>
              <a:t> </a:t>
            </a:r>
            <a:r>
              <a:rPr lang="en-US" dirty="0" err="1" smtClean="0"/>
              <a:t>saat</a:t>
            </a:r>
            <a:r>
              <a:rPr lang="en-US" dirty="0" smtClean="0"/>
              <a:t> </a:t>
            </a:r>
            <a:r>
              <a:rPr lang="en-US" dirty="0" err="1" smtClean="0"/>
              <a:t>ini</a:t>
            </a:r>
            <a:r>
              <a:rPr lang="en-US" dirty="0" smtClean="0"/>
              <a:t> </a:t>
            </a:r>
            <a:r>
              <a:rPr lang="en-US" dirty="0" err="1" smtClean="0"/>
              <a:t>sebagian</a:t>
            </a:r>
            <a:r>
              <a:rPr lang="en-US" dirty="0" smtClean="0"/>
              <a:t> </a:t>
            </a:r>
            <a:r>
              <a:rPr lang="en-US" dirty="0" err="1" smtClean="0"/>
              <a:t>kelompok</a:t>
            </a:r>
            <a:r>
              <a:rPr lang="en-US" dirty="0" smtClean="0"/>
              <a:t> </a:t>
            </a:r>
            <a:r>
              <a:rPr lang="en-US" dirty="0" err="1" smtClean="0"/>
              <a:t>masyarakat</a:t>
            </a:r>
            <a:r>
              <a:rPr lang="en-US" dirty="0" smtClean="0"/>
              <a:t> </a:t>
            </a:r>
            <a:r>
              <a:rPr lang="en-US" dirty="0" err="1" smtClean="0"/>
              <a:t>mempunyai</a:t>
            </a:r>
            <a:r>
              <a:rPr lang="en-US" dirty="0" smtClean="0"/>
              <a:t> </a:t>
            </a:r>
            <a:r>
              <a:rPr lang="en-US" dirty="0" err="1" smtClean="0"/>
              <a:t>kekayaan</a:t>
            </a:r>
            <a:r>
              <a:rPr lang="en-US" dirty="0" smtClean="0"/>
              <a:t> </a:t>
            </a:r>
            <a:r>
              <a:rPr lang="en-US" dirty="0" err="1" smtClean="0"/>
              <a:t>dan</a:t>
            </a:r>
            <a:r>
              <a:rPr lang="en-US" dirty="0" smtClean="0"/>
              <a:t> </a:t>
            </a:r>
            <a:r>
              <a:rPr lang="en-US" dirty="0" err="1" smtClean="0"/>
              <a:t>sekaligus</a:t>
            </a:r>
            <a:r>
              <a:rPr lang="en-US" dirty="0" smtClean="0"/>
              <a:t> </a:t>
            </a:r>
            <a:r>
              <a:rPr lang="en-US" dirty="0" err="1" smtClean="0"/>
              <a:t>kekuasaan</a:t>
            </a:r>
            <a:r>
              <a:rPr lang="en-US" dirty="0" smtClean="0"/>
              <a:t> yang </a:t>
            </a:r>
            <a:r>
              <a:rPr lang="en-US" dirty="0" err="1" smtClean="0"/>
              <a:t>sangat</a:t>
            </a:r>
            <a:r>
              <a:rPr lang="en-US" dirty="0" smtClean="0"/>
              <a:t> </a:t>
            </a:r>
            <a:r>
              <a:rPr lang="en-US" dirty="0" err="1" smtClean="0"/>
              <a:t>besar</a:t>
            </a:r>
            <a:r>
              <a:rPr lang="en-US" dirty="0" smtClean="0"/>
              <a:t> </a:t>
            </a:r>
            <a:r>
              <a:rPr lang="en-US" dirty="0" err="1" smtClean="0"/>
              <a:t>dan</a:t>
            </a:r>
            <a:r>
              <a:rPr lang="en-US" dirty="0" smtClean="0"/>
              <a:t> </a:t>
            </a:r>
            <a:r>
              <a:rPr lang="en-US" dirty="0" err="1" smtClean="0"/>
              <a:t>berhadapan</a:t>
            </a:r>
            <a:r>
              <a:rPr lang="en-US" dirty="0" smtClean="0"/>
              <a:t> </a:t>
            </a:r>
            <a:r>
              <a:rPr lang="en-US" dirty="0" err="1" smtClean="0"/>
              <a:t>dengan</a:t>
            </a:r>
            <a:r>
              <a:rPr lang="en-US" dirty="0" smtClean="0"/>
              <a:t> </a:t>
            </a:r>
            <a:r>
              <a:rPr lang="en-US" dirty="0" err="1" smtClean="0"/>
              <a:t>mayoritas</a:t>
            </a:r>
            <a:r>
              <a:rPr lang="en-US" dirty="0" smtClean="0"/>
              <a:t> </a:t>
            </a:r>
            <a:r>
              <a:rPr lang="en-US" dirty="0" err="1" smtClean="0"/>
              <a:t>masyarakat</a:t>
            </a:r>
            <a:r>
              <a:rPr lang="en-US" dirty="0" smtClean="0"/>
              <a:t> </a:t>
            </a:r>
            <a:r>
              <a:rPr lang="en-US" dirty="0" err="1" smtClean="0"/>
              <a:t>miskin</a:t>
            </a:r>
            <a:r>
              <a:rPr lang="en-US" dirty="0" smtClean="0"/>
              <a:t>. </a:t>
            </a:r>
            <a:r>
              <a:rPr lang="en-US" dirty="0" err="1" smtClean="0"/>
              <a:t>Gejala</a:t>
            </a:r>
            <a:r>
              <a:rPr lang="en-US" dirty="0" smtClean="0"/>
              <a:t> </a:t>
            </a:r>
            <a:r>
              <a:rPr lang="en-US" dirty="0" err="1" smtClean="0"/>
              <a:t>ini</a:t>
            </a:r>
            <a:r>
              <a:rPr lang="en-US" dirty="0" smtClean="0"/>
              <a:t>, </a:t>
            </a:r>
            <a:r>
              <a:rPr lang="en-US" dirty="0" err="1" smtClean="0"/>
              <a:t>akan</a:t>
            </a:r>
            <a:r>
              <a:rPr lang="en-US" dirty="0" smtClean="0"/>
              <a:t> </a:t>
            </a:r>
            <a:r>
              <a:rPr lang="en-US" dirty="0" err="1" smtClean="0"/>
              <a:t>menciptakan</a:t>
            </a:r>
            <a:r>
              <a:rPr lang="en-US" dirty="0" smtClean="0"/>
              <a:t> </a:t>
            </a:r>
            <a:r>
              <a:rPr lang="en-US" dirty="0" err="1" smtClean="0"/>
              <a:t>jurang</a:t>
            </a:r>
            <a:r>
              <a:rPr lang="en-US" dirty="0" smtClean="0"/>
              <a:t> </a:t>
            </a:r>
            <a:r>
              <a:rPr lang="en-US" dirty="0" err="1" smtClean="0"/>
              <a:t>pemisah</a:t>
            </a:r>
            <a:r>
              <a:rPr lang="en-US" dirty="0" smtClean="0"/>
              <a:t> yang </a:t>
            </a:r>
            <a:r>
              <a:rPr lang="en-US" dirty="0" err="1" smtClean="0"/>
              <a:t>akan</a:t>
            </a:r>
            <a:r>
              <a:rPr lang="en-US" dirty="0" smtClean="0"/>
              <a:t> </a:t>
            </a:r>
            <a:r>
              <a:rPr lang="en-US" dirty="0" err="1" smtClean="0"/>
              <a:t>semakin</a:t>
            </a:r>
            <a:r>
              <a:rPr lang="en-US" dirty="0" smtClean="0"/>
              <a:t> </a:t>
            </a:r>
            <a:r>
              <a:rPr lang="en-US" dirty="0" err="1" smtClean="0"/>
              <a:t>lebar</a:t>
            </a:r>
            <a:r>
              <a:rPr lang="en-US" dirty="0" smtClean="0"/>
              <a:t> </a:t>
            </a:r>
            <a:r>
              <a:rPr lang="en-US" dirty="0" err="1" smtClean="0"/>
              <a:t>dan</a:t>
            </a:r>
            <a:r>
              <a:rPr lang="en-US" dirty="0" smtClean="0"/>
              <a:t> </a:t>
            </a:r>
            <a:r>
              <a:rPr lang="en-US" dirty="0" err="1" smtClean="0"/>
              <a:t>akan</a:t>
            </a:r>
            <a:r>
              <a:rPr lang="en-US" dirty="0" smtClean="0"/>
              <a:t> </a:t>
            </a:r>
            <a:r>
              <a:rPr lang="en-US" dirty="0" err="1" smtClean="0"/>
              <a:t>dengan</a:t>
            </a:r>
            <a:r>
              <a:rPr lang="en-US" dirty="0" smtClean="0"/>
              <a:t> </a:t>
            </a:r>
            <a:r>
              <a:rPr lang="en-US" dirty="0" err="1" smtClean="0"/>
              <a:t>mudah</a:t>
            </a:r>
            <a:r>
              <a:rPr lang="en-US" dirty="0" smtClean="0"/>
              <a:t> </a:t>
            </a:r>
            <a:r>
              <a:rPr lang="en-US" dirty="0" err="1" smtClean="0"/>
              <a:t>memicu</a:t>
            </a:r>
            <a:r>
              <a:rPr lang="en-US" dirty="0" smtClean="0"/>
              <a:t> </a:t>
            </a:r>
            <a:r>
              <a:rPr lang="en-US" dirty="0" err="1" smtClean="0"/>
              <a:t>ketidakpuasan</a:t>
            </a:r>
            <a:r>
              <a:rPr lang="en-US" dirty="0" smtClean="0"/>
              <a:t> </a:t>
            </a:r>
            <a:r>
              <a:rPr lang="en-US" dirty="0" err="1" smtClean="0"/>
              <a:t>kelompok</a:t>
            </a:r>
            <a:r>
              <a:rPr lang="en-US" dirty="0" smtClean="0"/>
              <a:t> </a:t>
            </a:r>
            <a:r>
              <a:rPr lang="en-US" dirty="0" err="1" smtClean="0"/>
              <a:t>mayoritas</a:t>
            </a:r>
            <a:r>
              <a:rPr lang="en-US" dirty="0" smtClean="0"/>
              <a:t> yang </a:t>
            </a:r>
            <a:r>
              <a:rPr lang="en-US" dirty="0" err="1" smtClean="0"/>
              <a:t>memungkinkan</a:t>
            </a:r>
            <a:r>
              <a:rPr lang="en-US" dirty="0" smtClean="0"/>
              <a:t> </a:t>
            </a:r>
            <a:r>
              <a:rPr lang="en-US" dirty="0" err="1" smtClean="0"/>
              <a:t>gerakan-gerakan</a:t>
            </a:r>
            <a:r>
              <a:rPr lang="en-US" dirty="0" smtClean="0"/>
              <a:t> </a:t>
            </a:r>
            <a:r>
              <a:rPr lang="en-US" dirty="0" err="1" smtClean="0"/>
              <a:t>perlawanan</a:t>
            </a:r>
            <a:r>
              <a:rPr lang="en-US" dirty="0" smtClean="0"/>
              <a:t> </a:t>
            </a:r>
            <a:r>
              <a:rPr lang="en-US" dirty="0" err="1" smtClean="0"/>
              <a:t>dan</a:t>
            </a:r>
            <a:r>
              <a:rPr lang="en-US" dirty="0" smtClean="0"/>
              <a:t> </a:t>
            </a:r>
            <a:r>
              <a:rPr lang="en-US" dirty="0" err="1" smtClean="0"/>
              <a:t>bahkan</a:t>
            </a:r>
            <a:r>
              <a:rPr lang="en-US" dirty="0" smtClean="0"/>
              <a:t> </a:t>
            </a:r>
            <a:r>
              <a:rPr lang="en-US" dirty="0" err="1" smtClean="0"/>
              <a:t>pemisahan</a:t>
            </a:r>
            <a:r>
              <a:rPr lang="en-US" dirty="0" smtClean="0"/>
              <a:t> </a:t>
            </a:r>
            <a:r>
              <a:rPr lang="en-US" dirty="0" err="1" smtClean="0"/>
              <a:t>dari</a:t>
            </a:r>
            <a:r>
              <a:rPr lang="en-US" dirty="0" smtClean="0"/>
              <a:t> NKRI</a:t>
            </a:r>
          </a:p>
          <a:p>
            <a:pPr>
              <a:buNone/>
            </a:pPr>
            <a:r>
              <a:rPr lang="en-US" dirty="0" err="1" smtClean="0"/>
              <a:t>Contoh</a:t>
            </a:r>
            <a:r>
              <a:rPr lang="en-US" dirty="0" smtClean="0"/>
              <a:t>: </a:t>
            </a:r>
            <a:r>
              <a:rPr lang="en-US" dirty="0" err="1" smtClean="0"/>
              <a:t>maraknya</a:t>
            </a:r>
            <a:r>
              <a:rPr lang="en-US" dirty="0" smtClean="0"/>
              <a:t> </a:t>
            </a:r>
            <a:r>
              <a:rPr lang="en-US" dirty="0" err="1" smtClean="0"/>
              <a:t>pembentukan</a:t>
            </a:r>
            <a:r>
              <a:rPr lang="en-US" dirty="0" smtClean="0"/>
              <a:t> </a:t>
            </a:r>
            <a:r>
              <a:rPr lang="en-US" dirty="0" err="1" smtClean="0"/>
              <a:t>daerah</a:t>
            </a:r>
            <a:r>
              <a:rPr lang="en-US" dirty="0" smtClean="0"/>
              <a:t> </a:t>
            </a:r>
            <a:r>
              <a:rPr lang="en-US" dirty="0" err="1" smtClean="0"/>
              <a:t>otonomi</a:t>
            </a:r>
            <a:r>
              <a:rPr lang="en-US" dirty="0" smtClean="0"/>
              <a:t> </a:t>
            </a:r>
            <a:r>
              <a:rPr lang="en-US" dirty="0" err="1" smtClean="0"/>
              <a:t>baru</a:t>
            </a:r>
            <a:r>
              <a:rPr lang="en-US" dirty="0" smtClean="0"/>
              <a:t> </a:t>
            </a:r>
            <a:r>
              <a:rPr lang="en-US" dirty="0" err="1" smtClean="0"/>
              <a:t>dipicu</a:t>
            </a:r>
            <a:r>
              <a:rPr lang="en-US" dirty="0" smtClean="0"/>
              <a:t> </a:t>
            </a:r>
            <a:r>
              <a:rPr lang="en-US" dirty="0" err="1" smtClean="0"/>
              <a:t>oleh</a:t>
            </a:r>
            <a:r>
              <a:rPr lang="en-US" dirty="0" smtClean="0"/>
              <a:t> </a:t>
            </a:r>
            <a:r>
              <a:rPr lang="en-US" dirty="0" err="1" smtClean="0"/>
              <a:t>ketidakpuasan</a:t>
            </a:r>
            <a:r>
              <a:rPr lang="en-US" dirty="0" smtClean="0"/>
              <a:t> </a:t>
            </a:r>
            <a:r>
              <a:rPr lang="en-US" dirty="0" err="1" smtClean="0"/>
              <a:t>daerah</a:t>
            </a:r>
            <a:r>
              <a:rPr lang="en-US" dirty="0" smtClean="0"/>
              <a:t> (</a:t>
            </a:r>
            <a:r>
              <a:rPr lang="en-US" dirty="0" err="1" smtClean="0"/>
              <a:t>wilayah</a:t>
            </a:r>
            <a:r>
              <a:rPr lang="en-US" dirty="0" smtClean="0"/>
              <a:t> </a:t>
            </a:r>
            <a:r>
              <a:rPr lang="en-US" dirty="0" err="1" smtClean="0"/>
              <a:t>luar</a:t>
            </a:r>
            <a:r>
              <a:rPr lang="en-US" dirty="0" smtClean="0"/>
              <a:t> </a:t>
            </a:r>
            <a:r>
              <a:rPr lang="en-US" dirty="0" err="1" smtClean="0"/>
              <a:t>Jawa</a:t>
            </a:r>
            <a:r>
              <a:rPr lang="en-US" dirty="0" smtClean="0"/>
              <a:t>) </a:t>
            </a:r>
            <a:r>
              <a:rPr lang="en-US" dirty="0" err="1" smtClean="0"/>
              <a:t>terhadap</a:t>
            </a:r>
            <a:r>
              <a:rPr lang="en-US" dirty="0" smtClean="0"/>
              <a:t> </a:t>
            </a:r>
            <a:r>
              <a:rPr lang="en-US" dirty="0" err="1" smtClean="0"/>
              <a:t>adanya</a:t>
            </a:r>
            <a:r>
              <a:rPr lang="en-US" dirty="0" smtClean="0"/>
              <a:t> </a:t>
            </a:r>
            <a:r>
              <a:rPr lang="en-US" dirty="0" err="1" smtClean="0"/>
              <a:t>ketidakmerataan</a:t>
            </a:r>
            <a:r>
              <a:rPr lang="en-US" dirty="0" smtClean="0"/>
              <a:t> </a:t>
            </a:r>
            <a:r>
              <a:rPr lang="en-US" dirty="0" err="1" smtClean="0"/>
              <a:t>pembangunan</a:t>
            </a:r>
            <a:r>
              <a:rPr lang="en-US" dirty="0" smtClean="0"/>
              <a:t>. </a:t>
            </a:r>
            <a:r>
              <a:rPr lang="en-US" dirty="0" err="1" smtClean="0"/>
              <a:t>Mereka</a:t>
            </a:r>
            <a:r>
              <a:rPr lang="en-US" dirty="0" smtClean="0"/>
              <a:t> </a:t>
            </a:r>
            <a:r>
              <a:rPr lang="en-US" dirty="0" err="1" smtClean="0"/>
              <a:t>menarik</a:t>
            </a:r>
            <a:r>
              <a:rPr lang="en-US" dirty="0" smtClean="0"/>
              <a:t> Dana </a:t>
            </a:r>
            <a:r>
              <a:rPr lang="en-US" dirty="0" err="1" smtClean="0"/>
              <a:t>Alokasi</a:t>
            </a:r>
            <a:r>
              <a:rPr lang="en-US" dirty="0" smtClean="0"/>
              <a:t> </a:t>
            </a:r>
            <a:r>
              <a:rPr lang="en-US" dirty="0" err="1" smtClean="0"/>
              <a:t>Umum</a:t>
            </a:r>
            <a:r>
              <a:rPr lang="en-US" dirty="0" smtClean="0"/>
              <a:t> </a:t>
            </a:r>
            <a:r>
              <a:rPr lang="en-US" dirty="0" err="1" smtClean="0"/>
              <a:t>sebesar-besarnya</a:t>
            </a:r>
            <a:r>
              <a:rPr lang="en-US" dirty="0" smtClean="0"/>
              <a:t> </a:t>
            </a:r>
            <a:r>
              <a:rPr lang="en-US" dirty="0" err="1" smtClean="0"/>
              <a:t>ke</a:t>
            </a:r>
            <a:r>
              <a:rPr lang="en-US" dirty="0" smtClean="0"/>
              <a:t> </a:t>
            </a:r>
            <a:r>
              <a:rPr lang="en-US" dirty="0" err="1" smtClean="0"/>
              <a:t>daerah</a:t>
            </a:r>
            <a:endParaRPr lang="en-US" dirty="0" smtClean="0"/>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buNone/>
            </a:pPr>
            <a:r>
              <a:rPr lang="en-US" dirty="0" smtClean="0"/>
              <a:t>3</a:t>
            </a:r>
            <a:r>
              <a:rPr lang="id-ID" dirty="0" smtClean="0"/>
              <a:t>.</a:t>
            </a:r>
            <a:r>
              <a:rPr lang="en-US" dirty="0" smtClean="0"/>
              <a:t> </a:t>
            </a:r>
            <a:r>
              <a:rPr lang="en-US" dirty="0" err="1" smtClean="0"/>
              <a:t>Maraknya</a:t>
            </a:r>
            <a:r>
              <a:rPr lang="en-US" dirty="0" smtClean="0"/>
              <a:t> </a:t>
            </a:r>
            <a:r>
              <a:rPr lang="en-US" dirty="0" err="1" smtClean="0"/>
              <a:t>Korupsi</a:t>
            </a:r>
            <a:r>
              <a:rPr lang="en-US" dirty="0" smtClean="0"/>
              <a:t> </a:t>
            </a:r>
            <a:r>
              <a:rPr lang="en-US" dirty="0" err="1" smtClean="0"/>
              <a:t>dan</a:t>
            </a:r>
            <a:r>
              <a:rPr lang="en-US" dirty="0" smtClean="0"/>
              <a:t> </a:t>
            </a:r>
            <a:r>
              <a:rPr lang="en-US" dirty="0" err="1" smtClean="0"/>
              <a:t>Pemborosan</a:t>
            </a:r>
            <a:r>
              <a:rPr lang="en-US" dirty="0" smtClean="0"/>
              <a:t> </a:t>
            </a:r>
            <a:r>
              <a:rPr lang="id-ID" dirty="0" smtClean="0"/>
              <a:t>d</a:t>
            </a:r>
            <a:r>
              <a:rPr lang="en-US" dirty="0" err="1" smtClean="0"/>
              <a:t>alam</a:t>
            </a:r>
            <a:r>
              <a:rPr lang="en-US" dirty="0" smtClean="0"/>
              <a:t> </a:t>
            </a:r>
            <a:r>
              <a:rPr lang="en-US" dirty="0" err="1" smtClean="0"/>
              <a:t>Pelaksanaan</a:t>
            </a:r>
            <a:r>
              <a:rPr lang="en-US" dirty="0" smtClean="0"/>
              <a:t> Pembangunan.</a:t>
            </a:r>
          </a:p>
          <a:p>
            <a:pPr>
              <a:buNone/>
            </a:pPr>
            <a:r>
              <a:rPr lang="en-US" dirty="0" err="1" smtClean="0"/>
              <a:t>Gejala</a:t>
            </a:r>
            <a:r>
              <a:rPr lang="en-US" dirty="0" smtClean="0"/>
              <a:t> </a:t>
            </a:r>
            <a:r>
              <a:rPr lang="en-US" dirty="0" err="1" smtClean="0"/>
              <a:t>ini</a:t>
            </a:r>
            <a:r>
              <a:rPr lang="en-US" dirty="0" smtClean="0"/>
              <a:t> </a:t>
            </a:r>
            <a:r>
              <a:rPr lang="en-US" dirty="0" err="1" smtClean="0"/>
              <a:t>sangat</a:t>
            </a:r>
            <a:r>
              <a:rPr lang="en-US" dirty="0" smtClean="0"/>
              <a:t> </a:t>
            </a:r>
            <a:r>
              <a:rPr lang="en-US" dirty="0" err="1" smtClean="0"/>
              <a:t>menyakitkan</a:t>
            </a:r>
            <a:r>
              <a:rPr lang="en-US" dirty="0" smtClean="0"/>
              <a:t> </a:t>
            </a:r>
            <a:r>
              <a:rPr lang="en-US" dirty="0" err="1" smtClean="0"/>
              <a:t>hati</a:t>
            </a:r>
            <a:r>
              <a:rPr lang="en-US" dirty="0" smtClean="0"/>
              <a:t> </a:t>
            </a:r>
            <a:r>
              <a:rPr lang="en-US" dirty="0" err="1" smtClean="0"/>
              <a:t>masyarakat</a:t>
            </a:r>
            <a:r>
              <a:rPr lang="en-US" dirty="0" smtClean="0"/>
              <a:t> </a:t>
            </a:r>
            <a:r>
              <a:rPr lang="en-US" dirty="0" err="1" smtClean="0"/>
              <a:t>banyak,karena</a:t>
            </a:r>
            <a:r>
              <a:rPr lang="en-US" dirty="0" smtClean="0"/>
              <a:t> </a:t>
            </a:r>
            <a:r>
              <a:rPr lang="en-US" dirty="0" err="1" smtClean="0"/>
              <a:t>pengkhianatan</a:t>
            </a:r>
            <a:r>
              <a:rPr lang="en-US" dirty="0" smtClean="0"/>
              <a:t> </a:t>
            </a:r>
            <a:r>
              <a:rPr lang="en-US" dirty="0" err="1" smtClean="0"/>
              <a:t>mereka</a:t>
            </a:r>
            <a:r>
              <a:rPr lang="en-US" dirty="0" smtClean="0"/>
              <a:t> </a:t>
            </a:r>
            <a:r>
              <a:rPr lang="en-US" dirty="0" err="1" smtClean="0"/>
              <a:t>terhadap</a:t>
            </a:r>
            <a:r>
              <a:rPr lang="en-US" dirty="0" smtClean="0"/>
              <a:t> </a:t>
            </a:r>
            <a:r>
              <a:rPr lang="en-US" dirty="0" err="1" smtClean="0"/>
              <a:t>mandat</a:t>
            </a:r>
            <a:r>
              <a:rPr lang="en-US" dirty="0" smtClean="0"/>
              <a:t> yang </a:t>
            </a:r>
            <a:r>
              <a:rPr lang="en-US" dirty="0" err="1" smtClean="0"/>
              <a:t>diberikan</a:t>
            </a:r>
            <a:r>
              <a:rPr lang="en-US" dirty="0" smtClean="0"/>
              <a:t> </a:t>
            </a:r>
            <a:r>
              <a:rPr lang="en-US" dirty="0" err="1" smtClean="0"/>
              <a:t>oleh</a:t>
            </a:r>
            <a:r>
              <a:rPr lang="en-US" dirty="0" smtClean="0"/>
              <a:t> </a:t>
            </a:r>
            <a:r>
              <a:rPr lang="en-US" dirty="0" err="1" smtClean="0"/>
              <a:t>rakyat</a:t>
            </a:r>
            <a:r>
              <a:rPr lang="en-US" dirty="0" smtClean="0"/>
              <a:t>. </a:t>
            </a:r>
            <a:r>
              <a:rPr lang="en-US" dirty="0" err="1" smtClean="0"/>
              <a:t>Namun</a:t>
            </a:r>
            <a:r>
              <a:rPr lang="en-US" dirty="0" smtClean="0"/>
              <a:t> </a:t>
            </a:r>
            <a:r>
              <a:rPr lang="en-US" dirty="0" err="1" smtClean="0"/>
              <a:t>kenyataannya</a:t>
            </a:r>
            <a:r>
              <a:rPr lang="en-US" dirty="0" smtClean="0"/>
              <a:t> </a:t>
            </a:r>
            <a:r>
              <a:rPr lang="en-US" dirty="0" err="1" smtClean="0"/>
              <a:t>adanya</a:t>
            </a:r>
            <a:r>
              <a:rPr lang="en-US" dirty="0" smtClean="0"/>
              <a:t> </a:t>
            </a:r>
            <a:r>
              <a:rPr lang="en-US" dirty="0" err="1" smtClean="0"/>
              <a:t>degradasi</a:t>
            </a:r>
            <a:r>
              <a:rPr lang="en-US" dirty="0" smtClean="0"/>
              <a:t> moral </a:t>
            </a:r>
            <a:r>
              <a:rPr lang="en-US" dirty="0" err="1" smtClean="0"/>
              <a:t>pada</a:t>
            </a:r>
            <a:r>
              <a:rPr lang="en-US" dirty="0" smtClean="0"/>
              <a:t> </a:t>
            </a:r>
            <a:r>
              <a:rPr lang="en-US" dirty="0" err="1" smtClean="0"/>
              <a:t>penguasa</a:t>
            </a:r>
            <a:r>
              <a:rPr lang="en-US" dirty="0" smtClean="0"/>
              <a:t> </a:t>
            </a:r>
            <a:r>
              <a:rPr lang="en-US" dirty="0" err="1" smtClean="0"/>
              <a:t>tersebut</a:t>
            </a:r>
            <a:r>
              <a:rPr lang="en-US" dirty="0" smtClean="0"/>
              <a:t> </a:t>
            </a:r>
            <a:r>
              <a:rPr lang="en-US" dirty="0" err="1" smtClean="0"/>
              <a:t>seringkali</a:t>
            </a:r>
            <a:r>
              <a:rPr lang="en-US" dirty="0" smtClean="0"/>
              <a:t> </a:t>
            </a:r>
            <a:r>
              <a:rPr lang="en-US" dirty="0" err="1" smtClean="0"/>
              <a:t>dianggap</a:t>
            </a:r>
            <a:r>
              <a:rPr lang="en-US" dirty="0" smtClean="0"/>
              <a:t> </a:t>
            </a:r>
            <a:r>
              <a:rPr lang="en-US" dirty="0" err="1" smtClean="0"/>
              <a:t>sebagai</a:t>
            </a:r>
            <a:r>
              <a:rPr lang="en-US" dirty="0" smtClean="0"/>
              <a:t> </a:t>
            </a:r>
            <a:r>
              <a:rPr lang="en-US" dirty="0" err="1" smtClean="0"/>
              <a:t>sesuatu</a:t>
            </a:r>
            <a:r>
              <a:rPr lang="en-US" dirty="0" smtClean="0"/>
              <a:t> </a:t>
            </a:r>
            <a:r>
              <a:rPr lang="en-US" dirty="0" err="1" smtClean="0"/>
              <a:t>hal</a:t>
            </a:r>
            <a:r>
              <a:rPr lang="en-US" dirty="0" smtClean="0"/>
              <a:t> yang </a:t>
            </a:r>
            <a:r>
              <a:rPr lang="en-US" dirty="0" err="1" smtClean="0"/>
              <a:t>biasa</a:t>
            </a:r>
            <a:r>
              <a:rPr lang="en-US" dirty="0" smtClean="0"/>
              <a:t> (</a:t>
            </a:r>
            <a:r>
              <a:rPr lang="en-US" dirty="0" err="1" smtClean="0"/>
              <a:t>bukan</a:t>
            </a:r>
            <a:r>
              <a:rPr lang="en-US" dirty="0" smtClean="0"/>
              <a:t> </a:t>
            </a:r>
            <a:r>
              <a:rPr lang="en-US" dirty="0" err="1" smtClean="0"/>
              <a:t>sesuatu</a:t>
            </a:r>
            <a:r>
              <a:rPr lang="en-US" dirty="0" smtClean="0"/>
              <a:t> yang </a:t>
            </a:r>
            <a:r>
              <a:rPr lang="en-US" dirty="0" err="1" smtClean="0"/>
              <a:t>memalukan</a:t>
            </a:r>
            <a:r>
              <a:rPr lang="en-US" dirty="0" smtClean="0"/>
              <a:t> </a:t>
            </a:r>
            <a:r>
              <a:rPr lang="en-US" dirty="0" err="1" smtClean="0"/>
              <a:t>dan</a:t>
            </a:r>
            <a:r>
              <a:rPr lang="en-US" dirty="0" smtClean="0"/>
              <a:t> </a:t>
            </a:r>
            <a:r>
              <a:rPr lang="en-US" dirty="0" err="1" smtClean="0"/>
              <a:t>tidak</a:t>
            </a:r>
            <a:r>
              <a:rPr lang="en-US" dirty="0" smtClean="0"/>
              <a:t> </a:t>
            </a:r>
            <a:r>
              <a:rPr lang="en-US" dirty="0" err="1" smtClean="0"/>
              <a:t>etis</a:t>
            </a:r>
            <a:r>
              <a:rPr lang="en-US" dirty="0" smtClean="0"/>
              <a:t>) </a:t>
            </a:r>
            <a:r>
              <a:rPr lang="en-US" dirty="0" err="1" smtClean="0"/>
              <a:t>dan</a:t>
            </a:r>
            <a:r>
              <a:rPr lang="en-US" dirty="0" smtClean="0"/>
              <a:t> </a:t>
            </a:r>
            <a:r>
              <a:rPr lang="en-US" dirty="0" err="1" smtClean="0"/>
              <a:t>akhirnya</a:t>
            </a:r>
            <a:r>
              <a:rPr lang="en-US" dirty="0" smtClean="0"/>
              <a:t> </a:t>
            </a:r>
            <a:r>
              <a:rPr lang="en-US" dirty="0" err="1" smtClean="0"/>
              <a:t>dilupakan</a:t>
            </a:r>
            <a:r>
              <a:rPr lang="en-US" dirty="0" smtClean="0"/>
              <a:t>. </a:t>
            </a:r>
            <a:r>
              <a:rPr lang="en-US" dirty="0" err="1" smtClean="0"/>
              <a:t>Apabila</a:t>
            </a:r>
            <a:r>
              <a:rPr lang="en-US" dirty="0" smtClean="0"/>
              <a:t> </a:t>
            </a:r>
            <a:r>
              <a:rPr lang="en-US" dirty="0" err="1" smtClean="0"/>
              <a:t>hal</a:t>
            </a:r>
            <a:r>
              <a:rPr lang="en-US" dirty="0" smtClean="0"/>
              <a:t> </a:t>
            </a:r>
            <a:r>
              <a:rPr lang="en-US" dirty="0" err="1" smtClean="0"/>
              <a:t>itu</a:t>
            </a:r>
            <a:r>
              <a:rPr lang="en-US" dirty="0" smtClean="0"/>
              <a:t> </a:t>
            </a:r>
            <a:r>
              <a:rPr lang="en-US" dirty="0" err="1" smtClean="0"/>
              <a:t>tidak</a:t>
            </a:r>
            <a:r>
              <a:rPr lang="en-US" dirty="0" smtClean="0"/>
              <a:t> </a:t>
            </a:r>
            <a:r>
              <a:rPr lang="en-US" dirty="0" err="1" smtClean="0"/>
              <a:t>segera</a:t>
            </a:r>
            <a:r>
              <a:rPr lang="en-US" dirty="0" smtClean="0"/>
              <a:t> </a:t>
            </a:r>
            <a:r>
              <a:rPr lang="en-US" dirty="0" err="1" smtClean="0"/>
              <a:t>diadakan</a:t>
            </a:r>
            <a:r>
              <a:rPr lang="en-US" dirty="0" smtClean="0"/>
              <a:t> </a:t>
            </a:r>
            <a:r>
              <a:rPr lang="en-US" dirty="0" err="1" smtClean="0"/>
              <a:t>perubahan</a:t>
            </a:r>
            <a:r>
              <a:rPr lang="en-US" dirty="0" smtClean="0"/>
              <a:t>, </a:t>
            </a:r>
            <a:r>
              <a:rPr lang="en-US" dirty="0" err="1" smtClean="0"/>
              <a:t>rakyat</a:t>
            </a:r>
            <a:r>
              <a:rPr lang="en-US" dirty="0" smtClean="0"/>
              <a:t> yang </a:t>
            </a:r>
            <a:r>
              <a:rPr lang="en-US" dirty="0" err="1" smtClean="0"/>
              <a:t>sudah</a:t>
            </a:r>
            <a:r>
              <a:rPr lang="en-US" dirty="0" smtClean="0"/>
              <a:t> </a:t>
            </a:r>
            <a:r>
              <a:rPr lang="en-US" dirty="0" err="1" smtClean="0"/>
              <a:t>kehilangan</a:t>
            </a:r>
            <a:r>
              <a:rPr lang="en-US" dirty="0" smtClean="0"/>
              <a:t> </a:t>
            </a:r>
            <a:r>
              <a:rPr lang="en-US" dirty="0" err="1" smtClean="0"/>
              <a:t>kepercayaan</a:t>
            </a:r>
            <a:r>
              <a:rPr lang="en-US" dirty="0" smtClean="0"/>
              <a:t> </a:t>
            </a:r>
            <a:r>
              <a:rPr lang="en-US" dirty="0" err="1" smtClean="0"/>
              <a:t>akan</a:t>
            </a:r>
            <a:r>
              <a:rPr lang="en-US" dirty="0" smtClean="0"/>
              <a:t> </a:t>
            </a:r>
            <a:r>
              <a:rPr lang="en-US" dirty="0" err="1" smtClean="0"/>
              <a:t>dapat</a:t>
            </a:r>
            <a:r>
              <a:rPr lang="en-US" dirty="0" smtClean="0"/>
              <a:t> </a:t>
            </a:r>
            <a:r>
              <a:rPr lang="en-US" dirty="0" err="1" smtClean="0"/>
              <a:t>bertindak</a:t>
            </a:r>
            <a:r>
              <a:rPr lang="en-US" dirty="0" smtClean="0"/>
              <a:t> </a:t>
            </a:r>
            <a:r>
              <a:rPr lang="en-US" dirty="0" err="1" smtClean="0"/>
              <a:t>secara</a:t>
            </a:r>
            <a:r>
              <a:rPr lang="en-US" dirty="0" smtClean="0"/>
              <a:t> brutal yang </a:t>
            </a:r>
            <a:r>
              <a:rPr lang="en-US" dirty="0" err="1" smtClean="0"/>
              <a:t>dapat</a:t>
            </a:r>
            <a:r>
              <a:rPr lang="en-US" dirty="0" smtClean="0"/>
              <a:t> </a:t>
            </a:r>
            <a:r>
              <a:rPr lang="en-US" dirty="0" err="1" smtClean="0"/>
              <a:t>berakibat</a:t>
            </a:r>
            <a:r>
              <a:rPr lang="en-US" dirty="0" smtClean="0"/>
              <a:t> yang </a:t>
            </a:r>
            <a:r>
              <a:rPr lang="en-US" dirty="0" err="1" smtClean="0"/>
              <a:t>sangat</a:t>
            </a:r>
            <a:r>
              <a:rPr lang="en-US" dirty="0" smtClean="0"/>
              <a:t> </a:t>
            </a:r>
            <a:r>
              <a:rPr lang="en-US" dirty="0" err="1" smtClean="0"/>
              <a:t>buruk</a:t>
            </a:r>
            <a:r>
              <a:rPr lang="en-US" dirty="0" smtClean="0"/>
              <a:t> </a:t>
            </a:r>
            <a:r>
              <a:rPr lang="en-US" dirty="0" err="1" smtClean="0"/>
              <a:t>bagi</a:t>
            </a:r>
            <a:r>
              <a:rPr lang="en-US" dirty="0" smtClean="0"/>
              <a:t> </a:t>
            </a:r>
            <a:r>
              <a:rPr lang="en-US" dirty="0" err="1" smtClean="0"/>
              <a:t>perkembangan</a:t>
            </a:r>
            <a:r>
              <a:rPr lang="en-US" dirty="0" smtClean="0"/>
              <a:t> Indonesia.</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a:buNone/>
            </a:pPr>
            <a:r>
              <a:rPr lang="en-US" dirty="0" smtClean="0"/>
              <a:t>4</a:t>
            </a:r>
            <a:r>
              <a:rPr lang="id-ID" dirty="0" smtClean="0"/>
              <a:t>.</a:t>
            </a:r>
            <a:r>
              <a:rPr lang="en-US" dirty="0" smtClean="0"/>
              <a:t> </a:t>
            </a:r>
            <a:r>
              <a:rPr lang="en-US" dirty="0" err="1" smtClean="0"/>
              <a:t>Hilangnya</a:t>
            </a:r>
            <a:r>
              <a:rPr lang="en-US" dirty="0" smtClean="0"/>
              <a:t> </a:t>
            </a:r>
            <a:r>
              <a:rPr lang="en-US" dirty="0" err="1" smtClean="0"/>
              <a:t>Jati</a:t>
            </a:r>
            <a:r>
              <a:rPr lang="en-US" dirty="0" smtClean="0"/>
              <a:t> </a:t>
            </a:r>
            <a:r>
              <a:rPr lang="en-US" dirty="0" err="1" smtClean="0"/>
              <a:t>Diri</a:t>
            </a:r>
            <a:r>
              <a:rPr lang="en-US" dirty="0" smtClean="0"/>
              <a:t> </a:t>
            </a:r>
            <a:r>
              <a:rPr lang="en-US" dirty="0" err="1" smtClean="0"/>
              <a:t>Selaku</a:t>
            </a:r>
            <a:r>
              <a:rPr lang="en-US" dirty="0" smtClean="0"/>
              <a:t> </a:t>
            </a:r>
            <a:r>
              <a:rPr lang="en-US" dirty="0" err="1" smtClean="0"/>
              <a:t>Bangsa</a:t>
            </a:r>
            <a:endParaRPr lang="en-US" dirty="0" smtClean="0"/>
          </a:p>
          <a:p>
            <a:pPr>
              <a:buNone/>
            </a:pPr>
            <a:r>
              <a:rPr lang="en-US" dirty="0" err="1" smtClean="0"/>
              <a:t>Contoh</a:t>
            </a:r>
            <a:r>
              <a:rPr lang="en-US" dirty="0" smtClean="0"/>
              <a:t>: yang </a:t>
            </a:r>
            <a:r>
              <a:rPr lang="en-US" dirty="0" err="1" smtClean="0"/>
              <a:t>sangat</a:t>
            </a:r>
            <a:r>
              <a:rPr lang="en-US" dirty="0" smtClean="0"/>
              <a:t> </a:t>
            </a:r>
            <a:r>
              <a:rPr lang="en-US" dirty="0" err="1" smtClean="0"/>
              <a:t>mahal</a:t>
            </a:r>
            <a:r>
              <a:rPr lang="en-US" dirty="0" smtClean="0"/>
              <a:t> </a:t>
            </a:r>
            <a:r>
              <a:rPr lang="en-US" dirty="0" err="1" smtClean="0"/>
              <a:t>karena</a:t>
            </a:r>
            <a:r>
              <a:rPr lang="en-US" dirty="0" smtClean="0"/>
              <a:t> </a:t>
            </a:r>
            <a:r>
              <a:rPr lang="en-US" dirty="0" err="1" smtClean="0"/>
              <a:t>menyebabkan</a:t>
            </a:r>
            <a:r>
              <a:rPr lang="en-US" dirty="0" smtClean="0"/>
              <a:t> </a:t>
            </a:r>
            <a:r>
              <a:rPr lang="en-US" dirty="0" err="1" smtClean="0"/>
              <a:t>begitu</a:t>
            </a:r>
            <a:r>
              <a:rPr lang="en-US" dirty="0" smtClean="0"/>
              <a:t> </a:t>
            </a:r>
            <a:r>
              <a:rPr lang="en-US" dirty="0" err="1" smtClean="0"/>
              <a:t>banyak</a:t>
            </a:r>
            <a:r>
              <a:rPr lang="en-US" dirty="0" smtClean="0"/>
              <a:t> </a:t>
            </a:r>
            <a:r>
              <a:rPr lang="en-US" dirty="0" err="1" smtClean="0"/>
              <a:t>korban</a:t>
            </a:r>
            <a:r>
              <a:rPr lang="en-US" dirty="0" smtClean="0"/>
              <a:t> </a:t>
            </a:r>
            <a:r>
              <a:rPr lang="en-US" dirty="0" err="1" smtClean="0"/>
              <a:t>harta</a:t>
            </a:r>
            <a:r>
              <a:rPr lang="en-US" dirty="0" smtClean="0"/>
              <a:t> </a:t>
            </a:r>
            <a:r>
              <a:rPr lang="en-US" dirty="0" err="1" smtClean="0"/>
              <a:t>dan</a:t>
            </a:r>
            <a:r>
              <a:rPr lang="en-US" dirty="0" smtClean="0"/>
              <a:t> </a:t>
            </a:r>
            <a:r>
              <a:rPr lang="en-US" dirty="0" err="1" smtClean="0"/>
              <a:t>nyawa</a:t>
            </a:r>
            <a:r>
              <a:rPr lang="en-US" dirty="0" smtClean="0"/>
              <a:t> </a:t>
            </a:r>
            <a:r>
              <a:rPr lang="en-US" dirty="0" err="1" smtClean="0"/>
              <a:t>dari</a:t>
            </a:r>
            <a:r>
              <a:rPr lang="en-US" dirty="0" smtClean="0"/>
              <a:t> </a:t>
            </a:r>
            <a:r>
              <a:rPr lang="en-US" dirty="0" err="1" smtClean="0"/>
              <a:t>semua</a:t>
            </a:r>
            <a:r>
              <a:rPr lang="en-US" dirty="0" smtClean="0"/>
              <a:t> </a:t>
            </a:r>
            <a:r>
              <a:rPr lang="en-US" dirty="0" err="1" smtClean="0"/>
              <a:t>pihak</a:t>
            </a:r>
            <a:r>
              <a:rPr lang="en-US" dirty="0" smtClean="0"/>
              <a:t> </a:t>
            </a:r>
            <a:r>
              <a:rPr lang="en-US" dirty="0" err="1" smtClean="0"/>
              <a:t>adalah</a:t>
            </a:r>
            <a:r>
              <a:rPr lang="en-US" dirty="0" smtClean="0"/>
              <a:t> </a:t>
            </a:r>
            <a:r>
              <a:rPr lang="en-US" dirty="0" err="1" smtClean="0"/>
              <a:t>konflik</a:t>
            </a:r>
            <a:r>
              <a:rPr lang="en-US" dirty="0" smtClean="0"/>
              <a:t> </a:t>
            </a:r>
            <a:r>
              <a:rPr lang="en-US" dirty="0" err="1" smtClean="0"/>
              <a:t>horisontal</a:t>
            </a:r>
            <a:r>
              <a:rPr lang="en-US" dirty="0" smtClean="0"/>
              <a:t> </a:t>
            </a:r>
            <a:r>
              <a:rPr lang="en-US" dirty="0" err="1" smtClean="0"/>
              <a:t>di</a:t>
            </a:r>
            <a:r>
              <a:rPr lang="en-US" dirty="0" smtClean="0"/>
              <a:t> Kalimantan Barat </a:t>
            </a:r>
            <a:r>
              <a:rPr lang="en-US" dirty="0" err="1" smtClean="0"/>
              <a:t>dan</a:t>
            </a:r>
            <a:r>
              <a:rPr lang="en-US" dirty="0" smtClean="0"/>
              <a:t> Tengah yang </a:t>
            </a:r>
            <a:r>
              <a:rPr lang="en-US" dirty="0" err="1" smtClean="0"/>
              <a:t>menyangkut</a:t>
            </a:r>
            <a:r>
              <a:rPr lang="en-US" dirty="0" smtClean="0"/>
              <a:t> </a:t>
            </a:r>
            <a:r>
              <a:rPr lang="en-US" dirty="0" err="1" smtClean="0"/>
              <a:t>etnis</a:t>
            </a:r>
            <a:r>
              <a:rPr lang="en-US" dirty="0" smtClean="0"/>
              <a:t> Madura, </a:t>
            </a:r>
            <a:r>
              <a:rPr lang="en-US" dirty="0" err="1" smtClean="0"/>
              <a:t>Dayak</a:t>
            </a:r>
            <a:r>
              <a:rPr lang="en-US" dirty="0" smtClean="0"/>
              <a:t> </a:t>
            </a:r>
            <a:r>
              <a:rPr lang="en-US" dirty="0" err="1" smtClean="0"/>
              <a:t>dan</a:t>
            </a:r>
            <a:r>
              <a:rPr lang="en-US" dirty="0" smtClean="0"/>
              <a:t> </a:t>
            </a:r>
            <a:r>
              <a:rPr lang="en-US" dirty="0" err="1" smtClean="0"/>
              <a:t>Melayu</a:t>
            </a:r>
            <a:r>
              <a:rPr lang="en-US" dirty="0" smtClean="0"/>
              <a:t>; </a:t>
            </a:r>
            <a:r>
              <a:rPr lang="en-US" dirty="0" err="1" smtClean="0"/>
              <a:t>atau</a:t>
            </a:r>
            <a:r>
              <a:rPr lang="en-US" dirty="0" smtClean="0"/>
              <a:t> </a:t>
            </a:r>
            <a:r>
              <a:rPr lang="en-US" dirty="0" err="1" smtClean="0"/>
              <a:t>konflik</a:t>
            </a:r>
            <a:r>
              <a:rPr lang="en-US" dirty="0" smtClean="0"/>
              <a:t> </a:t>
            </a:r>
            <a:r>
              <a:rPr lang="en-US" dirty="0" err="1" smtClean="0"/>
              <a:t>di</a:t>
            </a:r>
            <a:r>
              <a:rPr lang="en-US" dirty="0" smtClean="0"/>
              <a:t> Maluku </a:t>
            </a:r>
            <a:r>
              <a:rPr lang="en-US" dirty="0" err="1" smtClean="0"/>
              <a:t>dan</a:t>
            </a:r>
            <a:r>
              <a:rPr lang="en-US" dirty="0" smtClean="0"/>
              <a:t> </a:t>
            </a:r>
            <a:r>
              <a:rPr lang="en-US" dirty="0" err="1" smtClean="0"/>
              <a:t>Poso</a:t>
            </a:r>
            <a:endParaRPr lang="en-US" dirty="0" smtClean="0"/>
          </a:p>
          <a:p>
            <a:pPr>
              <a:buNone/>
            </a:pPr>
            <a:r>
              <a:rPr lang="en-US" dirty="0" err="1" smtClean="0"/>
              <a:t>Selain</a:t>
            </a:r>
            <a:r>
              <a:rPr lang="en-US" dirty="0" smtClean="0"/>
              <a:t> </a:t>
            </a:r>
            <a:r>
              <a:rPr lang="en-US" dirty="0" err="1" smtClean="0"/>
              <a:t>konflik</a:t>
            </a:r>
            <a:r>
              <a:rPr lang="en-US" dirty="0" smtClean="0"/>
              <a:t> </a:t>
            </a:r>
            <a:r>
              <a:rPr lang="en-US" dirty="0" err="1" smtClean="0"/>
              <a:t>terbuka</a:t>
            </a:r>
            <a:r>
              <a:rPr lang="en-US" dirty="0" smtClean="0"/>
              <a:t>, </a:t>
            </a:r>
            <a:r>
              <a:rPr lang="en-US" dirty="0" err="1" smtClean="0"/>
              <a:t>juga</a:t>
            </a:r>
            <a:r>
              <a:rPr lang="en-US" dirty="0" smtClean="0"/>
              <a:t> </a:t>
            </a:r>
            <a:r>
              <a:rPr lang="en-US" dirty="0" err="1" smtClean="0"/>
              <a:t>bisa</a:t>
            </a:r>
            <a:r>
              <a:rPr lang="en-US" dirty="0" smtClean="0"/>
              <a:t> </a:t>
            </a:r>
            <a:r>
              <a:rPr lang="en-US" dirty="0" err="1" smtClean="0"/>
              <a:t>konflik</a:t>
            </a:r>
            <a:r>
              <a:rPr lang="en-US" dirty="0" smtClean="0"/>
              <a:t> </a:t>
            </a:r>
            <a:r>
              <a:rPr lang="en-US" dirty="0" err="1" smtClean="0"/>
              <a:t>setengah</a:t>
            </a:r>
            <a:r>
              <a:rPr lang="en-US" dirty="0" smtClean="0"/>
              <a:t> </a:t>
            </a:r>
            <a:r>
              <a:rPr lang="en-US" dirty="0" err="1" smtClean="0"/>
              <a:t>terbuka</a:t>
            </a:r>
            <a:r>
              <a:rPr lang="en-US" dirty="0" smtClean="0"/>
              <a:t> </a:t>
            </a:r>
            <a:r>
              <a:rPr lang="en-US" dirty="0" err="1" smtClean="0"/>
              <a:t>dan</a:t>
            </a:r>
            <a:r>
              <a:rPr lang="en-US" dirty="0" smtClean="0"/>
              <a:t> </a:t>
            </a:r>
            <a:r>
              <a:rPr lang="en-US" dirty="0" err="1" smtClean="0"/>
              <a:t>konflik</a:t>
            </a:r>
            <a:r>
              <a:rPr lang="en-US" dirty="0" smtClean="0"/>
              <a:t> </a:t>
            </a:r>
            <a:r>
              <a:rPr lang="en-US" dirty="0" err="1" smtClean="0"/>
              <a:t>tertutup</a:t>
            </a:r>
            <a:r>
              <a:rPr lang="en-US" dirty="0" smtClean="0"/>
              <a:t>, yang </a:t>
            </a:r>
            <a:r>
              <a:rPr lang="en-US" dirty="0" err="1" smtClean="0"/>
              <a:t>membuktikan</a:t>
            </a:r>
            <a:r>
              <a:rPr lang="en-US" dirty="0" smtClean="0"/>
              <a:t> </a:t>
            </a:r>
            <a:r>
              <a:rPr lang="en-US" dirty="0" err="1" smtClean="0"/>
              <a:t>tidak</a:t>
            </a:r>
            <a:r>
              <a:rPr lang="en-US" dirty="0" smtClean="0"/>
              <a:t> </a:t>
            </a:r>
            <a:r>
              <a:rPr lang="en-US" dirty="0" err="1" smtClean="0"/>
              <a:t>adanya</a:t>
            </a:r>
            <a:r>
              <a:rPr lang="en-US" dirty="0" smtClean="0"/>
              <a:t> </a:t>
            </a:r>
            <a:r>
              <a:rPr lang="en-US" dirty="0" err="1" smtClean="0"/>
              <a:t>solidaritas</a:t>
            </a:r>
            <a:r>
              <a:rPr lang="en-US" dirty="0" smtClean="0"/>
              <a:t> </a:t>
            </a:r>
            <a:r>
              <a:rPr lang="en-US" dirty="0" err="1" smtClean="0"/>
              <a:t>dan</a:t>
            </a:r>
            <a:r>
              <a:rPr lang="en-US" dirty="0" smtClean="0"/>
              <a:t> </a:t>
            </a:r>
            <a:r>
              <a:rPr lang="en-US" dirty="0" err="1" smtClean="0"/>
              <a:t>toleransi</a:t>
            </a:r>
            <a:r>
              <a:rPr lang="en-US" dirty="0" smtClean="0"/>
              <a:t> yang </a:t>
            </a:r>
            <a:r>
              <a:rPr lang="en-US" dirty="0" err="1" smtClean="0"/>
              <a:t>baik</a:t>
            </a:r>
            <a:r>
              <a:rPr lang="en-US" dirty="0" smtClean="0"/>
              <a:t> </a:t>
            </a:r>
            <a:r>
              <a:rPr lang="en-US" dirty="0" err="1" smtClean="0"/>
              <a:t>antar</a:t>
            </a:r>
            <a:r>
              <a:rPr lang="en-US" dirty="0" smtClean="0"/>
              <a:t> </a:t>
            </a:r>
            <a:r>
              <a:rPr lang="en-US" dirty="0" err="1" smtClean="0"/>
              <a:t>elemen</a:t>
            </a:r>
            <a:r>
              <a:rPr lang="en-US" dirty="0" smtClean="0"/>
              <a:t> </a:t>
            </a:r>
            <a:r>
              <a:rPr lang="en-US" dirty="0" err="1" smtClean="0"/>
              <a:t>bangsa</a:t>
            </a:r>
            <a:r>
              <a:rPr lang="en-US" dirty="0" smtClean="0"/>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85000" lnSpcReduction="20000"/>
          </a:bodyPr>
          <a:lstStyle/>
          <a:p>
            <a:pPr>
              <a:buNone/>
            </a:pPr>
            <a:r>
              <a:rPr lang="en-US" dirty="0" smtClean="0"/>
              <a:t>5</a:t>
            </a:r>
            <a:r>
              <a:rPr lang="id-ID" dirty="0" smtClean="0"/>
              <a:t>.</a:t>
            </a:r>
            <a:r>
              <a:rPr lang="en-US" dirty="0" smtClean="0"/>
              <a:t> </a:t>
            </a:r>
            <a:r>
              <a:rPr lang="en-US" dirty="0" err="1" smtClean="0"/>
              <a:t>Melemahnya</a:t>
            </a:r>
            <a:r>
              <a:rPr lang="en-US" dirty="0" smtClean="0"/>
              <a:t> </a:t>
            </a:r>
            <a:r>
              <a:rPr lang="en-US" i="1" dirty="0" smtClean="0"/>
              <a:t>civil society</a:t>
            </a:r>
            <a:r>
              <a:rPr lang="en-US" dirty="0" smtClean="0"/>
              <a:t> </a:t>
            </a:r>
            <a:r>
              <a:rPr lang="en-US" dirty="0" err="1" smtClean="0"/>
              <a:t>di</a:t>
            </a:r>
            <a:r>
              <a:rPr lang="en-US" dirty="0" smtClean="0"/>
              <a:t> </a:t>
            </a:r>
            <a:r>
              <a:rPr lang="en-US" dirty="0" err="1" smtClean="0"/>
              <a:t>satu</a:t>
            </a:r>
            <a:r>
              <a:rPr lang="en-US" dirty="0" smtClean="0"/>
              <a:t> </a:t>
            </a:r>
            <a:r>
              <a:rPr lang="en-US" dirty="0" err="1" smtClean="0"/>
              <a:t>pihak</a:t>
            </a:r>
            <a:r>
              <a:rPr lang="en-US" dirty="0" smtClean="0"/>
              <a:t> </a:t>
            </a:r>
            <a:r>
              <a:rPr lang="en-US" dirty="0" err="1" smtClean="0"/>
              <a:t>dan</a:t>
            </a:r>
            <a:r>
              <a:rPr lang="en-US" dirty="0" smtClean="0"/>
              <a:t> </a:t>
            </a:r>
            <a:r>
              <a:rPr lang="en-US" dirty="0" err="1" smtClean="0"/>
              <a:t>menguatnya</a:t>
            </a:r>
            <a:r>
              <a:rPr lang="en-US" dirty="0" smtClean="0"/>
              <a:t> </a:t>
            </a:r>
            <a:r>
              <a:rPr lang="en-US" dirty="0" err="1" smtClean="0"/>
              <a:t>demokrasi</a:t>
            </a:r>
            <a:r>
              <a:rPr lang="en-US" dirty="0" smtClean="0"/>
              <a:t> </a:t>
            </a:r>
            <a:r>
              <a:rPr lang="en-US" dirty="0" err="1" smtClean="0"/>
              <a:t>anarkisme</a:t>
            </a:r>
            <a:r>
              <a:rPr lang="en-US" dirty="0" smtClean="0"/>
              <a:t>.</a:t>
            </a:r>
          </a:p>
          <a:p>
            <a:pPr>
              <a:buNone/>
            </a:pPr>
            <a:r>
              <a:rPr lang="en-US" dirty="0" smtClean="0"/>
              <a:t>Di </a:t>
            </a:r>
            <a:r>
              <a:rPr lang="en-US" dirty="0" err="1" smtClean="0"/>
              <a:t>aras</a:t>
            </a:r>
            <a:r>
              <a:rPr lang="en-US" dirty="0" smtClean="0"/>
              <a:t> </a:t>
            </a:r>
            <a:r>
              <a:rPr lang="en-US" dirty="0" err="1" smtClean="0"/>
              <a:t>pusat</a:t>
            </a:r>
            <a:r>
              <a:rPr lang="en-US" dirty="0" smtClean="0"/>
              <a:t>: </a:t>
            </a:r>
            <a:r>
              <a:rPr lang="en-US" dirty="0" err="1" smtClean="0"/>
              <a:t>Saling</a:t>
            </a:r>
            <a:r>
              <a:rPr lang="en-US" dirty="0" smtClean="0"/>
              <a:t> </a:t>
            </a:r>
            <a:r>
              <a:rPr lang="en-US" dirty="0" err="1" smtClean="0"/>
              <a:t>hujat</a:t>
            </a:r>
            <a:r>
              <a:rPr lang="en-US" dirty="0" smtClean="0"/>
              <a:t>, </a:t>
            </a:r>
            <a:r>
              <a:rPr lang="en-US" dirty="0" err="1" smtClean="0"/>
              <a:t>perkelahian</a:t>
            </a:r>
            <a:r>
              <a:rPr lang="en-US" dirty="0" smtClean="0"/>
              <a:t> </a:t>
            </a:r>
            <a:r>
              <a:rPr lang="en-US" dirty="0" err="1" smtClean="0"/>
              <a:t>di</a:t>
            </a:r>
            <a:r>
              <a:rPr lang="en-US" dirty="0" smtClean="0"/>
              <a:t> </a:t>
            </a:r>
            <a:r>
              <a:rPr lang="en-US" dirty="0" err="1" smtClean="0"/>
              <a:t>ruang</a:t>
            </a:r>
            <a:r>
              <a:rPr lang="en-US" dirty="0" smtClean="0"/>
              <a:t> </a:t>
            </a:r>
            <a:r>
              <a:rPr lang="en-US" dirty="0" err="1" smtClean="0"/>
              <a:t>sidang</a:t>
            </a:r>
            <a:r>
              <a:rPr lang="en-US" dirty="0" smtClean="0"/>
              <a:t>, </a:t>
            </a:r>
            <a:r>
              <a:rPr lang="en-US" dirty="0" err="1" smtClean="0"/>
              <a:t>konspirasi</a:t>
            </a:r>
            <a:r>
              <a:rPr lang="en-US" dirty="0" smtClean="0"/>
              <a:t>, </a:t>
            </a:r>
            <a:r>
              <a:rPr lang="en-US" dirty="0" err="1" smtClean="0"/>
              <a:t>korupsi</a:t>
            </a:r>
            <a:r>
              <a:rPr lang="en-US" dirty="0" smtClean="0"/>
              <a:t> </a:t>
            </a:r>
            <a:r>
              <a:rPr lang="en-US" dirty="0" err="1" smtClean="0"/>
              <a:t>dan</a:t>
            </a:r>
            <a:r>
              <a:rPr lang="en-US" dirty="0" smtClean="0"/>
              <a:t> </a:t>
            </a:r>
            <a:r>
              <a:rPr lang="en-US" dirty="0" err="1" smtClean="0"/>
              <a:t>penjualan</a:t>
            </a:r>
            <a:r>
              <a:rPr lang="en-US" dirty="0" smtClean="0"/>
              <a:t> </a:t>
            </a:r>
            <a:r>
              <a:rPr lang="en-US" dirty="0" err="1" smtClean="0"/>
              <a:t>kewenangan</a:t>
            </a:r>
            <a:r>
              <a:rPr lang="en-US" dirty="0" smtClean="0"/>
              <a:t> </a:t>
            </a:r>
            <a:r>
              <a:rPr lang="en-US" dirty="0" err="1" smtClean="0"/>
              <a:t>untuk</a:t>
            </a:r>
            <a:r>
              <a:rPr lang="en-US" dirty="0" smtClean="0"/>
              <a:t> </a:t>
            </a:r>
            <a:r>
              <a:rPr lang="en-US" dirty="0" err="1" smtClean="0"/>
              <a:t>memberi</a:t>
            </a:r>
            <a:r>
              <a:rPr lang="en-US" dirty="0" smtClean="0"/>
              <a:t> </a:t>
            </a:r>
            <a:r>
              <a:rPr lang="en-US" dirty="0" err="1" smtClean="0"/>
              <a:t>keuntungan</a:t>
            </a:r>
            <a:r>
              <a:rPr lang="en-US" dirty="0" smtClean="0"/>
              <a:t> </a:t>
            </a:r>
            <a:r>
              <a:rPr lang="en-US" dirty="0" err="1" smtClean="0"/>
              <a:t>pada</a:t>
            </a:r>
            <a:r>
              <a:rPr lang="en-US" dirty="0" smtClean="0"/>
              <a:t> </a:t>
            </a:r>
            <a:r>
              <a:rPr lang="en-US" dirty="0" err="1" smtClean="0"/>
              <a:t>oknum</a:t>
            </a:r>
            <a:r>
              <a:rPr lang="en-US" dirty="0" smtClean="0"/>
              <a:t> </a:t>
            </a:r>
            <a:r>
              <a:rPr lang="en-US" dirty="0" err="1" smtClean="0"/>
              <a:t>tertentu</a:t>
            </a:r>
            <a:r>
              <a:rPr lang="en-US" dirty="0" smtClean="0"/>
              <a:t> </a:t>
            </a:r>
            <a:r>
              <a:rPr lang="en-US" dirty="0" err="1" smtClean="0"/>
              <a:t>oleh</a:t>
            </a:r>
            <a:r>
              <a:rPr lang="en-US" dirty="0" smtClean="0"/>
              <a:t> </a:t>
            </a:r>
            <a:r>
              <a:rPr lang="en-US" dirty="0" err="1" smtClean="0"/>
              <a:t>anggota</a:t>
            </a:r>
            <a:r>
              <a:rPr lang="en-US" dirty="0" smtClean="0"/>
              <a:t> DPR</a:t>
            </a:r>
          </a:p>
          <a:p>
            <a:pPr>
              <a:buNone/>
            </a:pPr>
            <a:r>
              <a:rPr lang="en-US" dirty="0" smtClean="0"/>
              <a:t>Di </a:t>
            </a:r>
            <a:r>
              <a:rPr lang="en-US" dirty="0" err="1" smtClean="0"/>
              <a:t>aras</a:t>
            </a:r>
            <a:r>
              <a:rPr lang="en-US" dirty="0" smtClean="0"/>
              <a:t> </a:t>
            </a:r>
            <a:r>
              <a:rPr lang="en-US" dirty="0" err="1" smtClean="0"/>
              <a:t>lokal</a:t>
            </a:r>
            <a:r>
              <a:rPr lang="en-US" dirty="0" smtClean="0"/>
              <a:t>: </a:t>
            </a:r>
            <a:r>
              <a:rPr lang="en-US" dirty="0" err="1" smtClean="0"/>
              <a:t>pemukulan</a:t>
            </a:r>
            <a:r>
              <a:rPr lang="en-US" dirty="0" smtClean="0"/>
              <a:t> </a:t>
            </a:r>
            <a:r>
              <a:rPr lang="en-US" dirty="0" err="1" smtClean="0"/>
              <a:t>wasit</a:t>
            </a:r>
            <a:r>
              <a:rPr lang="en-US" dirty="0" smtClean="0"/>
              <a:t> </a:t>
            </a:r>
            <a:r>
              <a:rPr lang="en-US" dirty="0" err="1" smtClean="0"/>
              <a:t>sepak</a:t>
            </a:r>
            <a:r>
              <a:rPr lang="en-US" dirty="0" smtClean="0"/>
              <a:t> bola, </a:t>
            </a:r>
            <a:r>
              <a:rPr lang="en-US" dirty="0" err="1" smtClean="0"/>
              <a:t>perkelahian</a:t>
            </a:r>
            <a:r>
              <a:rPr lang="en-US" dirty="0" smtClean="0"/>
              <a:t> </a:t>
            </a:r>
            <a:r>
              <a:rPr lang="en-US" dirty="0" err="1" smtClean="0"/>
              <a:t>antar</a:t>
            </a:r>
            <a:r>
              <a:rPr lang="en-US" dirty="0" smtClean="0"/>
              <a:t> </a:t>
            </a:r>
            <a:r>
              <a:rPr lang="en-US" dirty="0" err="1" smtClean="0"/>
              <a:t>pemain</a:t>
            </a:r>
            <a:r>
              <a:rPr lang="en-US" dirty="0" smtClean="0"/>
              <a:t>, </a:t>
            </a:r>
            <a:r>
              <a:rPr lang="en-US" dirty="0" err="1" smtClean="0"/>
              <a:t>unjuk</a:t>
            </a:r>
            <a:r>
              <a:rPr lang="en-US" dirty="0" smtClean="0"/>
              <a:t> rasa yang </a:t>
            </a:r>
            <a:r>
              <a:rPr lang="en-US" dirty="0" err="1" smtClean="0"/>
              <a:t>selalu</a:t>
            </a:r>
            <a:r>
              <a:rPr lang="en-US" dirty="0" smtClean="0"/>
              <a:t> </a:t>
            </a:r>
            <a:r>
              <a:rPr lang="en-US" dirty="0" err="1" smtClean="0"/>
              <a:t>diakhiri</a:t>
            </a:r>
            <a:r>
              <a:rPr lang="en-US" dirty="0" smtClean="0"/>
              <a:t> </a:t>
            </a:r>
            <a:r>
              <a:rPr lang="en-US" dirty="0" err="1" smtClean="0"/>
              <a:t>dengan</a:t>
            </a:r>
            <a:r>
              <a:rPr lang="en-US" dirty="0" smtClean="0"/>
              <a:t> </a:t>
            </a:r>
            <a:r>
              <a:rPr lang="en-US" dirty="0" err="1" smtClean="0"/>
              <a:t>tindak</a:t>
            </a:r>
            <a:r>
              <a:rPr lang="en-US" dirty="0" smtClean="0"/>
              <a:t> </a:t>
            </a:r>
            <a:r>
              <a:rPr lang="en-US" dirty="0" err="1" smtClean="0"/>
              <a:t>kekerasan</a:t>
            </a:r>
            <a:r>
              <a:rPr lang="en-US" dirty="0" smtClean="0"/>
              <a:t> </a:t>
            </a:r>
            <a:r>
              <a:rPr lang="en-US" dirty="0" err="1" smtClean="0"/>
              <a:t>dan</a:t>
            </a:r>
            <a:r>
              <a:rPr lang="en-US" dirty="0" smtClean="0"/>
              <a:t> </a:t>
            </a:r>
            <a:r>
              <a:rPr lang="en-US" dirty="0" err="1" smtClean="0"/>
              <a:t>pelanggaran</a:t>
            </a:r>
            <a:r>
              <a:rPr lang="en-US" dirty="0" smtClean="0"/>
              <a:t> </a:t>
            </a:r>
            <a:r>
              <a:rPr lang="en-US" dirty="0" err="1" smtClean="0"/>
              <a:t>hukum</a:t>
            </a:r>
            <a:r>
              <a:rPr lang="en-US" dirty="0" smtClean="0"/>
              <a:t>, </a:t>
            </a:r>
            <a:r>
              <a:rPr lang="en-US" dirty="0" err="1" smtClean="0"/>
              <a:t>sampai</a:t>
            </a:r>
            <a:r>
              <a:rPr lang="en-US" dirty="0" smtClean="0"/>
              <a:t> </a:t>
            </a:r>
            <a:r>
              <a:rPr lang="en-US" dirty="0" err="1" smtClean="0"/>
              <a:t>pemukulan</a:t>
            </a:r>
            <a:r>
              <a:rPr lang="en-US" dirty="0" smtClean="0"/>
              <a:t> </a:t>
            </a:r>
            <a:r>
              <a:rPr lang="en-US" dirty="0" err="1" smtClean="0"/>
              <a:t>saksi</a:t>
            </a:r>
            <a:r>
              <a:rPr lang="en-US" dirty="0" smtClean="0"/>
              <a:t> </a:t>
            </a:r>
            <a:r>
              <a:rPr lang="en-US" dirty="0" err="1" smtClean="0"/>
              <a:t>di</a:t>
            </a:r>
            <a:r>
              <a:rPr lang="en-US" dirty="0" smtClean="0"/>
              <a:t> </a:t>
            </a:r>
            <a:r>
              <a:rPr lang="en-US" dirty="0" err="1" smtClean="0"/>
              <a:t>pengadilan</a:t>
            </a:r>
            <a:r>
              <a:rPr lang="en-US" dirty="0" smtClean="0"/>
              <a:t> </a:t>
            </a:r>
            <a:r>
              <a:rPr lang="en-US" dirty="0" err="1" smtClean="0"/>
              <a:t>merupakan</a:t>
            </a:r>
            <a:r>
              <a:rPr lang="en-US" dirty="0" smtClean="0"/>
              <a:t> </a:t>
            </a:r>
            <a:r>
              <a:rPr lang="en-US" dirty="0" err="1" smtClean="0"/>
              <a:t>perwujudan</a:t>
            </a:r>
            <a:r>
              <a:rPr lang="en-US" dirty="0" smtClean="0"/>
              <a:t> </a:t>
            </a:r>
            <a:r>
              <a:rPr lang="en-US" dirty="0" err="1" smtClean="0"/>
              <a:t>demokrasi</a:t>
            </a:r>
            <a:r>
              <a:rPr lang="en-US" dirty="0" smtClean="0"/>
              <a:t> yang </a:t>
            </a:r>
            <a:r>
              <a:rPr lang="en-US" dirty="0" err="1" smtClean="0"/>
              <a:t>bersifat</a:t>
            </a:r>
            <a:r>
              <a:rPr lang="en-US" dirty="0" smtClean="0"/>
              <a:t> </a:t>
            </a:r>
            <a:r>
              <a:rPr lang="en-US" dirty="0" err="1" smtClean="0"/>
              <a:t>anarkis</a:t>
            </a:r>
            <a:r>
              <a:rPr lang="en-US" dirty="0" smtClean="0"/>
              <a:t>.</a:t>
            </a:r>
          </a:p>
          <a:p>
            <a:pPr>
              <a:buNone/>
            </a:pPr>
            <a:r>
              <a:rPr lang="en-US" dirty="0" err="1" smtClean="0"/>
              <a:t>Ciri</a:t>
            </a:r>
            <a:r>
              <a:rPr lang="en-US" dirty="0" smtClean="0"/>
              <a:t> </a:t>
            </a:r>
            <a:r>
              <a:rPr lang="en-US" dirty="0" err="1" smtClean="0"/>
              <a:t>dari</a:t>
            </a:r>
            <a:r>
              <a:rPr lang="en-US" dirty="0" smtClean="0"/>
              <a:t> </a:t>
            </a:r>
            <a:r>
              <a:rPr lang="en-US" dirty="0" err="1" smtClean="0"/>
              <a:t>gerakan</a:t>
            </a:r>
            <a:r>
              <a:rPr lang="en-US" dirty="0" smtClean="0"/>
              <a:t> civil society </a:t>
            </a:r>
            <a:r>
              <a:rPr lang="en-US" dirty="0" err="1" smtClean="0"/>
              <a:t>adalah</a:t>
            </a:r>
            <a:r>
              <a:rPr lang="en-US" dirty="0" smtClean="0"/>
              <a:t> </a:t>
            </a:r>
            <a:r>
              <a:rPr lang="en-US" dirty="0" err="1" smtClean="0"/>
              <a:t>kritis</a:t>
            </a:r>
            <a:r>
              <a:rPr lang="en-US" dirty="0" smtClean="0"/>
              <a:t> </a:t>
            </a:r>
            <a:r>
              <a:rPr lang="en-US" dirty="0" err="1" smtClean="0"/>
              <a:t>terhadap</a:t>
            </a:r>
            <a:r>
              <a:rPr lang="en-US" dirty="0" smtClean="0"/>
              <a:t> </a:t>
            </a:r>
            <a:r>
              <a:rPr lang="en-US" dirty="0" err="1" smtClean="0"/>
              <a:t>negara</a:t>
            </a:r>
            <a:r>
              <a:rPr lang="en-US" dirty="0" smtClean="0"/>
              <a:t>, rational, </a:t>
            </a:r>
            <a:r>
              <a:rPr lang="en-US" dirty="0" err="1" smtClean="0"/>
              <a:t>bersifat</a:t>
            </a:r>
            <a:r>
              <a:rPr lang="en-US" dirty="0" smtClean="0"/>
              <a:t> </a:t>
            </a:r>
            <a:r>
              <a:rPr lang="en-US" i="1" dirty="0" smtClean="0"/>
              <a:t>counter balance</a:t>
            </a:r>
            <a:r>
              <a:rPr lang="en-US" dirty="0" smtClean="0"/>
              <a:t>, </a:t>
            </a:r>
            <a:r>
              <a:rPr lang="en-US" i="1" dirty="0" smtClean="0"/>
              <a:t>inclusive</a:t>
            </a:r>
            <a:r>
              <a:rPr lang="en-US" dirty="0" smtClean="0"/>
              <a:t>, </a:t>
            </a:r>
            <a:r>
              <a:rPr lang="en-US" dirty="0" err="1" smtClean="0"/>
              <a:t>dan</a:t>
            </a:r>
            <a:r>
              <a:rPr lang="en-US" dirty="0" smtClean="0"/>
              <a:t> </a:t>
            </a:r>
            <a:r>
              <a:rPr lang="en-US" i="1" dirty="0" smtClean="0"/>
              <a:t>non violence</a:t>
            </a: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DOMENSI ETIKA PEMBANGUNAN YANG DIABAIKAN</a:t>
            </a:r>
            <a:endParaRPr lang="en-US" dirty="0"/>
          </a:p>
        </p:txBody>
      </p:sp>
      <p:sp>
        <p:nvSpPr>
          <p:cNvPr id="3" name="Content Placeholder 2"/>
          <p:cNvSpPr>
            <a:spLocks noGrp="1"/>
          </p:cNvSpPr>
          <p:nvPr>
            <p:ph idx="1"/>
          </p:nvPr>
        </p:nvSpPr>
        <p:spPr/>
        <p:txBody>
          <a:bodyPr/>
          <a:lstStyle/>
          <a:p>
            <a:r>
              <a:rPr lang="en-US" dirty="0" err="1" smtClean="0"/>
              <a:t>Etika</a:t>
            </a:r>
            <a:r>
              <a:rPr lang="en-US" dirty="0" smtClean="0"/>
              <a:t> Pembangunan </a:t>
            </a:r>
            <a:r>
              <a:rPr lang="en-US" dirty="0" err="1" smtClean="0"/>
              <a:t>harus</a:t>
            </a:r>
            <a:r>
              <a:rPr lang="en-US" dirty="0" smtClean="0"/>
              <a:t> </a:t>
            </a:r>
            <a:r>
              <a:rPr lang="en-US" dirty="0" err="1" smtClean="0"/>
              <a:t>menentukan</a:t>
            </a:r>
            <a:r>
              <a:rPr lang="en-US" dirty="0" smtClean="0"/>
              <a:t> dimensi2 </a:t>
            </a:r>
            <a:r>
              <a:rPr lang="en-US" dirty="0" err="1" smtClean="0"/>
              <a:t>etis</a:t>
            </a:r>
            <a:r>
              <a:rPr lang="en-US" dirty="0" smtClean="0"/>
              <a:t> yang </a:t>
            </a:r>
            <a:r>
              <a:rPr lang="en-US" dirty="0" err="1" smtClean="0"/>
              <a:t>harus</a:t>
            </a:r>
            <a:r>
              <a:rPr lang="en-US" dirty="0" smtClean="0"/>
              <a:t> </a:t>
            </a:r>
            <a:r>
              <a:rPr lang="en-US" dirty="0" err="1" smtClean="0"/>
              <a:t>diperhatikan</a:t>
            </a:r>
            <a:r>
              <a:rPr lang="en-US" dirty="0" smtClean="0"/>
              <a:t> </a:t>
            </a:r>
            <a:r>
              <a:rPr lang="en-US" dirty="0" err="1" smtClean="0"/>
              <a:t>di</a:t>
            </a:r>
            <a:r>
              <a:rPr lang="en-US" dirty="0" smtClean="0"/>
              <a:t> </a:t>
            </a:r>
            <a:r>
              <a:rPr lang="en-US" dirty="0" err="1" smtClean="0"/>
              <a:t>dalam</a:t>
            </a:r>
            <a:r>
              <a:rPr lang="en-US" dirty="0" smtClean="0"/>
              <a:t> </a:t>
            </a:r>
            <a:r>
              <a:rPr lang="en-US" dirty="0" err="1" smtClean="0"/>
              <a:t>pembangunan</a:t>
            </a:r>
            <a:endParaRPr lang="en-US" dirty="0" smtClean="0"/>
          </a:p>
          <a:p>
            <a:r>
              <a:rPr lang="en-US" dirty="0" smtClean="0"/>
              <a:t>Dimensi2 </a:t>
            </a:r>
            <a:r>
              <a:rPr lang="en-US" dirty="0" err="1" smtClean="0"/>
              <a:t>etika</a:t>
            </a:r>
            <a:r>
              <a:rPr lang="en-US" dirty="0" smtClean="0"/>
              <a:t> </a:t>
            </a:r>
            <a:r>
              <a:rPr lang="en-US" dirty="0" err="1" smtClean="0"/>
              <a:t>pembangunan</a:t>
            </a:r>
            <a:r>
              <a:rPr lang="en-US" dirty="0" smtClean="0"/>
              <a:t> </a:t>
            </a:r>
            <a:r>
              <a:rPr lang="en-US" dirty="0" err="1" smtClean="0"/>
              <a:t>meliputi</a:t>
            </a:r>
            <a:r>
              <a:rPr lang="en-US" dirty="0" smtClean="0"/>
              <a:t>:</a:t>
            </a:r>
          </a:p>
          <a:p>
            <a:r>
              <a:rPr lang="en-US" dirty="0" err="1" smtClean="0"/>
              <a:t>Dimensi</a:t>
            </a:r>
            <a:r>
              <a:rPr lang="en-US" dirty="0" smtClean="0"/>
              <a:t> </a:t>
            </a:r>
            <a:r>
              <a:rPr lang="en-US" dirty="0" err="1" smtClean="0"/>
              <a:t>Ideologi</a:t>
            </a:r>
            <a:r>
              <a:rPr lang="en-US" dirty="0" smtClean="0"/>
              <a:t> Pembangunan</a:t>
            </a:r>
          </a:p>
          <a:p>
            <a:r>
              <a:rPr lang="en-US" dirty="0" err="1" smtClean="0"/>
              <a:t>Dimensi</a:t>
            </a:r>
            <a:r>
              <a:rPr lang="en-US" dirty="0" smtClean="0"/>
              <a:t> </a:t>
            </a:r>
            <a:r>
              <a:rPr lang="en-US" dirty="0" err="1" smtClean="0"/>
              <a:t>Orientasi</a:t>
            </a:r>
            <a:r>
              <a:rPr lang="en-US" dirty="0" smtClean="0"/>
              <a:t> Pembangunan</a:t>
            </a:r>
          </a:p>
          <a:p>
            <a:r>
              <a:rPr lang="en-US" dirty="0" err="1" smtClean="0"/>
              <a:t>Dimensi</a:t>
            </a:r>
            <a:r>
              <a:rPr lang="en-US" dirty="0" smtClean="0"/>
              <a:t> </a:t>
            </a:r>
            <a:r>
              <a:rPr lang="en-US" dirty="0" err="1" smtClean="0"/>
              <a:t>Proses</a:t>
            </a:r>
            <a:r>
              <a:rPr lang="en-US" dirty="0" smtClean="0"/>
              <a:t> Pembangunan</a:t>
            </a:r>
          </a:p>
          <a:p>
            <a:r>
              <a:rPr lang="en-US" dirty="0" err="1" smtClean="0"/>
              <a:t>Dimensi</a:t>
            </a:r>
            <a:r>
              <a:rPr lang="en-US" dirty="0" smtClean="0"/>
              <a:t> </a:t>
            </a:r>
            <a:r>
              <a:rPr lang="en-US" dirty="0" err="1" smtClean="0"/>
              <a:t>Pelaku</a:t>
            </a:r>
            <a:r>
              <a:rPr lang="en-US" dirty="0" smtClean="0"/>
              <a:t> Pembangunan</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 IDEOLOGI PEMBANGUNAN</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dirty="0" err="1" smtClean="0"/>
              <a:t>Idiologi</a:t>
            </a:r>
            <a:r>
              <a:rPr lang="en-US" dirty="0" smtClean="0"/>
              <a:t> </a:t>
            </a:r>
            <a:r>
              <a:rPr lang="en-US" dirty="0" err="1" smtClean="0"/>
              <a:t>pembangunan</a:t>
            </a:r>
            <a:r>
              <a:rPr lang="en-US" dirty="0" smtClean="0"/>
              <a:t>: </a:t>
            </a:r>
            <a:r>
              <a:rPr lang="en-US" dirty="0" err="1" smtClean="0"/>
              <a:t>kerangka</a:t>
            </a:r>
            <a:r>
              <a:rPr lang="en-US" dirty="0" smtClean="0"/>
              <a:t> </a:t>
            </a:r>
            <a:r>
              <a:rPr lang="en-US" dirty="0" err="1" smtClean="0"/>
              <a:t>pikir</a:t>
            </a:r>
            <a:r>
              <a:rPr lang="en-US" dirty="0" smtClean="0"/>
              <a:t> </a:t>
            </a:r>
            <a:r>
              <a:rPr lang="en-US" dirty="0" err="1" smtClean="0"/>
              <a:t>dan</a:t>
            </a:r>
            <a:r>
              <a:rPr lang="en-US" dirty="0" smtClean="0"/>
              <a:t> </a:t>
            </a:r>
            <a:r>
              <a:rPr lang="en-US" dirty="0" err="1" smtClean="0"/>
              <a:t>perencanaan</a:t>
            </a:r>
            <a:r>
              <a:rPr lang="en-US" dirty="0" smtClean="0"/>
              <a:t> </a:t>
            </a:r>
            <a:r>
              <a:rPr lang="en-US" dirty="0" err="1" smtClean="0"/>
              <a:t>pembangunan</a:t>
            </a:r>
            <a:r>
              <a:rPr lang="en-US" dirty="0" smtClean="0"/>
              <a:t>. </a:t>
            </a:r>
            <a:r>
              <a:rPr lang="en-US" dirty="0" err="1" smtClean="0"/>
              <a:t>Ini</a:t>
            </a:r>
            <a:r>
              <a:rPr lang="en-US" dirty="0" smtClean="0"/>
              <a:t> </a:t>
            </a:r>
            <a:r>
              <a:rPr lang="en-US" dirty="0" err="1" smtClean="0"/>
              <a:t>seharusnya</a:t>
            </a:r>
            <a:r>
              <a:rPr lang="en-US" dirty="0" smtClean="0"/>
              <a:t> </a:t>
            </a:r>
            <a:r>
              <a:rPr lang="en-US" dirty="0" err="1" smtClean="0"/>
              <a:t>demi</a:t>
            </a:r>
            <a:r>
              <a:rPr lang="en-US" dirty="0" smtClean="0"/>
              <a:t> </a:t>
            </a:r>
            <a:r>
              <a:rPr lang="en-US" dirty="0" err="1" smtClean="0"/>
              <a:t>masy</a:t>
            </a:r>
            <a:r>
              <a:rPr lang="en-US" dirty="0" smtClean="0"/>
              <a:t> </a:t>
            </a:r>
            <a:r>
              <a:rPr lang="en-US" dirty="0" err="1" smtClean="0"/>
              <a:t>yg</a:t>
            </a:r>
            <a:r>
              <a:rPr lang="en-US" dirty="0" smtClean="0"/>
              <a:t> </a:t>
            </a:r>
            <a:r>
              <a:rPr lang="en-US" dirty="0" err="1" smtClean="0"/>
              <a:t>dibangun</a:t>
            </a:r>
            <a:endParaRPr lang="en-US" dirty="0" smtClean="0"/>
          </a:p>
          <a:p>
            <a:pPr indent="1588">
              <a:buNone/>
            </a:pPr>
            <a:r>
              <a:rPr lang="en-US" dirty="0" smtClean="0"/>
              <a:t>(1)   </a:t>
            </a:r>
            <a:r>
              <a:rPr lang="en-US" dirty="0" err="1" smtClean="0"/>
              <a:t>Idiologi</a:t>
            </a:r>
            <a:r>
              <a:rPr lang="en-US" dirty="0" smtClean="0"/>
              <a:t> Barat, </a:t>
            </a:r>
            <a:r>
              <a:rPr lang="en-US" dirty="0" err="1" smtClean="0"/>
              <a:t>modernisasi</a:t>
            </a:r>
            <a:r>
              <a:rPr lang="en-US" dirty="0" smtClean="0"/>
              <a:t> </a:t>
            </a:r>
            <a:r>
              <a:rPr lang="en-US" dirty="0" err="1" smtClean="0"/>
              <a:t>dianggap</a:t>
            </a:r>
            <a:r>
              <a:rPr lang="en-US" dirty="0" smtClean="0"/>
              <a:t> </a:t>
            </a:r>
            <a:r>
              <a:rPr lang="en-US" dirty="0" err="1" smtClean="0"/>
              <a:t>lebih</a:t>
            </a:r>
            <a:r>
              <a:rPr lang="en-US" dirty="0" smtClean="0"/>
              <a:t> </a:t>
            </a:r>
            <a:r>
              <a:rPr lang="en-US" dirty="0" err="1" smtClean="0"/>
              <a:t>unggul</a:t>
            </a:r>
            <a:r>
              <a:rPr lang="en-US" dirty="0" smtClean="0"/>
              <a:t> </a:t>
            </a:r>
            <a:r>
              <a:rPr lang="en-US" dirty="0" err="1" smtClean="0"/>
              <a:t>dan</a:t>
            </a:r>
            <a:r>
              <a:rPr lang="en-US" dirty="0" smtClean="0"/>
              <a:t> </a:t>
            </a:r>
            <a:r>
              <a:rPr lang="en-US" dirty="0" err="1" smtClean="0"/>
              <a:t>benar</a:t>
            </a:r>
            <a:r>
              <a:rPr lang="en-US" dirty="0" smtClean="0"/>
              <a:t> </a:t>
            </a:r>
            <a:r>
              <a:rPr lang="en-US" dirty="0" err="1" smtClean="0"/>
              <a:t>dibanding</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tradisionall</a:t>
            </a:r>
            <a:endParaRPr lang="en-US" dirty="0" smtClean="0"/>
          </a:p>
          <a:p>
            <a:pPr indent="1588">
              <a:buNone/>
            </a:pPr>
            <a:r>
              <a:rPr lang="en-US" dirty="0" smtClean="0"/>
              <a:t>(2)   </a:t>
            </a:r>
            <a:r>
              <a:rPr lang="en-US" dirty="0" err="1" smtClean="0"/>
              <a:t>Penerapan</a:t>
            </a:r>
            <a:r>
              <a:rPr lang="en-US" dirty="0" smtClean="0"/>
              <a:t> </a:t>
            </a:r>
            <a:r>
              <a:rPr lang="en-US" dirty="0" err="1" smtClean="0"/>
              <a:t>Idiologi</a:t>
            </a:r>
            <a:r>
              <a:rPr lang="en-US" dirty="0" smtClean="0"/>
              <a:t> </a:t>
            </a:r>
            <a:r>
              <a:rPr lang="en-US" dirty="0" err="1" smtClean="0"/>
              <a:t>tersebut</a:t>
            </a:r>
            <a:r>
              <a:rPr lang="en-US" dirty="0" smtClean="0"/>
              <a:t> </a:t>
            </a:r>
            <a:r>
              <a:rPr lang="en-US" dirty="0" err="1" smtClean="0"/>
              <a:t>kemudian</a:t>
            </a:r>
            <a:r>
              <a:rPr lang="en-US" dirty="0" smtClean="0"/>
              <a:t> </a:t>
            </a:r>
            <a:r>
              <a:rPr lang="en-US" dirty="0" err="1" smtClean="0"/>
              <a:t>ditujukan</a:t>
            </a:r>
            <a:r>
              <a:rPr lang="en-US" dirty="0" smtClean="0"/>
              <a:t> </a:t>
            </a:r>
            <a:r>
              <a:rPr lang="en-US" dirty="0" err="1" smtClean="0"/>
              <a:t>sedemikian</a:t>
            </a:r>
            <a:r>
              <a:rPr lang="en-US" dirty="0" smtClean="0"/>
              <a:t> </a:t>
            </a:r>
            <a:r>
              <a:rPr lang="en-US" dirty="0" err="1" smtClean="0"/>
              <a:t>rupa</a:t>
            </a:r>
            <a:r>
              <a:rPr lang="en-US" dirty="0" smtClean="0"/>
              <a:t> agar </a:t>
            </a:r>
            <a:r>
              <a:rPr lang="en-US" dirty="0" err="1" smtClean="0"/>
              <a:t>menciptakan</a:t>
            </a:r>
            <a:r>
              <a:rPr lang="en-US" dirty="0" smtClean="0"/>
              <a:t> </a:t>
            </a:r>
            <a:r>
              <a:rPr lang="en-US" dirty="0" err="1" smtClean="0"/>
              <a:t>adanyaketergantungan</a:t>
            </a:r>
            <a:r>
              <a:rPr lang="en-US" dirty="0" smtClean="0"/>
              <a:t> </a:t>
            </a:r>
            <a:r>
              <a:rPr lang="en-US" dirty="0" err="1" smtClean="0"/>
              <a:t>dan</a:t>
            </a:r>
            <a:r>
              <a:rPr lang="en-US" dirty="0" smtClean="0"/>
              <a:t> </a:t>
            </a:r>
            <a:r>
              <a:rPr lang="en-US" dirty="0" err="1" smtClean="0"/>
              <a:t>bersedia</a:t>
            </a:r>
            <a:r>
              <a:rPr lang="en-US" dirty="0" smtClean="0"/>
              <a:t> </a:t>
            </a:r>
            <a:r>
              <a:rPr lang="en-US" dirty="0" err="1" smtClean="0"/>
              <a:t>untuk</a:t>
            </a:r>
            <a:r>
              <a:rPr lang="en-US" dirty="0" smtClean="0"/>
              <a:t> </a:t>
            </a:r>
            <a:r>
              <a:rPr lang="en-US" dirty="0" err="1" smtClean="0"/>
              <a:t>mengikuti</a:t>
            </a:r>
            <a:r>
              <a:rPr lang="en-US" dirty="0" smtClean="0"/>
              <a:t> </a:t>
            </a:r>
            <a:r>
              <a:rPr lang="en-US" dirty="0" err="1" smtClean="0"/>
              <a:t>pasar</a:t>
            </a:r>
            <a:r>
              <a:rPr lang="en-US" dirty="0" smtClean="0"/>
              <a:t> </a:t>
            </a:r>
            <a:r>
              <a:rPr lang="en-US" dirty="0" err="1" smtClean="0"/>
              <a:t>bebas</a:t>
            </a:r>
            <a:r>
              <a:rPr lang="en-US" dirty="0" smtClean="0"/>
              <a:t>.</a:t>
            </a:r>
          </a:p>
          <a:p>
            <a:pPr indent="1588">
              <a:buNone/>
            </a:pPr>
            <a:r>
              <a:rPr lang="en-US" dirty="0" smtClean="0"/>
              <a:t>(3)   </a:t>
            </a:r>
            <a:r>
              <a:rPr lang="en-US" dirty="0" err="1" smtClean="0"/>
              <a:t>Penerapan</a:t>
            </a:r>
            <a:r>
              <a:rPr lang="en-US" dirty="0" smtClean="0"/>
              <a:t> </a:t>
            </a:r>
            <a:r>
              <a:rPr lang="en-US" dirty="0" err="1" smtClean="0"/>
              <a:t>Nilai</a:t>
            </a:r>
            <a:r>
              <a:rPr lang="en-US" dirty="0" smtClean="0"/>
              <a:t> </a:t>
            </a:r>
            <a:r>
              <a:rPr lang="en-US" dirty="0" err="1" smtClean="0"/>
              <a:t>Egoisme</a:t>
            </a:r>
            <a:r>
              <a:rPr lang="en-US" dirty="0" smtClean="0"/>
              <a:t> </a:t>
            </a:r>
            <a:r>
              <a:rPr lang="en-US" dirty="0" err="1" smtClean="0"/>
              <a:t>dan</a:t>
            </a:r>
            <a:r>
              <a:rPr lang="en-US" dirty="0" smtClean="0"/>
              <a:t> Non </a:t>
            </a:r>
            <a:r>
              <a:rPr lang="en-US" dirty="0" err="1" smtClean="0"/>
              <a:t>Solidaritas</a:t>
            </a:r>
            <a:r>
              <a:rPr lang="en-US" dirty="0" smtClean="0"/>
              <a:t>, yang </a:t>
            </a:r>
            <a:r>
              <a:rPr lang="en-US" dirty="0" err="1" smtClean="0"/>
              <a:t>memungkinkan</a:t>
            </a:r>
            <a:r>
              <a:rPr lang="en-US" dirty="0" smtClean="0"/>
              <a:t> </a:t>
            </a:r>
            <a:r>
              <a:rPr lang="en-US" dirty="0" err="1" smtClean="0"/>
              <a:t>di</a:t>
            </a:r>
            <a:r>
              <a:rPr lang="en-US" dirty="0" smtClean="0"/>
              <a:t> </a:t>
            </a:r>
            <a:r>
              <a:rPr lang="en-US" dirty="0" err="1" smtClean="0"/>
              <a:t>satu</a:t>
            </a:r>
            <a:r>
              <a:rPr lang="en-US" dirty="0" smtClean="0"/>
              <a:t> </a:t>
            </a:r>
            <a:r>
              <a:rPr lang="en-US" dirty="0" err="1" smtClean="0"/>
              <a:t>pihak</a:t>
            </a:r>
            <a:r>
              <a:rPr lang="en-US" dirty="0" smtClean="0"/>
              <a:t> </a:t>
            </a:r>
            <a:r>
              <a:rPr lang="en-US" dirty="0" err="1" smtClean="0"/>
              <a:t>terjadi</a:t>
            </a:r>
            <a:r>
              <a:rPr lang="en-US" dirty="0" smtClean="0"/>
              <a:t> </a:t>
            </a:r>
            <a:r>
              <a:rPr lang="en-US" i="1" dirty="0" smtClean="0"/>
              <a:t>over exploitation</a:t>
            </a:r>
            <a:r>
              <a:rPr lang="en-US" dirty="0" smtClean="0"/>
              <a:t> </a:t>
            </a:r>
            <a:r>
              <a:rPr lang="en-US" dirty="0" err="1" smtClean="0"/>
              <a:t>sumber</a:t>
            </a:r>
            <a:r>
              <a:rPr lang="en-US" dirty="0" smtClean="0"/>
              <a:t> </a:t>
            </a:r>
            <a:r>
              <a:rPr lang="en-US" dirty="0" err="1" smtClean="0"/>
              <a:t>alam</a:t>
            </a:r>
            <a:r>
              <a:rPr lang="en-US" dirty="0" smtClean="0"/>
              <a:t> </a:t>
            </a:r>
            <a:r>
              <a:rPr lang="en-US" dirty="0" err="1" smtClean="0"/>
              <a:t>sekaligus</a:t>
            </a:r>
            <a:r>
              <a:rPr lang="en-US" dirty="0" smtClean="0"/>
              <a:t> </a:t>
            </a:r>
            <a:r>
              <a:rPr lang="en-US" dirty="0" err="1" smtClean="0"/>
              <a:t>menjadi</a:t>
            </a:r>
            <a:r>
              <a:rPr lang="en-US" dirty="0" smtClean="0"/>
              <a:t> </a:t>
            </a:r>
            <a:r>
              <a:rPr lang="en-US" dirty="0" err="1" smtClean="0"/>
              <a:t>tempat</a:t>
            </a:r>
            <a:r>
              <a:rPr lang="en-US" dirty="0" smtClean="0"/>
              <a:t> </a:t>
            </a:r>
            <a:r>
              <a:rPr lang="en-US" dirty="0" err="1" smtClean="0"/>
              <a:t>pembuangan</a:t>
            </a:r>
            <a:r>
              <a:rPr lang="en-US" dirty="0" smtClean="0"/>
              <a:t> </a:t>
            </a:r>
            <a:r>
              <a:rPr lang="en-US" dirty="0" err="1" smtClean="0"/>
              <a:t>limbah</a:t>
            </a:r>
            <a:r>
              <a:rPr lang="en-US" dirty="0" smtClean="0"/>
              <a:t>, </a:t>
            </a:r>
            <a:r>
              <a:rPr lang="en-US" dirty="0" err="1" smtClean="0"/>
              <a:t>namun</a:t>
            </a:r>
            <a:r>
              <a:rPr lang="en-US" dirty="0" smtClean="0"/>
              <a:t> </a:t>
            </a:r>
            <a:r>
              <a:rPr lang="en-US" dirty="0" err="1" smtClean="0"/>
              <a:t>di</a:t>
            </a:r>
            <a:r>
              <a:rPr lang="en-US" dirty="0" smtClean="0"/>
              <a:t> </a:t>
            </a:r>
            <a:r>
              <a:rPr lang="en-US" dirty="0" err="1" smtClean="0"/>
              <a:t>pihak</a:t>
            </a:r>
            <a:r>
              <a:rPr lang="en-US" dirty="0" smtClean="0"/>
              <a:t> lain </a:t>
            </a:r>
            <a:r>
              <a:rPr lang="en-US" dirty="0" err="1" smtClean="0"/>
              <a:t>negara</a:t>
            </a:r>
            <a:r>
              <a:rPr lang="en-US" dirty="0" smtClean="0"/>
              <a:t> Barat </a:t>
            </a:r>
            <a:r>
              <a:rPr lang="en-US" dirty="0" err="1" smtClean="0"/>
              <a:t>tetap</a:t>
            </a:r>
            <a:r>
              <a:rPr lang="en-US" dirty="0" smtClean="0"/>
              <a:t> “</a:t>
            </a:r>
            <a:r>
              <a:rPr lang="en-US" dirty="0" err="1" smtClean="0"/>
              <a:t>bersih</a:t>
            </a:r>
            <a:r>
              <a:rPr lang="en-US" dirty="0" smtClean="0"/>
              <a:t>” </a:t>
            </a:r>
            <a:r>
              <a:rPr lang="en-US" dirty="0" err="1" smtClean="0"/>
              <a:t>dari</a:t>
            </a:r>
            <a:r>
              <a:rPr lang="en-US" dirty="0" smtClean="0"/>
              <a:t> </a:t>
            </a:r>
            <a:r>
              <a:rPr lang="en-US" dirty="0" err="1" smtClean="0"/>
              <a:t>pencemaran</a:t>
            </a:r>
            <a:r>
              <a:rPr lang="en-US" dirty="0" smtClean="0"/>
              <a:t>.</a:t>
            </a:r>
            <a:br>
              <a:rPr lang="en-US" dirty="0" smtClean="0"/>
            </a:br>
            <a:r>
              <a:rPr lang="en-US" dirty="0" err="1" smtClean="0"/>
              <a:t>Penerapan</a:t>
            </a:r>
            <a:r>
              <a:rPr lang="en-US" dirty="0" smtClean="0"/>
              <a:t> </a:t>
            </a:r>
            <a:r>
              <a:rPr lang="en-US" dirty="0" err="1" smtClean="0"/>
              <a:t>idiologi</a:t>
            </a:r>
            <a:r>
              <a:rPr lang="en-US" dirty="0" smtClean="0"/>
              <a:t> </a:t>
            </a:r>
            <a:r>
              <a:rPr lang="en-US" dirty="0" err="1" smtClean="0"/>
              <a:t>pengkambing</a:t>
            </a:r>
            <a:r>
              <a:rPr lang="en-US" dirty="0" smtClean="0"/>
              <a:t> </a:t>
            </a:r>
            <a:r>
              <a:rPr lang="en-US" dirty="0" err="1" smtClean="0"/>
              <a:t>hitaman</a:t>
            </a:r>
            <a:r>
              <a:rPr lang="en-US" dirty="0" smtClean="0"/>
              <a:t> </a:t>
            </a:r>
            <a:r>
              <a:rPr lang="en-US" dirty="0" err="1" smtClean="0"/>
              <a:t>negara</a:t>
            </a:r>
            <a:r>
              <a:rPr lang="en-US" dirty="0" smtClean="0"/>
              <a:t> </a:t>
            </a:r>
            <a:r>
              <a:rPr lang="en-US" dirty="0" err="1" smtClean="0"/>
              <a:t>berkembang</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2971800"/>
            <a:ext cx="6827521" cy="1066800"/>
          </a:xfrm>
        </p:spPr>
        <p:txBody>
          <a:bodyPr>
            <a:noAutofit/>
          </a:bodyPr>
          <a:lstStyle/>
          <a:p>
            <a:r>
              <a:rPr lang="en-US" sz="6000" dirty="0" smtClean="0">
                <a:solidFill>
                  <a:srgbClr val="0070C0"/>
                </a:solidFill>
                <a:latin typeface="Arial Black" pitchFamily="34" charset="0"/>
              </a:rPr>
              <a:t>PENDAHULUAN</a:t>
            </a:r>
            <a:endParaRPr lang="en-US" sz="6000" dirty="0">
              <a:solidFill>
                <a:srgbClr val="0070C0"/>
              </a:solidFill>
              <a:latin typeface="Arial Black" pitchFamily="34" charset="0"/>
            </a:endParaRPr>
          </a:p>
        </p:txBody>
      </p:sp>
    </p:spTree>
    <p:extLst>
      <p:ext uri="{BB962C8B-B14F-4D97-AF65-F5344CB8AC3E}">
        <p14:creationId xmlns:p14="http://schemas.microsoft.com/office/powerpoint/2010/main" val="2754453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 ORIENTASI PEMBANGUNAN</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dirty="0" err="1" smtClean="0"/>
              <a:t>Seharusnya</a:t>
            </a:r>
            <a:r>
              <a:rPr lang="en-US" dirty="0" smtClean="0"/>
              <a:t> </a:t>
            </a:r>
            <a:r>
              <a:rPr lang="en-US" dirty="0" err="1" smtClean="0"/>
              <a:t>orientasi</a:t>
            </a:r>
            <a:r>
              <a:rPr lang="en-US" dirty="0" smtClean="0"/>
              <a:t> </a:t>
            </a:r>
            <a:r>
              <a:rPr lang="en-US" dirty="0" err="1" smtClean="0"/>
              <a:t>pembangunan</a:t>
            </a:r>
            <a:r>
              <a:rPr lang="en-US" dirty="0" smtClean="0"/>
              <a:t> </a:t>
            </a:r>
            <a:r>
              <a:rPr lang="en-US" dirty="0" err="1" smtClean="0"/>
              <a:t>bermuara</a:t>
            </a:r>
            <a:r>
              <a:rPr lang="en-US" dirty="0" smtClean="0"/>
              <a:t> </a:t>
            </a:r>
            <a:r>
              <a:rPr lang="en-US" dirty="0" err="1" smtClean="0"/>
              <a:t>pada</a:t>
            </a:r>
            <a:r>
              <a:rPr lang="en-US" dirty="0" smtClean="0"/>
              <a:t> </a:t>
            </a:r>
            <a:r>
              <a:rPr lang="en-US" dirty="0" err="1" smtClean="0"/>
              <a:t>kesejahteraan</a:t>
            </a:r>
            <a:r>
              <a:rPr lang="en-US" dirty="0" smtClean="0"/>
              <a:t> </a:t>
            </a:r>
            <a:r>
              <a:rPr lang="en-US" dirty="0" err="1" smtClean="0"/>
              <a:t>rakyat</a:t>
            </a:r>
            <a:r>
              <a:rPr lang="en-US" dirty="0" smtClean="0"/>
              <a:t> (</a:t>
            </a:r>
            <a:r>
              <a:rPr lang="en-US" dirty="0" err="1" smtClean="0"/>
              <a:t>mayoritas</a:t>
            </a:r>
            <a:r>
              <a:rPr lang="en-US" dirty="0" smtClean="0"/>
              <a:t> </a:t>
            </a:r>
            <a:r>
              <a:rPr lang="en-US" dirty="0" err="1" smtClean="0"/>
              <a:t>sosial</a:t>
            </a:r>
            <a:r>
              <a:rPr lang="en-US" dirty="0" smtClean="0"/>
              <a:t>), </a:t>
            </a:r>
            <a:r>
              <a:rPr lang="en-US" dirty="0" err="1" smtClean="0"/>
              <a:t>namun</a:t>
            </a:r>
            <a:r>
              <a:rPr lang="en-US" dirty="0" smtClean="0"/>
              <a:t> </a:t>
            </a:r>
            <a:r>
              <a:rPr lang="en-US" dirty="0" err="1" smtClean="0"/>
              <a:t>pada</a:t>
            </a:r>
            <a:r>
              <a:rPr lang="en-US" dirty="0" smtClean="0"/>
              <a:t> </a:t>
            </a:r>
            <a:r>
              <a:rPr lang="en-US" dirty="0" err="1" smtClean="0"/>
              <a:t>prakteknya</a:t>
            </a:r>
            <a:r>
              <a:rPr lang="en-US" dirty="0" smtClean="0"/>
              <a:t> </a:t>
            </a:r>
            <a:r>
              <a:rPr lang="en-US" dirty="0" err="1" smtClean="0"/>
              <a:t>penentuan</a:t>
            </a:r>
            <a:r>
              <a:rPr lang="en-US" dirty="0" smtClean="0"/>
              <a:t> </a:t>
            </a:r>
            <a:r>
              <a:rPr lang="en-US" dirty="0" err="1" smtClean="0"/>
              <a:t>orientasi</a:t>
            </a:r>
            <a:r>
              <a:rPr lang="en-US" dirty="0" smtClean="0"/>
              <a:t> </a:t>
            </a:r>
            <a:r>
              <a:rPr lang="en-US" dirty="0" err="1" smtClean="0"/>
              <a:t>pembangunan</a:t>
            </a:r>
            <a:r>
              <a:rPr lang="en-US" dirty="0" smtClean="0"/>
              <a:t> </a:t>
            </a:r>
            <a:r>
              <a:rPr lang="en-US" dirty="0" err="1" smtClean="0"/>
              <a:t>lebih</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para</a:t>
            </a:r>
            <a:r>
              <a:rPr lang="en-US" dirty="0" smtClean="0"/>
              <a:t> </a:t>
            </a:r>
            <a:r>
              <a:rPr lang="en-US" dirty="0" err="1" smtClean="0"/>
              <a:t>pemodal</a:t>
            </a:r>
            <a:r>
              <a:rPr lang="en-US" dirty="0" smtClean="0"/>
              <a:t> (</a:t>
            </a:r>
            <a:r>
              <a:rPr lang="en-US" dirty="0" err="1" smtClean="0"/>
              <a:t>asing</a:t>
            </a:r>
            <a:r>
              <a:rPr lang="en-US" dirty="0" smtClean="0"/>
              <a:t>)</a:t>
            </a:r>
          </a:p>
          <a:p>
            <a:pPr indent="1588">
              <a:buNone/>
            </a:pPr>
            <a:r>
              <a:rPr lang="en-US" dirty="0" smtClean="0"/>
              <a:t>(1)   </a:t>
            </a:r>
            <a:r>
              <a:rPr lang="en-US" dirty="0" err="1" smtClean="0"/>
              <a:t>Orientasi</a:t>
            </a:r>
            <a:r>
              <a:rPr lang="en-US" dirty="0" smtClean="0"/>
              <a:t> </a:t>
            </a:r>
            <a:r>
              <a:rPr lang="en-US" dirty="0" err="1" smtClean="0"/>
              <a:t>pertumbuhan</a:t>
            </a:r>
            <a:r>
              <a:rPr lang="en-US" dirty="0" smtClean="0"/>
              <a:t>, </a:t>
            </a:r>
            <a:r>
              <a:rPr lang="en-US" dirty="0" err="1" smtClean="0"/>
              <a:t>sehingga</a:t>
            </a:r>
            <a:r>
              <a:rPr lang="en-US" dirty="0" smtClean="0"/>
              <a:t> </a:t>
            </a:r>
            <a:r>
              <a:rPr lang="en-US" dirty="0" err="1" smtClean="0"/>
              <a:t>semua</a:t>
            </a:r>
            <a:r>
              <a:rPr lang="en-US" dirty="0" smtClean="0"/>
              <a:t> </a:t>
            </a:r>
            <a:r>
              <a:rPr lang="en-US" dirty="0" err="1" smtClean="0"/>
              <a:t>ukuran</a:t>
            </a:r>
            <a:r>
              <a:rPr lang="en-US" dirty="0" smtClean="0"/>
              <a:t> </a:t>
            </a:r>
            <a:r>
              <a:rPr lang="en-US" dirty="0" err="1" smtClean="0"/>
              <a:t>keberhasilan</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sisi</a:t>
            </a:r>
            <a:r>
              <a:rPr lang="en-US" dirty="0" smtClean="0"/>
              <a:t> </a:t>
            </a:r>
            <a:r>
              <a:rPr lang="en-US" dirty="0" err="1" smtClean="0"/>
              <a:t>pertumbuhan</a:t>
            </a:r>
            <a:r>
              <a:rPr lang="en-US" dirty="0" smtClean="0"/>
              <a:t> yang </a:t>
            </a:r>
            <a:r>
              <a:rPr lang="en-US" dirty="0" err="1" smtClean="0"/>
              <a:t>memang</a:t>
            </a:r>
            <a:r>
              <a:rPr lang="en-US" dirty="0" smtClean="0"/>
              <a:t> </a:t>
            </a:r>
            <a:r>
              <a:rPr lang="en-US" dirty="0" err="1" smtClean="0"/>
              <a:t>lebih</a:t>
            </a:r>
            <a:r>
              <a:rPr lang="en-US" dirty="0" smtClean="0"/>
              <a:t> </a:t>
            </a:r>
            <a:r>
              <a:rPr lang="en-US" dirty="0" err="1" smtClean="0"/>
              <a:t>mudah</a:t>
            </a:r>
            <a:r>
              <a:rPr lang="en-US" dirty="0" smtClean="0"/>
              <a:t> </a:t>
            </a:r>
            <a:r>
              <a:rPr lang="en-US" dirty="0" err="1" smtClean="0"/>
              <a:t>untuk</a:t>
            </a:r>
            <a:r>
              <a:rPr lang="en-US" dirty="0" smtClean="0"/>
              <a:t> </a:t>
            </a:r>
            <a:r>
              <a:rPr lang="en-US" dirty="0" err="1" smtClean="0"/>
              <a:t>diukur</a:t>
            </a:r>
            <a:r>
              <a:rPr lang="en-US" dirty="0" smtClean="0"/>
              <a:t> </a:t>
            </a:r>
            <a:r>
              <a:rPr lang="en-US" dirty="0" err="1" smtClean="0"/>
              <a:t>secara</a:t>
            </a:r>
            <a:r>
              <a:rPr lang="en-US" dirty="0" smtClean="0"/>
              <a:t>  </a:t>
            </a:r>
            <a:r>
              <a:rPr lang="en-US" dirty="0" err="1" smtClean="0"/>
              <a:t>statistik</a:t>
            </a:r>
            <a:r>
              <a:rPr lang="en-US" dirty="0" smtClean="0"/>
              <a:t>.</a:t>
            </a:r>
          </a:p>
          <a:p>
            <a:pPr indent="1588">
              <a:buNone/>
            </a:pPr>
            <a:r>
              <a:rPr lang="en-US" dirty="0" smtClean="0"/>
              <a:t>(2)   </a:t>
            </a:r>
            <a:r>
              <a:rPr lang="en-US" dirty="0" err="1" smtClean="0"/>
              <a:t>Orientasi</a:t>
            </a:r>
            <a:r>
              <a:rPr lang="en-US" dirty="0" smtClean="0"/>
              <a:t> </a:t>
            </a:r>
            <a:r>
              <a:rPr lang="en-US" dirty="0" err="1" smtClean="0"/>
              <a:t>pembangunan</a:t>
            </a:r>
            <a:r>
              <a:rPr lang="en-US" dirty="0" smtClean="0"/>
              <a:t> </a:t>
            </a:r>
            <a:r>
              <a:rPr lang="en-US" dirty="0" err="1" smtClean="0"/>
              <a:t>fisik</a:t>
            </a:r>
            <a:r>
              <a:rPr lang="en-US" dirty="0" smtClean="0"/>
              <a:t> yang </a:t>
            </a:r>
            <a:r>
              <a:rPr lang="en-US" dirty="0" err="1" smtClean="0"/>
              <a:t>seringkali</a:t>
            </a:r>
            <a:r>
              <a:rPr lang="en-US" dirty="0" smtClean="0"/>
              <a:t> </a:t>
            </a:r>
            <a:r>
              <a:rPr lang="en-US" dirty="0" err="1" smtClean="0"/>
              <a:t>melupakan</a:t>
            </a:r>
            <a:r>
              <a:rPr lang="en-US" dirty="0" smtClean="0"/>
              <a:t> </a:t>
            </a:r>
            <a:r>
              <a:rPr lang="en-US" dirty="0" err="1" smtClean="0"/>
              <a:t>pembangunan</a:t>
            </a:r>
            <a:r>
              <a:rPr lang="en-US" dirty="0" smtClean="0"/>
              <a:t> SDM </a:t>
            </a:r>
            <a:r>
              <a:rPr lang="en-US" dirty="0" err="1" smtClean="0"/>
              <a:t>dan</a:t>
            </a:r>
            <a:r>
              <a:rPr lang="en-US" dirty="0" smtClean="0"/>
              <a:t> </a:t>
            </a:r>
            <a:r>
              <a:rPr lang="en-US" dirty="0" err="1" smtClean="0"/>
              <a:t>sosial-budaya</a:t>
            </a:r>
            <a:r>
              <a:rPr lang="en-US" dirty="0" smtClean="0"/>
              <a:t> lain.</a:t>
            </a:r>
          </a:p>
          <a:p>
            <a:pPr indent="1588">
              <a:buNone/>
            </a:pPr>
            <a:r>
              <a:rPr lang="en-US" dirty="0" smtClean="0"/>
              <a:t>(3)   </a:t>
            </a:r>
            <a:r>
              <a:rPr lang="en-US" dirty="0" err="1" smtClean="0"/>
              <a:t>Orientasi</a:t>
            </a:r>
            <a:r>
              <a:rPr lang="en-US" dirty="0" smtClean="0"/>
              <a:t> </a:t>
            </a:r>
            <a:r>
              <a:rPr lang="en-US" dirty="0" err="1" smtClean="0"/>
              <a:t>Neraca</a:t>
            </a:r>
            <a:r>
              <a:rPr lang="en-US" dirty="0" smtClean="0"/>
              <a:t> </a:t>
            </a:r>
            <a:r>
              <a:rPr lang="en-US" dirty="0" err="1" smtClean="0"/>
              <a:t>Perdagangan</a:t>
            </a:r>
            <a:r>
              <a:rPr lang="en-US" dirty="0" smtClean="0"/>
              <a:t> </a:t>
            </a:r>
            <a:r>
              <a:rPr lang="en-US" dirty="0" err="1" smtClean="0"/>
              <a:t>Internasional</a:t>
            </a:r>
            <a:r>
              <a:rPr lang="en-US" dirty="0" smtClean="0"/>
              <a:t>, yang </a:t>
            </a:r>
            <a:r>
              <a:rPr lang="en-US" dirty="0" err="1" smtClean="0"/>
              <a:t>memungkinkan</a:t>
            </a:r>
            <a:r>
              <a:rPr lang="en-US" dirty="0" smtClean="0"/>
              <a:t> </a:t>
            </a:r>
            <a:r>
              <a:rPr lang="en-US" dirty="0" err="1" smtClean="0"/>
              <a:t>terjadinya</a:t>
            </a:r>
            <a:r>
              <a:rPr lang="en-US" dirty="0" smtClean="0"/>
              <a:t> </a:t>
            </a:r>
            <a:r>
              <a:rPr lang="en-US" i="1" dirty="0" smtClean="0"/>
              <a:t>over</a:t>
            </a:r>
            <a:r>
              <a:rPr lang="en-US" dirty="0" smtClean="0"/>
              <a:t> </a:t>
            </a:r>
            <a:r>
              <a:rPr lang="en-US" dirty="0" err="1" smtClean="0"/>
              <a:t>exploitasi</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alam</a:t>
            </a:r>
            <a:r>
              <a:rPr lang="en-US" dirty="0" smtClean="0"/>
              <a:t> </a:t>
            </a:r>
            <a:r>
              <a:rPr lang="en-US" dirty="0" err="1" smtClean="0"/>
              <a:t>dan</a:t>
            </a:r>
            <a:r>
              <a:rPr lang="en-US" dirty="0" smtClean="0"/>
              <a:t> </a:t>
            </a:r>
            <a:r>
              <a:rPr lang="en-US" dirty="0" err="1" smtClean="0"/>
              <a:t>pemerasan</a:t>
            </a:r>
            <a:r>
              <a:rPr lang="en-US" dirty="0" smtClean="0"/>
              <a:t> </a:t>
            </a:r>
            <a:r>
              <a:rPr lang="en-US" dirty="0" err="1" smtClean="0"/>
              <a:t>upah</a:t>
            </a:r>
            <a:r>
              <a:rPr lang="en-US" dirty="0" smtClean="0"/>
              <a:t> </a:t>
            </a:r>
            <a:r>
              <a:rPr lang="en-US" dirty="0" err="1" smtClean="0"/>
              <a:t>buruh</a:t>
            </a:r>
            <a:r>
              <a:rPr lang="en-US" dirty="0" smtClean="0"/>
              <a:t> (</a:t>
            </a:r>
            <a:r>
              <a:rPr lang="en-US" i="1" dirty="0" err="1" smtClean="0"/>
              <a:t>labour</a:t>
            </a:r>
            <a:r>
              <a:rPr lang="en-US" i="1" dirty="0" smtClean="0"/>
              <a:t> exploitation</a:t>
            </a:r>
            <a:r>
              <a:rPr lang="en-US" dirty="0" smtClean="0"/>
              <a:t>) </a:t>
            </a:r>
            <a:r>
              <a:rPr lang="en-US" dirty="0" err="1" smtClean="0"/>
              <a:t>secara</a:t>
            </a:r>
            <a:r>
              <a:rPr lang="en-US" dirty="0" smtClean="0"/>
              <a:t> </a:t>
            </a:r>
            <a:r>
              <a:rPr lang="en-US" dirty="0" err="1" smtClean="0"/>
              <a:t>nasional</a:t>
            </a:r>
            <a:r>
              <a:rPr lang="en-US" dirty="0" smtClean="0"/>
              <a:t>.</a:t>
            </a:r>
          </a:p>
          <a:p>
            <a:pPr indent="1588">
              <a:buNone/>
            </a:pPr>
            <a:r>
              <a:rPr lang="en-US" dirty="0" smtClean="0"/>
              <a:t>(4)   </a:t>
            </a:r>
            <a:r>
              <a:rPr lang="en-US" dirty="0" err="1" smtClean="0"/>
              <a:t>Orientasi</a:t>
            </a:r>
            <a:r>
              <a:rPr lang="en-US" dirty="0" smtClean="0"/>
              <a:t> </a:t>
            </a:r>
            <a:r>
              <a:rPr lang="en-US" dirty="0" err="1" smtClean="0"/>
              <a:t>pada</a:t>
            </a:r>
            <a:r>
              <a:rPr lang="en-US" dirty="0" smtClean="0"/>
              <a:t> </a:t>
            </a:r>
            <a:r>
              <a:rPr lang="en-US" dirty="0" err="1" smtClean="0"/>
              <a:t>keuntungan</a:t>
            </a:r>
            <a:r>
              <a:rPr lang="en-US" dirty="0" smtClean="0"/>
              <a:t> </a:t>
            </a:r>
            <a:r>
              <a:rPr lang="en-US" dirty="0" err="1" smtClean="0"/>
              <a:t>pemodal</a:t>
            </a:r>
            <a:r>
              <a:rPr lang="en-US" dirty="0" smtClean="0"/>
              <a:t> (</a:t>
            </a:r>
            <a:r>
              <a:rPr lang="en-US" dirty="0" err="1" smtClean="0"/>
              <a:t>asing</a:t>
            </a:r>
            <a:r>
              <a:rPr lang="en-US" dirty="0" smtClean="0"/>
              <a: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 PROSES PEMBANGUNAN</a:t>
            </a:r>
            <a:endParaRPr lang="en-US" dirty="0"/>
          </a:p>
        </p:txBody>
      </p:sp>
      <p:sp>
        <p:nvSpPr>
          <p:cNvPr id="3" name="Content Placeholder 2"/>
          <p:cNvSpPr>
            <a:spLocks noGrp="1"/>
          </p:cNvSpPr>
          <p:nvPr>
            <p:ph idx="1"/>
          </p:nvPr>
        </p:nvSpPr>
        <p:spPr>
          <a:xfrm>
            <a:off x="457200" y="1295400"/>
            <a:ext cx="8229600" cy="5105400"/>
          </a:xfrm>
        </p:spPr>
        <p:txBody>
          <a:bodyPr>
            <a:normAutofit fontScale="77500" lnSpcReduction="20000"/>
          </a:bodyPr>
          <a:lstStyle/>
          <a:p>
            <a:r>
              <a:rPr lang="en-US" dirty="0" err="1" smtClean="0"/>
              <a:t>Idiologi</a:t>
            </a:r>
            <a:r>
              <a:rPr lang="en-US" dirty="0" smtClean="0"/>
              <a:t> (</a:t>
            </a:r>
            <a:r>
              <a:rPr lang="en-US" dirty="0" err="1" smtClean="0"/>
              <a:t>mensejahterakan</a:t>
            </a:r>
            <a:r>
              <a:rPr lang="en-US" dirty="0" smtClean="0"/>
              <a:t> </a:t>
            </a:r>
            <a:r>
              <a:rPr lang="en-US" dirty="0" err="1" smtClean="0"/>
              <a:t>rakyat</a:t>
            </a:r>
            <a:r>
              <a:rPr lang="en-US" dirty="0" smtClean="0"/>
              <a:t>) </a:t>
            </a:r>
            <a:r>
              <a:rPr lang="en-US" dirty="0" err="1" smtClean="0"/>
              <a:t>dan</a:t>
            </a:r>
            <a:r>
              <a:rPr lang="en-US" dirty="0" smtClean="0"/>
              <a:t> </a:t>
            </a:r>
            <a:r>
              <a:rPr lang="en-US" dirty="0" err="1" smtClean="0"/>
              <a:t>orientasinya</a:t>
            </a:r>
            <a:r>
              <a:rPr lang="en-US" dirty="0" smtClean="0"/>
              <a:t> (</a:t>
            </a:r>
            <a:r>
              <a:rPr lang="en-US" dirty="0" err="1" smtClean="0"/>
              <a:t>membela</a:t>
            </a:r>
            <a:r>
              <a:rPr lang="en-US" dirty="0" smtClean="0"/>
              <a:t> </a:t>
            </a:r>
            <a:r>
              <a:rPr lang="en-US" dirty="0" err="1" smtClean="0"/>
              <a:t>rakyat</a:t>
            </a:r>
            <a:r>
              <a:rPr lang="en-US" dirty="0" smtClean="0"/>
              <a:t>) </a:t>
            </a:r>
            <a:r>
              <a:rPr lang="en-US" dirty="0" err="1" smtClean="0"/>
              <a:t>harus</a:t>
            </a:r>
            <a:r>
              <a:rPr lang="en-US" dirty="0" smtClean="0"/>
              <a:t> </a:t>
            </a:r>
            <a:r>
              <a:rPr lang="en-US" dirty="0" err="1" smtClean="0"/>
              <a:t>benar</a:t>
            </a:r>
            <a:r>
              <a:rPr lang="en-US" dirty="0" smtClean="0"/>
              <a:t>. </a:t>
            </a:r>
            <a:r>
              <a:rPr lang="en-US" dirty="0" err="1" smtClean="0"/>
              <a:t>Kenyataannya</a:t>
            </a:r>
            <a:r>
              <a:rPr lang="en-US" dirty="0" smtClean="0"/>
              <a:t>:</a:t>
            </a:r>
          </a:p>
          <a:p>
            <a:pPr indent="1588">
              <a:buNone/>
            </a:pPr>
            <a:r>
              <a:rPr lang="en-US" dirty="0" smtClean="0"/>
              <a:t>(1)   </a:t>
            </a:r>
            <a:r>
              <a:rPr lang="en-US" dirty="0" err="1" smtClean="0"/>
              <a:t>Bersifat</a:t>
            </a:r>
            <a:r>
              <a:rPr lang="en-US" dirty="0" smtClean="0"/>
              <a:t> </a:t>
            </a:r>
            <a:r>
              <a:rPr lang="en-US" i="1" dirty="0" smtClean="0"/>
              <a:t>over exploitation</a:t>
            </a:r>
            <a:r>
              <a:rPr lang="en-US" dirty="0" smtClean="0"/>
              <a:t> </a:t>
            </a:r>
            <a:r>
              <a:rPr lang="en-US" dirty="0" err="1" smtClean="0"/>
              <a:t>tanpa</a:t>
            </a:r>
            <a:r>
              <a:rPr lang="en-US" dirty="0" smtClean="0"/>
              <a:t> </a:t>
            </a:r>
            <a:r>
              <a:rPr lang="en-US" dirty="0" err="1" smtClean="0"/>
              <a:t>ada</a:t>
            </a:r>
            <a:r>
              <a:rPr lang="en-US" dirty="0" smtClean="0"/>
              <a:t> </a:t>
            </a:r>
            <a:r>
              <a:rPr lang="en-US" dirty="0" err="1" smtClean="0"/>
              <a:t>usaha</a:t>
            </a:r>
            <a:r>
              <a:rPr lang="en-US" dirty="0" smtClean="0"/>
              <a:t> </a:t>
            </a:r>
            <a:r>
              <a:rPr lang="en-US" dirty="0" err="1" smtClean="0"/>
              <a:t>untuk</a:t>
            </a:r>
            <a:r>
              <a:rPr lang="en-US" dirty="0" smtClean="0"/>
              <a:t> </a:t>
            </a:r>
            <a:r>
              <a:rPr lang="en-US" dirty="0" err="1" smtClean="0"/>
              <a:t>mengembalikan</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alam</a:t>
            </a:r>
            <a:r>
              <a:rPr lang="en-US" dirty="0" smtClean="0"/>
              <a:t> </a:t>
            </a:r>
            <a:r>
              <a:rPr lang="en-US" dirty="0" err="1" smtClean="0"/>
              <a:t>secara</a:t>
            </a:r>
            <a:r>
              <a:rPr lang="en-US" dirty="0" smtClean="0"/>
              <a:t> </a:t>
            </a:r>
            <a:r>
              <a:rPr lang="en-US" dirty="0" err="1" smtClean="0"/>
              <a:t>memadai</a:t>
            </a:r>
            <a:r>
              <a:rPr lang="en-US" dirty="0" smtClean="0"/>
              <a:t> (non </a:t>
            </a:r>
            <a:r>
              <a:rPr lang="en-US" dirty="0" err="1" smtClean="0"/>
              <a:t>pelestarian</a:t>
            </a:r>
            <a:r>
              <a:rPr lang="en-US" dirty="0" smtClean="0"/>
              <a:t> SDA).</a:t>
            </a:r>
          </a:p>
          <a:p>
            <a:pPr indent="1588">
              <a:buNone/>
            </a:pPr>
            <a:r>
              <a:rPr lang="en-US" dirty="0" smtClean="0"/>
              <a:t>(2)   </a:t>
            </a:r>
            <a:r>
              <a:rPr lang="en-US" dirty="0" err="1" smtClean="0"/>
              <a:t>Lebih</a:t>
            </a:r>
            <a:r>
              <a:rPr lang="en-US" dirty="0" smtClean="0"/>
              <a:t> </a:t>
            </a:r>
            <a:r>
              <a:rPr lang="en-US" dirty="0" err="1" smtClean="0"/>
              <a:t>menekankan</a:t>
            </a:r>
            <a:r>
              <a:rPr lang="en-US" dirty="0" smtClean="0"/>
              <a:t> </a:t>
            </a:r>
            <a:r>
              <a:rPr lang="en-US" dirty="0" err="1" smtClean="0"/>
              <a:t>efisiensi</a:t>
            </a:r>
            <a:r>
              <a:rPr lang="en-US" dirty="0" smtClean="0"/>
              <a:t> (</a:t>
            </a:r>
            <a:r>
              <a:rPr lang="en-US" dirty="0" err="1" smtClean="0"/>
              <a:t>teknologi</a:t>
            </a:r>
            <a:r>
              <a:rPr lang="en-US" dirty="0" smtClean="0"/>
              <a:t> </a:t>
            </a:r>
            <a:r>
              <a:rPr lang="en-US" dirty="0" err="1" smtClean="0"/>
              <a:t>maju</a:t>
            </a:r>
            <a:r>
              <a:rPr lang="en-US" dirty="0" smtClean="0"/>
              <a:t> </a:t>
            </a:r>
            <a:r>
              <a:rPr lang="en-US" dirty="0" err="1" smtClean="0"/>
              <a:t>dan</a:t>
            </a:r>
            <a:r>
              <a:rPr lang="en-US" dirty="0" smtClean="0"/>
              <a:t> </a:t>
            </a:r>
            <a:r>
              <a:rPr lang="en-US" dirty="0" err="1" smtClean="0"/>
              <a:t>padat</a:t>
            </a:r>
            <a:r>
              <a:rPr lang="en-US" dirty="0" smtClean="0"/>
              <a:t> modal) </a:t>
            </a:r>
            <a:r>
              <a:rPr lang="en-US" dirty="0" err="1" smtClean="0"/>
              <a:t>ketimbang</a:t>
            </a:r>
            <a:r>
              <a:rPr lang="en-US" dirty="0" smtClean="0"/>
              <a:t> </a:t>
            </a:r>
            <a:r>
              <a:rPr lang="en-US" dirty="0" err="1" smtClean="0"/>
              <a:t>penerapan</a:t>
            </a:r>
            <a:r>
              <a:rPr lang="en-US" dirty="0" smtClean="0"/>
              <a:t> </a:t>
            </a:r>
            <a:r>
              <a:rPr lang="en-US" dirty="0" err="1" smtClean="0"/>
              <a:t>nilai</a:t>
            </a:r>
            <a:r>
              <a:rPr lang="en-US" dirty="0" smtClean="0"/>
              <a:t> </a:t>
            </a:r>
            <a:r>
              <a:rPr lang="en-US" dirty="0" err="1" smtClean="0"/>
              <a:t>lokal</a:t>
            </a:r>
            <a:r>
              <a:rPr lang="en-US" dirty="0" smtClean="0"/>
              <a:t> </a:t>
            </a:r>
            <a:r>
              <a:rPr lang="en-US" dirty="0" err="1" smtClean="0"/>
              <a:t>dan</a:t>
            </a:r>
            <a:r>
              <a:rPr lang="en-US" dirty="0" smtClean="0"/>
              <a:t> </a:t>
            </a:r>
            <a:r>
              <a:rPr lang="en-US" dirty="0" err="1" smtClean="0"/>
              <a:t>pemanfaatan</a:t>
            </a:r>
            <a:r>
              <a:rPr lang="en-US" dirty="0" smtClean="0"/>
              <a:t> </a:t>
            </a:r>
            <a:r>
              <a:rPr lang="en-US" dirty="0" err="1" smtClean="0"/>
              <a:t>buruh</a:t>
            </a:r>
            <a:r>
              <a:rPr lang="en-US" dirty="0" smtClean="0"/>
              <a:t> </a:t>
            </a:r>
            <a:r>
              <a:rPr lang="en-US" dirty="0" err="1" smtClean="0"/>
              <a:t>lokal</a:t>
            </a:r>
            <a:r>
              <a:rPr lang="en-US" dirty="0" smtClean="0"/>
              <a:t>.</a:t>
            </a:r>
          </a:p>
          <a:p>
            <a:pPr indent="1588">
              <a:buNone/>
            </a:pPr>
            <a:r>
              <a:rPr lang="en-US" dirty="0" smtClean="0"/>
              <a:t>(3)   </a:t>
            </a:r>
            <a:r>
              <a:rPr lang="en-US" dirty="0" err="1" smtClean="0"/>
              <a:t>Seringkali</a:t>
            </a:r>
            <a:r>
              <a:rPr lang="en-US" dirty="0" smtClean="0"/>
              <a:t> </a:t>
            </a:r>
            <a:r>
              <a:rPr lang="en-US" dirty="0" err="1" smtClean="0"/>
              <a:t>mengorbankan</a:t>
            </a:r>
            <a:r>
              <a:rPr lang="en-US" dirty="0" smtClean="0"/>
              <a:t> </a:t>
            </a:r>
            <a:r>
              <a:rPr lang="en-US" dirty="0" err="1" smtClean="0"/>
              <a:t>kepentingan</a:t>
            </a:r>
            <a:r>
              <a:rPr lang="en-US" dirty="0" smtClean="0"/>
              <a:t> </a:t>
            </a:r>
            <a:r>
              <a:rPr lang="en-US" dirty="0" err="1" smtClean="0"/>
              <a:t>sosial-budaya</a:t>
            </a:r>
            <a:r>
              <a:rPr lang="en-US" dirty="0" smtClean="0"/>
              <a:t> </a:t>
            </a:r>
            <a:r>
              <a:rPr lang="en-US" dirty="0" err="1" smtClean="0"/>
              <a:t>masyarakat</a:t>
            </a:r>
            <a:r>
              <a:rPr lang="en-US" dirty="0" smtClean="0"/>
              <a:t>.</a:t>
            </a:r>
          </a:p>
          <a:p>
            <a:pPr indent="1588">
              <a:buNone/>
            </a:pPr>
            <a:r>
              <a:rPr lang="en-US" dirty="0" smtClean="0"/>
              <a:t>(4)   </a:t>
            </a:r>
            <a:r>
              <a:rPr lang="en-US" dirty="0" err="1" smtClean="0"/>
              <a:t>Seringkali</a:t>
            </a:r>
            <a:r>
              <a:rPr lang="en-US" dirty="0" smtClean="0"/>
              <a:t> </a:t>
            </a:r>
            <a:r>
              <a:rPr lang="en-US" dirty="0" err="1" smtClean="0"/>
              <a:t>memicu</a:t>
            </a:r>
            <a:r>
              <a:rPr lang="en-US" dirty="0" smtClean="0"/>
              <a:t> </a:t>
            </a:r>
            <a:r>
              <a:rPr lang="en-US" dirty="0" err="1" smtClean="0"/>
              <a:t>konflik</a:t>
            </a:r>
            <a:r>
              <a:rPr lang="en-US" dirty="0" smtClean="0"/>
              <a:t> </a:t>
            </a:r>
            <a:r>
              <a:rPr lang="en-US" dirty="0" err="1" smtClean="0"/>
              <a:t>antara</a:t>
            </a:r>
            <a:r>
              <a:rPr lang="en-US" dirty="0" smtClean="0"/>
              <a:t> </a:t>
            </a:r>
            <a:r>
              <a:rPr lang="en-US" dirty="0" err="1" smtClean="0"/>
              <a:t>pengusaha</a:t>
            </a:r>
            <a:r>
              <a:rPr lang="en-US" dirty="0" smtClean="0"/>
              <a:t> </a:t>
            </a:r>
            <a:r>
              <a:rPr lang="en-US" dirty="0" err="1" smtClean="0"/>
              <a:t>dengan</a:t>
            </a:r>
            <a:r>
              <a:rPr lang="en-US" dirty="0" smtClean="0"/>
              <a:t> </a:t>
            </a:r>
            <a:r>
              <a:rPr lang="en-US" dirty="0" err="1" smtClean="0"/>
              <a:t>penduduk</a:t>
            </a:r>
            <a:r>
              <a:rPr lang="en-US" dirty="0" smtClean="0"/>
              <a:t> </a:t>
            </a:r>
            <a:r>
              <a:rPr lang="en-US" dirty="0" err="1" smtClean="0"/>
              <a:t>lokal</a:t>
            </a:r>
            <a:r>
              <a:rPr lang="en-US" dirty="0" smtClean="0"/>
              <a:t> </a:t>
            </a:r>
            <a:r>
              <a:rPr lang="en-US" dirty="0" err="1" smtClean="0"/>
              <a:t>atau</a:t>
            </a:r>
            <a:r>
              <a:rPr lang="en-US" dirty="0" smtClean="0"/>
              <a:t> </a:t>
            </a:r>
            <a:r>
              <a:rPr lang="en-US" dirty="0" err="1" smtClean="0"/>
              <a:t>antar</a:t>
            </a:r>
            <a:r>
              <a:rPr lang="en-US" dirty="0" smtClean="0"/>
              <a:t> </a:t>
            </a:r>
            <a:r>
              <a:rPr lang="en-US" dirty="0" err="1" smtClean="0"/>
              <a:t>penduduk</a:t>
            </a:r>
            <a:r>
              <a:rPr lang="en-US" dirty="0" smtClean="0"/>
              <a:t> </a:t>
            </a:r>
            <a:r>
              <a:rPr lang="en-US" dirty="0" err="1" smtClean="0"/>
              <a:t>lokal</a:t>
            </a:r>
            <a:r>
              <a:rPr lang="en-US" dirty="0" smtClean="0"/>
              <a:t> (</a:t>
            </a:r>
            <a:r>
              <a:rPr lang="en-US" dirty="0" err="1" smtClean="0"/>
              <a:t>antar</a:t>
            </a:r>
            <a:r>
              <a:rPr lang="en-US" dirty="0" smtClean="0"/>
              <a:t> </a:t>
            </a:r>
            <a:r>
              <a:rPr lang="en-US" dirty="0" err="1" smtClean="0"/>
              <a:t>etnis</a:t>
            </a:r>
            <a:r>
              <a:rPr lang="en-US" dirty="0" smtClean="0"/>
              <a:t> </a:t>
            </a:r>
            <a:r>
              <a:rPr lang="en-US" dirty="0" err="1" smtClean="0"/>
              <a:t>atau</a:t>
            </a:r>
            <a:r>
              <a:rPr lang="en-US" dirty="0" smtClean="0"/>
              <a:t> </a:t>
            </a:r>
            <a:r>
              <a:rPr lang="en-US" dirty="0" err="1" smtClean="0"/>
              <a:t>antar</a:t>
            </a:r>
            <a:r>
              <a:rPr lang="en-US" dirty="0" smtClean="0"/>
              <a:t> </a:t>
            </a:r>
            <a:r>
              <a:rPr lang="en-US" dirty="0" err="1" smtClean="0"/>
              <a:t>kelompok</a:t>
            </a:r>
            <a:r>
              <a:rPr lang="en-US" dirty="0" smtClean="0"/>
              <a:t> agama).</a:t>
            </a:r>
          </a:p>
          <a:p>
            <a:pPr indent="1588">
              <a:buNone/>
            </a:pPr>
            <a:r>
              <a:rPr lang="en-US" dirty="0" smtClean="0"/>
              <a:t>(5)   </a:t>
            </a:r>
            <a:r>
              <a:rPr lang="en-US" dirty="0" err="1" smtClean="0"/>
              <a:t>Seringkali</a:t>
            </a:r>
            <a:r>
              <a:rPr lang="en-US" dirty="0" smtClean="0"/>
              <a:t> </a:t>
            </a:r>
            <a:r>
              <a:rPr lang="en-US" dirty="0" err="1" smtClean="0"/>
              <a:t>tidak</a:t>
            </a:r>
            <a:r>
              <a:rPr lang="en-US" dirty="0" smtClean="0"/>
              <a:t> </a:t>
            </a:r>
            <a:r>
              <a:rPr lang="en-US" dirty="0" err="1" smtClean="0"/>
              <a:t>mendasarkan</a:t>
            </a:r>
            <a:r>
              <a:rPr lang="en-US" dirty="0" smtClean="0"/>
              <a:t> </a:t>
            </a:r>
            <a:r>
              <a:rPr lang="en-US" dirty="0" err="1" smtClean="0"/>
              <a:t>diri</a:t>
            </a:r>
            <a:r>
              <a:rPr lang="en-US" dirty="0" smtClean="0"/>
              <a:t> </a:t>
            </a:r>
            <a:r>
              <a:rPr lang="en-US" dirty="0" err="1" smtClean="0"/>
              <a:t>pada</a:t>
            </a:r>
            <a:r>
              <a:rPr lang="en-US" dirty="0" smtClean="0"/>
              <a:t> </a:t>
            </a:r>
            <a:r>
              <a:rPr lang="en-US" dirty="0" err="1" smtClean="0"/>
              <a:t>aspirasi</a:t>
            </a:r>
            <a:r>
              <a:rPr lang="en-US" dirty="0" smtClean="0"/>
              <a:t> </a:t>
            </a:r>
            <a:r>
              <a:rPr lang="en-US" dirty="0" err="1" smtClean="0"/>
              <a:t>dari</a:t>
            </a:r>
            <a:r>
              <a:rPr lang="en-US" dirty="0" smtClean="0"/>
              <a:t> </a:t>
            </a:r>
            <a:r>
              <a:rPr lang="en-US" dirty="0" err="1" smtClean="0"/>
              <a:t>bawah</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 PELAKU PEMBANGUNAN</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a:buNone/>
            </a:pPr>
            <a:r>
              <a:rPr lang="en-US" sz="2400" dirty="0" err="1" smtClean="0"/>
              <a:t>Semua</a:t>
            </a:r>
            <a:r>
              <a:rPr lang="en-US" sz="2400" dirty="0" smtClean="0"/>
              <a:t> </a:t>
            </a:r>
            <a:r>
              <a:rPr lang="en-US" sz="2400" dirty="0" err="1" smtClean="0"/>
              <a:t>pelaku</a:t>
            </a:r>
            <a:r>
              <a:rPr lang="en-US" sz="2400" dirty="0" smtClean="0"/>
              <a:t> </a:t>
            </a:r>
            <a:r>
              <a:rPr lang="en-US" sz="2400" dirty="0" err="1" smtClean="0"/>
              <a:t>pembangunan</a:t>
            </a:r>
            <a:r>
              <a:rPr lang="en-US" sz="2400" dirty="0" smtClean="0"/>
              <a:t> </a:t>
            </a:r>
            <a:r>
              <a:rPr lang="en-US" sz="2400" dirty="0" err="1" smtClean="0"/>
              <a:t>dari</a:t>
            </a:r>
            <a:r>
              <a:rPr lang="en-US" sz="2400" dirty="0" smtClean="0"/>
              <a:t> </a:t>
            </a:r>
            <a:r>
              <a:rPr lang="en-US" sz="2400" dirty="0" err="1" smtClean="0"/>
              <a:t>aras</a:t>
            </a:r>
            <a:r>
              <a:rPr lang="en-US" sz="2400" dirty="0" smtClean="0"/>
              <a:t> </a:t>
            </a:r>
            <a:r>
              <a:rPr lang="en-US" sz="2400" dirty="0" err="1" smtClean="0"/>
              <a:t>pusat</a:t>
            </a:r>
            <a:r>
              <a:rPr lang="en-US" sz="2400" dirty="0" smtClean="0"/>
              <a:t> (</a:t>
            </a:r>
            <a:r>
              <a:rPr lang="en-US" sz="2400" dirty="0" err="1" smtClean="0"/>
              <a:t>nasional</a:t>
            </a:r>
            <a:r>
              <a:rPr lang="en-US" sz="2400" dirty="0" smtClean="0"/>
              <a:t>) </a:t>
            </a:r>
            <a:r>
              <a:rPr lang="en-US" sz="2400" dirty="0" err="1" smtClean="0"/>
              <a:t>sampai</a:t>
            </a:r>
            <a:r>
              <a:rPr lang="en-US" sz="2400" dirty="0" smtClean="0"/>
              <a:t> </a:t>
            </a:r>
            <a:r>
              <a:rPr lang="en-US" sz="2400" dirty="0" err="1" smtClean="0"/>
              <a:t>aras</a:t>
            </a:r>
            <a:r>
              <a:rPr lang="en-US" sz="2400" dirty="0" smtClean="0"/>
              <a:t> </a:t>
            </a:r>
            <a:r>
              <a:rPr lang="en-US" sz="2400" dirty="0" err="1" smtClean="0"/>
              <a:t>desa</a:t>
            </a:r>
            <a:r>
              <a:rPr lang="en-US" sz="2400" dirty="0" smtClean="0"/>
              <a:t> (</a:t>
            </a:r>
            <a:r>
              <a:rPr lang="en-US" sz="2400" dirty="0" err="1" smtClean="0"/>
              <a:t>lokal</a:t>
            </a:r>
            <a:r>
              <a:rPr lang="en-US" sz="2400" dirty="0" smtClean="0"/>
              <a:t>) </a:t>
            </a:r>
            <a:r>
              <a:rPr lang="en-US" sz="2400" dirty="0" err="1" smtClean="0"/>
              <a:t>seharusnya</a:t>
            </a:r>
            <a:r>
              <a:rPr lang="en-US" sz="2400" dirty="0" smtClean="0"/>
              <a:t> </a:t>
            </a:r>
            <a:r>
              <a:rPr lang="en-US" sz="2400" dirty="0" err="1" smtClean="0"/>
              <a:t>menunjukkan</a:t>
            </a:r>
            <a:r>
              <a:rPr lang="en-US" sz="2400" dirty="0" smtClean="0"/>
              <a:t> </a:t>
            </a:r>
            <a:r>
              <a:rPr lang="en-US" sz="2400" dirty="0" err="1" smtClean="0"/>
              <a:t>perilaku</a:t>
            </a:r>
            <a:r>
              <a:rPr lang="en-US" sz="2400" dirty="0" smtClean="0"/>
              <a:t> </a:t>
            </a:r>
            <a:r>
              <a:rPr lang="en-US" sz="2400" dirty="0" err="1" smtClean="0"/>
              <a:t>dan</a:t>
            </a:r>
            <a:r>
              <a:rPr lang="en-US" sz="2400" dirty="0" smtClean="0"/>
              <a:t> </a:t>
            </a:r>
            <a:r>
              <a:rPr lang="en-US" sz="2400" dirty="0" err="1" smtClean="0"/>
              <a:t>sifat</a:t>
            </a:r>
            <a:r>
              <a:rPr lang="en-US" sz="2400" dirty="0" smtClean="0"/>
              <a:t> yang </a:t>
            </a:r>
            <a:r>
              <a:rPr lang="en-US" sz="2400" dirty="0" err="1" smtClean="0"/>
              <a:t>dapat</a:t>
            </a:r>
            <a:r>
              <a:rPr lang="en-US" sz="2400" dirty="0" smtClean="0"/>
              <a:t> </a:t>
            </a:r>
            <a:r>
              <a:rPr lang="en-US" sz="2400" dirty="0" err="1" smtClean="0"/>
              <a:t>menimbulkan</a:t>
            </a:r>
            <a:r>
              <a:rPr lang="en-US" sz="2400" dirty="0" smtClean="0"/>
              <a:t> </a:t>
            </a:r>
            <a:r>
              <a:rPr lang="en-US" sz="2400" i="1" dirty="0" smtClean="0"/>
              <a:t>trust</a:t>
            </a:r>
            <a:r>
              <a:rPr lang="en-US" sz="2400" dirty="0" smtClean="0"/>
              <a:t>. </a:t>
            </a:r>
            <a:r>
              <a:rPr lang="en-US" sz="2400" dirty="0" err="1" smtClean="0"/>
              <a:t>Kenyataannya</a:t>
            </a:r>
            <a:r>
              <a:rPr lang="en-US" sz="2400" dirty="0" smtClean="0"/>
              <a:t>:</a:t>
            </a:r>
          </a:p>
          <a:p>
            <a:pPr>
              <a:buNone/>
            </a:pPr>
            <a:r>
              <a:rPr lang="en-US" sz="2400" dirty="0" smtClean="0"/>
              <a:t>(1)  </a:t>
            </a:r>
            <a:r>
              <a:rPr lang="en-US" sz="2400" dirty="0" err="1" smtClean="0"/>
              <a:t>Pada</a:t>
            </a:r>
            <a:r>
              <a:rPr lang="en-US" sz="2400" dirty="0" smtClean="0"/>
              <a:t> </a:t>
            </a:r>
            <a:r>
              <a:rPr lang="en-US" sz="2400" dirty="0" err="1" smtClean="0"/>
              <a:t>aras</a:t>
            </a:r>
            <a:r>
              <a:rPr lang="en-US" sz="2400" dirty="0" smtClean="0"/>
              <a:t> </a:t>
            </a:r>
            <a:r>
              <a:rPr lang="en-US" sz="2400" dirty="0" err="1" smtClean="0"/>
              <a:t>kebijakan</a:t>
            </a:r>
            <a:r>
              <a:rPr lang="en-US" sz="2400" dirty="0" smtClean="0"/>
              <a:t> </a:t>
            </a:r>
            <a:r>
              <a:rPr lang="en-US" sz="2400" dirty="0" err="1" smtClean="0"/>
              <a:t>dan</a:t>
            </a:r>
            <a:r>
              <a:rPr lang="en-US" sz="2400" dirty="0" smtClean="0"/>
              <a:t> </a:t>
            </a:r>
            <a:r>
              <a:rPr lang="en-US" sz="2400" dirty="0" err="1" smtClean="0"/>
              <a:t>pengambil</a:t>
            </a:r>
            <a:r>
              <a:rPr lang="en-US" sz="2400" dirty="0" smtClean="0"/>
              <a:t> </a:t>
            </a:r>
            <a:r>
              <a:rPr lang="en-US" sz="2400" dirty="0" err="1" smtClean="0"/>
              <a:t>keputusan</a:t>
            </a:r>
            <a:r>
              <a:rPr lang="en-US" sz="2400" dirty="0" smtClean="0"/>
              <a:t> </a:t>
            </a:r>
            <a:r>
              <a:rPr lang="en-US" sz="2400" dirty="0" err="1" smtClean="0"/>
              <a:t>seringkali</a:t>
            </a:r>
            <a:r>
              <a:rPr lang="en-US" sz="2400" dirty="0" smtClean="0"/>
              <a:t> </a:t>
            </a:r>
            <a:r>
              <a:rPr lang="en-US" sz="2400" dirty="0" err="1" smtClean="0"/>
              <a:t>dikuasi</a:t>
            </a:r>
            <a:r>
              <a:rPr lang="en-US" sz="2400" dirty="0" smtClean="0"/>
              <a:t> </a:t>
            </a:r>
            <a:r>
              <a:rPr lang="en-US" sz="2400" dirty="0" err="1" smtClean="0"/>
              <a:t>oleh</a:t>
            </a:r>
            <a:r>
              <a:rPr lang="en-US" sz="2400" dirty="0" smtClean="0"/>
              <a:t> </a:t>
            </a:r>
            <a:r>
              <a:rPr lang="en-US" sz="2400" i="1" dirty="0" smtClean="0"/>
              <a:t>rent seeking society </a:t>
            </a:r>
            <a:r>
              <a:rPr lang="en-US" sz="2400" dirty="0" smtClean="0"/>
              <a:t>(</a:t>
            </a:r>
            <a:r>
              <a:rPr lang="en-US" sz="2400" dirty="0" err="1" smtClean="0"/>
              <a:t>komunitas</a:t>
            </a:r>
            <a:r>
              <a:rPr lang="en-US" sz="2400" dirty="0" smtClean="0"/>
              <a:t> </a:t>
            </a:r>
            <a:r>
              <a:rPr lang="en-US" sz="2400" dirty="0" err="1" smtClean="0"/>
              <a:t>cari</a:t>
            </a:r>
            <a:r>
              <a:rPr lang="en-US" sz="2400" dirty="0" smtClean="0"/>
              <a:t> </a:t>
            </a:r>
            <a:r>
              <a:rPr lang="en-US" sz="2400" dirty="0" err="1" smtClean="0"/>
              <a:t>untung</a:t>
            </a:r>
            <a:r>
              <a:rPr lang="en-US" sz="2400" dirty="0" smtClean="0"/>
              <a:t> </a:t>
            </a:r>
            <a:r>
              <a:rPr lang="en-US" sz="2400" dirty="0" err="1" smtClean="0"/>
              <a:t>lewat</a:t>
            </a:r>
            <a:r>
              <a:rPr lang="en-US" sz="2400" dirty="0" smtClean="0"/>
              <a:t> </a:t>
            </a:r>
            <a:r>
              <a:rPr lang="en-US" sz="2400" dirty="0" err="1" smtClean="0"/>
              <a:t>jalan</a:t>
            </a:r>
            <a:r>
              <a:rPr lang="en-US" sz="2400" dirty="0" smtClean="0"/>
              <a:t> </a:t>
            </a:r>
            <a:r>
              <a:rPr lang="en-US" sz="2400" dirty="0" err="1" smtClean="0"/>
              <a:t>pintas</a:t>
            </a:r>
            <a:r>
              <a:rPr lang="en-US" sz="2400" dirty="0" smtClean="0"/>
              <a:t>).</a:t>
            </a:r>
          </a:p>
          <a:p>
            <a:pPr>
              <a:buNone/>
            </a:pPr>
            <a:r>
              <a:rPr lang="en-US" sz="2400" dirty="0" smtClean="0"/>
              <a:t>(2)   </a:t>
            </a:r>
            <a:r>
              <a:rPr lang="en-US" sz="2400" dirty="0" err="1" smtClean="0"/>
              <a:t>Pada</a:t>
            </a:r>
            <a:r>
              <a:rPr lang="en-US" sz="2400" dirty="0" smtClean="0"/>
              <a:t> </a:t>
            </a:r>
            <a:r>
              <a:rPr lang="en-US" sz="2400" dirty="0" err="1" smtClean="0"/>
              <a:t>aras</a:t>
            </a:r>
            <a:r>
              <a:rPr lang="en-US" sz="2400" dirty="0" smtClean="0"/>
              <a:t> </a:t>
            </a:r>
            <a:r>
              <a:rPr lang="en-US" sz="2400" dirty="0" err="1" smtClean="0"/>
              <a:t>implementasi</a:t>
            </a:r>
            <a:r>
              <a:rPr lang="en-US" sz="2400" dirty="0" smtClean="0"/>
              <a:t> </a:t>
            </a:r>
            <a:r>
              <a:rPr lang="en-US" sz="2400" dirty="0" err="1" smtClean="0"/>
              <a:t>kebijakan</a:t>
            </a:r>
            <a:r>
              <a:rPr lang="en-US" sz="2400" dirty="0" smtClean="0"/>
              <a:t> </a:t>
            </a:r>
            <a:r>
              <a:rPr lang="en-US" sz="2400" dirty="0" err="1" smtClean="0"/>
              <a:t>tingkat</a:t>
            </a:r>
            <a:r>
              <a:rPr lang="en-US" sz="2400" dirty="0" smtClean="0"/>
              <a:t> </a:t>
            </a:r>
            <a:r>
              <a:rPr lang="en-US" sz="2400" dirty="0" err="1" smtClean="0"/>
              <a:t>tinggi</a:t>
            </a:r>
            <a:r>
              <a:rPr lang="en-US" sz="2400" dirty="0" smtClean="0"/>
              <a:t>, </a:t>
            </a:r>
            <a:r>
              <a:rPr lang="en-US" sz="2400" dirty="0" err="1" smtClean="0"/>
              <a:t>sebagian</a:t>
            </a:r>
            <a:r>
              <a:rPr lang="en-US" sz="2400" dirty="0" smtClean="0"/>
              <a:t> </a:t>
            </a:r>
            <a:r>
              <a:rPr lang="en-US" sz="2400" dirty="0" err="1" smtClean="0"/>
              <a:t>masih</a:t>
            </a:r>
            <a:r>
              <a:rPr lang="en-US" sz="2400" dirty="0" smtClean="0"/>
              <a:t> </a:t>
            </a:r>
            <a:r>
              <a:rPr lang="en-US" sz="2400" dirty="0" err="1" smtClean="0"/>
              <a:t>tergantung</a:t>
            </a:r>
            <a:r>
              <a:rPr lang="en-US" sz="2400" dirty="0" smtClean="0"/>
              <a:t> </a:t>
            </a:r>
            <a:r>
              <a:rPr lang="en-US" sz="2400" dirty="0" err="1" smtClean="0"/>
              <a:t>pada</a:t>
            </a:r>
            <a:r>
              <a:rPr lang="en-US" sz="2400" dirty="0" smtClean="0"/>
              <a:t> </a:t>
            </a:r>
            <a:r>
              <a:rPr lang="en-US" sz="2400" dirty="0" err="1" smtClean="0"/>
              <a:t>tenaga</a:t>
            </a:r>
            <a:r>
              <a:rPr lang="en-US" sz="2400" dirty="0" smtClean="0"/>
              <a:t> </a:t>
            </a:r>
            <a:r>
              <a:rPr lang="en-US" sz="2400" dirty="0" err="1" smtClean="0"/>
              <a:t>ahli</a:t>
            </a:r>
            <a:r>
              <a:rPr lang="en-US" sz="2400" dirty="0" smtClean="0"/>
              <a:t> </a:t>
            </a:r>
            <a:r>
              <a:rPr lang="en-US" sz="2400" dirty="0" err="1" smtClean="0"/>
              <a:t>dari</a:t>
            </a:r>
            <a:r>
              <a:rPr lang="en-US" sz="2400" dirty="0" smtClean="0"/>
              <a:t> </a:t>
            </a:r>
            <a:r>
              <a:rPr lang="en-US" sz="2400" dirty="0" err="1" smtClean="0"/>
              <a:t>luar</a:t>
            </a:r>
            <a:r>
              <a:rPr lang="en-US" sz="2400" dirty="0" smtClean="0"/>
              <a:t> (</a:t>
            </a:r>
            <a:r>
              <a:rPr lang="en-US" sz="2400" dirty="0" err="1" smtClean="0"/>
              <a:t>sering</a:t>
            </a:r>
            <a:r>
              <a:rPr lang="en-US" sz="2400" dirty="0" smtClean="0"/>
              <a:t> </a:t>
            </a:r>
            <a:r>
              <a:rPr lang="en-US" sz="2400" dirty="0" err="1" smtClean="0"/>
              <a:t>disyaratkan</a:t>
            </a:r>
            <a:r>
              <a:rPr lang="en-US" sz="2400" dirty="0" smtClean="0"/>
              <a:t>) </a:t>
            </a:r>
            <a:r>
              <a:rPr lang="en-US" sz="2400" dirty="0" err="1" smtClean="0"/>
              <a:t>dan</a:t>
            </a:r>
            <a:r>
              <a:rPr lang="en-US" sz="2400" dirty="0" smtClean="0"/>
              <a:t> </a:t>
            </a:r>
            <a:r>
              <a:rPr lang="en-US" sz="2400" dirty="0" err="1" smtClean="0"/>
              <a:t>ada</a:t>
            </a:r>
            <a:r>
              <a:rPr lang="en-US" sz="2400" dirty="0" smtClean="0"/>
              <a:t> </a:t>
            </a:r>
            <a:r>
              <a:rPr lang="en-US" sz="2400" dirty="0" err="1" smtClean="0"/>
              <a:t>diskriminasi</a:t>
            </a:r>
            <a:r>
              <a:rPr lang="en-US" sz="2400" dirty="0" smtClean="0"/>
              <a:t> </a:t>
            </a:r>
            <a:r>
              <a:rPr lang="en-US" sz="2400" dirty="0" err="1" smtClean="0"/>
              <a:t>perlakuan</a:t>
            </a:r>
            <a:r>
              <a:rPr lang="en-US" sz="2400" dirty="0" smtClean="0"/>
              <a:t> (</a:t>
            </a:r>
            <a:r>
              <a:rPr lang="en-US" sz="2400" dirty="0" err="1" smtClean="0"/>
              <a:t>termasuk</a:t>
            </a:r>
            <a:r>
              <a:rPr lang="en-US" sz="2400" dirty="0" smtClean="0"/>
              <a:t> </a:t>
            </a:r>
            <a:r>
              <a:rPr lang="en-US" sz="2400" dirty="0" err="1" smtClean="0"/>
              <a:t>gaji</a:t>
            </a:r>
            <a:r>
              <a:rPr lang="en-US" sz="2400" dirty="0" smtClean="0"/>
              <a:t>).</a:t>
            </a:r>
          </a:p>
          <a:p>
            <a:pPr>
              <a:buNone/>
            </a:pPr>
            <a:r>
              <a:rPr lang="en-US" sz="2400" dirty="0" smtClean="0"/>
              <a:t>(3)   </a:t>
            </a:r>
            <a:r>
              <a:rPr lang="en-US" sz="2400" dirty="0" err="1" smtClean="0"/>
              <a:t>Pada</a:t>
            </a:r>
            <a:r>
              <a:rPr lang="en-US" sz="2400" dirty="0" smtClean="0"/>
              <a:t> </a:t>
            </a:r>
            <a:r>
              <a:rPr lang="en-US" sz="2400" dirty="0" err="1" smtClean="0"/>
              <a:t>aras</a:t>
            </a:r>
            <a:r>
              <a:rPr lang="en-US" sz="2400" dirty="0" smtClean="0"/>
              <a:t> </a:t>
            </a:r>
            <a:r>
              <a:rPr lang="en-US" sz="2400" dirty="0" err="1" smtClean="0"/>
              <a:t>implementasi</a:t>
            </a:r>
            <a:r>
              <a:rPr lang="en-US" sz="2400" dirty="0" smtClean="0"/>
              <a:t> </a:t>
            </a:r>
            <a:r>
              <a:rPr lang="en-US" sz="2400" dirty="0" err="1" smtClean="0"/>
              <a:t>kebijakan</a:t>
            </a:r>
            <a:r>
              <a:rPr lang="en-US" sz="2400" dirty="0" smtClean="0"/>
              <a:t> </a:t>
            </a:r>
            <a:r>
              <a:rPr lang="en-US" sz="2400" dirty="0" err="1" smtClean="0"/>
              <a:t>tingkat</a:t>
            </a:r>
            <a:r>
              <a:rPr lang="en-US" sz="2400" dirty="0" smtClean="0"/>
              <a:t> </a:t>
            </a:r>
            <a:r>
              <a:rPr lang="en-US" sz="2400" dirty="0" err="1" smtClean="0"/>
              <a:t>rendahan</a:t>
            </a:r>
            <a:r>
              <a:rPr lang="en-US" sz="2400" dirty="0" smtClean="0"/>
              <a:t>, </a:t>
            </a:r>
            <a:r>
              <a:rPr lang="en-US" sz="2400" dirty="0" err="1" smtClean="0"/>
              <a:t>kualitas</a:t>
            </a:r>
            <a:r>
              <a:rPr lang="en-US" sz="2400" dirty="0" smtClean="0"/>
              <a:t> SDM Indonesia </a:t>
            </a:r>
            <a:r>
              <a:rPr lang="en-US" sz="2400" dirty="0" err="1" smtClean="0"/>
              <a:t>kadang-kadang</a:t>
            </a:r>
            <a:r>
              <a:rPr lang="en-US" sz="2400" dirty="0" smtClean="0"/>
              <a:t> </a:t>
            </a:r>
            <a:r>
              <a:rPr lang="en-US" sz="2400" dirty="0" err="1" smtClean="0"/>
              <a:t>masih</a:t>
            </a:r>
            <a:r>
              <a:rPr lang="en-US" sz="2400" dirty="0" smtClean="0"/>
              <a:t> </a:t>
            </a:r>
            <a:r>
              <a:rPr lang="en-US" sz="2400" dirty="0" err="1" smtClean="0"/>
              <a:t>sangat</a:t>
            </a:r>
            <a:r>
              <a:rPr lang="en-US" sz="2400" dirty="0" smtClean="0"/>
              <a:t> </a:t>
            </a:r>
            <a:r>
              <a:rPr lang="en-US" sz="2400" dirty="0" err="1" smtClean="0"/>
              <a:t>rendah</a:t>
            </a:r>
            <a:r>
              <a:rPr lang="en-US" sz="2400" dirty="0" smtClean="0"/>
              <a:t>.</a:t>
            </a:r>
          </a:p>
          <a:p>
            <a:pPr>
              <a:buNone/>
            </a:pPr>
            <a:r>
              <a:rPr lang="en-US" sz="2400" dirty="0" smtClean="0"/>
              <a:t>(4)   </a:t>
            </a:r>
            <a:r>
              <a:rPr lang="en-US" sz="2400" dirty="0" err="1" smtClean="0"/>
              <a:t>Sistem</a:t>
            </a:r>
            <a:r>
              <a:rPr lang="en-US" sz="2400" dirty="0" smtClean="0"/>
              <a:t> </a:t>
            </a:r>
            <a:r>
              <a:rPr lang="en-US" sz="2400" dirty="0" err="1" smtClean="0"/>
              <a:t>dan</a:t>
            </a:r>
            <a:r>
              <a:rPr lang="en-US" sz="2400" dirty="0" smtClean="0"/>
              <a:t> </a:t>
            </a:r>
            <a:r>
              <a:rPr lang="en-US" sz="2400" dirty="0" err="1" smtClean="0"/>
              <a:t>jumlah</a:t>
            </a:r>
            <a:r>
              <a:rPr lang="en-US" sz="2400" dirty="0" smtClean="0"/>
              <a:t> </a:t>
            </a:r>
            <a:r>
              <a:rPr lang="en-US" sz="2400" dirty="0" err="1" smtClean="0"/>
              <a:t>Kompensasi</a:t>
            </a:r>
            <a:r>
              <a:rPr lang="en-US" sz="2400" dirty="0" smtClean="0"/>
              <a:t> </a:t>
            </a:r>
            <a:r>
              <a:rPr lang="en-US" sz="2400" dirty="0" err="1" smtClean="0"/>
              <a:t>imbalan</a:t>
            </a:r>
            <a:r>
              <a:rPr lang="en-US" sz="2400" dirty="0" smtClean="0"/>
              <a:t> </a:t>
            </a:r>
            <a:r>
              <a:rPr lang="en-US" sz="2400" dirty="0" err="1" smtClean="0"/>
              <a:t>tidak</a:t>
            </a:r>
            <a:r>
              <a:rPr lang="en-US" sz="2400" dirty="0" smtClean="0"/>
              <a:t> </a:t>
            </a:r>
            <a:r>
              <a:rPr lang="en-US" sz="2400" dirty="0" err="1" smtClean="0"/>
              <a:t>mendorong</a:t>
            </a:r>
            <a:r>
              <a:rPr lang="en-US" sz="2400" dirty="0" smtClean="0"/>
              <a:t> </a:t>
            </a:r>
            <a:r>
              <a:rPr lang="en-US" sz="2400" dirty="0" err="1" smtClean="0"/>
              <a:t>buruh</a:t>
            </a:r>
            <a:r>
              <a:rPr lang="en-US" sz="2400" dirty="0" smtClean="0"/>
              <a:t> </a:t>
            </a:r>
            <a:r>
              <a:rPr lang="en-US" sz="2400" dirty="0" err="1" smtClean="0"/>
              <a:t>untuk</a:t>
            </a:r>
            <a:r>
              <a:rPr lang="en-US" sz="2400" dirty="0" smtClean="0"/>
              <a:t> </a:t>
            </a:r>
            <a:r>
              <a:rPr lang="en-US" sz="2400" dirty="0" err="1" smtClean="0"/>
              <a:t>bekerja</a:t>
            </a:r>
            <a:r>
              <a:rPr lang="en-US" sz="2400" dirty="0" smtClean="0"/>
              <a:t> </a:t>
            </a:r>
            <a:r>
              <a:rPr lang="en-US" sz="2400" dirty="0" err="1" smtClean="0"/>
              <a:t>lebih</a:t>
            </a:r>
            <a:r>
              <a:rPr lang="en-US" sz="2400" dirty="0" smtClean="0"/>
              <a:t> </a:t>
            </a:r>
            <a:r>
              <a:rPr lang="en-US" sz="2400" dirty="0" err="1" smtClean="0"/>
              <a:t>giat</a:t>
            </a:r>
            <a:r>
              <a:rPr lang="en-US" sz="2400" dirty="0" smtClean="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APA YANG HARUS DILAKUKAN: DALAM DIMENSI IDEOLOGI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a:t>
            </a:r>
            <a:r>
              <a:rPr lang="en-US" dirty="0" err="1" smtClean="0"/>
              <a:t>Setiap</a:t>
            </a:r>
            <a:r>
              <a:rPr lang="en-US" dirty="0" smtClean="0"/>
              <a:t> </a:t>
            </a:r>
            <a:r>
              <a:rPr lang="en-US" dirty="0" err="1" smtClean="0"/>
              <a:t>pembangunan</a:t>
            </a:r>
            <a:r>
              <a:rPr lang="en-US" dirty="0" smtClean="0"/>
              <a:t> </a:t>
            </a:r>
            <a:r>
              <a:rPr lang="en-US" dirty="0" err="1" smtClean="0"/>
              <a:t>harus</a:t>
            </a:r>
            <a:r>
              <a:rPr lang="en-US" dirty="0" smtClean="0"/>
              <a:t> </a:t>
            </a:r>
            <a:r>
              <a:rPr lang="en-US" dirty="0" err="1" smtClean="0"/>
              <a:t>dirancang</a:t>
            </a:r>
            <a:r>
              <a:rPr lang="en-US" dirty="0" smtClean="0"/>
              <a:t> </a:t>
            </a:r>
            <a:r>
              <a:rPr lang="en-US" dirty="0" err="1" smtClean="0"/>
              <a:t>dengan</a:t>
            </a:r>
            <a:r>
              <a:rPr lang="en-US" dirty="0" smtClean="0"/>
              <a:t> </a:t>
            </a:r>
            <a:r>
              <a:rPr lang="en-US" dirty="0" err="1" smtClean="0"/>
              <a:t>pendekatan</a:t>
            </a:r>
            <a:r>
              <a:rPr lang="en-US" dirty="0" smtClean="0"/>
              <a:t> </a:t>
            </a:r>
            <a:r>
              <a:rPr lang="en-US" dirty="0" err="1" smtClean="0"/>
              <a:t>interdisipliner</a:t>
            </a:r>
            <a:r>
              <a:rPr lang="en-US" dirty="0" smtClean="0"/>
              <a:t> </a:t>
            </a:r>
            <a:r>
              <a:rPr lang="en-US" dirty="0" err="1" smtClean="0"/>
              <a:t>dan</a:t>
            </a:r>
            <a:r>
              <a:rPr lang="en-US" dirty="0" smtClean="0"/>
              <a:t> </a:t>
            </a:r>
            <a:r>
              <a:rPr lang="en-US" dirty="0" err="1" smtClean="0"/>
              <a:t>bersifat</a:t>
            </a:r>
            <a:r>
              <a:rPr lang="en-US" dirty="0" smtClean="0"/>
              <a:t> </a:t>
            </a:r>
            <a:r>
              <a:rPr lang="en-US" dirty="0" err="1" smtClean="0"/>
              <a:t>holistik</a:t>
            </a:r>
            <a:r>
              <a:rPr lang="en-US" dirty="0" smtClean="0"/>
              <a:t> </a:t>
            </a:r>
            <a:r>
              <a:rPr lang="en-US" dirty="0" err="1" smtClean="0"/>
              <a:t>karena</a:t>
            </a:r>
            <a:r>
              <a:rPr lang="en-US" dirty="0" smtClean="0"/>
              <a:t> </a:t>
            </a:r>
            <a:r>
              <a:rPr lang="en-US" dirty="0" err="1" smtClean="0"/>
              <a:t>masyarakat</a:t>
            </a:r>
            <a:r>
              <a:rPr lang="en-US" dirty="0" smtClean="0"/>
              <a:t> pd </a:t>
            </a:r>
            <a:r>
              <a:rPr lang="en-US" dirty="0" err="1" smtClean="0"/>
              <a:t>hakekatnya</a:t>
            </a:r>
            <a:r>
              <a:rPr lang="en-US" dirty="0" smtClean="0"/>
              <a:t> “</a:t>
            </a:r>
            <a:r>
              <a:rPr lang="en-US" dirty="0" err="1" smtClean="0"/>
              <a:t>kaya</a:t>
            </a:r>
            <a:r>
              <a:rPr lang="en-US" dirty="0" smtClean="0"/>
              <a:t>”.</a:t>
            </a:r>
          </a:p>
          <a:p>
            <a:r>
              <a:rPr lang="en-US" dirty="0" smtClean="0"/>
              <a:t>(2)   </a:t>
            </a:r>
            <a:r>
              <a:rPr lang="en-US" dirty="0" err="1" smtClean="0"/>
              <a:t>Setiap</a:t>
            </a:r>
            <a:r>
              <a:rPr lang="en-US" dirty="0" smtClean="0"/>
              <a:t> </a:t>
            </a:r>
            <a:r>
              <a:rPr lang="en-US" dirty="0" err="1" smtClean="0"/>
              <a:t>pembangunan</a:t>
            </a:r>
            <a:r>
              <a:rPr lang="en-US" dirty="0" smtClean="0"/>
              <a:t> </a:t>
            </a:r>
            <a:r>
              <a:rPr lang="en-US" dirty="0" err="1" smtClean="0"/>
              <a:t>harus</a:t>
            </a:r>
            <a:r>
              <a:rPr lang="en-US" dirty="0" smtClean="0"/>
              <a:t> </a:t>
            </a:r>
            <a:r>
              <a:rPr lang="en-US" dirty="0" err="1" smtClean="0"/>
              <a:t>mendasarkan</a:t>
            </a:r>
            <a:r>
              <a:rPr lang="en-US" dirty="0" smtClean="0"/>
              <a:t> </a:t>
            </a:r>
            <a:r>
              <a:rPr lang="en-US" dirty="0" err="1" smtClean="0"/>
              <a:t>diri</a:t>
            </a:r>
            <a:r>
              <a:rPr lang="en-US" dirty="0" smtClean="0"/>
              <a:t> </a:t>
            </a:r>
            <a:r>
              <a:rPr lang="en-US" dirty="0" err="1" smtClean="0"/>
              <a:t>pada</a:t>
            </a:r>
            <a:r>
              <a:rPr lang="en-US" dirty="0" smtClean="0"/>
              <a:t> </a:t>
            </a:r>
            <a:r>
              <a:rPr lang="en-US" dirty="0" err="1" smtClean="0"/>
              <a:t>kondisi</a:t>
            </a:r>
            <a:r>
              <a:rPr lang="en-US" dirty="0" smtClean="0"/>
              <a:t> </a:t>
            </a:r>
            <a:r>
              <a:rPr lang="en-US" dirty="0" err="1" smtClean="0"/>
              <a:t>dan</a:t>
            </a:r>
            <a:r>
              <a:rPr lang="en-US" dirty="0" smtClean="0"/>
              <a:t> </a:t>
            </a:r>
            <a:r>
              <a:rPr lang="en-US" dirty="0" err="1" smtClean="0"/>
              <a:t>budaya</a:t>
            </a:r>
            <a:r>
              <a:rPr lang="en-US" dirty="0" smtClean="0"/>
              <a:t> </a:t>
            </a:r>
            <a:r>
              <a:rPr lang="en-US" dirty="0" err="1" smtClean="0"/>
              <a:t>lokal</a:t>
            </a:r>
            <a:r>
              <a:rPr lang="en-US" dirty="0" smtClean="0"/>
              <a:t>.</a:t>
            </a:r>
          </a:p>
          <a:p>
            <a:r>
              <a:rPr lang="en-US" dirty="0" err="1" smtClean="0"/>
              <a:t>Dengan</a:t>
            </a:r>
            <a:r>
              <a:rPr lang="en-US" dirty="0" smtClean="0"/>
              <a:t> </a:t>
            </a:r>
            <a:r>
              <a:rPr lang="en-US" dirty="0" err="1" smtClean="0"/>
              <a:t>cara</a:t>
            </a:r>
            <a:r>
              <a:rPr lang="en-US" dirty="0" smtClean="0"/>
              <a:t> </a:t>
            </a:r>
            <a:r>
              <a:rPr lang="en-US" dirty="0" err="1" smtClean="0"/>
              <a:t>mengutamakan</a:t>
            </a:r>
            <a:r>
              <a:rPr lang="en-US" dirty="0" smtClean="0"/>
              <a:t> </a:t>
            </a:r>
            <a:r>
              <a:rPr lang="en-US" dirty="0" err="1" smtClean="0"/>
              <a:t>kepentingan</a:t>
            </a:r>
            <a:r>
              <a:rPr lang="en-US" dirty="0" smtClean="0"/>
              <a:t> </a:t>
            </a:r>
            <a:r>
              <a:rPr lang="en-US" dirty="0" err="1" smtClean="0"/>
              <a:t>mereka</a:t>
            </a:r>
            <a:r>
              <a:rPr lang="en-US" dirty="0" smtClean="0"/>
              <a:t> yang </a:t>
            </a:r>
            <a:r>
              <a:rPr lang="en-US" dirty="0" err="1" smtClean="0"/>
              <a:t>dibangun</a:t>
            </a:r>
            <a:r>
              <a:rPr lang="en-US" dirty="0" smtClean="0"/>
              <a:t> (</a:t>
            </a:r>
            <a:r>
              <a:rPr lang="en-US" dirty="0" err="1" smtClean="0"/>
              <a:t>walaupun</a:t>
            </a:r>
            <a:r>
              <a:rPr lang="en-US" dirty="0" smtClean="0"/>
              <a:t> </a:t>
            </a:r>
            <a:r>
              <a:rPr lang="en-US" dirty="0" err="1" smtClean="0"/>
              <a:t>pertumbuhan</a:t>
            </a:r>
            <a:r>
              <a:rPr lang="en-US" dirty="0" smtClean="0"/>
              <a:t> </a:t>
            </a:r>
            <a:r>
              <a:rPr lang="en-US" dirty="0" err="1" smtClean="0"/>
              <a:t>ekonomi</a:t>
            </a:r>
            <a:r>
              <a:rPr lang="en-US" dirty="0" smtClean="0"/>
              <a:t> yang </a:t>
            </a:r>
            <a:r>
              <a:rPr lang="en-US" dirty="0" err="1" smtClean="0"/>
              <a:t>sedikit</a:t>
            </a:r>
            <a:r>
              <a:rPr lang="en-US" dirty="0" smtClean="0"/>
              <a:t> </a:t>
            </a:r>
            <a:r>
              <a:rPr lang="en-US" dirty="0" err="1" smtClean="0"/>
              <a:t>melambat</a:t>
            </a:r>
            <a:r>
              <a:rPr lang="en-US" dirty="0" smtClean="0"/>
              <a:t>),</a:t>
            </a:r>
            <a:r>
              <a:rPr lang="en-US" dirty="0" err="1" smtClean="0"/>
              <a:t>maka</a:t>
            </a:r>
            <a:r>
              <a:rPr lang="en-US" dirty="0" smtClean="0"/>
              <a:t> </a:t>
            </a:r>
            <a:r>
              <a:rPr lang="en-US" dirty="0" err="1" smtClean="0"/>
              <a:t>proses</a:t>
            </a:r>
            <a:r>
              <a:rPr lang="en-US" dirty="0" smtClean="0"/>
              <a:t> </a:t>
            </a:r>
            <a:r>
              <a:rPr lang="en-US" dirty="0" err="1" smtClean="0"/>
              <a:t>peminggiran</a:t>
            </a:r>
            <a:r>
              <a:rPr lang="en-US" dirty="0" smtClean="0"/>
              <a:t> </a:t>
            </a:r>
            <a:r>
              <a:rPr lang="en-US" dirty="0" err="1" smtClean="0"/>
              <a:t>dan</a:t>
            </a:r>
            <a:r>
              <a:rPr lang="en-US" dirty="0" smtClean="0"/>
              <a:t> </a:t>
            </a:r>
            <a:r>
              <a:rPr lang="en-US" dirty="0" err="1" smtClean="0"/>
              <a:t>keterasingan</a:t>
            </a:r>
            <a:r>
              <a:rPr lang="en-US" dirty="0" smtClean="0"/>
              <a:t> </a:t>
            </a:r>
            <a:r>
              <a:rPr lang="en-US" dirty="0" err="1" smtClean="0"/>
              <a:t>masyarakat</a:t>
            </a:r>
            <a:r>
              <a:rPr lang="en-US" dirty="0" smtClean="0"/>
              <a:t> </a:t>
            </a:r>
            <a:r>
              <a:rPr lang="en-US" dirty="0" err="1" smtClean="0"/>
              <a:t>lokal</a:t>
            </a:r>
            <a:r>
              <a:rPr lang="en-US" dirty="0" smtClean="0"/>
              <a:t> yang </a:t>
            </a:r>
            <a:r>
              <a:rPr lang="en-US" dirty="0" err="1" smtClean="0"/>
              <a:t>dibangun</a:t>
            </a:r>
            <a:r>
              <a:rPr lang="en-US" dirty="0" smtClean="0"/>
              <a:t> </a:t>
            </a:r>
            <a:r>
              <a:rPr lang="en-US" dirty="0" err="1" smtClean="0"/>
              <a:t>dapat</a:t>
            </a:r>
            <a:r>
              <a:rPr lang="en-US" dirty="0" smtClean="0"/>
              <a:t> </a:t>
            </a:r>
            <a:r>
              <a:rPr lang="en-US" dirty="0" err="1" smtClean="0"/>
              <a:t>dihindari</a:t>
            </a:r>
            <a:r>
              <a:rPr lang="en-US" dirty="0" smtClean="0"/>
              <a:t>. Dan </a:t>
            </a:r>
            <a:r>
              <a:rPr lang="en-US" dirty="0" err="1" smtClean="0"/>
              <a:t>stabilitas</a:t>
            </a:r>
            <a:r>
              <a:rPr lang="en-US" dirty="0" smtClean="0"/>
              <a:t> </a:t>
            </a:r>
            <a:r>
              <a:rPr lang="en-US" dirty="0" err="1" smtClean="0"/>
              <a:t>politik</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bangsa</a:t>
            </a:r>
            <a:r>
              <a:rPr lang="en-US" dirty="0" smtClean="0"/>
              <a:t> </a:t>
            </a:r>
            <a:r>
              <a:rPr lang="en-US" dirty="0" err="1" smtClean="0"/>
              <a:t>dapat</a:t>
            </a:r>
            <a:r>
              <a:rPr lang="en-US" dirty="0" smtClean="0"/>
              <a:t> </a:t>
            </a:r>
            <a:r>
              <a:rPr lang="en-US" dirty="0" err="1" smtClean="0"/>
              <a:t>lebih</a:t>
            </a:r>
            <a:r>
              <a:rPr lang="en-US" dirty="0" smtClean="0"/>
              <a:t> </a:t>
            </a:r>
            <a:r>
              <a:rPr lang="en-US" dirty="0" err="1" smtClean="0"/>
              <a:t>terjamin</a:t>
            </a: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DALAM DIMENSI ORIENTASI PEMBANGUNAN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(1)   </a:t>
            </a:r>
            <a:r>
              <a:rPr lang="en-US" dirty="0" err="1" smtClean="0"/>
              <a:t>Orientasi</a:t>
            </a:r>
            <a:r>
              <a:rPr lang="en-US" dirty="0" smtClean="0"/>
              <a:t> </a:t>
            </a:r>
            <a:r>
              <a:rPr lang="en-US" dirty="0" err="1" smtClean="0"/>
              <a:t>pembangunan</a:t>
            </a:r>
            <a:r>
              <a:rPr lang="en-US" dirty="0" smtClean="0"/>
              <a:t> yang </a:t>
            </a:r>
            <a:r>
              <a:rPr lang="en-US" dirty="0" err="1" smtClean="0"/>
              <a:t>lebih</a:t>
            </a:r>
            <a:r>
              <a:rPr lang="en-US" dirty="0" smtClean="0"/>
              <a:t> </a:t>
            </a:r>
            <a:r>
              <a:rPr lang="en-US" dirty="0" err="1" smtClean="0"/>
              <a:t>condong</a:t>
            </a:r>
            <a:r>
              <a:rPr lang="en-US" dirty="0" smtClean="0"/>
              <a:t> </a:t>
            </a:r>
            <a:r>
              <a:rPr lang="en-US" dirty="0" err="1" smtClean="0"/>
              <a:t>melestarikan</a:t>
            </a:r>
            <a:r>
              <a:rPr lang="en-US" dirty="0" smtClean="0"/>
              <a:t> </a:t>
            </a:r>
            <a:r>
              <a:rPr lang="en-US" dirty="0" err="1" smtClean="0"/>
              <a:t>lingkungan</a:t>
            </a:r>
            <a:endParaRPr lang="en-US" dirty="0" smtClean="0"/>
          </a:p>
          <a:p>
            <a:r>
              <a:rPr lang="en-US" dirty="0" err="1" smtClean="0"/>
              <a:t>Karena</a:t>
            </a:r>
            <a:r>
              <a:rPr lang="en-US" dirty="0" smtClean="0"/>
              <a:t> </a:t>
            </a:r>
            <a:r>
              <a:rPr lang="en-US" dirty="0" err="1" smtClean="0"/>
              <a:t>selama</a:t>
            </a:r>
            <a:r>
              <a:rPr lang="en-US" dirty="0" smtClean="0"/>
              <a:t> </a:t>
            </a:r>
            <a:r>
              <a:rPr lang="en-US" dirty="0" err="1" smtClean="0"/>
              <a:t>ini</a:t>
            </a:r>
            <a:r>
              <a:rPr lang="en-US" dirty="0" smtClean="0"/>
              <a:t> </a:t>
            </a:r>
            <a:r>
              <a:rPr lang="en-US" dirty="0" err="1" smtClean="0"/>
              <a:t>orientasi</a:t>
            </a:r>
            <a:r>
              <a:rPr lang="en-US" dirty="0" smtClean="0"/>
              <a:t> </a:t>
            </a:r>
            <a:r>
              <a:rPr lang="en-US" dirty="0" err="1" smtClean="0"/>
              <a:t>pembangunan</a:t>
            </a:r>
            <a:r>
              <a:rPr lang="en-US" dirty="0" smtClean="0"/>
              <a:t> </a:t>
            </a:r>
            <a:r>
              <a:rPr lang="en-US" dirty="0" err="1" smtClean="0"/>
              <a:t>lebih</a:t>
            </a:r>
            <a:r>
              <a:rPr lang="en-US" dirty="0" smtClean="0"/>
              <a:t> </a:t>
            </a:r>
            <a:r>
              <a:rPr lang="en-US" dirty="0" err="1" smtClean="0"/>
              <a:t>bersifat</a:t>
            </a:r>
            <a:r>
              <a:rPr lang="en-US" dirty="0" smtClean="0"/>
              <a:t> </a:t>
            </a:r>
            <a:r>
              <a:rPr lang="en-US" dirty="0" err="1" smtClean="0"/>
              <a:t>anthroposentrism</a:t>
            </a:r>
            <a:r>
              <a:rPr lang="en-US" dirty="0" smtClean="0"/>
              <a:t> </a:t>
            </a:r>
            <a:r>
              <a:rPr lang="en-US" dirty="0" err="1" smtClean="0"/>
              <a:t>dgn</a:t>
            </a:r>
            <a:r>
              <a:rPr lang="en-US" dirty="0" smtClean="0"/>
              <a:t> </a:t>
            </a:r>
            <a:r>
              <a:rPr lang="en-US" dirty="0" err="1" smtClean="0"/>
              <a:t>mengorbankan</a:t>
            </a:r>
            <a:r>
              <a:rPr lang="en-US" dirty="0" smtClean="0"/>
              <a:t> </a:t>
            </a:r>
            <a:r>
              <a:rPr lang="en-US" dirty="0" err="1" smtClean="0"/>
              <a:t>lingkungan</a:t>
            </a:r>
            <a:r>
              <a:rPr lang="en-US" dirty="0" smtClean="0"/>
              <a:t>, </a:t>
            </a:r>
            <a:r>
              <a:rPr lang="en-US" dirty="0" err="1" smtClean="0"/>
              <a:t>maka</a:t>
            </a:r>
            <a:r>
              <a:rPr lang="en-US" dirty="0" smtClean="0"/>
              <a:t> demi </a:t>
            </a:r>
            <a:r>
              <a:rPr lang="en-US" dirty="0" err="1" smtClean="0"/>
              <a:t>mencapai</a:t>
            </a:r>
            <a:r>
              <a:rPr lang="en-US" dirty="0" smtClean="0"/>
              <a:t> </a:t>
            </a:r>
            <a:r>
              <a:rPr lang="en-US" dirty="0" err="1" smtClean="0"/>
              <a:t>tujuan</a:t>
            </a:r>
            <a:r>
              <a:rPr lang="en-US" dirty="0" smtClean="0"/>
              <a:t> </a:t>
            </a:r>
            <a:r>
              <a:rPr lang="en-US" dirty="0" err="1" smtClean="0"/>
              <a:t>kesejahteraan</a:t>
            </a:r>
            <a:r>
              <a:rPr lang="en-US" dirty="0" smtClean="0"/>
              <a:t> </a:t>
            </a:r>
            <a:r>
              <a:rPr lang="en-US" i="1" dirty="0" err="1" smtClean="0"/>
              <a:t>transgeneration</a:t>
            </a:r>
            <a:r>
              <a:rPr lang="en-US" i="1" dirty="0" smtClean="0"/>
              <a:t>,</a:t>
            </a:r>
            <a:r>
              <a:rPr lang="id-ID" i="1" dirty="0" smtClean="0"/>
              <a:t> </a:t>
            </a:r>
            <a:r>
              <a:rPr lang="en-US" dirty="0" err="1" smtClean="0"/>
              <a:t>orientasi</a:t>
            </a:r>
            <a:r>
              <a:rPr lang="en-US" dirty="0" smtClean="0"/>
              <a:t> </a:t>
            </a:r>
            <a:r>
              <a:rPr lang="en-US" dirty="0" err="1" smtClean="0"/>
              <a:t>pelestarian</a:t>
            </a:r>
            <a:r>
              <a:rPr lang="en-US" dirty="0" smtClean="0"/>
              <a:t> </a:t>
            </a:r>
            <a:r>
              <a:rPr lang="en-US" dirty="0" err="1" smtClean="0"/>
              <a:t>lingkungan</a:t>
            </a:r>
            <a:r>
              <a:rPr lang="en-US" dirty="0" smtClean="0"/>
              <a:t> </a:t>
            </a:r>
            <a:r>
              <a:rPr lang="en-US" dirty="0" err="1" smtClean="0"/>
              <a:t>harus</a:t>
            </a:r>
            <a:r>
              <a:rPr lang="en-US" dirty="0" smtClean="0"/>
              <a:t> </a:t>
            </a:r>
            <a:r>
              <a:rPr lang="en-US" dirty="0" err="1" smtClean="0"/>
              <a:t>menjadi</a:t>
            </a:r>
            <a:r>
              <a:rPr lang="en-US" dirty="0" smtClean="0"/>
              <a:t> </a:t>
            </a:r>
            <a:r>
              <a:rPr lang="en-US" dirty="0" err="1" smtClean="0"/>
              <a:t>prioritas</a:t>
            </a:r>
            <a:endParaRPr lang="en-US" dirty="0" smtClean="0"/>
          </a:p>
          <a:p>
            <a:pPr>
              <a:buNone/>
            </a:pPr>
            <a:r>
              <a:rPr lang="en-US" dirty="0" smtClean="0"/>
              <a:t>(2)   </a:t>
            </a:r>
            <a:r>
              <a:rPr lang="en-US" dirty="0" err="1" smtClean="0"/>
              <a:t>Orientasi</a:t>
            </a:r>
            <a:r>
              <a:rPr lang="en-US" dirty="0" smtClean="0"/>
              <a:t> </a:t>
            </a:r>
            <a:r>
              <a:rPr lang="en-US" sz="3300" dirty="0" err="1" smtClean="0"/>
              <a:t>pembangunan</a:t>
            </a:r>
            <a:r>
              <a:rPr lang="en-US" sz="3300" dirty="0" smtClean="0"/>
              <a:t> </a:t>
            </a:r>
            <a:r>
              <a:rPr lang="en-US" sz="3300" dirty="0" err="1" smtClean="0"/>
              <a:t>pada</a:t>
            </a:r>
            <a:r>
              <a:rPr lang="en-US" sz="3300" dirty="0" smtClean="0"/>
              <a:t> </a:t>
            </a:r>
            <a:r>
              <a:rPr lang="en-US" sz="3300" dirty="0" err="1" smtClean="0"/>
              <a:t>keadilan</a:t>
            </a:r>
            <a:r>
              <a:rPr lang="en-US" sz="3300" dirty="0" smtClean="0"/>
              <a:t> </a:t>
            </a:r>
            <a:r>
              <a:rPr lang="en-US" sz="3300" dirty="0" err="1" smtClean="0"/>
              <a:t>so</a:t>
            </a:r>
            <a:r>
              <a:rPr lang="en-US" dirty="0" err="1" smtClean="0"/>
              <a:t>sial</a:t>
            </a:r>
            <a:endParaRPr lang="en-US" dirty="0" smtClean="0"/>
          </a:p>
          <a:p>
            <a:r>
              <a:rPr lang="en-US" dirty="0" err="1" smtClean="0"/>
              <a:t>Tidak</a:t>
            </a:r>
            <a:r>
              <a:rPr lang="en-US" dirty="0" smtClean="0"/>
              <a:t> </a:t>
            </a:r>
            <a:r>
              <a:rPr lang="en-US" dirty="0" err="1" smtClean="0"/>
              <a:t>adanya</a:t>
            </a:r>
            <a:r>
              <a:rPr lang="en-US" dirty="0" smtClean="0"/>
              <a:t> </a:t>
            </a:r>
            <a:r>
              <a:rPr lang="en-US" dirty="0" err="1" smtClean="0"/>
              <a:t>keadilan</a:t>
            </a:r>
            <a:r>
              <a:rPr lang="en-US" dirty="0" smtClean="0"/>
              <a:t> </a:t>
            </a:r>
            <a:r>
              <a:rPr lang="en-US" dirty="0" err="1" smtClean="0"/>
              <a:t>sosial</a:t>
            </a:r>
            <a:r>
              <a:rPr lang="en-US" dirty="0" smtClean="0"/>
              <a:t>,</a:t>
            </a:r>
            <a:r>
              <a:rPr lang="id-ID" dirty="0" smtClean="0"/>
              <a:t> </a:t>
            </a:r>
            <a:r>
              <a:rPr lang="en-US" dirty="0" err="1" smtClean="0"/>
              <a:t>tidak</a:t>
            </a:r>
            <a:r>
              <a:rPr lang="en-US" dirty="0" smtClean="0"/>
              <a:t> </a:t>
            </a:r>
            <a:r>
              <a:rPr lang="en-US" dirty="0" err="1" smtClean="0"/>
              <a:t>hanya</a:t>
            </a:r>
            <a:r>
              <a:rPr lang="en-US" dirty="0" smtClean="0"/>
              <a:t> </a:t>
            </a:r>
            <a:r>
              <a:rPr lang="en-US" dirty="0" err="1" smtClean="0"/>
              <a:t>menyebabkan</a:t>
            </a:r>
            <a:r>
              <a:rPr lang="en-US" dirty="0" smtClean="0"/>
              <a:t> </a:t>
            </a:r>
            <a:r>
              <a:rPr lang="en-US" dirty="0" err="1" smtClean="0"/>
              <a:t>kegagalan</a:t>
            </a:r>
            <a:r>
              <a:rPr lang="en-US" dirty="0" smtClean="0"/>
              <a:t> </a:t>
            </a:r>
            <a:r>
              <a:rPr lang="en-US" dirty="0" err="1" smtClean="0"/>
              <a:t>pembangunan</a:t>
            </a:r>
            <a:r>
              <a:rPr lang="en-US" dirty="0" smtClean="0"/>
              <a:t> </a:t>
            </a:r>
            <a:r>
              <a:rPr lang="en-US" dirty="0" err="1" smtClean="0"/>
              <a:t>tetapi</a:t>
            </a:r>
            <a:r>
              <a:rPr lang="en-US" dirty="0" smtClean="0"/>
              <a:t> </a:t>
            </a:r>
            <a:r>
              <a:rPr lang="en-US" dirty="0" err="1" smtClean="0"/>
              <a:t>juga</a:t>
            </a:r>
            <a:r>
              <a:rPr lang="en-US" dirty="0" smtClean="0"/>
              <a:t> </a:t>
            </a:r>
            <a:r>
              <a:rPr lang="en-US" dirty="0" err="1" smtClean="0"/>
              <a:t>dapat</a:t>
            </a:r>
            <a:r>
              <a:rPr lang="en-US" dirty="0" smtClean="0"/>
              <a:t> </a:t>
            </a:r>
            <a:r>
              <a:rPr lang="en-US" dirty="0" err="1" smtClean="0"/>
              <a:t>menimbulkan</a:t>
            </a:r>
            <a:r>
              <a:rPr lang="en-US" dirty="0" smtClean="0"/>
              <a:t> </a:t>
            </a:r>
            <a:r>
              <a:rPr lang="en-US" dirty="0" err="1" smtClean="0"/>
              <a:t>konflik</a:t>
            </a:r>
            <a:r>
              <a:rPr lang="en-US" dirty="0" smtClean="0"/>
              <a:t> </a:t>
            </a:r>
            <a:r>
              <a:rPr lang="en-US" dirty="0" err="1" smtClean="0"/>
              <a:t>horisontal</a:t>
            </a:r>
            <a:r>
              <a:rPr lang="en-US" dirty="0" smtClean="0"/>
              <a:t> </a:t>
            </a:r>
            <a:r>
              <a:rPr lang="en-US" dirty="0" err="1" smtClean="0"/>
              <a:t>berkepanjangan</a:t>
            </a:r>
            <a:r>
              <a:rPr lang="en-US" dirty="0" smtClean="0"/>
              <a:t> yang </a:t>
            </a:r>
            <a:r>
              <a:rPr lang="en-US" dirty="0" err="1" smtClean="0"/>
              <a:t>akan</a:t>
            </a:r>
            <a:r>
              <a:rPr lang="en-US" dirty="0" smtClean="0"/>
              <a:t> </a:t>
            </a:r>
            <a:r>
              <a:rPr lang="en-US" dirty="0" err="1" smtClean="0"/>
              <a:t>menurunkan</a:t>
            </a:r>
            <a:r>
              <a:rPr lang="en-US" dirty="0" smtClean="0"/>
              <a:t> </a:t>
            </a:r>
            <a:r>
              <a:rPr lang="en-US" dirty="0" err="1" smtClean="0"/>
              <a:t>taraf</a:t>
            </a:r>
            <a:r>
              <a:rPr lang="en-US" dirty="0" smtClean="0"/>
              <a:t> </a:t>
            </a:r>
            <a:r>
              <a:rPr lang="en-US" dirty="0" err="1" smtClean="0"/>
              <a:t>kesejahteraan</a:t>
            </a:r>
            <a:r>
              <a:rPr lang="en-US" dirty="0" smtClean="0"/>
              <a:t> </a:t>
            </a:r>
            <a:r>
              <a:rPr lang="en-US" dirty="0" err="1" smtClean="0"/>
              <a:t>rakyat</a:t>
            </a:r>
            <a:r>
              <a:rPr lang="en-US" dirty="0" smtClean="0"/>
              <a:t>.</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 PROSES PEMBANGUNAN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(1)   Proses </a:t>
            </a:r>
            <a:r>
              <a:rPr lang="en-US" dirty="0" err="1" smtClean="0"/>
              <a:t>pembangunan</a:t>
            </a:r>
            <a:r>
              <a:rPr lang="en-US" dirty="0" smtClean="0"/>
              <a:t> </a:t>
            </a:r>
            <a:r>
              <a:rPr lang="en-US" dirty="0" err="1" smtClean="0"/>
              <a:t>dari</a:t>
            </a:r>
            <a:r>
              <a:rPr lang="en-US" dirty="0" smtClean="0"/>
              <a:t> </a:t>
            </a:r>
            <a:r>
              <a:rPr lang="en-US" dirty="0" err="1" smtClean="0"/>
              <a:t>bawah</a:t>
            </a:r>
            <a:r>
              <a:rPr lang="en-US" dirty="0" smtClean="0"/>
              <a:t> </a:t>
            </a:r>
            <a:r>
              <a:rPr lang="en-US" dirty="0" err="1" smtClean="0"/>
              <a:t>dan</a:t>
            </a:r>
            <a:r>
              <a:rPr lang="en-US" dirty="0" smtClean="0"/>
              <a:t> </a:t>
            </a:r>
            <a:r>
              <a:rPr lang="en-US" dirty="0" err="1" smtClean="0"/>
              <a:t>demokratis</a:t>
            </a:r>
            <a:endParaRPr lang="en-US" dirty="0" smtClean="0"/>
          </a:p>
          <a:p>
            <a:r>
              <a:rPr lang="en-US" dirty="0" err="1" smtClean="0"/>
              <a:t>Hanya</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ini</a:t>
            </a:r>
            <a:r>
              <a:rPr lang="en-US" dirty="0" smtClean="0"/>
              <a:t> </a:t>
            </a:r>
            <a:r>
              <a:rPr lang="en-US" dirty="0" err="1" smtClean="0"/>
              <a:t>selain</a:t>
            </a:r>
            <a:r>
              <a:rPr lang="en-US" dirty="0" smtClean="0"/>
              <a:t> </a:t>
            </a:r>
            <a:r>
              <a:rPr lang="en-US" dirty="0" err="1" smtClean="0"/>
              <a:t>proses</a:t>
            </a:r>
            <a:r>
              <a:rPr lang="en-US" dirty="0" smtClean="0"/>
              <a:t> </a:t>
            </a:r>
            <a:r>
              <a:rPr lang="en-US" dirty="0" err="1" smtClean="0"/>
              <a:t>pembangunan</a:t>
            </a:r>
            <a:r>
              <a:rPr lang="en-US" dirty="0" smtClean="0"/>
              <a:t> </a:t>
            </a:r>
            <a:r>
              <a:rPr lang="en-US" dirty="0" err="1" smtClean="0"/>
              <a:t>dapat</a:t>
            </a:r>
            <a:r>
              <a:rPr lang="en-US" dirty="0" smtClean="0"/>
              <a:t> </a:t>
            </a:r>
            <a:r>
              <a:rPr lang="en-US" dirty="0" err="1" smtClean="0"/>
              <a:t>dirasakan</a:t>
            </a:r>
            <a:r>
              <a:rPr lang="en-US" dirty="0" smtClean="0"/>
              <a:t> </a:t>
            </a:r>
            <a:r>
              <a:rPr lang="en-US" dirty="0" err="1" smtClean="0"/>
              <a:t>dan</a:t>
            </a:r>
            <a:r>
              <a:rPr lang="en-US" dirty="0" smtClean="0"/>
              <a:t> </a:t>
            </a:r>
            <a:r>
              <a:rPr lang="en-US" dirty="0" err="1" smtClean="0"/>
              <a:t>ditangani</a:t>
            </a:r>
            <a:r>
              <a:rPr lang="en-US" dirty="0" smtClean="0"/>
              <a:t> </a:t>
            </a:r>
            <a:r>
              <a:rPr lang="en-US" dirty="0" err="1" smtClean="0"/>
              <a:t>secara</a:t>
            </a:r>
            <a:r>
              <a:rPr lang="en-US" dirty="0" smtClean="0"/>
              <a:t> </a:t>
            </a:r>
            <a:r>
              <a:rPr lang="en-US" dirty="0" err="1" smtClean="0"/>
              <a:t>bersama</a:t>
            </a:r>
            <a:r>
              <a:rPr lang="en-US" dirty="0" smtClean="0"/>
              <a:t> </a:t>
            </a:r>
            <a:r>
              <a:rPr lang="en-US" dirty="0" err="1" smtClean="0"/>
              <a:t>dan</a:t>
            </a:r>
            <a:r>
              <a:rPr lang="en-US" dirty="0" smtClean="0"/>
              <a:t> </a:t>
            </a:r>
            <a:r>
              <a:rPr lang="en-US" dirty="0" err="1" smtClean="0"/>
              <a:t>secara</a:t>
            </a:r>
            <a:r>
              <a:rPr lang="en-US" dirty="0" smtClean="0"/>
              <a:t> </a:t>
            </a:r>
            <a:r>
              <a:rPr lang="en-US" dirty="0" err="1" smtClean="0"/>
              <a:t>adil</a:t>
            </a:r>
            <a:r>
              <a:rPr lang="en-US" dirty="0" smtClean="0"/>
              <a:t> </a:t>
            </a:r>
            <a:r>
              <a:rPr lang="en-US" dirty="0" err="1" smtClean="0"/>
              <a:t>maka</a:t>
            </a:r>
            <a:r>
              <a:rPr lang="en-US" dirty="0" smtClean="0"/>
              <a:t> </a:t>
            </a:r>
            <a:r>
              <a:rPr lang="en-US" dirty="0" err="1" smtClean="0"/>
              <a:t>pendidikan</a:t>
            </a:r>
            <a:r>
              <a:rPr lang="en-US" dirty="0" smtClean="0"/>
              <a:t> </a:t>
            </a:r>
            <a:r>
              <a:rPr lang="en-US" dirty="0" err="1" smtClean="0"/>
              <a:t>politik</a:t>
            </a:r>
            <a:r>
              <a:rPr lang="en-US" dirty="0" smtClean="0"/>
              <a:t> </a:t>
            </a:r>
            <a:r>
              <a:rPr lang="en-US" dirty="0" err="1" smtClean="0"/>
              <a:t>untuk</a:t>
            </a:r>
            <a:r>
              <a:rPr lang="en-US" dirty="0" smtClean="0"/>
              <a:t> </a:t>
            </a:r>
            <a:r>
              <a:rPr lang="en-US" dirty="0" err="1" smtClean="0"/>
              <a:t>mengembangkan</a:t>
            </a:r>
            <a:r>
              <a:rPr lang="en-US" dirty="0" smtClean="0"/>
              <a:t> </a:t>
            </a:r>
            <a:r>
              <a:rPr lang="en-US" i="1" dirty="0" smtClean="0"/>
              <a:t>civil society</a:t>
            </a:r>
            <a:r>
              <a:rPr lang="en-US" dirty="0" smtClean="0"/>
              <a:t> </a:t>
            </a:r>
            <a:r>
              <a:rPr lang="en-US" dirty="0" err="1" smtClean="0"/>
              <a:t>juga</a:t>
            </a:r>
            <a:r>
              <a:rPr lang="en-US" dirty="0" smtClean="0"/>
              <a:t> </a:t>
            </a:r>
            <a:r>
              <a:rPr lang="en-US" dirty="0" err="1" smtClean="0"/>
              <a:t>dapat</a:t>
            </a:r>
            <a:r>
              <a:rPr lang="en-US" dirty="0" smtClean="0"/>
              <a:t> </a:t>
            </a:r>
            <a:r>
              <a:rPr lang="en-US" dirty="0" err="1" smtClean="0"/>
              <a:t>berjalan</a:t>
            </a:r>
            <a:r>
              <a:rPr lang="en-US" dirty="0" smtClean="0"/>
              <a:t>.</a:t>
            </a:r>
          </a:p>
          <a:p>
            <a:pPr>
              <a:buNone/>
            </a:pPr>
            <a:r>
              <a:rPr lang="en-US" dirty="0" smtClean="0"/>
              <a:t>(2)   </a:t>
            </a:r>
            <a:r>
              <a:rPr lang="en-US" dirty="0" err="1" smtClean="0"/>
              <a:t>Pemanfaatan</a:t>
            </a:r>
            <a:r>
              <a:rPr lang="en-US" dirty="0" smtClean="0"/>
              <a:t> modal </a:t>
            </a:r>
            <a:r>
              <a:rPr lang="en-US" dirty="0" err="1" smtClean="0"/>
              <a:t>sosial</a:t>
            </a:r>
            <a:endParaRPr lang="en-US" dirty="0" smtClean="0"/>
          </a:p>
          <a:p>
            <a:r>
              <a:rPr lang="en-US" dirty="0" err="1" smtClean="0"/>
              <a:t>Adanya</a:t>
            </a:r>
            <a:r>
              <a:rPr lang="en-US" dirty="0" smtClean="0"/>
              <a:t> </a:t>
            </a:r>
            <a:r>
              <a:rPr lang="en-US" dirty="0" err="1" smtClean="0"/>
              <a:t>jejaring</a:t>
            </a:r>
            <a:r>
              <a:rPr lang="en-US" dirty="0" smtClean="0"/>
              <a:t>, </a:t>
            </a:r>
            <a:r>
              <a:rPr lang="en-US" i="1" dirty="0" smtClean="0"/>
              <a:t>trust</a:t>
            </a:r>
            <a:r>
              <a:rPr lang="en-US" dirty="0" smtClean="0"/>
              <a:t>, </a:t>
            </a:r>
            <a:r>
              <a:rPr lang="en-US" dirty="0" err="1" smtClean="0"/>
              <a:t>dan</a:t>
            </a:r>
            <a:r>
              <a:rPr lang="en-US" dirty="0" smtClean="0"/>
              <a:t> </a:t>
            </a:r>
            <a:r>
              <a:rPr lang="en-US" dirty="0" err="1" smtClean="0"/>
              <a:t>norma</a:t>
            </a:r>
            <a:r>
              <a:rPr lang="en-US" dirty="0" smtClean="0"/>
              <a:t> </a:t>
            </a:r>
            <a:r>
              <a:rPr lang="en-US" dirty="0" err="1" smtClean="0"/>
              <a:t>dikalangan</a:t>
            </a:r>
            <a:r>
              <a:rPr lang="en-US" dirty="0" smtClean="0"/>
              <a:t> </a:t>
            </a:r>
            <a:r>
              <a:rPr lang="en-US" dirty="0" err="1" smtClean="0"/>
              <a:t>rakyat</a:t>
            </a:r>
            <a:r>
              <a:rPr lang="en-US" dirty="0" smtClean="0"/>
              <a:t> (</a:t>
            </a:r>
            <a:r>
              <a:rPr lang="en-US" dirty="0" err="1" smtClean="0"/>
              <a:t>lokal</a:t>
            </a:r>
            <a:r>
              <a:rPr lang="en-US" dirty="0" smtClean="0"/>
              <a:t>) </a:t>
            </a:r>
            <a:r>
              <a:rPr lang="en-US" dirty="0" err="1" smtClean="0"/>
              <a:t>dapat</a:t>
            </a:r>
            <a:r>
              <a:rPr lang="en-US" dirty="0" smtClean="0"/>
              <a:t> </a:t>
            </a:r>
            <a:r>
              <a:rPr lang="en-US" dirty="0" err="1" smtClean="0"/>
              <a:t>dimanfaatkan</a:t>
            </a:r>
            <a:r>
              <a:rPr lang="en-US" dirty="0" smtClean="0"/>
              <a:t> </a:t>
            </a:r>
            <a:r>
              <a:rPr lang="en-US" dirty="0" err="1" smtClean="0"/>
              <a:t>sebagai</a:t>
            </a:r>
            <a:r>
              <a:rPr lang="en-US" dirty="0" smtClean="0"/>
              <a:t> modal </a:t>
            </a:r>
            <a:r>
              <a:rPr lang="en-US" dirty="0" err="1" smtClean="0"/>
              <a:t>dasar</a:t>
            </a:r>
            <a:r>
              <a:rPr lang="en-US" dirty="0" smtClean="0"/>
              <a:t> yang </a:t>
            </a:r>
            <a:r>
              <a:rPr lang="en-US" dirty="0" err="1" smtClean="0"/>
              <a:t>bisa</a:t>
            </a:r>
            <a:r>
              <a:rPr lang="en-US" dirty="0" smtClean="0"/>
              <a:t> </a:t>
            </a:r>
            <a:r>
              <a:rPr lang="en-US" dirty="0" err="1" smtClean="0"/>
              <a:t>berakhir</a:t>
            </a:r>
            <a:r>
              <a:rPr lang="en-US" dirty="0" smtClean="0"/>
              <a:t> </a:t>
            </a:r>
            <a:r>
              <a:rPr lang="en-US" dirty="0" err="1" smtClean="0"/>
              <a:t>pada</a:t>
            </a:r>
            <a:r>
              <a:rPr lang="en-US" dirty="0" smtClean="0"/>
              <a:t> </a:t>
            </a:r>
            <a:r>
              <a:rPr lang="en-US" dirty="0" err="1" smtClean="0"/>
              <a:t>efisiensi</a:t>
            </a:r>
            <a:r>
              <a:rPr lang="en-US" dirty="0" smtClean="0"/>
              <a:t> (</a:t>
            </a:r>
            <a:r>
              <a:rPr lang="en-US" dirty="0" err="1" smtClean="0"/>
              <a:t>pengurangan</a:t>
            </a:r>
            <a:r>
              <a:rPr lang="en-US" dirty="0" smtClean="0"/>
              <a:t> </a:t>
            </a:r>
            <a:r>
              <a:rPr lang="en-US" i="1" dirty="0" smtClean="0"/>
              <a:t>transaction cost</a:t>
            </a:r>
            <a:r>
              <a:rPr lang="en-US" dirty="0" smtClean="0"/>
              <a:t>) </a:t>
            </a:r>
            <a:r>
              <a:rPr lang="en-US" dirty="0" err="1" smtClean="0"/>
              <a:t>dan</a:t>
            </a:r>
            <a:r>
              <a:rPr lang="en-US" dirty="0" smtClean="0"/>
              <a:t> </a:t>
            </a:r>
            <a:r>
              <a:rPr lang="en-US" dirty="0" err="1" smtClean="0"/>
              <a:t>pengumpulan</a:t>
            </a:r>
            <a:r>
              <a:rPr lang="en-US" dirty="0" smtClean="0"/>
              <a:t> modal. </a:t>
            </a:r>
            <a:r>
              <a:rPr lang="en-US" dirty="0" err="1" smtClean="0"/>
              <a:t>Dengan</a:t>
            </a:r>
            <a:r>
              <a:rPr lang="en-US" dirty="0" smtClean="0"/>
              <a:t> </a:t>
            </a:r>
            <a:r>
              <a:rPr lang="en-US" dirty="0" err="1" smtClean="0"/>
              <a:t>cara</a:t>
            </a:r>
            <a:r>
              <a:rPr lang="en-US" dirty="0" smtClean="0"/>
              <a:t> </a:t>
            </a:r>
            <a:r>
              <a:rPr lang="en-US" dirty="0" err="1" smtClean="0"/>
              <a:t>ini</a:t>
            </a:r>
            <a:r>
              <a:rPr lang="en-US" dirty="0" smtClean="0"/>
              <a:t> </a:t>
            </a:r>
            <a:r>
              <a:rPr lang="en-US" dirty="0" err="1" smtClean="0"/>
              <a:t>maka</a:t>
            </a:r>
            <a:r>
              <a:rPr lang="en-US" dirty="0" smtClean="0"/>
              <a:t> </a:t>
            </a:r>
            <a:r>
              <a:rPr lang="en-US" dirty="0" err="1" smtClean="0"/>
              <a:t>ketergantungan</a:t>
            </a:r>
            <a:r>
              <a:rPr lang="en-US" dirty="0" smtClean="0"/>
              <a:t> </a:t>
            </a:r>
            <a:r>
              <a:rPr lang="en-US" dirty="0" err="1" smtClean="0"/>
              <a:t>pada</a:t>
            </a:r>
            <a:r>
              <a:rPr lang="en-US" dirty="0" smtClean="0"/>
              <a:t> </a:t>
            </a:r>
            <a:r>
              <a:rPr lang="en-US" dirty="0" err="1" smtClean="0"/>
              <a:t>pihak</a:t>
            </a:r>
            <a:r>
              <a:rPr lang="en-US" dirty="0" smtClean="0"/>
              <a:t> </a:t>
            </a:r>
            <a:r>
              <a:rPr lang="en-US" dirty="0" err="1" smtClean="0"/>
              <a:t>luar</a:t>
            </a:r>
            <a:r>
              <a:rPr lang="en-US" dirty="0" smtClean="0"/>
              <a:t> (</a:t>
            </a:r>
            <a:r>
              <a:rPr lang="en-US" dirty="0" err="1" smtClean="0"/>
              <a:t>pemodal</a:t>
            </a:r>
            <a:r>
              <a:rPr lang="en-US" dirty="0" smtClean="0"/>
              <a:t> </a:t>
            </a:r>
            <a:r>
              <a:rPr lang="en-US" dirty="0" err="1" smtClean="0"/>
              <a:t>asing</a:t>
            </a:r>
            <a:r>
              <a:rPr lang="en-US" dirty="0" smtClean="0"/>
              <a:t>) </a:t>
            </a:r>
            <a:r>
              <a:rPr lang="en-US" dirty="0" err="1" smtClean="0"/>
              <a:t>dapat</a:t>
            </a:r>
            <a:r>
              <a:rPr lang="en-US" dirty="0" smtClean="0"/>
              <a:t> </a:t>
            </a:r>
            <a:r>
              <a:rPr lang="en-US" dirty="0" err="1" smtClean="0"/>
              <a:t>dikurangi</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DALAM DIMENSI PELAKU PEMBANGUNAN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(1)   </a:t>
            </a:r>
            <a:r>
              <a:rPr lang="en-US" dirty="0" err="1" smtClean="0"/>
              <a:t>Memperkuat</a:t>
            </a:r>
            <a:r>
              <a:rPr lang="en-US" dirty="0" smtClean="0"/>
              <a:t> </a:t>
            </a:r>
            <a:r>
              <a:rPr lang="en-US" dirty="0" err="1" smtClean="0"/>
              <a:t>tenaga</a:t>
            </a:r>
            <a:r>
              <a:rPr lang="en-US" dirty="0" smtClean="0"/>
              <a:t> </a:t>
            </a:r>
            <a:r>
              <a:rPr lang="en-US" dirty="0" err="1" smtClean="0"/>
              <a:t>profesional</a:t>
            </a:r>
            <a:endParaRPr lang="en-US" dirty="0" smtClean="0"/>
          </a:p>
          <a:p>
            <a:r>
              <a:rPr lang="en-US" dirty="0" err="1" smtClean="0"/>
              <a:t>pengembangan</a:t>
            </a:r>
            <a:r>
              <a:rPr lang="en-US" dirty="0" smtClean="0"/>
              <a:t> SDM yang </a:t>
            </a:r>
            <a:r>
              <a:rPr lang="en-US" dirty="0" err="1" smtClean="0"/>
              <a:t>berbasis</a:t>
            </a:r>
            <a:r>
              <a:rPr lang="en-US" dirty="0" smtClean="0"/>
              <a:t> </a:t>
            </a:r>
            <a:r>
              <a:rPr lang="en-US" dirty="0" err="1" smtClean="0"/>
              <a:t>profesionalitas</a:t>
            </a:r>
            <a:r>
              <a:rPr lang="en-US" dirty="0" smtClean="0"/>
              <a:t> </a:t>
            </a:r>
            <a:r>
              <a:rPr lang="en-US" dirty="0" err="1" smtClean="0"/>
              <a:t>dan</a:t>
            </a:r>
            <a:r>
              <a:rPr lang="en-US" dirty="0" smtClean="0"/>
              <a:t> </a:t>
            </a:r>
            <a:r>
              <a:rPr lang="en-US" dirty="0" err="1" smtClean="0"/>
              <a:t>peningkatan</a:t>
            </a:r>
            <a:r>
              <a:rPr lang="en-US" dirty="0" smtClean="0"/>
              <a:t> </a:t>
            </a:r>
            <a:r>
              <a:rPr lang="en-US" dirty="0" err="1" smtClean="0"/>
              <a:t>ketrampilan</a:t>
            </a:r>
            <a:r>
              <a:rPr lang="en-US" dirty="0" smtClean="0"/>
              <a:t>.</a:t>
            </a:r>
          </a:p>
          <a:p>
            <a:r>
              <a:rPr lang="en-US" dirty="0" err="1" smtClean="0"/>
              <a:t>Selain</a:t>
            </a:r>
            <a:r>
              <a:rPr lang="en-US" dirty="0" smtClean="0"/>
              <a:t> </a:t>
            </a:r>
            <a:r>
              <a:rPr lang="en-US" dirty="0" err="1" smtClean="0"/>
              <a:t>itu</a:t>
            </a:r>
            <a:r>
              <a:rPr lang="en-US" dirty="0" smtClean="0"/>
              <a:t> </a:t>
            </a:r>
            <a:r>
              <a:rPr lang="en-US" dirty="0" err="1" smtClean="0"/>
              <a:t>perlu</a:t>
            </a:r>
            <a:r>
              <a:rPr lang="en-US" dirty="0" smtClean="0"/>
              <a:t> </a:t>
            </a:r>
            <a:r>
              <a:rPr lang="en-US" dirty="0" err="1" smtClean="0"/>
              <a:t>tenaga</a:t>
            </a:r>
            <a:r>
              <a:rPr lang="en-US" dirty="0" smtClean="0"/>
              <a:t> </a:t>
            </a:r>
            <a:r>
              <a:rPr lang="en-US" dirty="0" err="1" smtClean="0"/>
              <a:t>pembangunan</a:t>
            </a:r>
            <a:r>
              <a:rPr lang="en-US" dirty="0" smtClean="0"/>
              <a:t> yang </a:t>
            </a:r>
            <a:r>
              <a:rPr lang="en-US" dirty="0" err="1" smtClean="0"/>
              <a:t>mampu</a:t>
            </a:r>
            <a:r>
              <a:rPr lang="en-US" dirty="0" smtClean="0"/>
              <a:t> </a:t>
            </a:r>
            <a:r>
              <a:rPr lang="en-US" dirty="0" err="1" smtClean="0"/>
              <a:t>berpikir</a:t>
            </a:r>
            <a:r>
              <a:rPr lang="en-US" dirty="0" smtClean="0"/>
              <a:t> </a:t>
            </a:r>
            <a:r>
              <a:rPr lang="en-US" dirty="0" err="1" smtClean="0"/>
              <a:t>holistik-interdisipliner</a:t>
            </a:r>
            <a:r>
              <a:rPr lang="en-US" dirty="0" smtClean="0"/>
              <a:t> (</a:t>
            </a:r>
            <a:r>
              <a:rPr lang="en-US" dirty="0" err="1" smtClean="0"/>
              <a:t>tidak</a:t>
            </a:r>
            <a:r>
              <a:rPr lang="en-US" dirty="0" smtClean="0"/>
              <a:t> </a:t>
            </a:r>
            <a:r>
              <a:rPr lang="en-US" dirty="0" err="1" smtClean="0"/>
              <a:t>melulu</a:t>
            </a:r>
            <a:r>
              <a:rPr lang="en-US" dirty="0" smtClean="0"/>
              <a:t> </a:t>
            </a:r>
            <a:r>
              <a:rPr lang="en-US" dirty="0" err="1" smtClean="0"/>
              <a:t>spesialis</a:t>
            </a:r>
            <a:r>
              <a:rPr lang="en-US" dirty="0" smtClean="0"/>
              <a:t>).</a:t>
            </a:r>
          </a:p>
          <a:p>
            <a:pPr>
              <a:buNone/>
            </a:pPr>
            <a:r>
              <a:rPr lang="en-US" dirty="0" smtClean="0"/>
              <a:t>(2)   </a:t>
            </a:r>
            <a:r>
              <a:rPr lang="en-US" dirty="0" err="1" smtClean="0"/>
              <a:t>Memperkuat</a:t>
            </a:r>
            <a:r>
              <a:rPr lang="en-US" dirty="0" smtClean="0"/>
              <a:t> </a:t>
            </a:r>
            <a:r>
              <a:rPr lang="en-US" i="1" dirty="0" smtClean="0"/>
              <a:t>civil society</a:t>
            </a:r>
            <a:endParaRPr lang="en-US" dirty="0" smtClean="0"/>
          </a:p>
          <a:p>
            <a:r>
              <a:rPr lang="en-US" dirty="0" err="1" smtClean="0"/>
              <a:t>dibutuhkan</a:t>
            </a:r>
            <a:r>
              <a:rPr lang="en-US" dirty="0" smtClean="0"/>
              <a:t> </a:t>
            </a:r>
            <a:r>
              <a:rPr lang="en-US" dirty="0" err="1" smtClean="0"/>
              <a:t>suatu</a:t>
            </a:r>
            <a:r>
              <a:rPr lang="en-US" dirty="0" smtClean="0"/>
              <a:t> </a:t>
            </a:r>
            <a:r>
              <a:rPr lang="en-US" dirty="0" err="1" smtClean="0"/>
              <a:t>masyarakat</a:t>
            </a:r>
            <a:r>
              <a:rPr lang="en-US" dirty="0" smtClean="0"/>
              <a:t> </a:t>
            </a:r>
            <a:r>
              <a:rPr lang="en-US" dirty="0" err="1" smtClean="0"/>
              <a:t>sipil</a:t>
            </a:r>
            <a:r>
              <a:rPr lang="en-US" dirty="0" smtClean="0"/>
              <a:t> (</a:t>
            </a:r>
            <a:r>
              <a:rPr lang="en-US" i="1" dirty="0" smtClean="0"/>
              <a:t>civil society</a:t>
            </a:r>
            <a:r>
              <a:rPr lang="en-US" dirty="0" smtClean="0"/>
              <a:t>) yang </a:t>
            </a:r>
            <a:r>
              <a:rPr lang="en-US" dirty="0" err="1" smtClean="0"/>
              <a:t>dapat</a:t>
            </a:r>
            <a:r>
              <a:rPr lang="en-US" dirty="0" smtClean="0"/>
              <a:t> </a:t>
            </a:r>
            <a:r>
              <a:rPr lang="en-US" dirty="0" err="1" smtClean="0"/>
              <a:t>secara</a:t>
            </a:r>
            <a:r>
              <a:rPr lang="en-US" dirty="0" smtClean="0"/>
              <a:t> rational </a:t>
            </a:r>
            <a:r>
              <a:rPr lang="en-US" dirty="0" err="1" smtClean="0"/>
              <a:t>melakukan</a:t>
            </a:r>
            <a:r>
              <a:rPr lang="en-US" dirty="0" smtClean="0"/>
              <a:t> </a:t>
            </a:r>
            <a:r>
              <a:rPr lang="en-US" dirty="0" err="1" smtClean="0"/>
              <a:t>kontrol</a:t>
            </a:r>
            <a:r>
              <a:rPr lang="en-US" dirty="0" smtClean="0"/>
              <a:t> </a:t>
            </a:r>
            <a:r>
              <a:rPr lang="en-US" dirty="0" err="1" smtClean="0"/>
              <a:t>dan</a:t>
            </a:r>
            <a:r>
              <a:rPr lang="en-US" dirty="0" smtClean="0"/>
              <a:t> </a:t>
            </a:r>
            <a:r>
              <a:rPr lang="en-US" dirty="0" err="1" smtClean="0"/>
              <a:t>meminta</a:t>
            </a:r>
            <a:r>
              <a:rPr lang="en-US" dirty="0" smtClean="0"/>
              <a:t> </a:t>
            </a:r>
            <a:r>
              <a:rPr lang="en-US" dirty="0" err="1" smtClean="0"/>
              <a:t>pertanggung</a:t>
            </a:r>
            <a:r>
              <a:rPr lang="en-US" dirty="0" smtClean="0"/>
              <a:t> </a:t>
            </a:r>
            <a:r>
              <a:rPr lang="en-US" dirty="0" err="1" smtClean="0"/>
              <a:t>jawaban</a:t>
            </a:r>
            <a:r>
              <a:rPr lang="en-US" dirty="0" smtClean="0"/>
              <a:t> </a:t>
            </a:r>
            <a:r>
              <a:rPr lang="en-US" dirty="0" err="1" smtClean="0"/>
              <a:t>terhadap</a:t>
            </a:r>
            <a:r>
              <a:rPr lang="en-US" dirty="0" smtClean="0"/>
              <a:t> </a:t>
            </a:r>
            <a:r>
              <a:rPr lang="en-US" dirty="0" err="1" smtClean="0"/>
              <a:t>penguasa</a:t>
            </a:r>
            <a:r>
              <a:rPr lang="en-US" dirty="0" smtClean="0"/>
              <a:t> </a:t>
            </a:r>
            <a:r>
              <a:rPr lang="en-US" dirty="0" err="1" smtClean="0"/>
              <a:t>dengan</a:t>
            </a:r>
            <a:r>
              <a:rPr lang="en-US" dirty="0" smtClean="0"/>
              <a:t> </a:t>
            </a:r>
            <a:r>
              <a:rPr lang="en-US" dirty="0" err="1" smtClean="0"/>
              <a:t>cara-cara</a:t>
            </a:r>
            <a:r>
              <a:rPr lang="en-US" dirty="0" smtClean="0"/>
              <a:t> yang </a:t>
            </a:r>
            <a:r>
              <a:rPr lang="en-US" dirty="0" err="1" smtClean="0"/>
              <a:t>beradab</a:t>
            </a:r>
            <a:r>
              <a:rPr lang="en-US" dirty="0" smtClean="0"/>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KESIMPULAN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err="1" smtClean="0"/>
              <a:t>Keberhasilan</a:t>
            </a:r>
            <a:r>
              <a:rPr lang="en-US" dirty="0" smtClean="0"/>
              <a:t> </a:t>
            </a:r>
            <a:r>
              <a:rPr lang="en-US" dirty="0" err="1" smtClean="0"/>
              <a:t>pembangunan</a:t>
            </a:r>
            <a:r>
              <a:rPr lang="en-US" dirty="0" smtClean="0"/>
              <a:t> </a:t>
            </a:r>
            <a:r>
              <a:rPr lang="en-US" dirty="0" err="1" smtClean="0"/>
              <a:t>harus</a:t>
            </a:r>
            <a:r>
              <a:rPr lang="en-US" dirty="0" smtClean="0"/>
              <a:t> </a:t>
            </a:r>
            <a:r>
              <a:rPr lang="en-US" dirty="0" err="1" smtClean="0"/>
              <a:t>mendasarkan</a:t>
            </a:r>
            <a:r>
              <a:rPr lang="en-US" dirty="0" smtClean="0"/>
              <a:t> </a:t>
            </a:r>
            <a:r>
              <a:rPr lang="en-US" dirty="0" err="1" smtClean="0"/>
              <a:t>diri</a:t>
            </a:r>
            <a:r>
              <a:rPr lang="en-US" dirty="0" smtClean="0"/>
              <a:t> </a:t>
            </a:r>
            <a:r>
              <a:rPr lang="en-US" dirty="0" err="1" smtClean="0"/>
              <a:t>pada</a:t>
            </a:r>
            <a:r>
              <a:rPr lang="en-US" dirty="0" smtClean="0"/>
              <a:t> </a:t>
            </a:r>
            <a:r>
              <a:rPr lang="en-US" dirty="0" err="1" smtClean="0"/>
              <a:t>etika</a:t>
            </a:r>
            <a:r>
              <a:rPr lang="en-US" dirty="0" smtClean="0"/>
              <a:t> </a:t>
            </a:r>
            <a:r>
              <a:rPr lang="en-US" dirty="0" err="1" smtClean="0"/>
              <a:t>pembangunan</a:t>
            </a:r>
            <a:r>
              <a:rPr lang="en-US" dirty="0" smtClean="0"/>
              <a:t> </a:t>
            </a:r>
            <a:r>
              <a:rPr lang="en-US" dirty="0" err="1" smtClean="0"/>
              <a:t>berikut</a:t>
            </a:r>
            <a:r>
              <a:rPr lang="en-US" dirty="0" smtClean="0"/>
              <a:t>:</a:t>
            </a:r>
          </a:p>
          <a:p>
            <a:pPr indent="1588">
              <a:buNone/>
            </a:pPr>
            <a:r>
              <a:rPr lang="en-US" dirty="0" smtClean="0"/>
              <a:t>(1)   </a:t>
            </a:r>
            <a:r>
              <a:rPr lang="en-US" dirty="0" err="1" smtClean="0"/>
              <a:t>Mendasarkan</a:t>
            </a:r>
            <a:r>
              <a:rPr lang="en-US" dirty="0" smtClean="0"/>
              <a:t> </a:t>
            </a:r>
            <a:r>
              <a:rPr lang="en-US" dirty="0" err="1" smtClean="0"/>
              <a:t>diri</a:t>
            </a:r>
            <a:r>
              <a:rPr lang="en-US" dirty="0" smtClean="0"/>
              <a:t> </a:t>
            </a:r>
            <a:r>
              <a:rPr lang="en-US" dirty="0" err="1" smtClean="0"/>
              <a:t>pada</a:t>
            </a:r>
            <a:r>
              <a:rPr lang="en-US" dirty="0" smtClean="0"/>
              <a:t> </a:t>
            </a:r>
            <a:r>
              <a:rPr lang="en-US" dirty="0" err="1" smtClean="0"/>
              <a:t>idiologi</a:t>
            </a:r>
            <a:r>
              <a:rPr lang="en-US" dirty="0" smtClean="0"/>
              <a:t> yang </a:t>
            </a:r>
            <a:r>
              <a:rPr lang="en-US" dirty="0" err="1" smtClean="0"/>
              <a:t>lebih</a:t>
            </a:r>
            <a:r>
              <a:rPr lang="en-US" dirty="0" smtClean="0"/>
              <a:t> </a:t>
            </a:r>
            <a:r>
              <a:rPr lang="en-US" dirty="0" err="1" smtClean="0"/>
              <a:t>memperhatikan</a:t>
            </a:r>
            <a:r>
              <a:rPr lang="en-US" dirty="0" smtClean="0"/>
              <a:t> </a:t>
            </a:r>
            <a:r>
              <a:rPr lang="en-US" dirty="0" err="1" smtClean="0"/>
              <a:t>pendekatan</a:t>
            </a:r>
            <a:r>
              <a:rPr lang="en-US" dirty="0" smtClean="0"/>
              <a:t> </a:t>
            </a:r>
            <a:r>
              <a:rPr lang="en-US" dirty="0" err="1" smtClean="0"/>
              <a:t>interdisipliner</a:t>
            </a:r>
            <a:r>
              <a:rPr lang="en-US" dirty="0" smtClean="0"/>
              <a:t> </a:t>
            </a:r>
            <a:r>
              <a:rPr lang="en-US" dirty="0" err="1" smtClean="0"/>
              <a:t>dan</a:t>
            </a:r>
            <a:r>
              <a:rPr lang="en-US" dirty="0" smtClean="0"/>
              <a:t> </a:t>
            </a:r>
            <a:r>
              <a:rPr lang="en-US" dirty="0" err="1" smtClean="0"/>
              <a:t>meletakkan</a:t>
            </a:r>
            <a:r>
              <a:rPr lang="en-US" dirty="0" smtClean="0"/>
              <a:t> </a:t>
            </a:r>
            <a:r>
              <a:rPr lang="en-US" dirty="0" err="1" smtClean="0"/>
              <a:t>permasalahan</a:t>
            </a:r>
            <a:r>
              <a:rPr lang="en-US" dirty="0" smtClean="0"/>
              <a:t> </a:t>
            </a:r>
            <a:r>
              <a:rPr lang="en-US" dirty="0" err="1" smtClean="0"/>
              <a:t>serta</a:t>
            </a:r>
            <a:r>
              <a:rPr lang="en-US" dirty="0" smtClean="0"/>
              <a:t> </a:t>
            </a:r>
            <a:r>
              <a:rPr lang="en-US" dirty="0" err="1" smtClean="0"/>
              <a:t>rencana</a:t>
            </a:r>
            <a:r>
              <a:rPr lang="en-US" dirty="0" smtClean="0"/>
              <a:t> </a:t>
            </a:r>
            <a:r>
              <a:rPr lang="en-US" dirty="0" err="1" smtClean="0"/>
              <a:t>pada</a:t>
            </a:r>
            <a:r>
              <a:rPr lang="en-US" dirty="0" smtClean="0"/>
              <a:t> </a:t>
            </a:r>
            <a:r>
              <a:rPr lang="en-US" dirty="0" err="1" smtClean="0"/>
              <a:t>kondisi</a:t>
            </a:r>
            <a:r>
              <a:rPr lang="en-US" dirty="0" smtClean="0"/>
              <a:t> </a:t>
            </a:r>
            <a:r>
              <a:rPr lang="en-US" dirty="0" err="1" smtClean="0"/>
              <a:t>dan</a:t>
            </a:r>
            <a:r>
              <a:rPr lang="en-US" dirty="0" smtClean="0"/>
              <a:t> </a:t>
            </a:r>
            <a:r>
              <a:rPr lang="en-US" dirty="0" err="1" smtClean="0"/>
              <a:t>keinginan</a:t>
            </a:r>
            <a:r>
              <a:rPr lang="en-US" dirty="0" smtClean="0"/>
              <a:t> </a:t>
            </a:r>
            <a:r>
              <a:rPr lang="en-US" dirty="0" err="1" smtClean="0"/>
              <a:t>lokal</a:t>
            </a:r>
            <a:r>
              <a:rPr lang="en-US" dirty="0" smtClean="0"/>
              <a:t> (yang </a:t>
            </a:r>
            <a:r>
              <a:rPr lang="en-US" dirty="0" err="1" smtClean="0"/>
              <a:t>dibangun</a:t>
            </a:r>
            <a:r>
              <a:rPr lang="en-US" dirty="0" smtClean="0"/>
              <a:t>).</a:t>
            </a:r>
          </a:p>
          <a:p>
            <a:pPr indent="1588">
              <a:buNone/>
            </a:pPr>
            <a:r>
              <a:rPr lang="en-US" dirty="0" smtClean="0"/>
              <a:t>(2)   </a:t>
            </a:r>
            <a:r>
              <a:rPr lang="en-US" dirty="0" err="1" smtClean="0"/>
              <a:t>Lebih</a:t>
            </a:r>
            <a:r>
              <a:rPr lang="en-US" dirty="0" smtClean="0"/>
              <a:t> </a:t>
            </a:r>
            <a:r>
              <a:rPr lang="en-US" dirty="0" err="1" smtClean="0"/>
              <a:t>berorientasi</a:t>
            </a:r>
            <a:r>
              <a:rPr lang="en-US" dirty="0" smtClean="0"/>
              <a:t> </a:t>
            </a:r>
            <a:r>
              <a:rPr lang="en-US" dirty="0" err="1" smtClean="0"/>
              <a:t>kepada</a:t>
            </a:r>
            <a:r>
              <a:rPr lang="en-US" dirty="0" smtClean="0"/>
              <a:t> </a:t>
            </a:r>
            <a:r>
              <a:rPr lang="en-US" dirty="0" err="1" smtClean="0"/>
              <a:t>pelestarian</a:t>
            </a:r>
            <a:r>
              <a:rPr lang="en-US" dirty="0" smtClean="0"/>
              <a:t> </a:t>
            </a:r>
            <a:r>
              <a:rPr lang="en-US" dirty="0" err="1" smtClean="0"/>
              <a:t>lingkungan</a:t>
            </a:r>
            <a:r>
              <a:rPr lang="en-US" dirty="0" smtClean="0"/>
              <a:t> </a:t>
            </a:r>
            <a:r>
              <a:rPr lang="en-US" dirty="0" err="1" smtClean="0"/>
              <a:t>dari</a:t>
            </a:r>
            <a:r>
              <a:rPr lang="en-US" dirty="0" smtClean="0"/>
              <a:t> </a:t>
            </a:r>
            <a:r>
              <a:rPr lang="en-US" dirty="0" err="1" smtClean="0"/>
              <a:t>pada</a:t>
            </a:r>
            <a:r>
              <a:rPr lang="en-US" dirty="0" smtClean="0"/>
              <a:t> </a:t>
            </a:r>
            <a:r>
              <a:rPr lang="en-US" dirty="0" err="1" smtClean="0"/>
              <a:t>anthroposentrism</a:t>
            </a:r>
            <a:r>
              <a:rPr lang="en-US" dirty="0" smtClean="0"/>
              <a:t> </a:t>
            </a:r>
            <a:r>
              <a:rPr lang="en-US" dirty="0" err="1" smtClean="0"/>
              <a:t>dan</a:t>
            </a:r>
            <a:r>
              <a:rPr lang="en-US" dirty="0" smtClean="0"/>
              <a:t> </a:t>
            </a:r>
            <a:r>
              <a:rPr lang="en-US" dirty="0" err="1" smtClean="0"/>
              <a:t>keadilan</a:t>
            </a:r>
            <a:r>
              <a:rPr lang="en-US" dirty="0" smtClean="0"/>
              <a:t> </a:t>
            </a:r>
            <a:r>
              <a:rPr lang="en-US" dirty="0" err="1" smtClean="0"/>
              <a:t>sosial</a:t>
            </a:r>
            <a:r>
              <a:rPr lang="en-US" dirty="0" smtClean="0"/>
              <a:t>.</a:t>
            </a:r>
          </a:p>
          <a:p>
            <a:pPr indent="1588">
              <a:buNone/>
            </a:pPr>
            <a:r>
              <a:rPr lang="en-US" dirty="0" smtClean="0"/>
              <a:t>(3)   </a:t>
            </a:r>
            <a:r>
              <a:rPr lang="en-US" dirty="0" err="1" smtClean="0"/>
              <a:t>Dilaksanakan</a:t>
            </a:r>
            <a:r>
              <a:rPr lang="en-US" dirty="0" smtClean="0"/>
              <a:t> </a:t>
            </a:r>
            <a:r>
              <a:rPr lang="en-US" dirty="0" err="1" smtClean="0"/>
              <a:t>dengan</a:t>
            </a:r>
            <a:r>
              <a:rPr lang="en-US" dirty="0" smtClean="0"/>
              <a:t> </a:t>
            </a:r>
            <a:r>
              <a:rPr lang="en-US" dirty="0" err="1" smtClean="0"/>
              <a:t>proses</a:t>
            </a:r>
            <a:r>
              <a:rPr lang="en-US" dirty="0" smtClean="0"/>
              <a:t> yang </a:t>
            </a:r>
            <a:r>
              <a:rPr lang="en-US" dirty="0" err="1" smtClean="0"/>
              <a:t>demokratis</a:t>
            </a:r>
            <a:r>
              <a:rPr lang="en-US" dirty="0" smtClean="0"/>
              <a:t> </a:t>
            </a:r>
            <a:r>
              <a:rPr lang="en-US" dirty="0" err="1" smtClean="0"/>
              <a:t>dengan</a:t>
            </a:r>
            <a:r>
              <a:rPr lang="en-US" dirty="0" smtClean="0"/>
              <a:t> </a:t>
            </a:r>
            <a:r>
              <a:rPr lang="en-US" dirty="0" err="1" smtClean="0"/>
              <a:t>memanfaatkan</a:t>
            </a:r>
            <a:r>
              <a:rPr lang="en-US" dirty="0" smtClean="0"/>
              <a:t> </a:t>
            </a:r>
            <a:r>
              <a:rPr lang="en-US" i="1" dirty="0" smtClean="0"/>
              <a:t>social capital </a:t>
            </a:r>
            <a:r>
              <a:rPr lang="en-US" dirty="0" smtClean="0"/>
              <a:t>yang </a:t>
            </a:r>
            <a:r>
              <a:rPr lang="en-US" dirty="0" err="1" smtClean="0"/>
              <a:t>ada</a:t>
            </a:r>
            <a:r>
              <a:rPr lang="en-US" dirty="0" smtClean="0"/>
              <a:t>, </a:t>
            </a:r>
            <a:r>
              <a:rPr lang="en-US" dirty="0" err="1" smtClean="0"/>
              <a:t>dan</a:t>
            </a:r>
            <a:endParaRPr lang="en-US" dirty="0" smtClean="0"/>
          </a:p>
          <a:p>
            <a:pPr indent="1588">
              <a:buNone/>
            </a:pPr>
            <a:r>
              <a:rPr lang="en-US" dirty="0" smtClean="0"/>
              <a:t>(4)   </a:t>
            </a:r>
            <a:r>
              <a:rPr lang="en-US" dirty="0" err="1" smtClean="0"/>
              <a:t>Mengandalkan</a:t>
            </a:r>
            <a:r>
              <a:rPr lang="en-US" dirty="0" smtClean="0"/>
              <a:t> </a:t>
            </a:r>
            <a:r>
              <a:rPr lang="en-US" dirty="0" err="1" smtClean="0"/>
              <a:t>tenaga</a:t>
            </a:r>
            <a:r>
              <a:rPr lang="en-US" dirty="0" smtClean="0"/>
              <a:t> </a:t>
            </a:r>
            <a:r>
              <a:rPr lang="en-US" dirty="0" err="1" smtClean="0"/>
              <a:t>profesional</a:t>
            </a:r>
            <a:r>
              <a:rPr lang="en-US" dirty="0" smtClean="0"/>
              <a:t> </a:t>
            </a:r>
            <a:r>
              <a:rPr lang="en-US" dirty="0" err="1" smtClean="0"/>
              <a:t>dan</a:t>
            </a:r>
            <a:r>
              <a:rPr lang="en-US" dirty="0" smtClean="0"/>
              <a:t> </a:t>
            </a:r>
            <a:r>
              <a:rPr lang="en-US" dirty="0" err="1" smtClean="0"/>
              <a:t>kekuatan</a:t>
            </a:r>
            <a:r>
              <a:rPr lang="en-US" dirty="0" smtClean="0"/>
              <a:t> civil society yang </a:t>
            </a:r>
            <a:r>
              <a:rPr lang="en-US" dirty="0" err="1" smtClean="0"/>
              <a:t>handal</a:t>
            </a:r>
            <a:r>
              <a:rPr lang="en-US" dirty="0" smtClean="0"/>
              <a:t>.</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id-ID" dirty="0" smtClean="0"/>
              <a:t>DESIGN ETIKA PEMBANGUNAN</a:t>
            </a:r>
            <a:endParaRPr lang="id-ID"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marL="0" indent="0">
              <a:buNone/>
            </a:pPr>
            <a:r>
              <a:rPr lang="id-ID" dirty="0" smtClean="0"/>
              <a:t>I. TEMA</a:t>
            </a:r>
          </a:p>
          <a:p>
            <a:pPr marL="0" indent="0">
              <a:buNone/>
            </a:pPr>
            <a:r>
              <a:rPr lang="id-ID" dirty="0" smtClean="0"/>
              <a:t>	a. LATAR BELAKANG PEMILIHAN TEMA</a:t>
            </a:r>
          </a:p>
          <a:p>
            <a:pPr marL="0" indent="0">
              <a:buNone/>
            </a:pPr>
            <a:r>
              <a:rPr lang="id-ID" dirty="0" smtClean="0"/>
              <a:t>	b. </a:t>
            </a:r>
            <a:r>
              <a:rPr lang="id-ID" smtClean="0"/>
              <a:t>KONDISI SEKARANG</a:t>
            </a:r>
            <a:endParaRPr lang="id-ID" dirty="0" smtClean="0"/>
          </a:p>
          <a:p>
            <a:pPr marL="0" indent="0">
              <a:buNone/>
            </a:pPr>
            <a:r>
              <a:rPr lang="id-ID" dirty="0" smtClean="0"/>
              <a:t>II. RUMUSAN MASALAH</a:t>
            </a:r>
          </a:p>
          <a:p>
            <a:pPr marL="0" indent="0">
              <a:buNone/>
            </a:pPr>
            <a:r>
              <a:rPr lang="id-ID" dirty="0" smtClean="0"/>
              <a:t>III. ANALISIS (Bagaimana masalah dipecahkan dari 	dimensi:</a:t>
            </a:r>
          </a:p>
          <a:p>
            <a:pPr marL="0" indent="0">
              <a:buNone/>
            </a:pPr>
            <a:r>
              <a:rPr lang="id-ID" dirty="0" smtClean="0"/>
              <a:t>	a. IDEOLOGI (Ide dasar)</a:t>
            </a:r>
          </a:p>
          <a:p>
            <a:pPr marL="0" indent="0">
              <a:buNone/>
            </a:pPr>
            <a:r>
              <a:rPr lang="id-ID" dirty="0" smtClean="0"/>
              <a:t>	b. ORIENTASI (Tujuan yang akan dicapai)</a:t>
            </a:r>
          </a:p>
          <a:p>
            <a:pPr marL="0" indent="0">
              <a:buNone/>
            </a:pPr>
            <a:r>
              <a:rPr lang="id-ID" dirty="0" smtClean="0"/>
              <a:t>	c. PROSES (Bagaimana tahapannya)</a:t>
            </a:r>
          </a:p>
          <a:p>
            <a:pPr marL="0" indent="0">
              <a:buNone/>
            </a:pPr>
            <a:r>
              <a:rPr lang="id-ID" dirty="0"/>
              <a:t>	</a:t>
            </a:r>
            <a:r>
              <a:rPr lang="id-ID" dirty="0" smtClean="0"/>
              <a:t>d. PELAKU (Siapa saja yang akan dilibatkan)</a:t>
            </a:r>
          </a:p>
          <a:p>
            <a:pPr marL="0" indent="0">
              <a:buNone/>
            </a:pPr>
            <a:r>
              <a:rPr lang="id-ID" dirty="0" smtClean="0"/>
              <a:t>IV. WAKTU </a:t>
            </a:r>
            <a:r>
              <a:rPr lang="id-ID" dirty="0"/>
              <a:t>PELAKSANAAN</a:t>
            </a:r>
          </a:p>
          <a:p>
            <a:pPr marL="0" indent="0">
              <a:buNone/>
            </a:pPr>
            <a:r>
              <a:rPr lang="id-ID" dirty="0" smtClean="0"/>
              <a:t>V. REFERENSI/DAFTAR PUSTAKA</a:t>
            </a:r>
          </a:p>
          <a:p>
            <a:endParaRPr lang="id-ID" dirty="0"/>
          </a:p>
        </p:txBody>
      </p:sp>
    </p:spTree>
    <p:extLst>
      <p:ext uri="{BB962C8B-B14F-4D97-AF65-F5344CB8AC3E}">
        <p14:creationId xmlns:p14="http://schemas.microsoft.com/office/powerpoint/2010/main" val="710147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DAFTAR PUSTAKA</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Aditjondro</a:t>
            </a:r>
            <a:r>
              <a:rPr lang="en-US" dirty="0" smtClean="0"/>
              <a:t>, G. </a:t>
            </a:r>
            <a:r>
              <a:rPr lang="en-US" dirty="0" err="1" smtClean="0"/>
              <a:t>Junus</a:t>
            </a:r>
            <a:r>
              <a:rPr lang="en-US" dirty="0" smtClean="0"/>
              <a:t> (2005),  </a:t>
            </a:r>
            <a:r>
              <a:rPr lang="en-US" dirty="0" err="1" smtClean="0"/>
              <a:t>Kultur</a:t>
            </a:r>
            <a:r>
              <a:rPr lang="en-US" dirty="0" smtClean="0"/>
              <a:t> </a:t>
            </a:r>
            <a:r>
              <a:rPr lang="en-US" dirty="0" err="1" smtClean="0"/>
              <a:t>Batak</a:t>
            </a:r>
            <a:r>
              <a:rPr lang="en-US" dirty="0" smtClean="0"/>
              <a:t>, </a:t>
            </a:r>
            <a:r>
              <a:rPr lang="en-US" dirty="0" err="1" smtClean="0"/>
              <a:t>Pedang</a:t>
            </a:r>
            <a:r>
              <a:rPr lang="en-US" dirty="0" smtClean="0"/>
              <a:t> </a:t>
            </a:r>
            <a:r>
              <a:rPr lang="en-US" dirty="0" err="1" smtClean="0"/>
              <a:t>Bermata</a:t>
            </a:r>
            <a:r>
              <a:rPr lang="en-US" dirty="0" smtClean="0"/>
              <a:t> </a:t>
            </a:r>
            <a:r>
              <a:rPr lang="en-US" dirty="0" err="1" smtClean="0"/>
              <a:t>Dua</a:t>
            </a:r>
            <a:r>
              <a:rPr lang="en-US" dirty="0" smtClean="0"/>
              <a:t>, </a:t>
            </a:r>
            <a:r>
              <a:rPr lang="en-US" dirty="0" err="1" smtClean="0"/>
              <a:t>Belajar</a:t>
            </a:r>
            <a:r>
              <a:rPr lang="en-US" dirty="0" smtClean="0"/>
              <a:t> </a:t>
            </a:r>
            <a:r>
              <a:rPr lang="en-US" dirty="0" err="1" smtClean="0"/>
              <a:t>dari</a:t>
            </a:r>
            <a:r>
              <a:rPr lang="en-US" dirty="0" smtClean="0"/>
              <a:t> </a:t>
            </a:r>
            <a:r>
              <a:rPr lang="en-US" dirty="0" err="1" smtClean="0"/>
              <a:t>Gerakan</a:t>
            </a:r>
            <a:r>
              <a:rPr lang="en-US" dirty="0" smtClean="0"/>
              <a:t> Anti </a:t>
            </a:r>
            <a:r>
              <a:rPr lang="en-US" dirty="0" err="1" smtClean="0"/>
              <a:t>Indorayon</a:t>
            </a:r>
            <a:r>
              <a:rPr lang="en-US" dirty="0" smtClean="0"/>
              <a:t>, Yogyakarta: IRE Press.</a:t>
            </a:r>
          </a:p>
          <a:p>
            <a:r>
              <a:rPr lang="en-US" dirty="0" err="1" smtClean="0"/>
              <a:t>Bertens</a:t>
            </a:r>
            <a:r>
              <a:rPr lang="en-US" dirty="0" smtClean="0"/>
              <a:t>, K (2000), </a:t>
            </a:r>
            <a:r>
              <a:rPr lang="en-US" dirty="0" err="1" smtClean="0"/>
              <a:t>Etika,Jakarta</a:t>
            </a:r>
            <a:r>
              <a:rPr lang="en-US" dirty="0" smtClean="0"/>
              <a:t>: </a:t>
            </a:r>
            <a:r>
              <a:rPr lang="en-US" dirty="0" err="1" smtClean="0"/>
              <a:t>Gramedia</a:t>
            </a:r>
            <a:r>
              <a:rPr lang="en-US" dirty="0" smtClean="0"/>
              <a:t> </a:t>
            </a:r>
            <a:r>
              <a:rPr lang="en-US" dirty="0" err="1" smtClean="0"/>
              <a:t>Pustaka</a:t>
            </a:r>
            <a:r>
              <a:rPr lang="en-US" dirty="0" smtClean="0"/>
              <a:t> </a:t>
            </a:r>
            <a:r>
              <a:rPr lang="en-US" dirty="0" err="1" smtClean="0"/>
              <a:t>Utama</a:t>
            </a:r>
            <a:r>
              <a:rPr lang="en-US" dirty="0" smtClean="0"/>
              <a:t>.</a:t>
            </a:r>
          </a:p>
          <a:p>
            <a:r>
              <a:rPr lang="en-US" dirty="0" err="1" smtClean="0"/>
              <a:t>Budiman</a:t>
            </a:r>
            <a:r>
              <a:rPr lang="en-US" dirty="0" smtClean="0"/>
              <a:t>,   </a:t>
            </a:r>
            <a:r>
              <a:rPr lang="en-US" dirty="0" err="1" smtClean="0"/>
              <a:t>Arif</a:t>
            </a:r>
            <a:r>
              <a:rPr lang="en-US" dirty="0" smtClean="0"/>
              <a:t>   (2006),   </a:t>
            </a:r>
            <a:r>
              <a:rPr lang="en-US" i="1" dirty="0" err="1" smtClean="0"/>
              <a:t>Kebebasan</a:t>
            </a:r>
            <a:r>
              <a:rPr lang="en-US" i="1" dirty="0" smtClean="0"/>
              <a:t>,   Negara,   Pembangunan</a:t>
            </a:r>
            <a:r>
              <a:rPr lang="en-US" dirty="0" smtClean="0"/>
              <a:t>,  Freedom Institute, Jakarta</a:t>
            </a:r>
          </a:p>
          <a:p>
            <a:r>
              <a:rPr lang="en-US" dirty="0" smtClean="0"/>
              <a:t>Carranza Valdes, Julio (2002), </a:t>
            </a:r>
            <a:r>
              <a:rPr lang="en-US" i="1" dirty="0" smtClean="0"/>
              <a:t>Culture &amp; Development–Some Considerations for Debate, Latin America Perspectives Issues</a:t>
            </a:r>
            <a:r>
              <a:rPr lang="en-US" dirty="0" smtClean="0"/>
              <a:t>, No. 125 Vol.29,4 July.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12192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FILSAFAT</a:t>
            </a:r>
            <a:endParaRPr lang="en-US" dirty="0">
              <a:solidFill>
                <a:schemeClr val="tx1"/>
              </a:solidFill>
            </a:endParaRPr>
          </a:p>
        </p:txBody>
      </p:sp>
      <p:sp>
        <p:nvSpPr>
          <p:cNvPr id="5" name="Rectangle 4"/>
          <p:cNvSpPr/>
          <p:nvPr/>
        </p:nvSpPr>
        <p:spPr>
          <a:xfrm>
            <a:off x="2286000" y="6096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METAFISIKA</a:t>
            </a:r>
          </a:p>
        </p:txBody>
      </p:sp>
      <p:sp>
        <p:nvSpPr>
          <p:cNvPr id="6" name="Rectangle 5"/>
          <p:cNvSpPr/>
          <p:nvPr/>
        </p:nvSpPr>
        <p:spPr>
          <a:xfrm>
            <a:off x="4191000" y="12954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ETIKA UMUM </a:t>
            </a:r>
          </a:p>
        </p:txBody>
      </p:sp>
      <p:sp>
        <p:nvSpPr>
          <p:cNvPr id="7" name="Rectangle 6"/>
          <p:cNvSpPr/>
          <p:nvPr/>
        </p:nvSpPr>
        <p:spPr>
          <a:xfrm>
            <a:off x="2286000" y="12954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LOGIKA</a:t>
            </a:r>
            <a:endParaRPr lang="en-US" dirty="0"/>
          </a:p>
        </p:txBody>
      </p:sp>
      <p:sp>
        <p:nvSpPr>
          <p:cNvPr id="8" name="Rectangle 7"/>
          <p:cNvSpPr/>
          <p:nvPr/>
        </p:nvSpPr>
        <p:spPr>
          <a:xfrm>
            <a:off x="2286000" y="1981200"/>
            <a:ext cx="16764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ETIKA</a:t>
            </a:r>
            <a:endParaRPr lang="en-US" dirty="0">
              <a:solidFill>
                <a:schemeClr val="tx1"/>
              </a:solidFill>
            </a:endParaRPr>
          </a:p>
        </p:txBody>
      </p:sp>
      <p:sp>
        <p:nvSpPr>
          <p:cNvPr id="9" name="Rectangle 8"/>
          <p:cNvSpPr/>
          <p:nvPr/>
        </p:nvSpPr>
        <p:spPr>
          <a:xfrm>
            <a:off x="2286000" y="26670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ESTETIKA</a:t>
            </a:r>
            <a:endParaRPr lang="en-US" dirty="0"/>
          </a:p>
        </p:txBody>
      </p:sp>
      <p:sp>
        <p:nvSpPr>
          <p:cNvPr id="10" name="Rectangle 9"/>
          <p:cNvSpPr/>
          <p:nvPr/>
        </p:nvSpPr>
        <p:spPr>
          <a:xfrm>
            <a:off x="2286000" y="34290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FP/FIP</a:t>
            </a:r>
            <a:endParaRPr lang="en-US" dirty="0"/>
          </a:p>
        </p:txBody>
      </p:sp>
      <p:sp>
        <p:nvSpPr>
          <p:cNvPr id="11" name="Rectangle 10"/>
          <p:cNvSpPr/>
          <p:nvPr/>
        </p:nvSpPr>
        <p:spPr>
          <a:xfrm>
            <a:off x="4191000" y="2667000"/>
            <a:ext cx="1752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ETIKA KHUSUS </a:t>
            </a:r>
            <a:endParaRPr lang="en-US" dirty="0">
              <a:solidFill>
                <a:schemeClr val="tx1"/>
              </a:solidFill>
            </a:endParaRPr>
          </a:p>
        </p:txBody>
      </p:sp>
      <p:sp>
        <p:nvSpPr>
          <p:cNvPr id="14" name="Rectangle 13"/>
          <p:cNvSpPr/>
          <p:nvPr/>
        </p:nvSpPr>
        <p:spPr>
          <a:xfrm>
            <a:off x="6172200" y="3505200"/>
            <a:ext cx="2209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DAN SETERUSNYA</a:t>
            </a:r>
            <a:endParaRPr lang="en-US" dirty="0">
              <a:solidFill>
                <a:schemeClr val="tx1"/>
              </a:solidFill>
            </a:endParaRPr>
          </a:p>
        </p:txBody>
      </p:sp>
      <p:sp>
        <p:nvSpPr>
          <p:cNvPr id="15" name="Rectangle 14"/>
          <p:cNvSpPr/>
          <p:nvPr/>
        </p:nvSpPr>
        <p:spPr>
          <a:xfrm>
            <a:off x="6172200" y="2667000"/>
            <a:ext cx="2209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ETIKA PEMBANGUNAN</a:t>
            </a:r>
            <a:endParaRPr lang="en-US" dirty="0">
              <a:solidFill>
                <a:schemeClr val="tx1"/>
              </a:solidFill>
            </a:endParaRPr>
          </a:p>
        </p:txBody>
      </p:sp>
      <p:cxnSp>
        <p:nvCxnSpPr>
          <p:cNvPr id="18" name="Straight Arrow Connector 17"/>
          <p:cNvCxnSpPr>
            <a:stCxn id="8" idx="3"/>
          </p:cNvCxnSpPr>
          <p:nvPr/>
        </p:nvCxnSpPr>
        <p:spPr>
          <a:xfrm flipV="1">
            <a:off x="3962400" y="1905000"/>
            <a:ext cx="990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1" idx="0"/>
          </p:cNvCxnSpPr>
          <p:nvPr/>
        </p:nvCxnSpPr>
        <p:spPr>
          <a:xfrm>
            <a:off x="3962400" y="2247900"/>
            <a:ext cx="11049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943100" y="12573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1409700" y="2781300"/>
            <a:ext cx="1447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3"/>
            <a:endCxn id="7" idx="1"/>
          </p:cNvCxnSpPr>
          <p:nvPr/>
        </p:nvCxnSpPr>
        <p:spPr>
          <a:xfrm flipV="1">
            <a:off x="2057400" y="1562100"/>
            <a:ext cx="228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p:cNvCxnSpPr>
          <p:nvPr/>
        </p:nvCxnSpPr>
        <p:spPr>
          <a:xfrm>
            <a:off x="2057400" y="18288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3"/>
          </p:cNvCxnSpPr>
          <p:nvPr/>
        </p:nvCxnSpPr>
        <p:spPr>
          <a:xfrm>
            <a:off x="2057400" y="1828800"/>
            <a:ext cx="152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14400" y="4572000"/>
            <a:ext cx="4152900" cy="1752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POSISI ETIKA PEMBANGUNAN</a:t>
            </a:r>
            <a:endParaRPr lang="en-US" sz="2800" b="1" dirty="0">
              <a:solidFill>
                <a:srgbClr val="FF0000"/>
              </a:solidFill>
            </a:endParaRPr>
          </a:p>
        </p:txBody>
      </p:sp>
      <p:cxnSp>
        <p:nvCxnSpPr>
          <p:cNvPr id="41" name="Straight Arrow Connector 40"/>
          <p:cNvCxnSpPr>
            <a:stCxn id="11" idx="3"/>
            <a:endCxn id="15" idx="1"/>
          </p:cNvCxnSpPr>
          <p:nvPr/>
        </p:nvCxnSpPr>
        <p:spPr>
          <a:xfrm>
            <a:off x="5943600" y="2971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3"/>
          </p:cNvCxnSpPr>
          <p:nvPr/>
        </p:nvCxnSpPr>
        <p:spPr>
          <a:xfrm>
            <a:off x="5943600" y="29718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4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334000"/>
          </a:xfrm>
        </p:spPr>
        <p:txBody>
          <a:bodyPr>
            <a:normAutofit fontScale="92500" lnSpcReduction="10000"/>
          </a:bodyPr>
          <a:lstStyle/>
          <a:p>
            <a:r>
              <a:rPr lang="en-US" dirty="0" smtClean="0"/>
              <a:t>Crewe, Emma </a:t>
            </a:r>
            <a:r>
              <a:rPr lang="en-US" dirty="0" err="1" smtClean="0"/>
              <a:t>dan</a:t>
            </a:r>
            <a:r>
              <a:rPr lang="en-US" dirty="0" smtClean="0"/>
              <a:t> Elizabeth Harrison (2005), </a:t>
            </a:r>
            <a:r>
              <a:rPr lang="en-US" i="1" dirty="0" smtClean="0"/>
              <a:t>Whose Development, Cultural  Barriers: The Triumph of Tradition over Modernity</a:t>
            </a:r>
            <a:r>
              <a:rPr lang="en-US" dirty="0" smtClean="0"/>
              <a:t>. Sage Publication.</a:t>
            </a:r>
          </a:p>
          <a:p>
            <a:r>
              <a:rPr lang="en-US" dirty="0" smtClean="0"/>
              <a:t>Donaldson,  Thomas  (2001),  The  Ethical  Wealth  of  Nations,  </a:t>
            </a:r>
            <a:r>
              <a:rPr lang="en-US" i="1" dirty="0" smtClean="0"/>
              <a:t>Journal  of Business Ethic</a:t>
            </a:r>
            <a:r>
              <a:rPr lang="en-US" dirty="0" smtClean="0"/>
              <a:t>, 31, June</a:t>
            </a:r>
          </a:p>
          <a:p>
            <a:r>
              <a:rPr lang="en-US" dirty="0" err="1" smtClean="0"/>
              <a:t>Gazell</a:t>
            </a:r>
            <a:r>
              <a:rPr lang="en-US" dirty="0" smtClean="0"/>
              <a:t> James A. (2002), The Provenance and Development of a Global Ethic, </a:t>
            </a:r>
            <a:r>
              <a:rPr lang="en-US" i="1" dirty="0" smtClean="0"/>
              <a:t>Public Administration &amp; Management, </a:t>
            </a:r>
            <a:r>
              <a:rPr lang="en-US" dirty="0" smtClean="0"/>
              <a:t>Vol. 7, No. 1</a:t>
            </a:r>
          </a:p>
          <a:p>
            <a:r>
              <a:rPr lang="en-US" dirty="0" err="1" smtClean="0"/>
              <a:t>Hasbullah</a:t>
            </a:r>
            <a:r>
              <a:rPr lang="en-US" dirty="0" smtClean="0"/>
              <a:t>, </a:t>
            </a:r>
            <a:r>
              <a:rPr lang="en-US" dirty="0" err="1" smtClean="0"/>
              <a:t>Jousairi</a:t>
            </a:r>
            <a:r>
              <a:rPr lang="en-US" dirty="0" smtClean="0"/>
              <a:t> (2006), </a:t>
            </a:r>
            <a:r>
              <a:rPr lang="en-US" i="1" dirty="0" smtClean="0"/>
              <a:t>Social Capital, </a:t>
            </a:r>
            <a:r>
              <a:rPr lang="en-US" i="1" dirty="0" err="1" smtClean="0"/>
              <a:t>Menuju</a:t>
            </a:r>
            <a:r>
              <a:rPr lang="en-US" i="1" dirty="0" smtClean="0"/>
              <a:t> </a:t>
            </a:r>
            <a:r>
              <a:rPr lang="en-US" i="1" dirty="0" err="1" smtClean="0"/>
              <a:t>Keunggulan</a:t>
            </a:r>
            <a:r>
              <a:rPr lang="en-US" i="1" dirty="0" smtClean="0"/>
              <a:t> </a:t>
            </a:r>
            <a:r>
              <a:rPr lang="en-US" i="1" dirty="0" err="1" smtClean="0"/>
              <a:t>Budaya</a:t>
            </a:r>
            <a:r>
              <a:rPr lang="en-US" i="1" dirty="0" smtClean="0"/>
              <a:t> </a:t>
            </a:r>
            <a:r>
              <a:rPr lang="en-US" i="1" dirty="0" err="1" smtClean="0"/>
              <a:t>Manusia</a:t>
            </a:r>
            <a:r>
              <a:rPr lang="en-US" i="1" dirty="0" smtClean="0"/>
              <a:t> </a:t>
            </a:r>
            <a:r>
              <a:rPr lang="en-US" i="1" dirty="0" err="1" smtClean="0"/>
              <a:t>Indonesia,</a:t>
            </a:r>
            <a:r>
              <a:rPr lang="en-US" dirty="0" err="1" smtClean="0"/>
              <a:t>Jakarta</a:t>
            </a:r>
            <a:r>
              <a:rPr lang="en-US" dirty="0" smtClean="0"/>
              <a:t>: MR-United Press.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US" dirty="0" smtClean="0"/>
              <a:t>Ife, Jim (2006). </a:t>
            </a:r>
            <a:r>
              <a:rPr lang="en-US" i="1" dirty="0" smtClean="0"/>
              <a:t>Community Development: Community-Based Alternatives in an Age of Globalization,</a:t>
            </a:r>
            <a:r>
              <a:rPr lang="en-US" dirty="0" smtClean="0"/>
              <a:t> Princeton Press.</a:t>
            </a:r>
          </a:p>
          <a:p>
            <a:r>
              <a:rPr lang="en-US" dirty="0" err="1" smtClean="0"/>
              <a:t>Lawang</a:t>
            </a:r>
            <a:r>
              <a:rPr lang="en-US" dirty="0" smtClean="0"/>
              <a:t>, Robert M (2005), </a:t>
            </a:r>
            <a:r>
              <a:rPr lang="en-US" i="1" dirty="0" err="1" smtClean="0"/>
              <a:t>Kapital</a:t>
            </a:r>
            <a:r>
              <a:rPr lang="en-US" i="1" dirty="0" smtClean="0"/>
              <a:t> </a:t>
            </a:r>
            <a:r>
              <a:rPr lang="en-US" i="1" dirty="0" err="1" smtClean="0"/>
              <a:t>Sosial</a:t>
            </a:r>
            <a:r>
              <a:rPr lang="en-US" i="1" dirty="0" smtClean="0"/>
              <a:t>, </a:t>
            </a:r>
            <a:r>
              <a:rPr lang="en-US" i="1" dirty="0" err="1" smtClean="0"/>
              <a:t>dalam</a:t>
            </a:r>
            <a:r>
              <a:rPr lang="en-US" i="1" dirty="0" smtClean="0"/>
              <a:t> </a:t>
            </a:r>
            <a:r>
              <a:rPr lang="en-US" i="1" dirty="0" err="1" smtClean="0"/>
              <a:t>Perspektif</a:t>
            </a:r>
            <a:r>
              <a:rPr lang="en-US" i="1" dirty="0" smtClean="0"/>
              <a:t> </a:t>
            </a:r>
            <a:r>
              <a:rPr lang="en-US" i="1" dirty="0" err="1" smtClean="0"/>
              <a:t>Sosiologi</a:t>
            </a:r>
            <a:r>
              <a:rPr lang="en-US" i="1" dirty="0" smtClean="0"/>
              <a:t>, </a:t>
            </a:r>
            <a:r>
              <a:rPr lang="en-US" dirty="0" smtClean="0"/>
              <a:t>Jakarta: FISIP UI Press</a:t>
            </a:r>
          </a:p>
          <a:p>
            <a:r>
              <a:rPr lang="en-US" dirty="0" smtClean="0"/>
              <a:t>Iida, Akira (2004), </a:t>
            </a:r>
            <a:r>
              <a:rPr lang="en-US" i="1" dirty="0" smtClean="0"/>
              <a:t>Paradigm Theory and Policy Making</a:t>
            </a:r>
            <a:r>
              <a:rPr lang="en-US" dirty="0" smtClean="0"/>
              <a:t>, Tuttle Publishing, Massachusetts</a:t>
            </a:r>
          </a:p>
          <a:p>
            <a:r>
              <a:rPr lang="en-US" dirty="0" smtClean="0"/>
              <a:t>McNeill, Desmond (2002),  </a:t>
            </a:r>
            <a:r>
              <a:rPr lang="en-US" i="1" dirty="0" smtClean="0"/>
              <a:t>Social Capital, Development and Ethics</a:t>
            </a:r>
            <a:r>
              <a:rPr lang="en-US" dirty="0" smtClean="0"/>
              <a:t>, A paper prepared  for  the  Inter-American Development Bank  International Seminar “The Ethical Challenges of Development”, Buenos Aires, Sept 5 – 6.</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10000"/>
          </a:bodyPr>
          <a:lstStyle/>
          <a:p>
            <a:r>
              <a:rPr lang="en-US" dirty="0" err="1" smtClean="0"/>
              <a:t>Pieterse</a:t>
            </a:r>
            <a:r>
              <a:rPr lang="en-US" dirty="0" smtClean="0"/>
              <a:t>, Jan </a:t>
            </a:r>
            <a:r>
              <a:rPr lang="en-US" dirty="0" err="1" smtClean="0"/>
              <a:t>Nederveen</a:t>
            </a:r>
            <a:r>
              <a:rPr lang="en-US" dirty="0" smtClean="0"/>
              <a:t> (2001), </a:t>
            </a:r>
            <a:r>
              <a:rPr lang="en-US" i="1" dirty="0" smtClean="0"/>
              <a:t>Development Theory</a:t>
            </a:r>
            <a:r>
              <a:rPr lang="en-US" dirty="0" smtClean="0"/>
              <a:t>, Sage Publications, London</a:t>
            </a:r>
          </a:p>
          <a:p>
            <a:r>
              <a:rPr lang="en-US" dirty="0" err="1" smtClean="0"/>
              <a:t>Saegert</a:t>
            </a:r>
            <a:r>
              <a:rPr lang="en-US" dirty="0" smtClean="0"/>
              <a:t>, Susan, J Philip Thompson, Mark R Warren (</a:t>
            </a:r>
            <a:r>
              <a:rPr lang="en-US" dirty="0" err="1" smtClean="0"/>
              <a:t>ed</a:t>
            </a:r>
            <a:r>
              <a:rPr lang="en-US" dirty="0" smtClean="0"/>
              <a:t>)</a:t>
            </a:r>
          </a:p>
          <a:p>
            <a:pPr>
              <a:buNone/>
            </a:pPr>
            <a:r>
              <a:rPr lang="en-US" dirty="0" smtClean="0"/>
              <a:t>	(2001),  </a:t>
            </a:r>
            <a:r>
              <a:rPr lang="en-US" i="1" dirty="0" smtClean="0"/>
              <a:t>Social Capital and Poor Community</a:t>
            </a:r>
            <a:r>
              <a:rPr lang="en-US" dirty="0" smtClean="0"/>
              <a:t>, New </a:t>
            </a:r>
            <a:r>
              <a:rPr lang="en-US" dirty="0" err="1" smtClean="0"/>
              <a:t>York:Russell</a:t>
            </a:r>
            <a:r>
              <a:rPr lang="en-US" dirty="0" smtClean="0"/>
              <a:t> Sage Foundation</a:t>
            </a:r>
          </a:p>
          <a:p>
            <a:r>
              <a:rPr lang="en-US" dirty="0" err="1" smtClean="0"/>
              <a:t>Sen</a:t>
            </a:r>
            <a:r>
              <a:rPr lang="en-US" dirty="0" smtClean="0"/>
              <a:t>, </a:t>
            </a:r>
            <a:r>
              <a:rPr lang="en-US" dirty="0" err="1" smtClean="0"/>
              <a:t>Amartya</a:t>
            </a:r>
            <a:r>
              <a:rPr lang="en-US" dirty="0" smtClean="0"/>
              <a:t> (2004), Ethics and Development, Day At The Inter-American Development Bank, Organized by the Inter-American Initiative on Social Capital, Ethics and Development and the Division of State and Civil Society (REI) with the Cooperation of the Government of Norway and ECLAC (Mexico) "Reanalyzing the Relationship Between Ethics and Development", 16 January, Washington DC</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dirty="0" err="1" smtClean="0"/>
              <a:t>Sen</a:t>
            </a:r>
            <a:r>
              <a:rPr lang="en-US" dirty="0" smtClean="0"/>
              <a:t>, </a:t>
            </a:r>
            <a:r>
              <a:rPr lang="en-US" dirty="0" err="1" smtClean="0"/>
              <a:t>Amartya</a:t>
            </a:r>
            <a:r>
              <a:rPr lang="en-US" dirty="0" smtClean="0"/>
              <a:t> (2004), </a:t>
            </a:r>
            <a:r>
              <a:rPr lang="en-US" i="1" dirty="0" smtClean="0"/>
              <a:t>Reanalyzing the Relationship Between Ethics and Development</a:t>
            </a:r>
            <a:r>
              <a:rPr lang="en-US" dirty="0" smtClean="0"/>
              <a:t>, Ethics And Development Day at the Inter-American Development Bank, the Inter-American Initiative on Social Capital, Ethics and Development and the Division of State and Civil Society (REI) with the Cooperation of the Government of Norway and ECLAC (Mexico) 16 January, Washington DC</a:t>
            </a:r>
          </a:p>
          <a:p>
            <a:r>
              <a:rPr lang="en-US" dirty="0" err="1" smtClean="0"/>
              <a:t>Silaen</a:t>
            </a:r>
            <a:r>
              <a:rPr lang="en-US" dirty="0" smtClean="0"/>
              <a:t>, Victor (2006), </a:t>
            </a:r>
            <a:r>
              <a:rPr lang="en-US" dirty="0" err="1" smtClean="0"/>
              <a:t>Gerakan</a:t>
            </a:r>
            <a:r>
              <a:rPr lang="en-US" dirty="0" smtClean="0"/>
              <a:t> </a:t>
            </a:r>
            <a:r>
              <a:rPr lang="en-US" dirty="0" err="1" smtClean="0"/>
              <a:t>Sosial</a:t>
            </a:r>
            <a:r>
              <a:rPr lang="en-US" dirty="0" smtClean="0"/>
              <a:t> </a:t>
            </a:r>
            <a:r>
              <a:rPr lang="en-US" dirty="0" err="1" smtClean="0"/>
              <a:t>Baru</a:t>
            </a:r>
            <a:r>
              <a:rPr lang="en-US" dirty="0" smtClean="0"/>
              <a:t>, </a:t>
            </a:r>
            <a:r>
              <a:rPr lang="en-US" dirty="0" err="1" smtClean="0"/>
              <a:t>Perlawanan</a:t>
            </a:r>
            <a:r>
              <a:rPr lang="en-US" dirty="0" smtClean="0"/>
              <a:t> </a:t>
            </a:r>
            <a:r>
              <a:rPr lang="en-US" dirty="0" err="1" smtClean="0"/>
              <a:t>Komunitas</a:t>
            </a:r>
            <a:r>
              <a:rPr lang="en-US" dirty="0" smtClean="0"/>
              <a:t> </a:t>
            </a:r>
            <a:r>
              <a:rPr lang="en-US" dirty="0" err="1" smtClean="0"/>
              <a:t>Lokal</a:t>
            </a:r>
            <a:r>
              <a:rPr lang="en-US" dirty="0" smtClean="0"/>
              <a:t> </a:t>
            </a:r>
            <a:r>
              <a:rPr lang="en-US" dirty="0" err="1" smtClean="0"/>
              <a:t>pada</a:t>
            </a:r>
            <a:r>
              <a:rPr lang="en-US" dirty="0" smtClean="0"/>
              <a:t> </a:t>
            </a:r>
            <a:r>
              <a:rPr lang="en-US" dirty="0" err="1" smtClean="0"/>
              <a:t>Kasus</a:t>
            </a:r>
            <a:r>
              <a:rPr lang="en-US" dirty="0" smtClean="0"/>
              <a:t> </a:t>
            </a:r>
            <a:r>
              <a:rPr lang="en-US" dirty="0" err="1" smtClean="0"/>
              <a:t>Indorayon</a:t>
            </a:r>
            <a:r>
              <a:rPr lang="en-US" dirty="0" smtClean="0"/>
              <a:t>, </a:t>
            </a:r>
            <a:r>
              <a:rPr lang="en-US" dirty="0" err="1" smtClean="0"/>
              <a:t>di</a:t>
            </a:r>
            <a:r>
              <a:rPr lang="en-US" dirty="0" smtClean="0"/>
              <a:t> Toba </a:t>
            </a:r>
            <a:r>
              <a:rPr lang="en-US" dirty="0" err="1" smtClean="0"/>
              <a:t>Samosir</a:t>
            </a:r>
            <a:r>
              <a:rPr lang="en-US" dirty="0" smtClean="0"/>
              <a:t>, Yogyakarta: IRE Press.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Spillane, James J (2006), </a:t>
            </a:r>
            <a:r>
              <a:rPr lang="en-US" dirty="0" err="1" smtClean="0"/>
              <a:t>Etika</a:t>
            </a:r>
            <a:r>
              <a:rPr lang="en-US" dirty="0" smtClean="0"/>
              <a:t> </a:t>
            </a:r>
            <a:r>
              <a:rPr lang="en-US" dirty="0" err="1" smtClean="0"/>
              <a:t>Profesi</a:t>
            </a:r>
            <a:r>
              <a:rPr lang="en-US" dirty="0" smtClean="0"/>
              <a:t> </a:t>
            </a:r>
            <a:r>
              <a:rPr lang="en-US" dirty="0" err="1" smtClean="0"/>
              <a:t>dan</a:t>
            </a:r>
            <a:r>
              <a:rPr lang="en-US" dirty="0" smtClean="0"/>
              <a:t> Pembangunan, </a:t>
            </a:r>
            <a:r>
              <a:rPr lang="en-US" dirty="0" err="1" smtClean="0"/>
              <a:t>Makalah</a:t>
            </a:r>
            <a:r>
              <a:rPr lang="en-US" dirty="0" smtClean="0"/>
              <a:t> yang </a:t>
            </a:r>
            <a:r>
              <a:rPr lang="en-US" dirty="0" err="1" smtClean="0"/>
              <a:t>disampaikan</a:t>
            </a:r>
            <a:r>
              <a:rPr lang="en-US" dirty="0" smtClean="0"/>
              <a:t> </a:t>
            </a:r>
            <a:r>
              <a:rPr lang="en-US" dirty="0" err="1" smtClean="0"/>
              <a:t>dalam</a:t>
            </a:r>
            <a:r>
              <a:rPr lang="en-US" dirty="0" smtClean="0"/>
              <a:t> Forum Seminar </a:t>
            </a:r>
            <a:r>
              <a:rPr lang="en-US" dirty="0" err="1" smtClean="0"/>
              <a:t>Etika</a:t>
            </a:r>
            <a:r>
              <a:rPr lang="en-US" dirty="0" smtClean="0"/>
              <a:t> </a:t>
            </a:r>
            <a:r>
              <a:rPr lang="en-US" dirty="0" err="1" smtClean="0"/>
              <a:t>Profesi</a:t>
            </a:r>
            <a:r>
              <a:rPr lang="en-US" dirty="0" smtClean="0"/>
              <a:t> </a:t>
            </a:r>
            <a:r>
              <a:rPr lang="en-US" dirty="0" err="1" smtClean="0"/>
              <a:t>di</a:t>
            </a:r>
            <a:r>
              <a:rPr lang="en-US" dirty="0" smtClean="0"/>
              <a:t> UKSW.</a:t>
            </a:r>
          </a:p>
          <a:p>
            <a:r>
              <a:rPr lang="en-US" dirty="0" err="1" smtClean="0"/>
              <a:t>Stiglitz</a:t>
            </a:r>
            <a:r>
              <a:rPr lang="en-US" dirty="0" smtClean="0"/>
              <a:t>, Joseph (2002), </a:t>
            </a:r>
            <a:r>
              <a:rPr lang="en-US" i="1" dirty="0" smtClean="0"/>
              <a:t>Globalization and its Discontents, </a:t>
            </a:r>
            <a:r>
              <a:rPr lang="en-US" dirty="0" smtClean="0"/>
              <a:t>W.W. Norton &amp; Co</a:t>
            </a:r>
          </a:p>
          <a:p>
            <a:r>
              <a:rPr lang="en-US" dirty="0" err="1" smtClean="0"/>
              <a:t>Suwondo</a:t>
            </a:r>
            <a:r>
              <a:rPr lang="en-US" dirty="0" smtClean="0"/>
              <a:t>, </a:t>
            </a:r>
            <a:r>
              <a:rPr lang="en-US" dirty="0" err="1" smtClean="0"/>
              <a:t>Kutut</a:t>
            </a:r>
            <a:r>
              <a:rPr lang="en-US" dirty="0" smtClean="0"/>
              <a:t> (2008), </a:t>
            </a:r>
            <a:r>
              <a:rPr lang="en-US" dirty="0" err="1" smtClean="0"/>
              <a:t>Proses</a:t>
            </a:r>
            <a:r>
              <a:rPr lang="en-US" dirty="0" smtClean="0"/>
              <a:t> </a:t>
            </a:r>
            <a:r>
              <a:rPr lang="en-US" dirty="0" err="1" smtClean="0"/>
              <a:t>Pemekaran</a:t>
            </a:r>
            <a:r>
              <a:rPr lang="en-US" dirty="0" smtClean="0"/>
              <a:t> Daerah </a:t>
            </a:r>
            <a:r>
              <a:rPr lang="en-US" dirty="0" err="1" smtClean="0"/>
              <a:t>di</a:t>
            </a:r>
            <a:r>
              <a:rPr lang="en-US" dirty="0" smtClean="0"/>
              <a:t> </a:t>
            </a:r>
            <a:r>
              <a:rPr lang="en-US" dirty="0" err="1" smtClean="0"/>
              <a:t>Kalimatan</a:t>
            </a:r>
            <a:r>
              <a:rPr lang="en-US" dirty="0" smtClean="0"/>
              <a:t> Barat, </a:t>
            </a:r>
            <a:r>
              <a:rPr lang="en-US" dirty="0" err="1" smtClean="0"/>
              <a:t>Salatiga</a:t>
            </a:r>
            <a:r>
              <a:rPr lang="en-US" dirty="0" smtClean="0"/>
              <a:t>: </a:t>
            </a:r>
            <a:r>
              <a:rPr lang="en-US" dirty="0" err="1" smtClean="0"/>
              <a:t>Percik</a:t>
            </a:r>
            <a:endParaRPr lang="en-US" dirty="0" smtClean="0"/>
          </a:p>
          <a:p>
            <a:r>
              <a:rPr lang="en-US" dirty="0" smtClean="0"/>
              <a:t>USAID (2007), Conflict Timber: Dimensions of the problem in Asia and Africa, </a:t>
            </a:r>
            <a:r>
              <a:rPr lang="en-US" i="1" dirty="0" smtClean="0"/>
              <a:t>Volume II, Asian Case.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dirty="0" err="1" smtClean="0"/>
              <a:t>Cabang-cabang</a:t>
            </a:r>
            <a:r>
              <a:rPr lang="en-US" dirty="0" smtClean="0"/>
              <a:t> </a:t>
            </a:r>
            <a:r>
              <a:rPr lang="en-US" dirty="0" err="1" smtClean="0"/>
              <a:t>filsafat</a:t>
            </a:r>
            <a:r>
              <a:rPr lang="en-US" dirty="0" smtClean="0"/>
              <a:t>:</a:t>
            </a:r>
          </a:p>
          <a:p>
            <a:r>
              <a:rPr lang="en-US" sz="2800" b="1" dirty="0" err="1" smtClean="0">
                <a:solidFill>
                  <a:srgbClr val="FF0000"/>
                </a:solidFill>
              </a:rPr>
              <a:t>Metafisika</a:t>
            </a:r>
            <a:r>
              <a:rPr lang="en-US" sz="2800" b="1" dirty="0" smtClean="0">
                <a:solidFill>
                  <a:srgbClr val="FF0000"/>
                </a:solidFill>
              </a:rPr>
              <a:t>: </a:t>
            </a:r>
            <a:r>
              <a:rPr lang="en-US" sz="2800" b="1" dirty="0" err="1" smtClean="0">
                <a:solidFill>
                  <a:srgbClr val="FF0000"/>
                </a:solidFill>
              </a:rPr>
              <a:t>cabang</a:t>
            </a:r>
            <a:r>
              <a:rPr lang="en-US" sz="2800" b="1" dirty="0" smtClean="0">
                <a:solidFill>
                  <a:srgbClr val="FF0000"/>
                </a:solidFill>
              </a:rPr>
              <a:t> </a:t>
            </a:r>
            <a:r>
              <a:rPr lang="en-US" sz="2800" b="1" dirty="0" err="1" smtClean="0">
                <a:solidFill>
                  <a:srgbClr val="FF0000"/>
                </a:solidFill>
              </a:rPr>
              <a:t>filsafat</a:t>
            </a:r>
            <a:r>
              <a:rPr lang="en-US" sz="2800" b="1" dirty="0" smtClean="0">
                <a:solidFill>
                  <a:srgbClr val="FF0000"/>
                </a:solidFill>
              </a:rPr>
              <a:t> yang </a:t>
            </a:r>
            <a:r>
              <a:rPr lang="en-US" sz="2800" b="1" dirty="0" err="1" smtClean="0">
                <a:solidFill>
                  <a:srgbClr val="FF0000"/>
                </a:solidFill>
              </a:rPr>
              <a:t>mempelajari</a:t>
            </a:r>
            <a:r>
              <a:rPr lang="en-US" sz="2800" b="1" dirty="0" smtClean="0">
                <a:solidFill>
                  <a:srgbClr val="FF0000"/>
                </a:solidFill>
              </a:rPr>
              <a:t> </a:t>
            </a:r>
            <a:r>
              <a:rPr lang="en-US" sz="2800" b="1" dirty="0" err="1" smtClean="0">
                <a:solidFill>
                  <a:srgbClr val="FF0000"/>
                </a:solidFill>
              </a:rPr>
              <a:t>tentang</a:t>
            </a:r>
            <a:r>
              <a:rPr lang="en-US" sz="2800" b="1" dirty="0" smtClean="0">
                <a:solidFill>
                  <a:srgbClr val="FF0000"/>
                </a:solidFill>
              </a:rPr>
              <a:t> “ADA”</a:t>
            </a:r>
          </a:p>
          <a:p>
            <a:r>
              <a:rPr lang="en-US" sz="2800" b="1" dirty="0" err="1" smtClean="0">
                <a:solidFill>
                  <a:srgbClr val="00B050"/>
                </a:solidFill>
              </a:rPr>
              <a:t>Logika</a:t>
            </a:r>
            <a:r>
              <a:rPr lang="en-US" sz="2800" b="1" dirty="0" smtClean="0">
                <a:solidFill>
                  <a:srgbClr val="00B050"/>
                </a:solidFill>
              </a:rPr>
              <a:t>: </a:t>
            </a:r>
            <a:r>
              <a:rPr lang="en-US" sz="2800" b="1" dirty="0" err="1" smtClean="0">
                <a:solidFill>
                  <a:srgbClr val="00B050"/>
                </a:solidFill>
              </a:rPr>
              <a:t>cabang</a:t>
            </a:r>
            <a:r>
              <a:rPr lang="en-US" sz="2800" b="1" dirty="0" smtClean="0">
                <a:solidFill>
                  <a:srgbClr val="00B050"/>
                </a:solidFill>
              </a:rPr>
              <a:t> </a:t>
            </a:r>
            <a:r>
              <a:rPr lang="en-US" sz="2800" b="1" dirty="0" err="1" smtClean="0">
                <a:solidFill>
                  <a:srgbClr val="00B050"/>
                </a:solidFill>
              </a:rPr>
              <a:t>filsafat</a:t>
            </a:r>
            <a:r>
              <a:rPr lang="en-US" sz="2800" b="1" dirty="0" smtClean="0">
                <a:solidFill>
                  <a:srgbClr val="00B050"/>
                </a:solidFill>
              </a:rPr>
              <a:t> yang </a:t>
            </a:r>
            <a:r>
              <a:rPr lang="en-US" sz="2800" b="1" dirty="0" err="1" smtClean="0">
                <a:solidFill>
                  <a:srgbClr val="00B050"/>
                </a:solidFill>
              </a:rPr>
              <a:t>mempelajari</a:t>
            </a:r>
            <a:r>
              <a:rPr lang="en-US" sz="2800" b="1" dirty="0" smtClean="0">
                <a:solidFill>
                  <a:srgbClr val="00B050"/>
                </a:solidFill>
              </a:rPr>
              <a:t> </a:t>
            </a:r>
            <a:r>
              <a:rPr lang="en-US" sz="2800" b="1" dirty="0" err="1" smtClean="0">
                <a:solidFill>
                  <a:srgbClr val="00B050"/>
                </a:solidFill>
              </a:rPr>
              <a:t>penalaran</a:t>
            </a:r>
            <a:endParaRPr lang="en-US" sz="2800" b="1" dirty="0" smtClean="0">
              <a:solidFill>
                <a:srgbClr val="00B050"/>
              </a:solidFill>
            </a:endParaRPr>
          </a:p>
          <a:p>
            <a:r>
              <a:rPr lang="en-US" sz="2800" b="1" dirty="0" err="1" smtClean="0"/>
              <a:t>Etika</a:t>
            </a:r>
            <a:r>
              <a:rPr lang="en-US" sz="2800" b="1" dirty="0" smtClean="0"/>
              <a:t>: </a:t>
            </a:r>
            <a:r>
              <a:rPr lang="en-US" sz="2800" b="1" dirty="0" err="1" smtClean="0"/>
              <a:t>cabang</a:t>
            </a:r>
            <a:r>
              <a:rPr lang="en-US" sz="2800" b="1" dirty="0" smtClean="0"/>
              <a:t> </a:t>
            </a:r>
            <a:r>
              <a:rPr lang="en-US" sz="2800" b="1" dirty="0" err="1" smtClean="0"/>
              <a:t>filsafat</a:t>
            </a:r>
            <a:r>
              <a:rPr lang="en-US" sz="2800" b="1" dirty="0" smtClean="0"/>
              <a:t> yang </a:t>
            </a:r>
            <a:r>
              <a:rPr lang="en-US" sz="2800" b="1" dirty="0" err="1" smtClean="0"/>
              <a:t>mempelajari</a:t>
            </a:r>
            <a:r>
              <a:rPr lang="en-US" sz="2800" b="1" dirty="0" smtClean="0"/>
              <a:t> </a:t>
            </a:r>
            <a:r>
              <a:rPr lang="en-US" sz="2800" b="1" dirty="0" err="1" smtClean="0"/>
              <a:t>norma</a:t>
            </a:r>
            <a:r>
              <a:rPr lang="en-US" sz="2800" b="1" dirty="0" smtClean="0"/>
              <a:t> </a:t>
            </a:r>
            <a:r>
              <a:rPr lang="en-US" sz="2800" b="1" dirty="0" err="1" smtClean="0"/>
              <a:t>baik-buruk</a:t>
            </a:r>
            <a:r>
              <a:rPr lang="en-US" sz="2800" b="1" dirty="0" smtClean="0"/>
              <a:t> </a:t>
            </a:r>
            <a:r>
              <a:rPr lang="en-US" sz="2800" b="1" dirty="0" err="1" smtClean="0"/>
              <a:t>perilaku</a:t>
            </a:r>
            <a:r>
              <a:rPr lang="en-US" sz="2800" b="1" dirty="0" smtClean="0"/>
              <a:t> </a:t>
            </a:r>
            <a:r>
              <a:rPr lang="en-US" sz="2800" b="1" dirty="0" err="1" smtClean="0"/>
              <a:t>manusia</a:t>
            </a:r>
            <a:r>
              <a:rPr lang="en-US" sz="2800" b="1" dirty="0" smtClean="0"/>
              <a:t> </a:t>
            </a:r>
            <a:r>
              <a:rPr lang="en-US" sz="2800" b="1" dirty="0" err="1" smtClean="0"/>
              <a:t>sebagai</a:t>
            </a:r>
            <a:r>
              <a:rPr lang="en-US" sz="2800" b="1" dirty="0" smtClean="0"/>
              <a:t> </a:t>
            </a:r>
            <a:r>
              <a:rPr lang="en-US" sz="2800" b="1" dirty="0" err="1" smtClean="0"/>
              <a:t>manusia</a:t>
            </a:r>
            <a:endParaRPr lang="en-US" sz="2800" b="1" dirty="0" smtClean="0"/>
          </a:p>
          <a:p>
            <a:r>
              <a:rPr lang="en-US" sz="2800" b="1" dirty="0" err="1" smtClean="0">
                <a:solidFill>
                  <a:srgbClr val="0070C0"/>
                </a:solidFill>
              </a:rPr>
              <a:t>Estetika</a:t>
            </a:r>
            <a:r>
              <a:rPr lang="en-US" sz="2800" b="1" dirty="0" smtClean="0">
                <a:solidFill>
                  <a:srgbClr val="0070C0"/>
                </a:solidFill>
              </a:rPr>
              <a:t>: </a:t>
            </a:r>
            <a:r>
              <a:rPr lang="en-US" sz="2800" b="1" dirty="0" err="1" smtClean="0">
                <a:solidFill>
                  <a:srgbClr val="0070C0"/>
                </a:solidFill>
              </a:rPr>
              <a:t>cabang</a:t>
            </a:r>
            <a:r>
              <a:rPr lang="en-US" sz="2800" b="1" dirty="0" smtClean="0">
                <a:solidFill>
                  <a:srgbClr val="0070C0"/>
                </a:solidFill>
              </a:rPr>
              <a:t> </a:t>
            </a:r>
            <a:r>
              <a:rPr lang="en-US" sz="2800" b="1" dirty="0" err="1" smtClean="0">
                <a:solidFill>
                  <a:srgbClr val="0070C0"/>
                </a:solidFill>
              </a:rPr>
              <a:t>filsafat</a:t>
            </a:r>
            <a:r>
              <a:rPr lang="en-US" sz="2800" b="1" dirty="0" smtClean="0">
                <a:solidFill>
                  <a:srgbClr val="0070C0"/>
                </a:solidFill>
              </a:rPr>
              <a:t> yang </a:t>
            </a:r>
            <a:r>
              <a:rPr lang="en-US" sz="2800" b="1" dirty="0" err="1" smtClean="0">
                <a:solidFill>
                  <a:srgbClr val="0070C0"/>
                </a:solidFill>
              </a:rPr>
              <a:t>memperlajari</a:t>
            </a:r>
            <a:r>
              <a:rPr lang="en-US" sz="2800" b="1" dirty="0" smtClean="0">
                <a:solidFill>
                  <a:srgbClr val="0070C0"/>
                </a:solidFill>
              </a:rPr>
              <a:t> “KEINDAHAN”</a:t>
            </a:r>
          </a:p>
          <a:p>
            <a:r>
              <a:rPr lang="en-US" sz="2800" b="1" dirty="0" err="1" smtClean="0">
                <a:solidFill>
                  <a:schemeClr val="accent2">
                    <a:lumMod val="75000"/>
                  </a:schemeClr>
                </a:solidFill>
              </a:rPr>
              <a:t>Filsafat</a:t>
            </a:r>
            <a:r>
              <a:rPr lang="en-US" sz="2800" b="1" dirty="0" smtClean="0">
                <a:solidFill>
                  <a:schemeClr val="accent2">
                    <a:lumMod val="75000"/>
                  </a:schemeClr>
                </a:solidFill>
              </a:rPr>
              <a:t> </a:t>
            </a:r>
            <a:r>
              <a:rPr lang="en-US" sz="2800" b="1" dirty="0" err="1" smtClean="0">
                <a:solidFill>
                  <a:schemeClr val="accent2">
                    <a:lumMod val="75000"/>
                  </a:schemeClr>
                </a:solidFill>
              </a:rPr>
              <a:t>Pengetahuan</a:t>
            </a:r>
            <a:r>
              <a:rPr lang="en-US" sz="2800" b="1" dirty="0" smtClean="0">
                <a:solidFill>
                  <a:schemeClr val="accent2">
                    <a:lumMod val="75000"/>
                  </a:schemeClr>
                </a:solidFill>
              </a:rPr>
              <a:t>: </a:t>
            </a:r>
            <a:r>
              <a:rPr lang="en-US" sz="2800" b="1" dirty="0" err="1" smtClean="0">
                <a:solidFill>
                  <a:schemeClr val="accent2">
                    <a:lumMod val="75000"/>
                  </a:schemeClr>
                </a:solidFill>
              </a:rPr>
              <a:t>cabang</a:t>
            </a:r>
            <a:r>
              <a:rPr lang="en-US" sz="2800" b="1" dirty="0" smtClean="0">
                <a:solidFill>
                  <a:schemeClr val="accent2">
                    <a:lumMod val="75000"/>
                  </a:schemeClr>
                </a:solidFill>
              </a:rPr>
              <a:t> </a:t>
            </a:r>
            <a:r>
              <a:rPr lang="en-US" sz="2800" b="1" dirty="0" err="1" smtClean="0">
                <a:solidFill>
                  <a:schemeClr val="accent2">
                    <a:lumMod val="75000"/>
                  </a:schemeClr>
                </a:solidFill>
              </a:rPr>
              <a:t>filsafat</a:t>
            </a:r>
            <a:r>
              <a:rPr lang="en-US" sz="2800" b="1" dirty="0" smtClean="0">
                <a:solidFill>
                  <a:schemeClr val="accent2">
                    <a:lumMod val="75000"/>
                  </a:schemeClr>
                </a:solidFill>
              </a:rPr>
              <a:t> yang </a:t>
            </a:r>
            <a:r>
              <a:rPr lang="en-US" sz="2800" b="1" dirty="0" err="1" smtClean="0">
                <a:solidFill>
                  <a:schemeClr val="accent2">
                    <a:lumMod val="75000"/>
                  </a:schemeClr>
                </a:solidFill>
              </a:rPr>
              <a:t>mempelajari</a:t>
            </a:r>
            <a:r>
              <a:rPr lang="en-US" sz="2800" b="1" dirty="0" smtClean="0">
                <a:solidFill>
                  <a:schemeClr val="accent2">
                    <a:lumMod val="75000"/>
                  </a:schemeClr>
                </a:solidFill>
              </a:rPr>
              <a:t> ide, </a:t>
            </a:r>
            <a:r>
              <a:rPr lang="en-US" sz="2800" b="1" dirty="0" err="1" smtClean="0">
                <a:solidFill>
                  <a:schemeClr val="accent2">
                    <a:lumMod val="75000"/>
                  </a:schemeClr>
                </a:solidFill>
              </a:rPr>
              <a:t>gagasan</a:t>
            </a:r>
            <a:r>
              <a:rPr lang="en-US" sz="2800" b="1" dirty="0" smtClean="0">
                <a:solidFill>
                  <a:schemeClr val="accent2">
                    <a:lumMod val="75000"/>
                  </a:schemeClr>
                </a:solidFill>
              </a:rPr>
              <a:t>, </a:t>
            </a:r>
            <a:r>
              <a:rPr lang="en-US" sz="2800" b="1" dirty="0" err="1" smtClean="0">
                <a:solidFill>
                  <a:schemeClr val="accent2">
                    <a:lumMod val="75000"/>
                  </a:schemeClr>
                </a:solidFill>
              </a:rPr>
              <a:t>pikiran</a:t>
            </a:r>
            <a:r>
              <a:rPr lang="en-US" sz="2800" b="1" dirty="0">
                <a:solidFill>
                  <a:schemeClr val="accent2">
                    <a:lumMod val="75000"/>
                  </a:schemeClr>
                </a:solidFill>
              </a:rPr>
              <a:t>.</a:t>
            </a:r>
            <a:endParaRPr lang="en-US" sz="2800" b="1" dirty="0" smtClean="0">
              <a:solidFill>
                <a:schemeClr val="accent2">
                  <a:lumMod val="75000"/>
                </a:schemeClr>
              </a:solidFill>
            </a:endParaRPr>
          </a:p>
          <a:p>
            <a:pPr marL="0" indent="0">
              <a:buNone/>
            </a:pPr>
            <a:endParaRPr lang="en-US" dirty="0"/>
          </a:p>
        </p:txBody>
      </p:sp>
    </p:spTree>
    <p:extLst>
      <p:ext uri="{BB962C8B-B14F-4D97-AF65-F5344CB8AC3E}">
        <p14:creationId xmlns:p14="http://schemas.microsoft.com/office/powerpoint/2010/main" val="24651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solidFill>
                  <a:srgbClr val="FF0000"/>
                </a:solidFill>
              </a:rPr>
              <a:t>FILSAFAT: PHILIA-SOPHIA</a:t>
            </a:r>
            <a:br>
              <a:rPr lang="en-US" dirty="0" smtClean="0">
                <a:solidFill>
                  <a:srgbClr val="FF0000"/>
                </a:solidFill>
              </a:rPr>
            </a:br>
            <a:r>
              <a:rPr lang="en-US" dirty="0" smtClean="0">
                <a:solidFill>
                  <a:srgbClr val="FF0000"/>
                </a:solidFill>
              </a:rPr>
              <a:t>CINTA KEBIJAKSANAAN</a:t>
            </a:r>
            <a:endParaRPr lang="en-US" dirty="0">
              <a:solidFill>
                <a:srgbClr val="FF0000"/>
              </a:solidFill>
            </a:endParaRPr>
          </a:p>
        </p:txBody>
      </p:sp>
      <p:sp>
        <p:nvSpPr>
          <p:cNvPr id="4" name="Content Placeholder 3"/>
          <p:cNvSpPr>
            <a:spLocks noGrp="1"/>
          </p:cNvSpPr>
          <p:nvPr>
            <p:ph sz="half" idx="2"/>
          </p:nvPr>
        </p:nvSpPr>
        <p:spPr>
          <a:solidFill>
            <a:srgbClr val="FFFF00"/>
          </a:solidFill>
        </p:spPr>
        <p:txBody>
          <a:bodyPr>
            <a:normAutofit fontScale="92500" lnSpcReduction="10000"/>
          </a:bodyPr>
          <a:lstStyle/>
          <a:p>
            <a:pPr marL="109728" indent="0">
              <a:buNone/>
            </a:pPr>
            <a:r>
              <a:rPr lang="en-US" dirty="0" err="1" smtClean="0"/>
              <a:t>Bijaksana</a:t>
            </a:r>
            <a:r>
              <a:rPr lang="en-US" dirty="0" smtClean="0"/>
              <a:t>:</a:t>
            </a:r>
          </a:p>
          <a:p>
            <a:r>
              <a:rPr lang="en-US" dirty="0" err="1" smtClean="0"/>
              <a:t>baik</a:t>
            </a:r>
            <a:r>
              <a:rPr lang="en-US" dirty="0" smtClean="0"/>
              <a:t>, </a:t>
            </a:r>
          </a:p>
          <a:p>
            <a:r>
              <a:rPr lang="en-US" dirty="0" err="1" smtClean="0"/>
              <a:t>benar</a:t>
            </a:r>
            <a:r>
              <a:rPr lang="en-US" dirty="0" smtClean="0"/>
              <a:t> </a:t>
            </a:r>
            <a:r>
              <a:rPr lang="en-US" dirty="0" err="1" smtClean="0"/>
              <a:t>dan</a:t>
            </a:r>
            <a:endParaRPr lang="en-US" dirty="0"/>
          </a:p>
          <a:p>
            <a:r>
              <a:rPr lang="en-US" dirty="0" err="1"/>
              <a:t>t</a:t>
            </a:r>
            <a:r>
              <a:rPr lang="en-US" dirty="0" err="1" smtClean="0"/>
              <a:t>epat</a:t>
            </a:r>
            <a:r>
              <a:rPr lang="en-US" dirty="0"/>
              <a:t>:</a:t>
            </a:r>
            <a:endParaRPr lang="en-US" dirty="0" smtClean="0"/>
          </a:p>
          <a:p>
            <a:pPr marL="914400" indent="-457200"/>
            <a:r>
              <a:rPr lang="en-US" dirty="0" err="1" smtClean="0"/>
              <a:t>Waktu</a:t>
            </a:r>
            <a:endParaRPr lang="en-US" dirty="0" smtClean="0"/>
          </a:p>
          <a:p>
            <a:pPr marL="914400" indent="-457200"/>
            <a:r>
              <a:rPr lang="en-US" dirty="0" err="1" smtClean="0"/>
              <a:t>Tempat</a:t>
            </a:r>
            <a:endParaRPr lang="en-US" dirty="0" smtClean="0"/>
          </a:p>
          <a:p>
            <a:pPr marL="914400" indent="-457200"/>
            <a:r>
              <a:rPr lang="en-US" dirty="0" err="1" smtClean="0"/>
              <a:t>Bahasa</a:t>
            </a:r>
            <a:endParaRPr lang="en-US" dirty="0" smtClean="0"/>
          </a:p>
          <a:p>
            <a:pPr marL="914400" indent="-457200"/>
            <a:r>
              <a:rPr lang="en-US" dirty="0" smtClean="0"/>
              <a:t>Cara</a:t>
            </a:r>
          </a:p>
          <a:p>
            <a:pPr marL="914400" indent="-457200"/>
            <a:r>
              <a:rPr lang="en-US" dirty="0" err="1" smtClean="0"/>
              <a:t>Pandangan</a:t>
            </a:r>
            <a:endParaRPr lang="en-US" dirty="0" smtClean="0"/>
          </a:p>
          <a:p>
            <a:pPr marL="914400" indent="-457200"/>
            <a:r>
              <a:rPr lang="en-US" dirty="0" err="1" smtClean="0"/>
              <a:t>Pikiran</a:t>
            </a:r>
            <a:r>
              <a:rPr lang="en-US" dirty="0" smtClean="0"/>
              <a:t>, </a:t>
            </a:r>
            <a:r>
              <a:rPr lang="en-US" dirty="0" err="1" smtClean="0"/>
              <a:t>dst</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5029200"/>
            <a:ext cx="3962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Tujuan</a:t>
            </a:r>
            <a:r>
              <a:rPr lang="en-US" sz="2800" dirty="0" smtClean="0">
                <a:solidFill>
                  <a:schemeClr val="bg1"/>
                </a:solidFill>
              </a:rPr>
              <a:t>: </a:t>
            </a:r>
            <a:r>
              <a:rPr lang="en-US" sz="2800" dirty="0" err="1" smtClean="0">
                <a:solidFill>
                  <a:schemeClr val="bg1"/>
                </a:solidFill>
              </a:rPr>
              <a:t>menjadi</a:t>
            </a:r>
            <a:r>
              <a:rPr lang="en-US" sz="2800" dirty="0" smtClean="0">
                <a:solidFill>
                  <a:schemeClr val="bg1"/>
                </a:solidFill>
              </a:rPr>
              <a:t> orang yang </a:t>
            </a:r>
            <a:r>
              <a:rPr lang="en-US" sz="2800" dirty="0" err="1" smtClean="0">
                <a:solidFill>
                  <a:schemeClr val="bg1"/>
                </a:solidFill>
              </a:rPr>
              <a:t>bijaksana</a:t>
            </a:r>
            <a:endParaRPr lang="en-US" sz="2800" dirty="0">
              <a:solidFill>
                <a:schemeClr val="bg1"/>
              </a:solidFill>
            </a:endParaRPr>
          </a:p>
        </p:txBody>
      </p:sp>
    </p:spTree>
    <p:extLst>
      <p:ext uri="{BB962C8B-B14F-4D97-AF65-F5344CB8AC3E}">
        <p14:creationId xmlns:p14="http://schemas.microsoft.com/office/powerpoint/2010/main" val="19975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524001"/>
            <a:ext cx="4038600" cy="2590799"/>
          </a:xfrm>
        </p:spPr>
        <p:txBody>
          <a:bodyPr>
            <a:normAutofit/>
          </a:bodyPr>
          <a:lstStyle/>
          <a:p>
            <a:r>
              <a:rPr lang="en-US" dirty="0" smtClean="0"/>
              <a:t>BERFIKIR</a:t>
            </a:r>
          </a:p>
          <a:p>
            <a:r>
              <a:rPr lang="en-US" dirty="0" smtClean="0"/>
              <a:t>BEREFLEKSI</a:t>
            </a:r>
          </a:p>
          <a:p>
            <a:r>
              <a:rPr lang="en-US" dirty="0" smtClean="0"/>
              <a:t>BERTANYA</a:t>
            </a:r>
          </a:p>
          <a:p>
            <a:r>
              <a:rPr lang="en-US" dirty="0" err="1"/>
              <a:t>s</a:t>
            </a:r>
            <a:r>
              <a:rPr lang="en-US" dirty="0" err="1" smtClean="0"/>
              <a:t>ampai</a:t>
            </a:r>
            <a:r>
              <a:rPr lang="en-US" dirty="0" smtClean="0"/>
              <a:t> </a:t>
            </a:r>
            <a:r>
              <a:rPr lang="en-US" dirty="0" err="1" smtClean="0"/>
              <a:t>menemukan</a:t>
            </a:r>
            <a:r>
              <a:rPr lang="en-US" dirty="0" smtClean="0"/>
              <a:t> </a:t>
            </a:r>
            <a:r>
              <a:rPr lang="en-US" dirty="0" err="1" smtClean="0"/>
              <a:t>jawaban</a:t>
            </a:r>
            <a:r>
              <a:rPr lang="en-US" dirty="0" smtClean="0"/>
              <a:t> yang </a:t>
            </a:r>
            <a:r>
              <a:rPr lang="en-US" dirty="0" err="1" smtClean="0"/>
              <a:t>terdalam</a:t>
            </a:r>
            <a:endParaRPr lang="en-US" dirty="0" smtClean="0"/>
          </a:p>
          <a:p>
            <a:endParaRPr lang="en-US" dirty="0"/>
          </a:p>
        </p:txBody>
      </p:sp>
      <p:sp>
        <p:nvSpPr>
          <p:cNvPr id="4" name="Title 3"/>
          <p:cNvSpPr>
            <a:spLocks noGrp="1"/>
          </p:cNvSpPr>
          <p:nvPr>
            <p:ph type="title"/>
          </p:nvPr>
        </p:nvSpPr>
        <p:spPr/>
        <p:txBody>
          <a:bodyPr/>
          <a:lstStyle/>
          <a:p>
            <a:r>
              <a:rPr lang="en-US" dirty="0" smtClean="0"/>
              <a:t>BAGAIMANA CARANYA?</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03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267200"/>
            <a:ext cx="3572669" cy="189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9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64291"/>
          </a:xfrm>
        </p:spPr>
        <p:txBody>
          <a:bodyPr>
            <a:normAutofit fontScale="92500" lnSpcReduction="10000"/>
          </a:bodyPr>
          <a:lstStyle/>
          <a:p>
            <a:r>
              <a:rPr lang="en-US" b="1" dirty="0" err="1" smtClean="0"/>
              <a:t>Pertama</a:t>
            </a:r>
            <a:r>
              <a:rPr lang="en-US" dirty="0" smtClean="0"/>
              <a:t>, </a:t>
            </a:r>
            <a:r>
              <a:rPr lang="en-US" b="1" i="1" dirty="0" err="1" smtClean="0"/>
              <a:t>nilai-nilai</a:t>
            </a:r>
            <a:r>
              <a:rPr lang="en-US" b="1" i="1" dirty="0" smtClean="0"/>
              <a:t> </a:t>
            </a:r>
            <a:r>
              <a:rPr lang="en-US" dirty="0" err="1" smtClean="0"/>
              <a:t>dan</a:t>
            </a:r>
            <a:r>
              <a:rPr lang="en-US" dirty="0" smtClean="0"/>
              <a:t> </a:t>
            </a:r>
            <a:r>
              <a:rPr lang="en-US" dirty="0" err="1" smtClean="0"/>
              <a:t>norma-norma</a:t>
            </a:r>
            <a:r>
              <a:rPr lang="en-US" dirty="0" smtClean="0"/>
              <a:t> moral yang </a:t>
            </a:r>
            <a:r>
              <a:rPr lang="en-US" dirty="0" err="1" smtClean="0"/>
              <a:t>menjadi</a:t>
            </a:r>
            <a:r>
              <a:rPr lang="en-US" dirty="0" smtClean="0"/>
              <a:t> </a:t>
            </a:r>
            <a:r>
              <a:rPr lang="en-US" dirty="0" err="1" smtClean="0"/>
              <a:t>pegangan</a:t>
            </a:r>
            <a:r>
              <a:rPr lang="en-US" dirty="0" smtClean="0"/>
              <a:t> </a:t>
            </a:r>
            <a:r>
              <a:rPr lang="en-US" dirty="0" err="1" smtClean="0"/>
              <a:t>hidup</a:t>
            </a:r>
            <a:r>
              <a:rPr lang="en-US" dirty="0" smtClean="0"/>
              <a:t> </a:t>
            </a:r>
            <a:r>
              <a:rPr lang="en-US" dirty="0" err="1" smtClean="0"/>
              <a:t>dan</a:t>
            </a:r>
            <a:r>
              <a:rPr lang="en-US" dirty="0" smtClean="0"/>
              <a:t> </a:t>
            </a:r>
            <a:r>
              <a:rPr lang="en-US" dirty="0" err="1" smtClean="0"/>
              <a:t>dasar</a:t>
            </a:r>
            <a:r>
              <a:rPr lang="en-US" dirty="0" smtClean="0"/>
              <a:t> </a:t>
            </a:r>
            <a:r>
              <a:rPr lang="en-US" dirty="0" err="1" smtClean="0"/>
              <a:t>penilaian</a:t>
            </a:r>
            <a:r>
              <a:rPr lang="en-US" dirty="0" smtClean="0"/>
              <a:t> </a:t>
            </a:r>
            <a:r>
              <a:rPr lang="en-US" dirty="0" err="1" smtClean="0"/>
              <a:t>baik</a:t>
            </a:r>
            <a:r>
              <a:rPr lang="en-US" dirty="0" smtClean="0"/>
              <a:t> </a:t>
            </a:r>
            <a:r>
              <a:rPr lang="en-US" dirty="0" err="1" smtClean="0"/>
              <a:t>buruknya</a:t>
            </a:r>
            <a:r>
              <a:rPr lang="en-US" dirty="0" smtClean="0"/>
              <a:t> </a:t>
            </a:r>
            <a:r>
              <a:rPr lang="en-US" dirty="0" err="1" smtClean="0"/>
              <a:t>perilaku</a:t>
            </a:r>
            <a:r>
              <a:rPr lang="en-US" dirty="0" smtClean="0"/>
              <a:t> </a:t>
            </a:r>
            <a:r>
              <a:rPr lang="en-US" dirty="0" err="1" smtClean="0"/>
              <a:t>manusia</a:t>
            </a:r>
            <a:r>
              <a:rPr lang="en-US" dirty="0" smtClean="0"/>
              <a:t>, </a:t>
            </a:r>
            <a:r>
              <a:rPr lang="en-US" dirty="0" err="1" smtClean="0"/>
              <a:t>baik</a:t>
            </a:r>
            <a:r>
              <a:rPr lang="en-US" dirty="0" smtClean="0"/>
              <a:t> </a:t>
            </a:r>
            <a:r>
              <a:rPr lang="en-US" dirty="0" err="1" smtClean="0"/>
              <a:t>secara</a:t>
            </a:r>
            <a:r>
              <a:rPr lang="en-US" dirty="0" smtClean="0"/>
              <a:t> individual </a:t>
            </a:r>
            <a:r>
              <a:rPr lang="en-US" dirty="0" err="1" smtClean="0"/>
              <a:t>maupun</a:t>
            </a:r>
            <a:r>
              <a:rPr lang="en-US" dirty="0" smtClean="0"/>
              <a:t> </a:t>
            </a:r>
            <a:r>
              <a:rPr lang="en-US" dirty="0" err="1" smtClean="0"/>
              <a:t>sosial</a:t>
            </a:r>
            <a:r>
              <a:rPr lang="en-US" dirty="0" smtClean="0"/>
              <a:t> </a:t>
            </a:r>
            <a:r>
              <a:rPr lang="en-US" dirty="0" err="1" smtClean="0"/>
              <a:t>dalam</a:t>
            </a:r>
            <a:r>
              <a:rPr lang="en-US" dirty="0" smtClean="0"/>
              <a:t> </a:t>
            </a:r>
            <a:r>
              <a:rPr lang="en-US" dirty="0" err="1" smtClean="0"/>
              <a:t>suatu</a:t>
            </a:r>
            <a:r>
              <a:rPr lang="en-US" dirty="0" smtClean="0"/>
              <a:t> </a:t>
            </a:r>
            <a:r>
              <a:rPr lang="en-US" dirty="0" err="1" smtClean="0"/>
              <a:t>masyarakat</a:t>
            </a:r>
            <a:r>
              <a:rPr lang="en-US" dirty="0" smtClean="0"/>
              <a:t>.</a:t>
            </a:r>
          </a:p>
          <a:p>
            <a:r>
              <a:rPr lang="en-US" b="1" dirty="0" smtClean="0">
                <a:solidFill>
                  <a:srgbClr val="FF0000"/>
                </a:solidFill>
              </a:rPr>
              <a:t>Norma: </a:t>
            </a:r>
            <a:r>
              <a:rPr lang="en-US" b="1" dirty="0" err="1" smtClean="0">
                <a:solidFill>
                  <a:srgbClr val="FF0000"/>
                </a:solidFill>
              </a:rPr>
              <a:t>tertulis</a:t>
            </a:r>
            <a:r>
              <a:rPr lang="en-US" b="1" dirty="0" smtClean="0">
                <a:solidFill>
                  <a:srgbClr val="FF0000"/>
                </a:solidFill>
              </a:rPr>
              <a:t> </a:t>
            </a:r>
            <a:r>
              <a:rPr lang="en-US" b="1" dirty="0" err="1" smtClean="0">
                <a:solidFill>
                  <a:srgbClr val="FF0000"/>
                </a:solidFill>
              </a:rPr>
              <a:t>dan</a:t>
            </a:r>
            <a:r>
              <a:rPr lang="en-US" b="1" dirty="0" smtClean="0">
                <a:solidFill>
                  <a:srgbClr val="FF0000"/>
                </a:solidFill>
              </a:rPr>
              <a:t> </a:t>
            </a:r>
            <a:r>
              <a:rPr lang="en-US" b="1" dirty="0" err="1" smtClean="0">
                <a:solidFill>
                  <a:srgbClr val="FF0000"/>
                </a:solidFill>
              </a:rPr>
              <a:t>tak</a:t>
            </a:r>
            <a:r>
              <a:rPr lang="en-US" b="1" dirty="0" smtClean="0">
                <a:solidFill>
                  <a:srgbClr val="FF0000"/>
                </a:solidFill>
              </a:rPr>
              <a:t> </a:t>
            </a:r>
            <a:r>
              <a:rPr lang="en-US" b="1" dirty="0" err="1" smtClean="0">
                <a:solidFill>
                  <a:srgbClr val="FF0000"/>
                </a:solidFill>
              </a:rPr>
              <a:t>tertulis</a:t>
            </a:r>
            <a:endParaRPr lang="en-US" b="1" dirty="0" smtClean="0">
              <a:solidFill>
                <a:srgbClr val="FF0000"/>
              </a:solidFill>
            </a:endParaRPr>
          </a:p>
          <a:p>
            <a:r>
              <a:rPr lang="en-US" b="1" dirty="0" err="1" smtClean="0"/>
              <a:t>Kedua</a:t>
            </a:r>
            <a:r>
              <a:rPr lang="en-US" dirty="0" smtClean="0"/>
              <a:t>, </a:t>
            </a:r>
            <a:r>
              <a:rPr lang="en-US" b="1" i="1" dirty="0" err="1" smtClean="0"/>
              <a:t>kumpulan</a:t>
            </a:r>
            <a:r>
              <a:rPr lang="en-US" b="1" i="1" dirty="0" smtClean="0"/>
              <a:t> </a:t>
            </a:r>
            <a:r>
              <a:rPr lang="en-US" b="1" i="1" dirty="0" err="1" smtClean="0"/>
              <a:t>nilai</a:t>
            </a:r>
            <a:r>
              <a:rPr lang="en-US" dirty="0" smtClean="0"/>
              <a:t>, </a:t>
            </a:r>
            <a:r>
              <a:rPr lang="en-US" dirty="0" err="1" smtClean="0"/>
              <a:t>prinsip</a:t>
            </a:r>
            <a:r>
              <a:rPr lang="en-US" dirty="0" smtClean="0"/>
              <a:t> </a:t>
            </a:r>
            <a:r>
              <a:rPr lang="en-US" dirty="0" err="1" smtClean="0"/>
              <a:t>dan</a:t>
            </a:r>
            <a:r>
              <a:rPr lang="en-US" dirty="0" smtClean="0"/>
              <a:t> </a:t>
            </a:r>
            <a:r>
              <a:rPr lang="en-US" dirty="0" err="1" smtClean="0"/>
              <a:t>norma</a:t>
            </a:r>
            <a:r>
              <a:rPr lang="en-US" dirty="0" smtClean="0"/>
              <a:t> moral yang </a:t>
            </a:r>
            <a:r>
              <a:rPr lang="en-US" dirty="0" err="1" smtClean="0"/>
              <a:t>wajib</a:t>
            </a:r>
            <a:r>
              <a:rPr lang="en-US" dirty="0" smtClean="0"/>
              <a:t> </a:t>
            </a:r>
            <a:r>
              <a:rPr lang="en-US" dirty="0" err="1" smtClean="0"/>
              <a:t>diperhatikan</a:t>
            </a:r>
            <a:r>
              <a:rPr lang="en-US" dirty="0" smtClean="0"/>
              <a:t> </a:t>
            </a:r>
            <a:r>
              <a:rPr lang="en-US" dirty="0" err="1" smtClean="0"/>
              <a:t>oleh</a:t>
            </a:r>
            <a:r>
              <a:rPr lang="en-US" dirty="0" smtClean="0"/>
              <a:t> </a:t>
            </a:r>
            <a:r>
              <a:rPr lang="en-US" dirty="0" err="1" smtClean="0"/>
              <a:t>pemegang</a:t>
            </a:r>
            <a:r>
              <a:rPr lang="en-US" dirty="0" smtClean="0"/>
              <a:t> </a:t>
            </a:r>
            <a:r>
              <a:rPr lang="en-US" dirty="0" err="1" smtClean="0"/>
              <a:t>profesi</a:t>
            </a:r>
            <a:r>
              <a:rPr lang="en-US" dirty="0" smtClean="0"/>
              <a:t> </a:t>
            </a:r>
            <a:r>
              <a:rPr lang="en-US" dirty="0" err="1" smtClean="0"/>
              <a:t>tertentu</a:t>
            </a:r>
            <a:r>
              <a:rPr lang="en-US" dirty="0" smtClean="0"/>
              <a:t> (</a:t>
            </a:r>
            <a:r>
              <a:rPr lang="en-US" dirty="0" err="1" smtClean="0"/>
              <a:t>Kode</a:t>
            </a:r>
            <a:r>
              <a:rPr lang="en-US" dirty="0" smtClean="0"/>
              <a:t> </a:t>
            </a:r>
            <a:r>
              <a:rPr lang="en-US" dirty="0" err="1" smtClean="0"/>
              <a:t>etik</a:t>
            </a:r>
            <a:r>
              <a:rPr lang="en-US" dirty="0" smtClean="0"/>
              <a:t> </a:t>
            </a:r>
            <a:r>
              <a:rPr lang="en-US" dirty="0" err="1" smtClean="0"/>
              <a:t>profesi</a:t>
            </a:r>
            <a:r>
              <a:rPr lang="en-US" dirty="0" smtClean="0"/>
              <a:t>). </a:t>
            </a:r>
            <a:r>
              <a:rPr lang="en-US" dirty="0" err="1" smtClean="0"/>
              <a:t>Misalnya</a:t>
            </a:r>
            <a:r>
              <a:rPr lang="en-US" dirty="0" smtClean="0"/>
              <a:t>: </a:t>
            </a:r>
            <a:r>
              <a:rPr lang="en-US" dirty="0" err="1" smtClean="0"/>
              <a:t>etika</a:t>
            </a:r>
            <a:r>
              <a:rPr lang="en-US" dirty="0" smtClean="0"/>
              <a:t> </a:t>
            </a:r>
            <a:r>
              <a:rPr lang="en-US" dirty="0" err="1" smtClean="0"/>
              <a:t>kedokteran</a:t>
            </a:r>
            <a:r>
              <a:rPr lang="en-US" dirty="0" smtClean="0"/>
              <a:t>, </a:t>
            </a:r>
            <a:r>
              <a:rPr lang="en-US" dirty="0" err="1" smtClean="0"/>
              <a:t>jurnalistik</a:t>
            </a:r>
            <a:r>
              <a:rPr lang="en-US" dirty="0" smtClean="0"/>
              <a:t>, </a:t>
            </a:r>
            <a:r>
              <a:rPr lang="en-US" dirty="0" err="1" smtClean="0"/>
              <a:t>pejabat</a:t>
            </a:r>
            <a:r>
              <a:rPr lang="en-US" dirty="0" smtClean="0"/>
              <a:t> </a:t>
            </a:r>
            <a:r>
              <a:rPr lang="en-US" dirty="0" err="1" smtClean="0"/>
              <a:t>negara</a:t>
            </a:r>
            <a:r>
              <a:rPr lang="en-US" dirty="0" smtClean="0"/>
              <a:t>, </a:t>
            </a:r>
            <a:r>
              <a:rPr lang="en-US" dirty="0" err="1" smtClean="0"/>
              <a:t>pengacara</a:t>
            </a:r>
            <a:r>
              <a:rPr lang="en-US" dirty="0" smtClean="0"/>
              <a:t>, </a:t>
            </a:r>
            <a:r>
              <a:rPr lang="en-US" dirty="0" err="1" smtClean="0"/>
              <a:t>keperawatan</a:t>
            </a:r>
            <a:r>
              <a:rPr lang="en-US" dirty="0" smtClean="0"/>
              <a:t>, </a:t>
            </a:r>
            <a:r>
              <a:rPr lang="en-US" dirty="0" err="1" smtClean="0"/>
              <a:t>keguruan</a:t>
            </a:r>
            <a:r>
              <a:rPr lang="en-US" dirty="0" smtClean="0"/>
              <a:t>. </a:t>
            </a:r>
          </a:p>
          <a:p>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dirty="0" smtClean="0"/>
              <a:t>ARTI ETIKA</a:t>
            </a:r>
            <a:endParaRPr lang="en-US" dirty="0"/>
          </a:p>
        </p:txBody>
      </p:sp>
    </p:spTree>
    <p:extLst>
      <p:ext uri="{BB962C8B-B14F-4D97-AF65-F5344CB8AC3E}">
        <p14:creationId xmlns:p14="http://schemas.microsoft.com/office/powerpoint/2010/main" val="312890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2533</Words>
  <Application>Microsoft Office PowerPoint</Application>
  <PresentationFormat>On-screen Show (4:3)</PresentationFormat>
  <Paragraphs>245</Paragraphs>
  <Slides>54</Slides>
  <Notes>0</Notes>
  <HiddenSlides>0</HiddenSlides>
  <MMClips>0</MMClips>
  <ScaleCrop>false</ScaleCrop>
  <HeadingPairs>
    <vt:vector size="4" baseType="variant">
      <vt:variant>
        <vt:lpstr>Theme</vt:lpstr>
      </vt:variant>
      <vt:variant>
        <vt:i4>4</vt:i4>
      </vt:variant>
      <vt:variant>
        <vt:lpstr>Slide Titles</vt:lpstr>
      </vt:variant>
      <vt:variant>
        <vt:i4>54</vt:i4>
      </vt:variant>
    </vt:vector>
  </HeadingPairs>
  <TitlesOfParts>
    <vt:vector size="58" baseType="lpstr">
      <vt:lpstr>Office Theme</vt:lpstr>
      <vt:lpstr>Concourse</vt:lpstr>
      <vt:lpstr>Austin</vt:lpstr>
      <vt:lpstr>1_Austin</vt:lpstr>
      <vt:lpstr>ETIKA PEMBANGUNAN</vt:lpstr>
      <vt:lpstr>MATERI POKOK</vt:lpstr>
      <vt:lpstr>PowerPoint Presentation</vt:lpstr>
      <vt:lpstr>PENDAHULUAN</vt:lpstr>
      <vt:lpstr>PowerPoint Presentation</vt:lpstr>
      <vt:lpstr>PowerPoint Presentation</vt:lpstr>
      <vt:lpstr>FILSAFAT: PHILIA-SOPHIA CINTA KEBIJAKSANAAN</vt:lpstr>
      <vt:lpstr>BAGAIMANA CARANYA?</vt:lpstr>
      <vt:lpstr>ARTI ETIKA</vt:lpstr>
      <vt:lpstr>PowerPoint Presentation</vt:lpstr>
      <vt:lpstr>NILAI</vt:lpstr>
      <vt:lpstr>ETIKA PEMBANGUNAN</vt:lpstr>
      <vt:lpstr>PENGERTIAN ETIKA DAN ETIKA PEMBANGUNAN</vt:lpstr>
      <vt:lpstr>PowerPoint Presentation</vt:lpstr>
      <vt:lpstr>PowerPoint Presentation</vt:lpstr>
      <vt:lpstr>MISI UTAMA ETIKA PEMBANGUNAN</vt:lpstr>
      <vt:lpstr>TIGA NILAI ETIK PEMBANGUNAN</vt:lpstr>
      <vt:lpstr>CARA MENFORMULASIKAN ETIKA PEMB MENJADI BIDANG KAJIAN</vt:lpstr>
      <vt:lpstr>PowerPoint Presentation</vt:lpstr>
      <vt:lpstr>PowerPoint Presentation</vt:lpstr>
      <vt:lpstr>PERKEMBANGAN  ETIKA PEMBANGUNAN </vt:lpstr>
      <vt:lpstr>PowerPoint Presentation</vt:lpstr>
      <vt:lpstr>PowerPoint Presentation</vt:lpstr>
      <vt:lpstr>PowerPoint Presentation</vt:lpstr>
      <vt:lpstr>DESKRIPSI DUNIA: SEDANG MENDERITA</vt:lpstr>
      <vt:lpstr>PowerPoint Presentation</vt:lpstr>
      <vt:lpstr>PEMBANGUNAN YANG BELUM MEMBERDAYAKAN</vt:lpstr>
      <vt:lpstr>PowerPoint Presentation</vt:lpstr>
      <vt:lpstr>PowerPoint Presentation</vt:lpstr>
      <vt:lpstr>PowerPoint Presentation</vt:lpstr>
      <vt:lpstr>PowerPoint Presentation</vt:lpstr>
      <vt:lpstr>PowerPoint Presentation</vt:lpstr>
      <vt:lpstr>SITUASI DI INDONESIA</vt:lpstr>
      <vt:lpstr>PowerPoint Presentation</vt:lpstr>
      <vt:lpstr>PowerPoint Presentation</vt:lpstr>
      <vt:lpstr>PowerPoint Presentation</vt:lpstr>
      <vt:lpstr>PowerPoint Presentation</vt:lpstr>
      <vt:lpstr>DOMENSI ETIKA PEMBANGUNAN YANG DIABAIKAN</vt:lpstr>
      <vt:lpstr>DIMENSI IDEOLOGI PEMBANGUNAN</vt:lpstr>
      <vt:lpstr>DIMENSI ORIENTASI PEMBANGUNAN</vt:lpstr>
      <vt:lpstr>DIMENSI PROSES PEMBANGUNAN</vt:lpstr>
      <vt:lpstr>DIMENSI PELAKU PEMBANGUNAN</vt:lpstr>
      <vt:lpstr>APA YANG HARUS DILAKUKAN: DALAM DIMENSI IDEOLOGI</vt:lpstr>
      <vt:lpstr>DALAM DIMENSI ORIENTASI PEMBANGUNAN </vt:lpstr>
      <vt:lpstr>DIMENSI PROSES PEMBANGUNAN</vt:lpstr>
      <vt:lpstr>DALAM DIMENSI PELAKU PEMBANGUNAN</vt:lpstr>
      <vt:lpstr>KESIMPULAN</vt:lpstr>
      <vt:lpstr>DESIGN ETIKA PEMBANGUNAN</vt:lpstr>
      <vt:lpstr>DAFTAR PUSTAKA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ETIKAPEMBANGUNAN</dc:title>
  <dc:creator>S2 APMD</dc:creator>
  <cp:lastModifiedBy>LENOVO</cp:lastModifiedBy>
  <cp:revision>69</cp:revision>
  <dcterms:created xsi:type="dcterms:W3CDTF">2016-08-04T12:57:36Z</dcterms:created>
  <dcterms:modified xsi:type="dcterms:W3CDTF">2020-03-06T09:57:50Z</dcterms:modified>
</cp:coreProperties>
</file>