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handoutMasterIdLst>
    <p:handoutMasterId r:id="rId70"/>
  </p:handoutMasterIdLst>
  <p:sldIdLst>
    <p:sldId id="256" r:id="rId2"/>
    <p:sldId id="257" r:id="rId3"/>
    <p:sldId id="259" r:id="rId4"/>
    <p:sldId id="260" r:id="rId5"/>
    <p:sldId id="258" r:id="rId6"/>
    <p:sldId id="261" r:id="rId7"/>
    <p:sldId id="262" r:id="rId8"/>
    <p:sldId id="263" r:id="rId9"/>
    <p:sldId id="270" r:id="rId10"/>
    <p:sldId id="272" r:id="rId11"/>
    <p:sldId id="280" r:id="rId12"/>
    <p:sldId id="285" r:id="rId13"/>
    <p:sldId id="273" r:id="rId14"/>
    <p:sldId id="271" r:id="rId15"/>
    <p:sldId id="264" r:id="rId16"/>
    <p:sldId id="265" r:id="rId17"/>
    <p:sldId id="276" r:id="rId18"/>
    <p:sldId id="277" r:id="rId19"/>
    <p:sldId id="296" r:id="rId20"/>
    <p:sldId id="269" r:id="rId21"/>
    <p:sldId id="266" r:id="rId22"/>
    <p:sldId id="274" r:id="rId23"/>
    <p:sldId id="282" r:id="rId24"/>
    <p:sldId id="281" r:id="rId25"/>
    <p:sldId id="267" r:id="rId26"/>
    <p:sldId id="297" r:id="rId27"/>
    <p:sldId id="275" r:id="rId28"/>
    <p:sldId id="283" r:id="rId29"/>
    <p:sldId id="284" r:id="rId30"/>
    <p:sldId id="298" r:id="rId31"/>
    <p:sldId id="299" r:id="rId32"/>
    <p:sldId id="320" r:id="rId33"/>
    <p:sldId id="321" r:id="rId34"/>
    <p:sldId id="322" r:id="rId35"/>
    <p:sldId id="323" r:id="rId36"/>
    <p:sldId id="324" r:id="rId37"/>
    <p:sldId id="325" r:id="rId38"/>
    <p:sldId id="326" r:id="rId39"/>
    <p:sldId id="286" r:id="rId40"/>
    <p:sldId id="287" r:id="rId41"/>
    <p:sldId id="294" r:id="rId42"/>
    <p:sldId id="295" r:id="rId43"/>
    <p:sldId id="288" r:id="rId44"/>
    <p:sldId id="308" r:id="rId45"/>
    <p:sldId id="289" r:id="rId46"/>
    <p:sldId id="300" r:id="rId47"/>
    <p:sldId id="290" r:id="rId48"/>
    <p:sldId id="291" r:id="rId49"/>
    <p:sldId id="292" r:id="rId50"/>
    <p:sldId id="293" r:id="rId51"/>
    <p:sldId id="302" r:id="rId52"/>
    <p:sldId id="303" r:id="rId53"/>
    <p:sldId id="309" r:id="rId54"/>
    <p:sldId id="310" r:id="rId55"/>
    <p:sldId id="311" r:id="rId56"/>
    <p:sldId id="312" r:id="rId57"/>
    <p:sldId id="313" r:id="rId58"/>
    <p:sldId id="314" r:id="rId59"/>
    <p:sldId id="315" r:id="rId60"/>
    <p:sldId id="316" r:id="rId61"/>
    <p:sldId id="317" r:id="rId62"/>
    <p:sldId id="318" r:id="rId63"/>
    <p:sldId id="319" r:id="rId64"/>
    <p:sldId id="306" r:id="rId65"/>
    <p:sldId id="307" r:id="rId66"/>
    <p:sldId id="304" r:id="rId67"/>
    <p:sldId id="305" r:id="rId68"/>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6394EF45-A23D-4711-BA77-048BCDBAB53A}" type="datetimeFigureOut">
              <a:rPr lang="id-ID" smtClean="0"/>
              <a:pPr/>
              <a:t>24/03/2020</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7DBC755D-FEAE-4624-8815-189DCCD811EF}" type="slidenum">
              <a:rPr lang="id-ID" smtClean="0"/>
              <a:pPr/>
              <a:t>‹#›</a:t>
            </a:fld>
            <a:endParaRPr lang="id-ID"/>
          </a:p>
        </p:txBody>
      </p:sp>
    </p:spTree>
    <p:extLst>
      <p:ext uri="{BB962C8B-B14F-4D97-AF65-F5344CB8AC3E}">
        <p14:creationId xmlns:p14="http://schemas.microsoft.com/office/powerpoint/2010/main" val="3301756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2511BEFC-F9E9-4A5E-9BC8-7B3A21D8E875}" type="datetimeFigureOut">
              <a:rPr lang="id-ID" smtClean="0"/>
              <a:t>24/03/2020</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29170588-0CD2-43F9-AF61-C2E125C67B7E}" type="slidenum">
              <a:rPr lang="id-ID" smtClean="0"/>
              <a:t>‹#›</a:t>
            </a:fld>
            <a:endParaRPr lang="id-ID"/>
          </a:p>
        </p:txBody>
      </p:sp>
    </p:spTree>
    <p:extLst>
      <p:ext uri="{BB962C8B-B14F-4D97-AF65-F5344CB8AC3E}">
        <p14:creationId xmlns:p14="http://schemas.microsoft.com/office/powerpoint/2010/main" val="2661913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29170588-0CD2-43F9-AF61-C2E125C67B7E}" type="slidenum">
              <a:rPr lang="id-ID" smtClean="0"/>
              <a:t>10</a:t>
            </a:fld>
            <a:endParaRPr lang="id-ID"/>
          </a:p>
        </p:txBody>
      </p:sp>
    </p:spTree>
    <p:extLst>
      <p:ext uri="{BB962C8B-B14F-4D97-AF65-F5344CB8AC3E}">
        <p14:creationId xmlns:p14="http://schemas.microsoft.com/office/powerpoint/2010/main" val="3279626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0D5AD7-FF18-4A35-80D2-D92B31A03BBF}" type="datetimeFigureOut">
              <a:rPr lang="id-ID" smtClean="0"/>
              <a:pPr/>
              <a:t>24/03/2020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CAE5D9-DB55-476C-ABF9-C3AF0DC621E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0D5AD7-FF18-4A35-80D2-D92B31A03BBF}" type="datetimeFigureOut">
              <a:rPr lang="id-ID" smtClean="0"/>
              <a:pPr/>
              <a:t>24/03/2020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CAE5D9-DB55-476C-ABF9-C3AF0DC621E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428736"/>
            <a:ext cx="7772400" cy="1470025"/>
          </a:xfrm>
        </p:spPr>
        <p:txBody>
          <a:bodyPr/>
          <a:lstStyle/>
          <a:p>
            <a:r>
              <a:rPr lang="id-ID" b="1" dirty="0" smtClean="0"/>
              <a:t>SISTEM USAHA KESEJAHTERAAN SOSIAL</a:t>
            </a:r>
            <a:endParaRPr lang="id-ID" b="1" dirty="0"/>
          </a:p>
        </p:txBody>
      </p:sp>
      <p:sp>
        <p:nvSpPr>
          <p:cNvPr id="3" name="Subtitle 2"/>
          <p:cNvSpPr>
            <a:spLocks noGrp="1"/>
          </p:cNvSpPr>
          <p:nvPr>
            <p:ph type="subTitle" idx="1"/>
          </p:nvPr>
        </p:nvSpPr>
        <p:spPr/>
        <p:txBody>
          <a:bodyPr>
            <a:normAutofit/>
          </a:bodyPr>
          <a:lstStyle/>
          <a:p>
            <a:r>
              <a:rPr lang="id-ID" sz="2800" b="1" dirty="0" smtClean="0"/>
              <a:t>DRA. ANASTASIA ADIWIRAHAYU M.SI</a:t>
            </a:r>
            <a:endParaRPr lang="id-ID" sz="2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338"/>
            <a:ext cx="8229600" cy="1143000"/>
          </a:xfrm>
        </p:spPr>
        <p:txBody>
          <a:bodyPr/>
          <a:lstStyle/>
          <a:p>
            <a:endParaRPr lang="id-ID" dirty="0"/>
          </a:p>
        </p:txBody>
      </p:sp>
      <p:sp>
        <p:nvSpPr>
          <p:cNvPr id="3" name="Content Placeholder 2"/>
          <p:cNvSpPr>
            <a:spLocks noGrp="1"/>
          </p:cNvSpPr>
          <p:nvPr>
            <p:ph idx="1"/>
          </p:nvPr>
        </p:nvSpPr>
        <p:spPr>
          <a:xfrm>
            <a:off x="500034" y="642918"/>
            <a:ext cx="8229600" cy="4525963"/>
          </a:xfrm>
        </p:spPr>
        <p:txBody>
          <a:bodyPr>
            <a:noAutofit/>
          </a:bodyPr>
          <a:lstStyle/>
          <a:p>
            <a:pPr algn="just">
              <a:buNone/>
            </a:pPr>
            <a:r>
              <a:rPr lang="id-ID" sz="2700" dirty="0" smtClean="0"/>
              <a:t>3.Kondisi terpenuhinya kebutuhan material, spiritual dan sosial warga negara dapat mengembangkan diri sehingga dapat melaksanakan fungsi sosial secara wajar ( UU no 11 thn 2009 )</a:t>
            </a:r>
          </a:p>
          <a:p>
            <a:pPr algn="just">
              <a:buNone/>
            </a:pPr>
            <a:r>
              <a:rPr lang="id-ID" sz="2700" b="1" dirty="0" smtClean="0"/>
              <a:t>b. Keberfungsian  Sosial dan Kesejahteraan Sosial</a:t>
            </a:r>
          </a:p>
          <a:p>
            <a:pPr algn="just"/>
            <a:r>
              <a:rPr lang="id-ID" sz="2700" dirty="0" smtClean="0"/>
              <a:t>Keberfungsian sosial suatu konsep kunci untuk memahami kesejahteraan sosial dan konsep yang penting bagi pekerjaan sosial</a:t>
            </a:r>
          </a:p>
          <a:p>
            <a:pPr algn="just"/>
            <a:r>
              <a:rPr lang="id-ID" sz="2700" dirty="0" smtClean="0"/>
              <a:t>Keberfungsian sosial tidak lepas dari karakteristik orang dengan lingkungannya</a:t>
            </a:r>
          </a:p>
          <a:p>
            <a:pPr algn="just"/>
            <a:r>
              <a:rPr lang="id-ID" sz="2700" dirty="0" smtClean="0"/>
              <a:t>Sebagai kegiatan –kegiatan yang dianggap penting dalam menampilkan beberapa peranan yang diharapkan. </a:t>
            </a:r>
            <a:endParaRPr lang="id-ID" sz="27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500"/>
            <a:ext cx="8229600" cy="1143000"/>
          </a:xfrm>
        </p:spPr>
        <p:txBody>
          <a:bodyPr/>
          <a:lstStyle/>
          <a:p>
            <a:endParaRPr lang="id-ID" dirty="0"/>
          </a:p>
        </p:txBody>
      </p:sp>
      <p:sp>
        <p:nvSpPr>
          <p:cNvPr id="3" name="Content Placeholder 2"/>
          <p:cNvSpPr>
            <a:spLocks noGrp="1"/>
          </p:cNvSpPr>
          <p:nvPr>
            <p:ph idx="1"/>
          </p:nvPr>
        </p:nvSpPr>
        <p:spPr>
          <a:xfrm>
            <a:off x="214282" y="571480"/>
            <a:ext cx="8229600" cy="4525963"/>
          </a:xfrm>
        </p:spPr>
        <p:txBody>
          <a:bodyPr>
            <a:noAutofit/>
          </a:bodyPr>
          <a:lstStyle/>
          <a:p>
            <a:pPr algn="just"/>
            <a:r>
              <a:rPr lang="id-ID" sz="2800" dirty="0" smtClean="0"/>
              <a:t>Keberfungsian sosial menunjuk pada cara –cara individu maupun kolektivitas dalam rangka melaksanakan tugas –tugas kehidupannya dan memenuhi kebutuhan utamanya ( Siporin)</a:t>
            </a:r>
          </a:p>
          <a:p>
            <a:pPr algn="just"/>
            <a:r>
              <a:rPr lang="id-ID" sz="2800" dirty="0" smtClean="0"/>
              <a:t>Kemampuan mengatasi tuntutanlingkungan yang merupakan tugas –tugas kehidupan (Bartlett)</a:t>
            </a:r>
          </a:p>
          <a:p>
            <a:pPr algn="just"/>
            <a:r>
              <a:rPr lang="id-ID" sz="2800" dirty="0" smtClean="0"/>
              <a:t>Keberfungsian sosial yang positif : kemampuan sesorang untuk menangani tugas-tugas aktivitas yang penting dalam memenuhi kebutuhan dasar dan melaksanakan peranan sosial utamanya sebagaimana yang diharapkan oleh kebudayaan dan suatu komunitas yang khusus ( Karls &amp; Wandrei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285860"/>
            <a:ext cx="8229600" cy="4525963"/>
          </a:xfrm>
        </p:spPr>
        <p:txBody>
          <a:bodyPr>
            <a:normAutofit fontScale="92500" lnSpcReduction="10000"/>
          </a:bodyPr>
          <a:lstStyle/>
          <a:p>
            <a:pPr algn="just">
              <a:buNone/>
            </a:pPr>
            <a:r>
              <a:rPr lang="id-ID" dirty="0" smtClean="0"/>
              <a:t>Pada intinya keberfungsian sosial menunjukkan keseimbangan pertukaran, kesesuaian, kecocokkan, dan penyesuaian timbal balik secara individu, kolektif dan lingkungan mereka.</a:t>
            </a:r>
          </a:p>
          <a:p>
            <a:pPr algn="just">
              <a:buNone/>
            </a:pPr>
            <a:r>
              <a:rPr lang="id-ID" dirty="0" smtClean="0"/>
              <a:t>Penilaian keberfungsian sosial didasarkan atas:</a:t>
            </a:r>
          </a:p>
          <a:p>
            <a:pPr algn="just"/>
            <a:r>
              <a:rPr lang="id-ID" dirty="0" smtClean="0"/>
              <a:t>Apakah keberfungsian sosial tersebut sudah memenuhi kebutuhan dan memberikan kesejahteraan bagi orang dan komunitasnya ?</a:t>
            </a:r>
          </a:p>
          <a:p>
            <a:pPr algn="just"/>
            <a:r>
              <a:rPr lang="id-ID" dirty="0" smtClean="0"/>
              <a:t>Apakah keberfungsian sosial tersebut normal dan dibenarkan secara sosial ?</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b="1" dirty="0" smtClean="0"/>
              <a:t>c.Kesejahteraan dan Kualitas Hidup.</a:t>
            </a:r>
            <a:endParaRPr lang="id-ID" b="1" dirty="0"/>
          </a:p>
        </p:txBody>
      </p:sp>
      <p:sp>
        <p:nvSpPr>
          <p:cNvPr id="3" name="Content Placeholder 2"/>
          <p:cNvSpPr>
            <a:spLocks noGrp="1"/>
          </p:cNvSpPr>
          <p:nvPr>
            <p:ph idx="1"/>
          </p:nvPr>
        </p:nvSpPr>
        <p:spPr/>
        <p:txBody>
          <a:bodyPr>
            <a:normAutofit fontScale="92500"/>
          </a:bodyPr>
          <a:lstStyle/>
          <a:p>
            <a:pPr algn="just"/>
            <a:r>
              <a:rPr lang="id-ID" dirty="0" smtClean="0"/>
              <a:t>Kualitas hidup selalu digunakan untuk mendiskripsikan kehidupan yang baik dalam beberapa ilmu (pengukuran berbeda)</a:t>
            </a:r>
          </a:p>
          <a:p>
            <a:pPr algn="just"/>
            <a:r>
              <a:rPr lang="id-ID" dirty="0" smtClean="0"/>
              <a:t>Dalam kesejahteraan sosial dimensi kualitas hidup tidak hanya fisik tetapi juga dimensi sosial .</a:t>
            </a:r>
          </a:p>
          <a:p>
            <a:pPr algn="just"/>
            <a:r>
              <a:rPr lang="id-ID" dirty="0" smtClean="0"/>
              <a:t>Konsep kualitas hidup merupakan konsep yang luas yang dipengaruhi oleh kondisi fisik ,psikologi, kemandirian individu serta hubungan sosial individu dengan lingkungannya</a:t>
            </a:r>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smtClean="0"/>
          </a:p>
          <a:p>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fontScale="92500" lnSpcReduction="20000"/>
          </a:bodyPr>
          <a:lstStyle/>
          <a:p>
            <a:pPr algn="just"/>
            <a:r>
              <a:rPr lang="id-ID" dirty="0" smtClean="0"/>
              <a:t>Untuk mewujudkan kualitas hidup diperlukan upaya untuk pemeliharaan taraf kesejahteraan sosial.</a:t>
            </a:r>
          </a:p>
          <a:p>
            <a:pPr algn="just"/>
            <a:r>
              <a:rPr lang="id-ID" dirty="0" smtClean="0"/>
              <a:t>Cara mewujudkan  kesejahteraan sosial dilaksanakan berbagai macam upaya, program dan kegiatan yang disebut usaha kesejahteraan sosial  yang dilaksanakan pemerintah dan masyarakat</a:t>
            </a:r>
          </a:p>
          <a:p>
            <a:pPr algn="just"/>
            <a:r>
              <a:rPr lang="id-ID" dirty="0" smtClean="0"/>
              <a:t>Pemerintah mempunyai tanggung jawab dalam usaha kesejahteraan sosial dan masyarakat membantu untuk melaksanakan</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r>
              <a:rPr lang="id-ID" sz="4000" b="1" dirty="0" smtClean="0"/>
              <a:t>USAHA KESEJAHTERAAN SOSIAL</a:t>
            </a:r>
            <a:endParaRPr lang="id-ID" sz="4000" b="1" dirty="0"/>
          </a:p>
        </p:txBody>
      </p:sp>
      <p:sp>
        <p:nvSpPr>
          <p:cNvPr id="3" name="Content Placeholder 2"/>
          <p:cNvSpPr>
            <a:spLocks noGrp="1"/>
          </p:cNvSpPr>
          <p:nvPr>
            <p:ph idx="1"/>
          </p:nvPr>
        </p:nvSpPr>
        <p:spPr>
          <a:xfrm>
            <a:off x="214282" y="1071546"/>
            <a:ext cx="8229600" cy="4525963"/>
          </a:xfrm>
        </p:spPr>
        <p:txBody>
          <a:bodyPr>
            <a:noAutofit/>
          </a:bodyPr>
          <a:lstStyle/>
          <a:p>
            <a:pPr marL="514350" indent="-514350">
              <a:buNone/>
            </a:pPr>
            <a:r>
              <a:rPr lang="id-ID" sz="2400" b="1" dirty="0" smtClean="0"/>
              <a:t>a. Pengertian </a:t>
            </a:r>
            <a:r>
              <a:rPr lang="id-ID" sz="2400" dirty="0" smtClean="0"/>
              <a:t>:</a:t>
            </a:r>
          </a:p>
          <a:p>
            <a:pPr marL="514350" indent="-514350" algn="just"/>
            <a:r>
              <a:rPr lang="id-ID" sz="2400" dirty="0" smtClean="0"/>
              <a:t>Sebagai kegiatan - kegiatan yang terutama dan secara langsung yang berhubungan dengan pertolongan dan penyempurnaan sumber- sumber manusia dan kegiatan ini meliputi usaha asistensi sosial, asuransi sosial, kesejahteraan anak, pencegahan kriminalitas, kesehatan mental, kesehatan masyarakat, pendidikan, rekreasi, perlindungan buruh dan perumahan .  (Frienlander )</a:t>
            </a:r>
          </a:p>
          <a:p>
            <a:pPr marL="514350" indent="-514350" algn="just"/>
            <a:r>
              <a:rPr lang="id-ID" sz="2400" dirty="0" smtClean="0"/>
              <a:t>Semua intervensi sosial yang mempunyai perhatian utama dan langsung dengan peningkatan kesejahteraan individu  dan masyarakat secara keseluruhan ( Romanyshyn )</a:t>
            </a:r>
          </a:p>
          <a:p>
            <a:pPr marL="514350" indent="-514350" algn="just"/>
            <a:r>
              <a:rPr lang="id-ID" sz="2400" dirty="0" smtClean="0"/>
              <a:t>Semua upaya,program ,kegiatan, yang ditujukan untuk mewujudkan , membina,memelihara, memulihkan dan mengembangkan kesejahteraan sosial (UU no 6 tahun 1974 )</a:t>
            </a:r>
            <a:endParaRPr lang="id-ID"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500"/>
            <a:ext cx="8229600" cy="1143000"/>
          </a:xfrm>
        </p:spPr>
        <p:txBody>
          <a:bodyPr/>
          <a:lstStyle/>
          <a:p>
            <a:endParaRPr lang="id-ID" dirty="0"/>
          </a:p>
        </p:txBody>
      </p:sp>
      <p:sp>
        <p:nvSpPr>
          <p:cNvPr id="3" name="Content Placeholder 2"/>
          <p:cNvSpPr>
            <a:spLocks noGrp="1"/>
          </p:cNvSpPr>
          <p:nvPr>
            <p:ph idx="1"/>
          </p:nvPr>
        </p:nvSpPr>
        <p:spPr>
          <a:xfrm>
            <a:off x="357158" y="857232"/>
            <a:ext cx="8229600" cy="4525963"/>
          </a:xfrm>
        </p:spPr>
        <p:txBody>
          <a:bodyPr>
            <a:noAutofit/>
          </a:bodyPr>
          <a:lstStyle/>
          <a:p>
            <a:pPr algn="just"/>
            <a:r>
              <a:rPr lang="id-ID" sz="2600" dirty="0" smtClean="0"/>
              <a:t>Dalam usaha pekerjaan sosial  merupakan </a:t>
            </a:r>
            <a:r>
              <a:rPr lang="id-ID" sz="2600" i="1" dirty="0" smtClean="0"/>
              <a:t>metha –institution </a:t>
            </a:r>
            <a:r>
              <a:rPr lang="id-ID" sz="2600" dirty="0" smtClean="0"/>
              <a:t>dalam arti dalam usaha kesejahteraan sosial baik yang dilaksanakan pemerintah maupun masyarakat, baik langsung maupun tidak langsung maka profesi pekerjaan sosial merupakan profesi utama di dalamnya ( Siporin )</a:t>
            </a:r>
          </a:p>
          <a:p>
            <a:pPr algn="just"/>
            <a:r>
              <a:rPr lang="id-ID" sz="2600" dirty="0" smtClean="0"/>
              <a:t>Merupakan penyelenggaraan kesejahteraan sosial yaitu upaya yang terarah,terpadu dan berkelanjutan yang dilakukan pemerintah ,pemerintah daerah dan masyarakat dalam bentuk pelayanan sosial guna memenuhi kebutuhan dasar setiap warga negara yang meliputi rehabilitasi sosial, jaminan sosial, pemberdayaan sosial dan perlindungan sosial ( UU no 11 tahun 2009)</a:t>
            </a:r>
          </a:p>
          <a:p>
            <a:pPr algn="just">
              <a:buNone/>
            </a:pPr>
            <a:endParaRPr lang="id-ID"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Rehabilitasi Sosial</a:t>
            </a:r>
            <a:endParaRPr lang="id-ID" sz="3600" b="1" dirty="0"/>
          </a:p>
        </p:txBody>
      </p:sp>
      <p:sp>
        <p:nvSpPr>
          <p:cNvPr id="3" name="Content Placeholder 2"/>
          <p:cNvSpPr>
            <a:spLocks noGrp="1"/>
          </p:cNvSpPr>
          <p:nvPr>
            <p:ph idx="1"/>
          </p:nvPr>
        </p:nvSpPr>
        <p:spPr>
          <a:xfrm>
            <a:off x="357158" y="1214422"/>
            <a:ext cx="8229600" cy="4525963"/>
          </a:xfrm>
        </p:spPr>
        <p:txBody>
          <a:bodyPr>
            <a:normAutofit fontScale="92500" lnSpcReduction="10000"/>
          </a:bodyPr>
          <a:lstStyle/>
          <a:p>
            <a:pPr algn="just"/>
            <a:r>
              <a:rPr lang="id-ID" dirty="0" smtClean="0"/>
              <a:t>Proses untuk memulihkan dan mengembangkan kemampuan seseorang yang  mengalami disfungsi sosial agar dapat melaksanakan fungsi sosialnya secara wajar.</a:t>
            </a:r>
          </a:p>
          <a:p>
            <a:pPr algn="just">
              <a:buNone/>
            </a:pPr>
            <a:r>
              <a:rPr lang="id-ID" b="1" dirty="0" smtClean="0"/>
              <a:t>Jaminan Sosial</a:t>
            </a:r>
          </a:p>
          <a:p>
            <a:pPr algn="just"/>
            <a:r>
              <a:rPr lang="id-ID" dirty="0" smtClean="0"/>
              <a:t>Upaya untuk memberikan perlindungan kepada masyarakat untuk mengatasi masalah terkait dengan kerentanan sosial dan resiko sosial</a:t>
            </a:r>
          </a:p>
          <a:p>
            <a:pPr algn="just"/>
            <a:r>
              <a:rPr lang="id-ID" dirty="0" smtClean="0"/>
              <a:t>Bentuk jaminan sosial asuransi sosial dan bantuan sosial</a:t>
            </a: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30236"/>
            <a:ext cx="8229600" cy="1060472"/>
          </a:xfrm>
        </p:spPr>
        <p:txBody>
          <a:bodyPr>
            <a:noAutofit/>
          </a:bodyPr>
          <a:lstStyle/>
          <a:p>
            <a:pPr algn="just"/>
            <a:r>
              <a:rPr lang="id-ID" sz="4000" dirty="0" smtClean="0"/>
              <a:t>    :</a:t>
            </a:r>
            <a:br>
              <a:rPr lang="id-ID" sz="4000" dirty="0" smtClean="0"/>
            </a:br>
            <a:endParaRPr lang="id-ID" sz="4000" dirty="0"/>
          </a:p>
        </p:txBody>
      </p:sp>
      <p:sp>
        <p:nvSpPr>
          <p:cNvPr id="3" name="Content Placeholder 2"/>
          <p:cNvSpPr>
            <a:spLocks noGrp="1"/>
          </p:cNvSpPr>
          <p:nvPr>
            <p:ph idx="1"/>
          </p:nvPr>
        </p:nvSpPr>
        <p:spPr>
          <a:xfrm>
            <a:off x="214282" y="571480"/>
            <a:ext cx="8229600" cy="4525963"/>
          </a:xfrm>
        </p:spPr>
        <p:txBody>
          <a:bodyPr>
            <a:noAutofit/>
          </a:bodyPr>
          <a:lstStyle/>
          <a:p>
            <a:pPr algn="just">
              <a:buNone/>
            </a:pPr>
            <a:r>
              <a:rPr lang="id-ID" sz="2800" b="1" dirty="0" smtClean="0"/>
              <a:t>Pemberdayaan Sosial</a:t>
            </a:r>
          </a:p>
          <a:p>
            <a:pPr algn="just"/>
            <a:r>
              <a:rPr lang="id-ID" sz="2800" dirty="0" smtClean="0"/>
              <a:t>Memberdayakan seseorang, keluarga, kelompok dan masyarakat yang mengalami masalah kesejahteraan sosial agar mampu memenuhi kebutuhan secara mandiri</a:t>
            </a:r>
          </a:p>
          <a:p>
            <a:pPr algn="just"/>
            <a:r>
              <a:rPr lang="id-ID" sz="2800" dirty="0" smtClean="0"/>
              <a:t>Meningkatkan peran serta lembaga dan/ atau perseorangan sebagai potensi dan sumber daya dalam penyelenggaraan kesejahteraan sosial</a:t>
            </a:r>
          </a:p>
          <a:p>
            <a:pPr algn="just">
              <a:buNone/>
            </a:pPr>
            <a:r>
              <a:rPr lang="id-ID" sz="2800" b="1" dirty="0" smtClean="0"/>
              <a:t>Perlindungan Sosial</a:t>
            </a:r>
          </a:p>
          <a:p>
            <a:pPr algn="just"/>
            <a:r>
              <a:rPr lang="id-ID" sz="2800" dirty="0" smtClean="0"/>
              <a:t>Semua upaya yang diarahkan untuk mencegah dan menangani resiko dari guncangan dan kerentanan sosial</a:t>
            </a:r>
          </a:p>
          <a:p>
            <a:pPr algn="just">
              <a:buNone/>
            </a:pPr>
            <a:r>
              <a:rPr lang="id-ID" sz="2800" b="1" dirty="0" smtClean="0"/>
              <a:t> </a:t>
            </a:r>
          </a:p>
          <a:p>
            <a:pPr algn="just">
              <a:buNone/>
            </a:pPr>
            <a:endParaRPr lang="id-ID"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lanjutan</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Perlindungan sosial dilaksanakan dengan bantuan sosial,advokasi sosial, dan /atau bantuan hukum.</a:t>
            </a:r>
          </a:p>
          <a:p>
            <a:r>
              <a:rPr lang="id-ID" dirty="0" smtClean="0"/>
              <a:t>Bantuan sosial bersifat sementara/berkelanjutan dalam bentuk:</a:t>
            </a:r>
          </a:p>
          <a:p>
            <a:pPr>
              <a:buNone/>
            </a:pPr>
            <a:r>
              <a:rPr lang="id-ID" dirty="0" smtClean="0"/>
              <a:t>	- bantuan langsung</a:t>
            </a:r>
          </a:p>
          <a:p>
            <a:pPr>
              <a:buNone/>
            </a:pPr>
            <a:r>
              <a:rPr lang="id-ID" dirty="0" smtClean="0"/>
              <a:t>	- penyediaan aksebilitas</a:t>
            </a:r>
          </a:p>
          <a:p>
            <a:pPr>
              <a:buNone/>
            </a:pPr>
            <a:r>
              <a:rPr lang="id-ID" dirty="0" smtClean="0"/>
              <a:t>	- penguatan kelembagaan</a:t>
            </a:r>
          </a:p>
          <a:p>
            <a:r>
              <a:rPr lang="id-ID" dirty="0" smtClean="0"/>
              <a:t>Maksud dan tujuan perlindungan sosial  dalam bentuk bantuan sosial agar seorang,keluarga ,kelompok yang mengalami kegoncangan dapat bertahan hidup secara wajar</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id-ID" b="1" dirty="0" smtClean="0"/>
              <a:t>KOMPETENSI PERKULIAHAN </a:t>
            </a:r>
            <a:endParaRPr lang="id-ID" b="1" dirty="0"/>
          </a:p>
        </p:txBody>
      </p:sp>
      <p:sp>
        <p:nvSpPr>
          <p:cNvPr id="3" name="Content Placeholder 2"/>
          <p:cNvSpPr>
            <a:spLocks noGrp="1"/>
          </p:cNvSpPr>
          <p:nvPr>
            <p:ph idx="1"/>
          </p:nvPr>
        </p:nvSpPr>
        <p:spPr>
          <a:xfrm>
            <a:off x="571472" y="1285860"/>
            <a:ext cx="8229600" cy="4525963"/>
          </a:xfrm>
        </p:spPr>
        <p:txBody>
          <a:bodyPr>
            <a:normAutofit fontScale="92500" lnSpcReduction="20000"/>
          </a:bodyPr>
          <a:lstStyle/>
          <a:p>
            <a:pPr marL="514350" indent="-514350" algn="just">
              <a:buFont typeface="+mj-lt"/>
              <a:buAutoNum type="arabicPeriod"/>
            </a:pPr>
            <a:r>
              <a:rPr lang="id-ID" dirty="0" smtClean="0"/>
              <a:t>Memberikan gambaran umum mengenai hubungan antara Kesejahteraan Sosial ,Usaha Kesejahteraan dan  Pekerjaan Sosial sebagai suatu sistem.</a:t>
            </a:r>
          </a:p>
          <a:p>
            <a:pPr marL="514350" indent="-514350" algn="just">
              <a:buFont typeface="+mj-lt"/>
              <a:buAutoNum type="arabicPeriod"/>
            </a:pPr>
            <a:r>
              <a:rPr lang="id-ID" dirty="0" smtClean="0"/>
              <a:t>Memberikan gambaran umum mengenai kebijakan, landasan hukum formal dan program usaha kesejahteraan sosial khususnya di Indonesia yang dapat dijadikan sebagai salah satu solusi masalah sosial.</a:t>
            </a:r>
          </a:p>
          <a:p>
            <a:pPr marL="514350" indent="-514350" algn="just">
              <a:buFont typeface="+mj-lt"/>
              <a:buAutoNum type="arabicPeriod"/>
            </a:pPr>
            <a:r>
              <a:rPr lang="id-ID" dirty="0" smtClean="0"/>
              <a:t>Memahami peran pekerja sosial dalam proses pemberian pelayanan sosial</a:t>
            </a:r>
          </a:p>
          <a:p>
            <a:pPr marL="514350" indent="-514350">
              <a:buFont typeface="+mj-lt"/>
              <a:buAutoNum type="arabicPeriod"/>
            </a:pP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200" dirty="0" smtClean="0"/>
              <a:t>Kesimpulan pengertian usaha kesejahteraan sosial</a:t>
            </a:r>
            <a:endParaRPr lang="id-ID" sz="3200" dirty="0"/>
          </a:p>
        </p:txBody>
      </p:sp>
      <p:sp>
        <p:nvSpPr>
          <p:cNvPr id="3" name="Content Placeholder 2"/>
          <p:cNvSpPr>
            <a:spLocks noGrp="1"/>
          </p:cNvSpPr>
          <p:nvPr>
            <p:ph idx="1"/>
          </p:nvPr>
        </p:nvSpPr>
        <p:spPr/>
        <p:txBody>
          <a:bodyPr>
            <a:normAutofit fontScale="92500" lnSpcReduction="10000"/>
          </a:bodyPr>
          <a:lstStyle/>
          <a:p>
            <a:pPr algn="just"/>
            <a:r>
              <a:rPr lang="id-ID" dirty="0" smtClean="0"/>
              <a:t>UKS adalah semua upaya, program dan kegiatan yang ditujukan untuk mewujudkan , membina , memelihara , memulihkan dan mengembangkan kesejahteraan sosial.</a:t>
            </a:r>
          </a:p>
          <a:p>
            <a:pPr algn="just"/>
            <a:r>
              <a:rPr lang="id-ID" dirty="0" smtClean="0"/>
              <a:t>UKS dilaksanakan melalui program –program, bantuan materi dan pekerjaan sosial termasuk undang –undang yang  melandasinya untuk mencapai kondisi sejahtera</a:t>
            </a:r>
          </a:p>
          <a:p>
            <a:pPr algn="just"/>
            <a:r>
              <a:rPr lang="id-ID" dirty="0" smtClean="0"/>
              <a:t>Kegiatan –kegiatan usaha kesejahteraan sosial dilaksanakan melalui berbagai profesi</a:t>
            </a:r>
          </a:p>
          <a:p>
            <a:pPr algn="just">
              <a:buNone/>
            </a:pP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200" b="1" dirty="0" smtClean="0">
                <a:latin typeface="+mn-lt"/>
              </a:rPr>
              <a:t>b.Ciri Usaha Kesejahteraan Sosial</a:t>
            </a:r>
            <a:endParaRPr lang="id-ID" sz="3200" b="1" dirty="0">
              <a:latin typeface="+mn-lt"/>
            </a:endParaRPr>
          </a:p>
        </p:txBody>
      </p:sp>
      <p:sp>
        <p:nvSpPr>
          <p:cNvPr id="3" name="Content Placeholder 2"/>
          <p:cNvSpPr>
            <a:spLocks noGrp="1"/>
          </p:cNvSpPr>
          <p:nvPr>
            <p:ph idx="1"/>
          </p:nvPr>
        </p:nvSpPr>
        <p:spPr>
          <a:xfrm>
            <a:off x="642910" y="928670"/>
            <a:ext cx="8229600" cy="4525963"/>
          </a:xfrm>
        </p:spPr>
        <p:txBody>
          <a:bodyPr>
            <a:noAutofit/>
          </a:bodyPr>
          <a:lstStyle/>
          <a:p>
            <a:pPr algn="just"/>
            <a:r>
              <a:rPr lang="id-ID" sz="2500" dirty="0" smtClean="0"/>
              <a:t>Organisasi Formal ( terorganisasi dan dilaksanakan secara formal )</a:t>
            </a:r>
          </a:p>
          <a:p>
            <a:pPr algn="just"/>
            <a:r>
              <a:rPr lang="id-ID" sz="2500" dirty="0" smtClean="0"/>
              <a:t>Pendanaan ( tanggung jawab pemerintah dan masyarakat )</a:t>
            </a:r>
          </a:p>
          <a:p>
            <a:pPr algn="just"/>
            <a:r>
              <a:rPr lang="id-ID" sz="2500" dirty="0" smtClean="0"/>
              <a:t>Tuntutan kebutuhan manusia ( kebutuhan manusia secara keseluruhan )</a:t>
            </a:r>
          </a:p>
          <a:p>
            <a:pPr algn="just"/>
            <a:r>
              <a:rPr lang="id-ID" sz="2500" dirty="0" smtClean="0"/>
              <a:t>Profesionalisme ( dilaksanakan secara profesional berdasarkan kaidah ilmiah )</a:t>
            </a:r>
          </a:p>
          <a:p>
            <a:pPr algn="just"/>
            <a:r>
              <a:rPr lang="id-ID" sz="2500" dirty="0" smtClean="0"/>
              <a:t>Kebijakan Perangkat  Hukum/Perundang -undangan (ditunjang oleh seperangkat aturan /perundang undangan ) </a:t>
            </a:r>
          </a:p>
          <a:p>
            <a:pPr algn="just"/>
            <a:r>
              <a:rPr lang="id-ID" sz="2500" dirty="0" smtClean="0"/>
              <a:t>Peran serta masyarakat  ( melibatkan masyarakat agar berhasil dan memberi manfaat  )</a:t>
            </a:r>
          </a:p>
          <a:p>
            <a:pPr algn="just"/>
            <a:r>
              <a:rPr lang="id-ID" sz="2500" dirty="0" smtClean="0"/>
              <a:t>Data dan informasi kesejahteraan sosial ( data dan informasi yang tepat )</a:t>
            </a:r>
            <a:endParaRPr lang="id-ID" sz="25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3600" b="1" dirty="0" smtClean="0"/>
              <a:t>c. Tujuan Usaha Kesejahteraan sosial</a:t>
            </a:r>
            <a:endParaRPr lang="id-ID" sz="3600" b="1" dirty="0"/>
          </a:p>
        </p:txBody>
      </p:sp>
      <p:sp>
        <p:nvSpPr>
          <p:cNvPr id="3" name="Content Placeholder 2"/>
          <p:cNvSpPr>
            <a:spLocks noGrp="1"/>
          </p:cNvSpPr>
          <p:nvPr>
            <p:ph idx="1"/>
          </p:nvPr>
        </p:nvSpPr>
        <p:spPr>
          <a:xfrm>
            <a:off x="428596" y="928670"/>
            <a:ext cx="8229600" cy="4525963"/>
          </a:xfrm>
        </p:spPr>
        <p:txBody>
          <a:bodyPr>
            <a:noAutofit/>
          </a:bodyPr>
          <a:lstStyle/>
          <a:p>
            <a:pPr algn="just"/>
            <a:r>
              <a:rPr lang="id-ID" sz="2400" dirty="0" smtClean="0"/>
              <a:t>Untuk mencapai kehidupan yang sejahtera ( terpenuhinya kebutuhan pokok )</a:t>
            </a:r>
          </a:p>
          <a:p>
            <a:pPr algn="just"/>
            <a:r>
              <a:rPr lang="id-ID" sz="2400" dirty="0" smtClean="0"/>
              <a:t>Untuk mencapai penyesuaian diri yang baik  khususnya dengan  masyarakat di lingkungannya.</a:t>
            </a:r>
          </a:p>
          <a:p>
            <a:pPr algn="just">
              <a:buNone/>
            </a:pPr>
            <a:r>
              <a:rPr lang="id-ID" sz="2400" dirty="0" smtClean="0"/>
              <a:t>Menurut Schneiderman  ada 3 tujuan UKS :</a:t>
            </a:r>
          </a:p>
          <a:p>
            <a:pPr marL="514350" indent="-514350" algn="just">
              <a:buFont typeface="+mj-lt"/>
              <a:buAutoNum type="arabicPeriod"/>
            </a:pPr>
            <a:r>
              <a:rPr lang="id-ID" sz="2400" dirty="0" smtClean="0"/>
              <a:t>Pemeliharaan sistem ( pemeliharaan dan menjaga keseimbangan atau kelangsungan keberadaan nilai dan norma sosial ,aturan kemasyarakatan dalam masyarakat )</a:t>
            </a:r>
          </a:p>
          <a:p>
            <a:pPr marL="514350" indent="-514350" algn="just">
              <a:buFont typeface="+mj-lt"/>
              <a:buAutoNum type="arabicPeriod"/>
            </a:pPr>
            <a:r>
              <a:rPr lang="id-ID" sz="2400" dirty="0" smtClean="0"/>
              <a:t>Pengawasan Sistem ( pengawasan efektif terhadap perilaku yang tidak sesuai atau menyimpang dari norma –norma sosial )</a:t>
            </a:r>
          </a:p>
          <a:p>
            <a:pPr marL="514350" indent="-514350" algn="just">
              <a:buFont typeface="+mj-lt"/>
              <a:buAutoNum type="arabicPeriod"/>
            </a:pPr>
            <a:r>
              <a:rPr lang="id-ID" sz="2400" dirty="0" smtClean="0"/>
              <a:t>Perubahan sistem ( mengadakan perubahan ke arah berkembangnya  suatu sistem yang lebih efektif bagi masyarakat</a:t>
            </a:r>
            <a:endParaRPr lang="id-ID"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229600" cy="1143000"/>
          </a:xfrm>
        </p:spPr>
        <p:txBody>
          <a:bodyPr>
            <a:normAutofit/>
          </a:bodyPr>
          <a:lstStyle/>
          <a:p>
            <a:pPr algn="just"/>
            <a:r>
              <a:rPr lang="id-ID" sz="2800" dirty="0" smtClean="0">
                <a:latin typeface="+mn-lt"/>
              </a:rPr>
              <a:t>Tujuan UKS ( UU no 11/2009 )</a:t>
            </a:r>
            <a:endParaRPr lang="id-ID" sz="2800" dirty="0">
              <a:latin typeface="+mn-lt"/>
            </a:endParaRPr>
          </a:p>
        </p:txBody>
      </p:sp>
      <p:sp>
        <p:nvSpPr>
          <p:cNvPr id="3" name="Content Placeholder 2"/>
          <p:cNvSpPr>
            <a:spLocks noGrp="1"/>
          </p:cNvSpPr>
          <p:nvPr>
            <p:ph idx="1"/>
          </p:nvPr>
        </p:nvSpPr>
        <p:spPr>
          <a:xfrm>
            <a:off x="500034" y="857232"/>
            <a:ext cx="8229600" cy="4525963"/>
          </a:xfrm>
        </p:spPr>
        <p:txBody>
          <a:bodyPr>
            <a:noAutofit/>
          </a:bodyPr>
          <a:lstStyle/>
          <a:p>
            <a:pPr algn="just"/>
            <a:r>
              <a:rPr lang="id-ID" sz="2600" dirty="0" smtClean="0"/>
              <a:t>Meningkatkan taraf kesejahteraan ,kualitas dan kelangsungan hidup</a:t>
            </a:r>
          </a:p>
          <a:p>
            <a:pPr algn="just"/>
            <a:r>
              <a:rPr lang="id-ID" sz="2600" dirty="0" smtClean="0"/>
              <a:t>Memulihkan fungsi sosial dalam rangka mencapai kemandirian</a:t>
            </a:r>
          </a:p>
          <a:p>
            <a:pPr algn="just"/>
            <a:r>
              <a:rPr lang="id-ID" sz="2600" dirty="0" smtClean="0"/>
              <a:t>Meningkatkan ketahanan sosial masyarakat dalam mencegah dan menangani masalah kesejahteraan sosial</a:t>
            </a:r>
          </a:p>
          <a:p>
            <a:pPr algn="just"/>
            <a:r>
              <a:rPr lang="id-ID" sz="2600" dirty="0" smtClean="0"/>
              <a:t>Meningkatkankemampuan,kepedulian dan tanggung jawab sosial dunia usaha dalam penyelenggaraan kesejahteraan sosial secara melembaga dan berkelanjutan</a:t>
            </a:r>
          </a:p>
          <a:p>
            <a:pPr algn="just"/>
            <a:r>
              <a:rPr lang="id-ID" sz="2600" dirty="0" smtClean="0"/>
              <a:t>Meningkatkan kualitas manajemen penyelenggaraan kesejahteraan sosial</a:t>
            </a:r>
            <a:endParaRPr lang="id-ID"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d. Sasaran Usaha Kesejahteraan Sosial</a:t>
            </a:r>
            <a:endParaRPr lang="id-ID" sz="3600" b="1" dirty="0"/>
          </a:p>
        </p:txBody>
      </p:sp>
      <p:sp>
        <p:nvSpPr>
          <p:cNvPr id="3" name="Content Placeholder 2"/>
          <p:cNvSpPr>
            <a:spLocks noGrp="1"/>
          </p:cNvSpPr>
          <p:nvPr>
            <p:ph idx="1"/>
          </p:nvPr>
        </p:nvSpPr>
        <p:spPr>
          <a:xfrm>
            <a:off x="285720" y="1285860"/>
            <a:ext cx="8229600" cy="4525963"/>
          </a:xfrm>
        </p:spPr>
        <p:txBody>
          <a:bodyPr>
            <a:normAutofit lnSpcReduction="10000"/>
          </a:bodyPr>
          <a:lstStyle/>
          <a:p>
            <a:pPr algn="just">
              <a:buNone/>
            </a:pPr>
            <a:r>
              <a:rPr lang="id-ID" sz="2800" dirty="0" smtClean="0"/>
              <a:t>Negara bertanggung jawab atas penyelenggaraan usaha kesejahteraan ditujukan kepada :</a:t>
            </a:r>
          </a:p>
          <a:p>
            <a:pPr marL="514350" indent="-514350" algn="just">
              <a:buFont typeface="+mj-lt"/>
              <a:buAutoNum type="arabicPeriod"/>
            </a:pPr>
            <a:r>
              <a:rPr lang="id-ID" sz="2800" dirty="0" smtClean="0"/>
              <a:t>Perorangan</a:t>
            </a:r>
          </a:p>
          <a:p>
            <a:pPr marL="514350" indent="-514350" algn="just">
              <a:buFont typeface="+mj-lt"/>
              <a:buAutoNum type="arabicPeriod"/>
            </a:pPr>
            <a:r>
              <a:rPr lang="id-ID" sz="2800" dirty="0" smtClean="0"/>
              <a:t>Keluarga</a:t>
            </a:r>
          </a:p>
          <a:p>
            <a:pPr marL="514350" indent="-514350" algn="just">
              <a:buFont typeface="+mj-lt"/>
              <a:buAutoNum type="arabicPeriod"/>
            </a:pPr>
            <a:r>
              <a:rPr lang="id-ID" sz="2800" dirty="0" smtClean="0"/>
              <a:t>Kelompok</a:t>
            </a:r>
          </a:p>
          <a:p>
            <a:pPr marL="514350" indent="-514350" algn="just">
              <a:buFont typeface="+mj-lt"/>
              <a:buAutoNum type="arabicPeriod"/>
            </a:pPr>
            <a:r>
              <a:rPr lang="id-ID" sz="2800" dirty="0" smtClean="0"/>
              <a:t>Masyarakat</a:t>
            </a:r>
          </a:p>
          <a:p>
            <a:pPr marL="514350" indent="-514350" algn="just">
              <a:buNone/>
            </a:pPr>
            <a:r>
              <a:rPr lang="id-ID" sz="2800" dirty="0" smtClean="0"/>
              <a:t>Sasaran Prioritas :</a:t>
            </a:r>
          </a:p>
          <a:p>
            <a:pPr marL="514350" indent="-514350" algn="just"/>
            <a:r>
              <a:rPr lang="id-ID" sz="2800" dirty="0" smtClean="0"/>
              <a:t>Mereka yang memiliki kehidupan yang tidak layak secara kemanusiaan dan memiliki kriteria masalah sosial seperti :</a:t>
            </a:r>
          </a:p>
          <a:p>
            <a:pPr marL="514350" indent="-514350" algn="just">
              <a:buFont typeface="+mj-lt"/>
              <a:buAutoNum type="arabicPeriod"/>
            </a:pPr>
            <a:endParaRPr lang="id-ID"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76"/>
            <a:ext cx="8229600" cy="1143000"/>
          </a:xfrm>
        </p:spPr>
        <p:txBody>
          <a:bodyPr>
            <a:normAutofit/>
          </a:bodyPr>
          <a:lstStyle/>
          <a:p>
            <a:pPr algn="just"/>
            <a:r>
              <a:rPr lang="id-ID" sz="2800" b="1" i="1" dirty="0" smtClean="0"/>
              <a:t>lanjutan</a:t>
            </a:r>
            <a:endParaRPr lang="id-ID" sz="2800" b="1" i="1" dirty="0"/>
          </a:p>
        </p:txBody>
      </p:sp>
      <p:sp>
        <p:nvSpPr>
          <p:cNvPr id="3" name="Content Placeholder 2"/>
          <p:cNvSpPr>
            <a:spLocks noGrp="1"/>
          </p:cNvSpPr>
          <p:nvPr>
            <p:ph idx="1"/>
          </p:nvPr>
        </p:nvSpPr>
        <p:spPr>
          <a:xfrm>
            <a:off x="571472" y="642918"/>
            <a:ext cx="8229600" cy="4525963"/>
          </a:xfrm>
        </p:spPr>
        <p:txBody>
          <a:bodyPr>
            <a:noAutofit/>
          </a:bodyPr>
          <a:lstStyle/>
          <a:p>
            <a:pPr marL="514350" indent="-514350" algn="just">
              <a:buAutoNum type="alphaLcPeriod"/>
            </a:pPr>
            <a:r>
              <a:rPr lang="id-ID" sz="2800" dirty="0" smtClean="0"/>
              <a:t>Kemiskinan	 (ketidakmampuan untuk memenuhi kebutuhan dasar )	 </a:t>
            </a:r>
          </a:p>
          <a:p>
            <a:pPr marL="514350" indent="-514350" algn="just">
              <a:buAutoNum type="alphaLcPeriod"/>
            </a:pPr>
            <a:r>
              <a:rPr lang="id-ID" sz="2800" dirty="0" smtClean="0"/>
              <a:t>Keterlantaran ( pengabaian / keterlantaran anak /orang lanjut usia karena berbagai sebab )</a:t>
            </a:r>
          </a:p>
          <a:p>
            <a:pPr marL="514350" indent="-514350" algn="just">
              <a:buAutoNum type="alphaLcPeriod" startAt="3"/>
            </a:pPr>
            <a:r>
              <a:rPr lang="id-ID" sz="2800" dirty="0" smtClean="0"/>
              <a:t>Kecacatan	 ( kelainan fisik/ mental )	 </a:t>
            </a:r>
          </a:p>
          <a:p>
            <a:pPr marL="514350" indent="-514350" algn="just">
              <a:buAutoNum type="alphaLcPeriod" startAt="3"/>
            </a:pPr>
            <a:r>
              <a:rPr lang="id-ID" sz="2800" dirty="0" smtClean="0"/>
              <a:t>Keterpencilan ( isolasi alam.terisolir )</a:t>
            </a:r>
          </a:p>
          <a:p>
            <a:pPr marL="514350" indent="-514350" algn="just">
              <a:buAutoNum type="alphaLcPeriod" startAt="3"/>
            </a:pPr>
            <a:r>
              <a:rPr lang="id-ID" sz="2800" dirty="0" smtClean="0"/>
              <a:t>Kebencanaan ( keadaan atau hal yang berhubungan dengan kebencanaan)</a:t>
            </a:r>
          </a:p>
          <a:p>
            <a:pPr marL="514350" indent="-514350" algn="just">
              <a:buAutoNum type="alphaLcPeriod" startAt="3"/>
            </a:pPr>
            <a:r>
              <a:rPr lang="id-ID" sz="2800" dirty="0" smtClean="0"/>
              <a:t>Ketunaaan sosial dan penyimpangan sosial</a:t>
            </a:r>
          </a:p>
          <a:p>
            <a:pPr marL="514350" indent="-514350" algn="just">
              <a:buAutoNum type="alphaLcPeriod" startAt="3"/>
            </a:pPr>
            <a:r>
              <a:rPr lang="id-ID" sz="2800" dirty="0" smtClean="0"/>
              <a:t>Korban tindak kekerasan, eksploitasi, diskriminasi (penelantaran,perlakuan salah,orang yang berada dalam situasi yang membahayakan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Penyandang Masalah Kesejahteraan </a:t>
            </a:r>
            <a:r>
              <a:rPr lang="id-ID" smtClean="0"/>
              <a:t>Sosial (PMKS) –UU no 11 thn 2009</a:t>
            </a:r>
            <a:endParaRPr lang="id-ID" dirty="0"/>
          </a:p>
        </p:txBody>
      </p:sp>
      <p:sp>
        <p:nvSpPr>
          <p:cNvPr id="3" name="Content Placeholder 2"/>
          <p:cNvSpPr>
            <a:spLocks noGrp="1"/>
          </p:cNvSpPr>
          <p:nvPr>
            <p:ph idx="1"/>
          </p:nvPr>
        </p:nvSpPr>
        <p:spPr/>
        <p:txBody>
          <a:bodyPr>
            <a:normAutofit fontScale="77500" lnSpcReduction="20000"/>
          </a:bodyPr>
          <a:lstStyle/>
          <a:p>
            <a:pPr algn="just"/>
            <a:r>
              <a:rPr lang="id-ID" dirty="0" smtClean="0"/>
              <a:t>Individu /keluarga karena suatu hambatan ,kesulitan atau gangguan tidak dapat melaksanakan fungsi sosialnya dan karenanya tidak dapat menjalin hubungan yang serasi dan kreatif dengan lingkungannya sehingga tidak dapat memenuhi kebutuhan hidupnya (jasmani,rohani,sosial) secara memadai dan wajar.</a:t>
            </a:r>
          </a:p>
          <a:p>
            <a:pPr algn="just"/>
            <a:r>
              <a:rPr lang="id-ID" dirty="0" smtClean="0"/>
              <a:t>Sumber masalah kesejahteraan sosial :</a:t>
            </a:r>
          </a:p>
          <a:p>
            <a:pPr algn="just">
              <a:buNone/>
            </a:pPr>
            <a:r>
              <a:rPr lang="id-ID" dirty="0" smtClean="0"/>
              <a:t>	- Struktural</a:t>
            </a:r>
          </a:p>
          <a:p>
            <a:pPr algn="just">
              <a:buNone/>
            </a:pPr>
            <a:r>
              <a:rPr lang="id-ID" dirty="0" smtClean="0"/>
              <a:t>	-Jasmani/kecacatan</a:t>
            </a:r>
          </a:p>
          <a:p>
            <a:pPr algn="just">
              <a:buNone/>
            </a:pPr>
            <a:r>
              <a:rPr lang="id-ID" dirty="0" smtClean="0"/>
              <a:t>	- Psikologis</a:t>
            </a:r>
          </a:p>
          <a:p>
            <a:pPr algn="just">
              <a:buNone/>
            </a:pPr>
            <a:r>
              <a:rPr lang="id-ID" dirty="0" smtClean="0"/>
              <a:t>	- Sosial Ekonomi</a:t>
            </a:r>
          </a:p>
          <a:p>
            <a:pPr algn="just">
              <a:buNone/>
            </a:pPr>
            <a:r>
              <a:rPr lang="id-ID" dirty="0" smtClean="0"/>
              <a:t>	- Spiritual</a:t>
            </a:r>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57166"/>
            <a:ext cx="8229600" cy="1143000"/>
          </a:xfrm>
        </p:spPr>
        <p:txBody>
          <a:bodyPr>
            <a:noAutofit/>
          </a:bodyPr>
          <a:lstStyle/>
          <a:p>
            <a:pPr algn="l"/>
            <a:r>
              <a:rPr lang="id-ID" sz="3600" b="1" dirty="0" smtClean="0"/>
              <a:t>e. Fungsi Usaha Kesejahteraan Sosial</a:t>
            </a:r>
            <a:br>
              <a:rPr lang="id-ID" sz="3600" b="1" dirty="0" smtClean="0"/>
            </a:br>
            <a:endParaRPr lang="id-ID" sz="3600" b="1" dirty="0"/>
          </a:p>
        </p:txBody>
      </p:sp>
      <p:sp>
        <p:nvSpPr>
          <p:cNvPr id="3" name="Content Placeholder 2"/>
          <p:cNvSpPr>
            <a:spLocks noGrp="1"/>
          </p:cNvSpPr>
          <p:nvPr>
            <p:ph idx="1"/>
          </p:nvPr>
        </p:nvSpPr>
        <p:spPr>
          <a:xfrm>
            <a:off x="500034" y="1071546"/>
            <a:ext cx="8229600" cy="4525963"/>
          </a:xfrm>
        </p:spPr>
        <p:txBody>
          <a:bodyPr>
            <a:noAutofit/>
          </a:bodyPr>
          <a:lstStyle/>
          <a:p>
            <a:pPr marL="514350" indent="-514350" algn="just">
              <a:buFont typeface="+mj-lt"/>
              <a:buAutoNum type="arabicPeriod"/>
            </a:pPr>
            <a:r>
              <a:rPr lang="id-ID" sz="2500" dirty="0" smtClean="0"/>
              <a:t>Fungsi Pencegahan ( Preventif} memperkuat individu ,keluarga, kelompok agar terhindar dari masalah sosial baru.</a:t>
            </a:r>
          </a:p>
          <a:p>
            <a:pPr marL="514350" indent="-514350" algn="just">
              <a:buFont typeface="+mj-lt"/>
              <a:buAutoNum type="arabicPeriod"/>
            </a:pPr>
            <a:r>
              <a:rPr lang="id-ID" sz="2500" dirty="0" smtClean="0"/>
              <a:t>Fungsi Penyembuhan ( kuratif) menghilangkan kondisi ketidakmampuan fisik, emosional maupun sosial agar dapat berfungsi kembali dengan baik ( melalui proses rehabilitatif)</a:t>
            </a:r>
          </a:p>
          <a:p>
            <a:pPr marL="514350" indent="-514350" algn="just">
              <a:buFont typeface="+mj-lt"/>
              <a:buAutoNum type="arabicPeriod"/>
            </a:pPr>
            <a:r>
              <a:rPr lang="id-ID" sz="2500" dirty="0" smtClean="0"/>
              <a:t>Fungsi Pengembangan (developmental) memberikan sumbangan baik langsung atau tidak dalam proses pembangunan</a:t>
            </a:r>
          </a:p>
          <a:p>
            <a:pPr marL="514350" indent="-514350" algn="just">
              <a:buFont typeface="+mj-lt"/>
              <a:buAutoNum type="arabicPeriod"/>
            </a:pPr>
            <a:r>
              <a:rPr lang="id-ID" sz="2500" dirty="0" smtClean="0"/>
              <a:t>Fungsi Penunjang ( suppoctif) mencakup kegiatan kegiatan untuk membantu mencapai tujuan sektor atau bidang pelayanan kesejahteraan sosial yang lain.  </a:t>
            </a:r>
            <a:endParaRPr lang="id-ID" sz="25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28"/>
            <a:ext cx="8229600" cy="1143000"/>
          </a:xfrm>
        </p:spPr>
        <p:txBody>
          <a:bodyPr>
            <a:noAutofit/>
          </a:bodyPr>
          <a:lstStyle/>
          <a:p>
            <a:pPr algn="just"/>
            <a:r>
              <a:rPr lang="id-ID" sz="3200" b="1" dirty="0" smtClean="0">
                <a:latin typeface="+mn-lt"/>
              </a:rPr>
              <a:t>f. Nilai  Dasar dan Sumber Usaha Kesejahteraan Sosial</a:t>
            </a:r>
            <a:endParaRPr lang="id-ID" sz="3200" b="1" dirty="0">
              <a:latin typeface="+mn-lt"/>
            </a:endParaRPr>
          </a:p>
        </p:txBody>
      </p:sp>
      <p:sp>
        <p:nvSpPr>
          <p:cNvPr id="3" name="Content Placeholder 2"/>
          <p:cNvSpPr>
            <a:spLocks noGrp="1"/>
          </p:cNvSpPr>
          <p:nvPr>
            <p:ph idx="1"/>
          </p:nvPr>
        </p:nvSpPr>
        <p:spPr>
          <a:xfrm>
            <a:off x="357158" y="1357298"/>
            <a:ext cx="8229600" cy="4525963"/>
          </a:xfrm>
        </p:spPr>
        <p:txBody>
          <a:bodyPr>
            <a:noAutofit/>
          </a:bodyPr>
          <a:lstStyle/>
          <a:p>
            <a:pPr algn="just">
              <a:buNone/>
            </a:pPr>
            <a:r>
              <a:rPr lang="id-ID" sz="2800" dirty="0" smtClean="0"/>
              <a:t>Nilai yang menjadi sumber untuk menentukan arah, sasaran usaha kesejahteraan sosial :</a:t>
            </a:r>
          </a:p>
          <a:p>
            <a:pPr algn="just"/>
            <a:r>
              <a:rPr lang="id-ID" sz="2800" dirty="0" smtClean="0"/>
              <a:t>Pancasila ( sumber formal utama karena sila –sila mendasari nilai dasar lainnya )</a:t>
            </a:r>
          </a:p>
          <a:p>
            <a:pPr algn="just"/>
            <a:r>
              <a:rPr lang="id-ID" sz="2800" dirty="0" smtClean="0"/>
              <a:t>Religius ( mendasari praktek usaha kesejahteraan sosial )</a:t>
            </a:r>
          </a:p>
          <a:p>
            <a:pPr algn="just"/>
            <a:r>
              <a:rPr lang="id-ID" sz="2800" dirty="0" smtClean="0"/>
              <a:t>Sosial budaya (nilai yang bersifat kemanusiaan dan kegotongroyongan atau kebersamaan</a:t>
            </a:r>
          </a:p>
          <a:p>
            <a:pPr algn="just"/>
            <a:r>
              <a:rPr lang="id-ID" sz="2800" dirty="0" smtClean="0"/>
              <a:t>Profesional ( dasar pelaksanaan usaha kesejahteraan sosial secara ilmiah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latin typeface="+mn-lt"/>
              </a:rPr>
              <a:t>g. Jenis Usaha Kesejahteraan Sosial</a:t>
            </a:r>
            <a:endParaRPr lang="id-ID" sz="3600" b="1" dirty="0">
              <a:latin typeface="+mn-lt"/>
            </a:endParaRPr>
          </a:p>
        </p:txBody>
      </p:sp>
      <p:sp>
        <p:nvSpPr>
          <p:cNvPr id="3" name="Content Placeholder 2"/>
          <p:cNvSpPr>
            <a:spLocks noGrp="1"/>
          </p:cNvSpPr>
          <p:nvPr>
            <p:ph idx="1"/>
          </p:nvPr>
        </p:nvSpPr>
        <p:spPr>
          <a:xfrm>
            <a:off x="428596" y="1357298"/>
            <a:ext cx="8229600" cy="4525963"/>
          </a:xfrm>
        </p:spPr>
        <p:txBody>
          <a:bodyPr>
            <a:normAutofit fontScale="85000" lnSpcReduction="10000"/>
          </a:bodyPr>
          <a:lstStyle/>
          <a:p>
            <a:pPr algn="just">
              <a:buNone/>
            </a:pPr>
            <a:r>
              <a:rPr lang="id-ID" dirty="0" smtClean="0"/>
              <a:t>Berdasarkan nilai –nilai dasar tersebut  dikategorikan jenis usaha kesejahteran sosial :</a:t>
            </a:r>
          </a:p>
          <a:p>
            <a:pPr marL="514350" indent="-514350" algn="just">
              <a:buFont typeface="+mj-lt"/>
              <a:buAutoNum type="arabicPeriod"/>
            </a:pPr>
            <a:r>
              <a:rPr lang="id-ID" dirty="0" smtClean="0"/>
              <a:t>Usaha kesejahteraan sosial Karikatif (diselenggarakan yayasan sosial dan kelompok agama)</a:t>
            </a:r>
          </a:p>
          <a:p>
            <a:pPr marL="514350" indent="-514350" algn="just">
              <a:buFont typeface="+mj-lt"/>
              <a:buAutoNum type="arabicPeriod"/>
            </a:pPr>
            <a:r>
              <a:rPr lang="id-ID" dirty="0" smtClean="0"/>
              <a:t>Usaha kejahteraan sosial Filantropis ( yayasan ,organisasi yang mempunyai latar belakang kemanusiaan )</a:t>
            </a:r>
          </a:p>
          <a:p>
            <a:pPr marL="514350" indent="-514350" algn="just">
              <a:buFont typeface="+mj-lt"/>
              <a:buAutoNum type="arabicPeriod"/>
            </a:pPr>
            <a:r>
              <a:rPr lang="id-ID" dirty="0" smtClean="0"/>
              <a:t>Usaha Kesejahteraan Sosial Profesional ( semata - mata memberikan layananan primer secara operasional dengan mempraktkkan pekerjaan sosial profesional )</a:t>
            </a:r>
          </a:p>
          <a:p>
            <a:pPr marL="514350" indent="-514350" algn="just">
              <a:buFont typeface="+mj-lt"/>
              <a:buAutoNum type="arabicPeriod"/>
            </a:pPr>
            <a:endParaRPr lang="id-ID" dirty="0" smtClean="0"/>
          </a:p>
          <a:p>
            <a:pPr marL="514350" indent="-514350">
              <a:buNone/>
            </a:pP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p:txBody>
          <a:bodyPr/>
          <a:lstStyle/>
          <a:p>
            <a:r>
              <a:rPr lang="id-ID" dirty="0" smtClean="0"/>
              <a:t>Konsep Sistem</a:t>
            </a:r>
          </a:p>
          <a:p>
            <a:r>
              <a:rPr lang="id-ID" dirty="0" smtClean="0"/>
              <a:t>Konsep Kesejahteraan Sosial</a:t>
            </a:r>
          </a:p>
          <a:p>
            <a:r>
              <a:rPr lang="id-ID" dirty="0" smtClean="0"/>
              <a:t>Usaha Kesejahteraan Sosial</a:t>
            </a:r>
          </a:p>
          <a:p>
            <a:r>
              <a:rPr lang="id-ID" dirty="0" smtClean="0"/>
              <a:t>Pekerjaan Sosial</a:t>
            </a:r>
          </a:p>
          <a:p>
            <a:r>
              <a:rPr lang="id-ID" dirty="0" smtClean="0"/>
              <a:t>Hubungan antara Kesejahteraan Sosial, Usaha Kesejahteraan Sosial dan Pekerjaan Sosial</a:t>
            </a:r>
          </a:p>
          <a:p>
            <a:r>
              <a:rPr lang="id-ID" dirty="0" smtClean="0"/>
              <a:t>Implikasi perkembangan Kesejahteraan Sosial di Indonesia</a:t>
            </a:r>
          </a:p>
          <a:p>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Potensi Sumber Kesejahteraan Sosial (PSKS)</a:t>
            </a:r>
            <a:endParaRPr lang="id-ID" sz="3600" b="1" dirty="0"/>
          </a:p>
        </p:txBody>
      </p:sp>
      <p:sp>
        <p:nvSpPr>
          <p:cNvPr id="3" name="Content Placeholder 2"/>
          <p:cNvSpPr>
            <a:spLocks noGrp="1"/>
          </p:cNvSpPr>
          <p:nvPr>
            <p:ph idx="1"/>
          </p:nvPr>
        </p:nvSpPr>
        <p:spPr/>
        <p:txBody>
          <a:bodyPr>
            <a:normAutofit fontScale="85000" lnSpcReduction="20000"/>
          </a:bodyPr>
          <a:lstStyle/>
          <a:p>
            <a:pPr algn="just"/>
            <a:r>
              <a:rPr lang="id-ID" dirty="0" smtClean="0"/>
              <a:t>Semua hal yang berharga yang dapat digali dan didayagunakan untuk mencegah dan menangani permasalahan kesejahteraan sosial  dan untuk meningkatkan kesejahteraan sosial.</a:t>
            </a:r>
          </a:p>
          <a:p>
            <a:pPr algn="just"/>
            <a:r>
              <a:rPr lang="id-ID" dirty="0" smtClean="0"/>
              <a:t>PSKS dapat berasal atau bersifat manusiawi,alam, organisasi sosial</a:t>
            </a:r>
          </a:p>
          <a:p>
            <a:pPr algn="just"/>
            <a:r>
              <a:rPr lang="id-ID" dirty="0" smtClean="0"/>
              <a:t>PSKS yang ditetapkan dalam Permensos RI No 08 tahun 2012 terdiri dari 12 jenis</a:t>
            </a:r>
          </a:p>
          <a:p>
            <a:pPr algn="just"/>
            <a:r>
              <a:rPr lang="id-ID" dirty="0" smtClean="0"/>
              <a:t>Jenis PSKS :</a:t>
            </a:r>
          </a:p>
          <a:p>
            <a:pPr marL="514350" indent="-514350" algn="just">
              <a:buFont typeface="+mj-lt"/>
              <a:buAutoNum type="arabicPeriod"/>
            </a:pPr>
            <a:r>
              <a:rPr lang="id-ID" dirty="0" smtClean="0"/>
              <a:t>Pekerja Sosial Profesional</a:t>
            </a:r>
          </a:p>
          <a:p>
            <a:pPr marL="514350" indent="-514350" algn="just">
              <a:buFont typeface="+mj-lt"/>
              <a:buAutoNum type="arabicPeriod"/>
            </a:pPr>
            <a:r>
              <a:rPr lang="id-ID" dirty="0" smtClean="0"/>
              <a:t>Pekerja Sosial Masyarakat</a:t>
            </a:r>
            <a:endParaRPr lang="id-ID"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229600" cy="1143000"/>
          </a:xfrm>
        </p:spPr>
        <p:txBody>
          <a:bodyPr>
            <a:normAutofit/>
          </a:bodyPr>
          <a:lstStyle/>
          <a:p>
            <a:pPr algn="just"/>
            <a:r>
              <a:rPr lang="id-ID" sz="3600" b="1" dirty="0" smtClean="0"/>
              <a:t>Jenis PSKS</a:t>
            </a:r>
            <a:endParaRPr lang="id-ID" sz="3600" b="1" dirty="0"/>
          </a:p>
        </p:txBody>
      </p:sp>
      <p:sp>
        <p:nvSpPr>
          <p:cNvPr id="3" name="Content Placeholder 2"/>
          <p:cNvSpPr>
            <a:spLocks noGrp="1"/>
          </p:cNvSpPr>
          <p:nvPr>
            <p:ph idx="1"/>
          </p:nvPr>
        </p:nvSpPr>
        <p:spPr>
          <a:xfrm>
            <a:off x="642910" y="1285860"/>
            <a:ext cx="8229600" cy="4525963"/>
          </a:xfrm>
        </p:spPr>
        <p:txBody>
          <a:bodyPr>
            <a:noAutofit/>
          </a:bodyPr>
          <a:lstStyle/>
          <a:p>
            <a:pPr marL="514350" indent="-514350">
              <a:buAutoNum type="arabicPeriod" startAt="3"/>
            </a:pPr>
            <a:r>
              <a:rPr lang="id-ID" sz="2400" dirty="0" smtClean="0"/>
              <a:t>Organisasi Sosial</a:t>
            </a:r>
          </a:p>
          <a:p>
            <a:pPr marL="514350" indent="-514350">
              <a:buNone/>
            </a:pPr>
            <a:r>
              <a:rPr lang="id-ID" sz="2400" dirty="0" smtClean="0"/>
              <a:t>4.     Lembaga  Konsultasi Kesejahteraan Keluarga (LK3)</a:t>
            </a:r>
          </a:p>
          <a:p>
            <a:pPr marL="514350" indent="-514350">
              <a:buAutoNum type="arabicPeriod" startAt="5"/>
            </a:pPr>
            <a:r>
              <a:rPr lang="id-ID" sz="2400" dirty="0" smtClean="0"/>
              <a:t>Keluarga Pionir</a:t>
            </a:r>
          </a:p>
          <a:p>
            <a:pPr marL="514350" indent="-514350">
              <a:buAutoNum type="arabicPeriod" startAt="5"/>
            </a:pPr>
            <a:r>
              <a:rPr lang="id-ID" sz="2400" dirty="0" smtClean="0"/>
              <a:t>Taruna Siaga Bencana ( TATAGANA )</a:t>
            </a:r>
          </a:p>
          <a:p>
            <a:pPr marL="514350" indent="-514350">
              <a:buNone/>
            </a:pPr>
            <a:r>
              <a:rPr lang="id-ID" sz="2400" dirty="0" smtClean="0"/>
              <a:t>7.     Wahana Kesejahteraan Sosial Berbasis Masyarakat (WKSBM)</a:t>
            </a:r>
          </a:p>
          <a:p>
            <a:pPr marL="514350" indent="-514350">
              <a:buNone/>
            </a:pPr>
            <a:r>
              <a:rPr lang="id-ID" sz="2400" dirty="0" smtClean="0"/>
              <a:t>8.      Penyuluh Sosial</a:t>
            </a:r>
          </a:p>
          <a:p>
            <a:pPr marL="514350" indent="-514350">
              <a:buNone/>
            </a:pPr>
            <a:r>
              <a:rPr lang="id-ID" sz="2400" dirty="0" smtClean="0"/>
              <a:t>9..    Tenaga Sosial Kesejahteraan Masyarakat  (T KSM )</a:t>
            </a:r>
          </a:p>
          <a:p>
            <a:pPr marL="514350" indent="-514350">
              <a:buAutoNum type="arabicPeriod" startAt="10"/>
            </a:pPr>
            <a:r>
              <a:rPr lang="id-ID" sz="2400" dirty="0" smtClean="0"/>
              <a:t>Wahana Kesejahteraan Sosial Berbasis Masyarakat </a:t>
            </a:r>
          </a:p>
          <a:p>
            <a:pPr marL="514350" indent="-514350">
              <a:buAutoNum type="arabicPeriod" startAt="10"/>
            </a:pPr>
            <a:r>
              <a:rPr lang="id-ID" sz="2400" dirty="0" smtClean="0"/>
              <a:t>Wanita Pemimpin Kesejahteraan  Sosial </a:t>
            </a:r>
          </a:p>
          <a:p>
            <a:pPr marL="514350" indent="-514350">
              <a:buAutoNum type="arabicPeriod" startAt="10"/>
            </a:pPr>
            <a:r>
              <a:rPr lang="id-ID" sz="2400" dirty="0" smtClean="0"/>
              <a:t>Dunia Usaha</a:t>
            </a:r>
          </a:p>
          <a:p>
            <a:pPr marL="514350" indent="-514350">
              <a:buNone/>
            </a:pPr>
            <a:endParaRPr lang="id-ID" sz="2400" dirty="0" smtClean="0"/>
          </a:p>
          <a:p>
            <a:pPr marL="514350" indent="-514350">
              <a:buFont typeface="+mj-lt"/>
              <a:buAutoNum type="arabicPeriod"/>
            </a:pPr>
            <a:endParaRPr lang="id-ID" sz="2400" dirty="0" smtClean="0"/>
          </a:p>
          <a:p>
            <a:pPr marL="514350" indent="-514350">
              <a:buNone/>
            </a:pPr>
            <a:endParaRPr lang="id-ID"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Jenis PSKS</a:t>
            </a:r>
            <a:endParaRPr lang="id-ID" sz="3200" b="1" dirty="0"/>
          </a:p>
        </p:txBody>
      </p:sp>
      <p:sp>
        <p:nvSpPr>
          <p:cNvPr id="3" name="Content Placeholder 2"/>
          <p:cNvSpPr>
            <a:spLocks noGrp="1"/>
          </p:cNvSpPr>
          <p:nvPr>
            <p:ph idx="1"/>
          </p:nvPr>
        </p:nvSpPr>
        <p:spPr/>
        <p:txBody>
          <a:bodyPr>
            <a:normAutofit fontScale="92500"/>
          </a:bodyPr>
          <a:lstStyle/>
          <a:p>
            <a:pPr marL="514350" indent="-514350" algn="just">
              <a:buFont typeface="+mj-lt"/>
              <a:buAutoNum type="arabicPeriod"/>
            </a:pPr>
            <a:r>
              <a:rPr lang="id-ID" b="1" dirty="0" smtClean="0"/>
              <a:t>Pekerja Sosial Profesional </a:t>
            </a:r>
            <a:r>
              <a:rPr lang="id-ID" dirty="0" smtClean="0"/>
              <a:t>:</a:t>
            </a:r>
            <a:r>
              <a:rPr lang="id-ID" sz="2800" dirty="0" smtClean="0"/>
              <a:t>seorang yang bekerja di lembaga pemerintah maupun yang memiliki kompetensi dan profesi pekerjaan sosial ,dan kepedulian dalam pekerjaan sosial yang diperoleh melalui pendidikan ,pelatihan,dan/atau pengalaman praktek pekerjaan sosial untuk melaksanakan tugas –tugas pelayanan dan penanganan masalah sosial</a:t>
            </a:r>
          </a:p>
          <a:p>
            <a:pPr algn="just">
              <a:buNone/>
            </a:pPr>
            <a:r>
              <a:rPr lang="id-ID" sz="2800" dirty="0" smtClean="0"/>
              <a:t>Jenis PSP</a:t>
            </a:r>
          </a:p>
          <a:p>
            <a:pPr algn="just">
              <a:buNone/>
            </a:pPr>
            <a:r>
              <a:rPr lang="id-ID" sz="2800" dirty="0" smtClean="0"/>
              <a:t>	- generalis</a:t>
            </a:r>
          </a:p>
          <a:p>
            <a:pPr algn="just">
              <a:buNone/>
            </a:pPr>
            <a:r>
              <a:rPr lang="id-ID" sz="2800" dirty="0" smtClean="0"/>
              <a:t>	- spesialis</a:t>
            </a:r>
            <a:endParaRPr lang="id-ID"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2800" b="1" i="1" dirty="0" smtClean="0"/>
              <a:t>lanjutan</a:t>
            </a:r>
            <a:endParaRPr lang="id-ID" sz="2800" b="1" i="1" dirty="0"/>
          </a:p>
        </p:txBody>
      </p:sp>
      <p:sp>
        <p:nvSpPr>
          <p:cNvPr id="3" name="Content Placeholder 2"/>
          <p:cNvSpPr>
            <a:spLocks noGrp="1"/>
          </p:cNvSpPr>
          <p:nvPr>
            <p:ph idx="1"/>
          </p:nvPr>
        </p:nvSpPr>
        <p:spPr>
          <a:xfrm>
            <a:off x="500034" y="928670"/>
            <a:ext cx="8229600" cy="4525963"/>
          </a:xfrm>
        </p:spPr>
        <p:txBody>
          <a:bodyPr>
            <a:noAutofit/>
          </a:bodyPr>
          <a:lstStyle/>
          <a:p>
            <a:pPr algn="just">
              <a:buNone/>
            </a:pPr>
            <a:r>
              <a:rPr lang="id-ID" sz="2500" b="1" dirty="0" smtClean="0"/>
              <a:t>2.Pekerja Sosial Masyarakat (PSM) :  </a:t>
            </a:r>
            <a:r>
              <a:rPr lang="id-ID" sz="2500" dirty="0" smtClean="0"/>
              <a:t>warga masyarakat yang atas dasar rasa kesadaran dan tanggungjawab sosial secara sukarela mengabdi di bidang kesejahteraan sosial.</a:t>
            </a:r>
          </a:p>
          <a:p>
            <a:pPr algn="just">
              <a:buNone/>
            </a:pPr>
            <a:r>
              <a:rPr lang="id-ID" sz="2500" dirty="0" smtClean="0"/>
              <a:t>Status : sukarelawan</a:t>
            </a:r>
          </a:p>
          <a:p>
            <a:pPr algn="just">
              <a:buNone/>
            </a:pPr>
            <a:r>
              <a:rPr lang="id-ID" sz="2500" b="1" dirty="0" smtClean="0"/>
              <a:t>3.Taruna Siaga Bencana (Tagana) :</a:t>
            </a:r>
            <a:r>
              <a:rPr lang="id-ID" sz="2500" dirty="0" smtClean="0"/>
              <a:t>adalah</a:t>
            </a:r>
            <a:r>
              <a:rPr lang="id-ID" sz="2500" b="1" dirty="0" smtClean="0"/>
              <a:t> </a:t>
            </a:r>
            <a:r>
              <a:rPr lang="id-ID" sz="2500" dirty="0" smtClean="0"/>
              <a:t>seorang relawan yang berasal dari masyarakt yang memiliki kepedulian dan aktif dalam penanggulangan bencana.</a:t>
            </a:r>
          </a:p>
          <a:p>
            <a:pPr algn="just">
              <a:buNone/>
            </a:pPr>
            <a:r>
              <a:rPr lang="id-ID" sz="2500" dirty="0" smtClean="0"/>
              <a:t>Tugas :</a:t>
            </a:r>
          </a:p>
          <a:p>
            <a:pPr algn="just">
              <a:buFontTx/>
              <a:buChar char="-"/>
            </a:pPr>
            <a:r>
              <a:rPr lang="id-ID" sz="2500" dirty="0" smtClean="0"/>
              <a:t>Penyiapan logistik</a:t>
            </a:r>
          </a:p>
          <a:p>
            <a:pPr algn="just">
              <a:buFontTx/>
              <a:buChar char="-"/>
            </a:pPr>
            <a:r>
              <a:rPr lang="id-ID" sz="2500" dirty="0" smtClean="0"/>
              <a:t>Penyiapan shelter</a:t>
            </a:r>
          </a:p>
          <a:p>
            <a:pPr algn="just">
              <a:buFontTx/>
              <a:buChar char="-"/>
            </a:pPr>
            <a:r>
              <a:rPr lang="id-ID" sz="2500" dirty="0" smtClean="0"/>
              <a:t>Pendampingan sosial</a:t>
            </a:r>
            <a:endParaRPr lang="id-ID" sz="25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algn="just">
              <a:buNone/>
            </a:pPr>
            <a:r>
              <a:rPr lang="id-ID" dirty="0" smtClean="0"/>
              <a:t>4</a:t>
            </a:r>
            <a:r>
              <a:rPr lang="id-ID" b="1" dirty="0" smtClean="0"/>
              <a:t>. Lembaga Kesejahteraan Sosial (LKS)</a:t>
            </a:r>
            <a:r>
              <a:rPr lang="id-ID" dirty="0" smtClean="0"/>
              <a:t>: </a:t>
            </a:r>
            <a:r>
              <a:rPr lang="id-ID" sz="2800" dirty="0" smtClean="0"/>
              <a:t>organisasi sosial atau perkumpulan sosial yang melaksanakan penyelenggaraan kesejahteraan sosial yang dibentuk oleh masyarakat baik yang berbadan hukum dan yang tidak berbadan hukum.</a:t>
            </a:r>
          </a:p>
          <a:p>
            <a:pPr algn="just">
              <a:buNone/>
            </a:pPr>
            <a:r>
              <a:rPr lang="id-ID" sz="2800" dirty="0" smtClean="0"/>
              <a:t>Contoh,panti,rumah singgah</a:t>
            </a:r>
          </a:p>
          <a:p>
            <a:pPr algn="just">
              <a:buNone/>
            </a:pPr>
            <a:r>
              <a:rPr lang="id-ID" sz="2800" b="1" dirty="0" smtClean="0"/>
              <a:t>5. Karang Taruna </a:t>
            </a:r>
            <a:r>
              <a:rPr lang="id-ID" sz="2800" dirty="0" smtClean="0"/>
              <a:t>:oranisasi sosial kemasyaraktan sebagai wadah dan sarana pengembangan setiap anggota masyarakat yang tumbuh dan berkembang atas dasar kesadaran dan tanggung jawab sosial dari,oleh dan untuk masyarakat terutama generasi muda di wilayah desa/ kelurahan terutama bergerak di bidang kesejahteraan sosial</a:t>
            </a:r>
            <a:endParaRPr lang="id-ID"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846158"/>
          </a:xfrm>
        </p:spPr>
        <p:txBody>
          <a:bodyPr>
            <a:normAutofit fontScale="90000"/>
          </a:bodyPr>
          <a:lstStyle/>
          <a:p>
            <a:pPr algn="just"/>
            <a:r>
              <a:rPr lang="id-ID" sz="3200" b="1" i="1" dirty="0" smtClean="0"/>
              <a:t/>
            </a:r>
            <a:br>
              <a:rPr lang="id-ID" sz="3200" b="1" i="1" dirty="0" smtClean="0"/>
            </a:br>
            <a:endParaRPr lang="id-ID" sz="3200" b="1" i="1" dirty="0"/>
          </a:p>
        </p:txBody>
      </p:sp>
      <p:sp>
        <p:nvSpPr>
          <p:cNvPr id="3" name="Content Placeholder 2"/>
          <p:cNvSpPr>
            <a:spLocks noGrp="1"/>
          </p:cNvSpPr>
          <p:nvPr>
            <p:ph idx="1"/>
          </p:nvPr>
        </p:nvSpPr>
        <p:spPr>
          <a:xfrm>
            <a:off x="428596" y="857232"/>
            <a:ext cx="8229600" cy="4525963"/>
          </a:xfrm>
        </p:spPr>
        <p:txBody>
          <a:bodyPr>
            <a:normAutofit fontScale="77500" lnSpcReduction="20000"/>
          </a:bodyPr>
          <a:lstStyle/>
          <a:p>
            <a:pPr>
              <a:buNone/>
            </a:pPr>
            <a:r>
              <a:rPr lang="id-ID" dirty="0" smtClean="0"/>
              <a:t>Tugas Pokok &amp; Fungsi KT</a:t>
            </a:r>
          </a:p>
          <a:p>
            <a:pPr marL="514350" indent="-514350" algn="just">
              <a:buFont typeface="+mj-lt"/>
              <a:buAutoNum type="arabicPeriod"/>
            </a:pPr>
            <a:r>
              <a:rPr lang="id-ID" dirty="0" smtClean="0"/>
              <a:t>Mencegah timbulnya MKS khususnya GM</a:t>
            </a:r>
          </a:p>
          <a:p>
            <a:pPr marL="514350" indent="-514350" algn="just">
              <a:buFont typeface="+mj-lt"/>
              <a:buAutoNum type="arabicPeriod"/>
            </a:pPr>
            <a:r>
              <a:rPr lang="id-ID" dirty="0" smtClean="0"/>
              <a:t>Menyelenggarakan KS (rehabilitasi ,perlindungan sosial, jaminan sosial, pemberdayaan sosial khususnya GM)</a:t>
            </a:r>
          </a:p>
          <a:p>
            <a:pPr marL="514350" indent="-514350" algn="just">
              <a:buFont typeface="+mj-lt"/>
              <a:buAutoNum type="arabicPeriod"/>
            </a:pPr>
            <a:r>
              <a:rPr lang="id-ID" dirty="0" smtClean="0"/>
              <a:t>Meningkatkan usaha ekonomi produktif</a:t>
            </a:r>
          </a:p>
          <a:p>
            <a:pPr marL="514350" indent="-514350" algn="just">
              <a:buFont typeface="+mj-lt"/>
              <a:buAutoNum type="arabicPeriod"/>
            </a:pPr>
            <a:r>
              <a:rPr lang="id-ID" dirty="0" smtClean="0"/>
              <a:t>Menumbuhkan ,memperkuat,memelihara kesadran dan tanggung jawab sosial anggota masyarakat terutama GM untuk berperan aktif dalam penyelenggaraan kesejahteraan sosial</a:t>
            </a:r>
          </a:p>
          <a:p>
            <a:pPr marL="514350" indent="-514350" algn="just">
              <a:buFont typeface="+mj-lt"/>
              <a:buAutoNum type="arabicPeriod"/>
            </a:pPr>
            <a:r>
              <a:rPr lang="id-ID" dirty="0" smtClean="0"/>
              <a:t>Menumbuhkan dan memperkuat dan memelihara kearifan lokal</a:t>
            </a:r>
          </a:p>
          <a:p>
            <a:pPr marL="514350" indent="-514350" algn="just">
              <a:buFont typeface="+mj-lt"/>
              <a:buAutoNum type="arabicPeriod"/>
            </a:pPr>
            <a:r>
              <a:rPr lang="id-ID" dirty="0" smtClean="0"/>
              <a:t>Memelihara dan memperkuat semangat kebangsaan Bhineka Tunggal Ika dan tegaknya NKRI</a:t>
            </a:r>
            <a:endParaRPr lang="id-ID"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71500"/>
            <a:ext cx="8229600" cy="1143000"/>
          </a:xfrm>
        </p:spPr>
        <p:txBody>
          <a:bodyPr/>
          <a:lstStyle/>
          <a:p>
            <a:endParaRPr lang="id-ID"/>
          </a:p>
        </p:txBody>
      </p:sp>
      <p:sp>
        <p:nvSpPr>
          <p:cNvPr id="3" name="Content Placeholder 2"/>
          <p:cNvSpPr>
            <a:spLocks noGrp="1"/>
          </p:cNvSpPr>
          <p:nvPr>
            <p:ph idx="1"/>
          </p:nvPr>
        </p:nvSpPr>
        <p:spPr>
          <a:xfrm>
            <a:off x="571472" y="785794"/>
            <a:ext cx="8229600" cy="4525963"/>
          </a:xfrm>
        </p:spPr>
        <p:txBody>
          <a:bodyPr>
            <a:normAutofit fontScale="92500" lnSpcReduction="10000"/>
          </a:bodyPr>
          <a:lstStyle/>
          <a:p>
            <a:pPr algn="just">
              <a:buNone/>
            </a:pPr>
            <a:r>
              <a:rPr lang="id-ID" b="1" dirty="0" smtClean="0"/>
              <a:t>6. </a:t>
            </a:r>
            <a:r>
              <a:rPr lang="id-ID" sz="2800" b="1" dirty="0" smtClean="0"/>
              <a:t>Lembaga Konsultasi Kesejahteraan Keluarga (LKKS</a:t>
            </a:r>
            <a:r>
              <a:rPr lang="id-ID" sz="2800" dirty="0" smtClean="0"/>
              <a:t>): suatu lembaga /organisasi yang memberikan pelayanan konseling ,konsultasi,    informasi, penjangkauan, advokasi dan pemberdayaan bagi keluarga secara profesional termasuk merujuk sasaran ke lembaga pelayanan lain yang benar – benar mampu memecahkan masalahnya secara lebih intensif. </a:t>
            </a:r>
          </a:p>
          <a:p>
            <a:pPr algn="just">
              <a:buNone/>
            </a:pPr>
            <a:r>
              <a:rPr lang="id-ID" sz="2800" dirty="0" smtClean="0"/>
              <a:t>Tujuan:</a:t>
            </a:r>
          </a:p>
          <a:p>
            <a:pPr algn="just">
              <a:buNone/>
            </a:pPr>
            <a:r>
              <a:rPr lang="id-ID" sz="2800" dirty="0" smtClean="0"/>
              <a:t>	-mengatasi masalah psikososial keluarga</a:t>
            </a:r>
          </a:p>
          <a:p>
            <a:pPr algn="just">
              <a:buNone/>
            </a:pPr>
            <a:r>
              <a:rPr lang="id-ID" sz="2800" dirty="0" smtClean="0"/>
              <a:t>	-memulihkan kondisi psikososial keluarga</a:t>
            </a:r>
          </a:p>
          <a:p>
            <a:pPr algn="just">
              <a:buNone/>
            </a:pPr>
            <a:r>
              <a:rPr lang="id-ID" sz="2800" dirty="0" smtClean="0"/>
              <a:t>	-memperkuat ketahan keluarga</a:t>
            </a:r>
          </a:p>
          <a:p>
            <a:pPr algn="just">
              <a:buNone/>
            </a:pPr>
            <a:endParaRPr lang="id-ID" sz="2800" dirty="0" smtClean="0"/>
          </a:p>
          <a:p>
            <a:pPr>
              <a:buNone/>
            </a:pPr>
            <a:endParaRPr lang="id-ID"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dirty="0"/>
          </a:p>
        </p:txBody>
      </p:sp>
      <p:sp>
        <p:nvSpPr>
          <p:cNvPr id="3" name="Content Placeholder 2"/>
          <p:cNvSpPr>
            <a:spLocks noGrp="1"/>
          </p:cNvSpPr>
          <p:nvPr>
            <p:ph idx="1"/>
          </p:nvPr>
        </p:nvSpPr>
        <p:spPr>
          <a:xfrm>
            <a:off x="500034" y="785794"/>
            <a:ext cx="8229600" cy="4525963"/>
          </a:xfrm>
        </p:spPr>
        <p:txBody>
          <a:bodyPr>
            <a:normAutofit fontScale="85000" lnSpcReduction="10000"/>
          </a:bodyPr>
          <a:lstStyle/>
          <a:p>
            <a:pPr algn="just">
              <a:buNone/>
            </a:pPr>
            <a:r>
              <a:rPr lang="id-ID" b="1" dirty="0" smtClean="0"/>
              <a:t>7.Keluarga Pioner: </a:t>
            </a:r>
            <a:r>
              <a:rPr lang="id-ID" dirty="0" smtClean="0"/>
              <a:t>keluarga yang mampu mengatasi masalahnya dengan cara –cara efektif dan bisa dijadikan panutan bagi keluarga lainnya.</a:t>
            </a:r>
          </a:p>
          <a:p>
            <a:pPr algn="just">
              <a:buNone/>
            </a:pPr>
            <a:r>
              <a:rPr lang="id-ID" b="1" dirty="0" smtClean="0"/>
              <a:t>8.Wahana Kesejahteraan Sosial Keluarga Berbasis Masyarakat (WKBSM) </a:t>
            </a:r>
            <a:r>
              <a:rPr lang="id-ID" dirty="0" smtClean="0"/>
              <a:t>: sistem kerja sam antar kepangkatan pelayanan sosial di akar rumput yang terdiri atas usaha kelompok,lembaga maupun jaringan pendukungnya</a:t>
            </a:r>
          </a:p>
          <a:p>
            <a:pPr algn="just">
              <a:buNone/>
            </a:pPr>
            <a:r>
              <a:rPr lang="id-ID" dirty="0" smtClean="0"/>
              <a:t>9.Wanita Pemimpin Kesejahteraan Sosial : wanita yang mampu menggerakkan dan memotivasi penyelenggaraan kesejahteraan sosial di lingkungannya</a:t>
            </a:r>
          </a:p>
          <a:p>
            <a:pPr algn="just">
              <a:buNone/>
            </a:pPr>
            <a:endParaRPr lang="id-ID"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lstStyle/>
          <a:p>
            <a:endParaRPr lang="id-ID"/>
          </a:p>
        </p:txBody>
      </p:sp>
      <p:sp>
        <p:nvSpPr>
          <p:cNvPr id="3" name="Content Placeholder 2"/>
          <p:cNvSpPr>
            <a:spLocks noGrp="1"/>
          </p:cNvSpPr>
          <p:nvPr>
            <p:ph idx="1"/>
          </p:nvPr>
        </p:nvSpPr>
        <p:spPr>
          <a:xfrm>
            <a:off x="428596" y="1000108"/>
            <a:ext cx="8229600" cy="4525963"/>
          </a:xfrm>
        </p:spPr>
        <p:txBody>
          <a:bodyPr>
            <a:normAutofit fontScale="92500" lnSpcReduction="20000"/>
          </a:bodyPr>
          <a:lstStyle/>
          <a:p>
            <a:pPr algn="just">
              <a:buNone/>
            </a:pPr>
            <a:r>
              <a:rPr lang="id-ID" sz="2800" b="1" dirty="0" smtClean="0"/>
              <a:t>10. Penyuluh sosial : terdiri dari penyuluh sosial fungsional ( PNS yang mempunyai jabatan, wewenang ) dan penyuluh sosial masyarakat ( Tokoh Masyarakat diberi tanggung jawab,wewenang )</a:t>
            </a:r>
          </a:p>
          <a:p>
            <a:pPr algn="just">
              <a:buNone/>
            </a:pPr>
            <a:r>
              <a:rPr lang="id-ID" sz="2800" b="1" dirty="0" smtClean="0"/>
              <a:t>11. Tenaga Kesejahteraan Sosial Kecamatan (TKSK) </a:t>
            </a:r>
            <a:r>
              <a:rPr lang="id-ID" sz="2800" dirty="0" smtClean="0"/>
              <a:t>: tenaga inti pengendali kegiatan penyelenggaraan kesejahteraan sosial kecamatan</a:t>
            </a:r>
          </a:p>
          <a:p>
            <a:pPr algn="just">
              <a:buNone/>
            </a:pPr>
            <a:r>
              <a:rPr lang="id-ID" sz="2800" b="1" dirty="0" smtClean="0"/>
              <a:t>12. Dunia Usaha </a:t>
            </a:r>
            <a:r>
              <a:rPr lang="id-ID" sz="2800" dirty="0" smtClean="0"/>
              <a:t>: organisasi yang bergerak di bidang industri atau produk barang atau jasa sertaBUMN,BUMD, serta /atau wirausahawan beserta jaringannya yng peduli dan berpartisipasi dalam penyelenggaraan kesejahtraan sosial sebagai wujud tanggung jawab sosial</a:t>
            </a:r>
            <a:endParaRPr lang="id-ID"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4000" b="1" dirty="0" smtClean="0"/>
              <a:t>PEKERJAAN SOSIAL</a:t>
            </a:r>
            <a:endParaRPr lang="id-ID" sz="4000" b="1" dirty="0"/>
          </a:p>
        </p:txBody>
      </p:sp>
      <p:sp>
        <p:nvSpPr>
          <p:cNvPr id="3" name="Content Placeholder 2"/>
          <p:cNvSpPr>
            <a:spLocks noGrp="1"/>
          </p:cNvSpPr>
          <p:nvPr>
            <p:ph idx="1"/>
          </p:nvPr>
        </p:nvSpPr>
        <p:spPr>
          <a:xfrm>
            <a:off x="357158" y="785794"/>
            <a:ext cx="8229600" cy="4525963"/>
          </a:xfrm>
        </p:spPr>
        <p:txBody>
          <a:bodyPr>
            <a:noAutofit/>
          </a:bodyPr>
          <a:lstStyle/>
          <a:p>
            <a:pPr>
              <a:buNone/>
            </a:pPr>
            <a:r>
              <a:rPr lang="id-ID" sz="2800" b="1" dirty="0" smtClean="0"/>
              <a:t>1.PENGERTIAN</a:t>
            </a:r>
          </a:p>
          <a:p>
            <a:pPr algn="just"/>
            <a:r>
              <a:rPr lang="id-ID" sz="2600" dirty="0" smtClean="0"/>
              <a:t>Merupakan suatu seni untuk membantu penyesuaian yang lebih baik antara orang dan lingkungannya ( Richmond 1917 )</a:t>
            </a:r>
          </a:p>
          <a:p>
            <a:pPr algn="just"/>
            <a:r>
              <a:rPr lang="id-ID" sz="2600" dirty="0" smtClean="0"/>
              <a:t>Merupakan suatu terapi kepada individu dengan menggunakan terapi sosial ( Lowry 1927)</a:t>
            </a:r>
          </a:p>
          <a:p>
            <a:pPr algn="just"/>
            <a:r>
              <a:rPr lang="id-ID" sz="2600" dirty="0" smtClean="0"/>
              <a:t>Merupakan proses yang digunakan untuk memahami individu dalam masyarakat serta memberikan pelayanan-layanan yang didukung oleh masyarakat dimana idividu itu berada ( Gartland 1940 )</a:t>
            </a:r>
          </a:p>
          <a:p>
            <a:pPr algn="just"/>
            <a:r>
              <a:rPr lang="id-ID" sz="2600" dirty="0" smtClean="0"/>
              <a:t>Proses yang diberikan oleh lembaga-lembaga kesejahteraan sosial untuk membantu individu dalm menghadapi masalah –masalah keberfungsiansosial secara lebih efektif ( Perlan 1957 )</a:t>
            </a:r>
          </a:p>
          <a:p>
            <a:pPr algn="just"/>
            <a:endParaRPr lang="id-ID"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Konsep Sistem</a:t>
            </a:r>
            <a:endParaRPr lang="id-ID" b="1" dirty="0"/>
          </a:p>
        </p:txBody>
      </p:sp>
      <p:sp>
        <p:nvSpPr>
          <p:cNvPr id="3" name="Content Placeholder 2"/>
          <p:cNvSpPr>
            <a:spLocks noGrp="1"/>
          </p:cNvSpPr>
          <p:nvPr>
            <p:ph idx="1"/>
          </p:nvPr>
        </p:nvSpPr>
        <p:spPr>
          <a:xfrm>
            <a:off x="285720" y="1285860"/>
            <a:ext cx="8229600" cy="4525963"/>
          </a:xfrm>
        </p:spPr>
        <p:txBody>
          <a:bodyPr>
            <a:normAutofit fontScale="92500" lnSpcReduction="10000"/>
          </a:bodyPr>
          <a:lstStyle/>
          <a:p>
            <a:pPr>
              <a:buNone/>
            </a:pPr>
            <a:r>
              <a:rPr lang="id-ID" b="1" dirty="0" smtClean="0"/>
              <a:t>a. Pengertian </a:t>
            </a:r>
          </a:p>
          <a:p>
            <a:pPr marL="514350" indent="-514350" algn="just">
              <a:buFont typeface="+mj-lt"/>
              <a:buAutoNum type="arabicPeriod"/>
            </a:pPr>
            <a:r>
              <a:rPr lang="id-ID" dirty="0" smtClean="0"/>
              <a:t>Sistem adalah suatu kumpulan obyek atau unsur atau bagian yang memiliki arti berbeda yang saling memiliki hubungan, saling berkerja sama dan dan mempengaruhi satu sama lain serta memiliki rencana yang sama untuk mencapai tujuan pada lingkungan yang sama  ( secara umum )</a:t>
            </a:r>
          </a:p>
          <a:p>
            <a:pPr marL="514350" indent="-514350" algn="just">
              <a:buFont typeface="+mj-lt"/>
              <a:buAutoNum type="arabicPeriod"/>
            </a:pPr>
            <a:r>
              <a:rPr lang="id-ID" dirty="0" smtClean="0"/>
              <a:t>Sistem dipandang sebagai salah satu cara atau metode untuk mencapai tujuan ( secara awam )</a:t>
            </a: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endParaRPr lang="id-ID"/>
          </a:p>
        </p:txBody>
      </p:sp>
      <p:sp>
        <p:nvSpPr>
          <p:cNvPr id="3" name="Content Placeholder 2"/>
          <p:cNvSpPr>
            <a:spLocks noGrp="1"/>
          </p:cNvSpPr>
          <p:nvPr>
            <p:ph idx="1"/>
          </p:nvPr>
        </p:nvSpPr>
        <p:spPr>
          <a:xfrm>
            <a:off x="500034" y="1071546"/>
            <a:ext cx="8229600" cy="4525963"/>
          </a:xfrm>
        </p:spPr>
        <p:txBody>
          <a:bodyPr>
            <a:normAutofit fontScale="92500" lnSpcReduction="10000"/>
          </a:bodyPr>
          <a:lstStyle/>
          <a:p>
            <a:pPr marL="514350" indent="-514350">
              <a:buNone/>
            </a:pPr>
            <a:r>
              <a:rPr lang="id-ID" dirty="0" smtClean="0"/>
              <a:t>Kesimpulan dari definisi :</a:t>
            </a:r>
          </a:p>
          <a:p>
            <a:pPr marL="514350" indent="-514350" algn="just">
              <a:buFont typeface="+mj-lt"/>
              <a:buAutoNum type="arabicPeriod"/>
            </a:pPr>
            <a:r>
              <a:rPr lang="id-ID" dirty="0" smtClean="0"/>
              <a:t>Tujuan pelaksanaan pekerjaan sosial untuk meningkatkan kemampuan lingkungan dalam memenuhi kebutuhan manusia</a:t>
            </a:r>
          </a:p>
          <a:p>
            <a:pPr marL="514350" indent="-514350" algn="just">
              <a:buFont typeface="+mj-lt"/>
              <a:buAutoNum type="arabicPeriod"/>
            </a:pPr>
            <a:r>
              <a:rPr lang="id-ID" dirty="0" smtClean="0"/>
              <a:t>Tujuan peksos sangat fleksibel ,karena sangat dipengaruhi sistem nilai dimana pekerjaan sosial bekerja ( cara bervariasi )</a:t>
            </a:r>
          </a:p>
          <a:p>
            <a:pPr marL="514350" indent="-514350" algn="just">
              <a:buFont typeface="+mj-lt"/>
              <a:buAutoNum type="arabicPeriod"/>
            </a:pPr>
            <a:r>
              <a:rPr lang="id-ID" dirty="0" smtClean="0"/>
              <a:t>Pelaksanaan peksos dipengaruhi  oleh orientasi nilai,ideologis,politik yang berinteraksi dengan kerangka acuan,pengetahuan .</a:t>
            </a:r>
          </a:p>
          <a:p>
            <a:pPr marL="514350" indent="-514350">
              <a:buFont typeface="+mj-lt"/>
              <a:buAutoNum type="arabicPeriod"/>
            </a:pPr>
            <a:endParaRPr lang="id-ID" dirty="0" smtClean="0"/>
          </a:p>
          <a:p>
            <a:pPr marL="514350" indent="-514350">
              <a:buNone/>
            </a:pPr>
            <a:endParaRPr lang="id-ID"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994"/>
            <a:ext cx="8229600" cy="1143000"/>
          </a:xfrm>
        </p:spPr>
        <p:txBody>
          <a:bodyPr>
            <a:normAutofit fontScale="90000"/>
          </a:bodyPr>
          <a:lstStyle/>
          <a:p>
            <a:pPr algn="just"/>
            <a:r>
              <a:rPr lang="id-ID" sz="3600" b="1" dirty="0" smtClean="0"/>
              <a:t/>
            </a:r>
            <a:br>
              <a:rPr lang="id-ID" sz="3600" b="1" dirty="0" smtClean="0"/>
            </a:br>
            <a:r>
              <a:rPr lang="id-ID" sz="3600" b="1" dirty="0" smtClean="0"/>
              <a:t>2 Hakekat Pekerjaan Sosial</a:t>
            </a:r>
            <a:endParaRPr lang="id-ID" sz="3600" b="1" dirty="0"/>
          </a:p>
        </p:txBody>
      </p:sp>
      <p:sp>
        <p:nvSpPr>
          <p:cNvPr id="3" name="Content Placeholder 2"/>
          <p:cNvSpPr>
            <a:spLocks noGrp="1"/>
          </p:cNvSpPr>
          <p:nvPr>
            <p:ph idx="1"/>
          </p:nvPr>
        </p:nvSpPr>
        <p:spPr>
          <a:xfrm>
            <a:off x="357158" y="1214422"/>
            <a:ext cx="8229600" cy="4525963"/>
          </a:xfrm>
        </p:spPr>
        <p:txBody>
          <a:bodyPr>
            <a:normAutofit fontScale="92500" lnSpcReduction="10000"/>
          </a:bodyPr>
          <a:lstStyle/>
          <a:p>
            <a:pPr algn="just"/>
            <a:r>
              <a:rPr lang="id-ID" dirty="0" smtClean="0"/>
              <a:t>Aktivitas profesional untuk menolong orang baik individu , kelompok , organisasi maupun mayarakat dalam rangka meningkatkan kemampuan berfungsi sosial dan menciptakan lingkungan yang memungkinkan orang mencapai tujuan hidupnya</a:t>
            </a:r>
          </a:p>
          <a:p>
            <a:pPr algn="just"/>
            <a:r>
              <a:rPr lang="id-ID" dirty="0" smtClean="0"/>
              <a:t>Pekerja sosial merupakan profesi yang menangani tentang masyarakat yang bermasalah dan membantu mencari jalan keluar bagi orang yang bermasalah</a:t>
            </a:r>
          </a:p>
          <a:p>
            <a:pPr algn="just"/>
            <a:endParaRPr lang="id-ID"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3</a:t>
            </a:r>
            <a:r>
              <a:rPr lang="id-ID" sz="3600" b="1" dirty="0" smtClean="0"/>
              <a:t>.Unsur Pekerjaan Sosial</a:t>
            </a:r>
            <a:endParaRPr lang="id-ID" sz="3600" b="1" dirty="0"/>
          </a:p>
        </p:txBody>
      </p:sp>
      <p:sp>
        <p:nvSpPr>
          <p:cNvPr id="3" name="Content Placeholder 2"/>
          <p:cNvSpPr>
            <a:spLocks noGrp="1"/>
          </p:cNvSpPr>
          <p:nvPr>
            <p:ph idx="1"/>
          </p:nvPr>
        </p:nvSpPr>
        <p:spPr/>
        <p:txBody>
          <a:bodyPr/>
          <a:lstStyle/>
          <a:p>
            <a:r>
              <a:rPr lang="id-ID" dirty="0" smtClean="0"/>
              <a:t>Sebagai kegiatan profesional</a:t>
            </a:r>
          </a:p>
          <a:p>
            <a:r>
              <a:rPr lang="id-ID" dirty="0" smtClean="0"/>
              <a:t>Memberikan pertolongan</a:t>
            </a:r>
          </a:p>
          <a:p>
            <a:r>
              <a:rPr lang="id-ID" dirty="0" smtClean="0"/>
              <a:t>Klien yang ditolong adalah individu ,kelompok maupun masyarakat</a:t>
            </a:r>
          </a:p>
          <a:p>
            <a:r>
              <a:rPr lang="id-ID" dirty="0" smtClean="0"/>
              <a:t>Peningkatan keberfungsian sosial</a:t>
            </a:r>
          </a:p>
          <a:p>
            <a:r>
              <a:rPr lang="id-ID" dirty="0" smtClean="0"/>
              <a:t>Meningkatkan kemampuan untuk mencapai tujuan hidup masyarakat</a:t>
            </a:r>
          </a:p>
          <a:p>
            <a:pPr>
              <a:buNone/>
            </a:pPr>
            <a:endParaRPr lang="id-ID"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4</a:t>
            </a:r>
            <a:r>
              <a:rPr lang="id-ID" sz="3600" b="1" dirty="0" smtClean="0"/>
              <a:t>.Fokus Pekerjaan Sosial</a:t>
            </a:r>
            <a:endParaRPr lang="id-ID" sz="3600" b="1" dirty="0"/>
          </a:p>
        </p:txBody>
      </p:sp>
      <p:sp>
        <p:nvSpPr>
          <p:cNvPr id="3" name="Content Placeholder 2"/>
          <p:cNvSpPr>
            <a:spLocks noGrp="1"/>
          </p:cNvSpPr>
          <p:nvPr>
            <p:ph idx="1"/>
          </p:nvPr>
        </p:nvSpPr>
        <p:spPr>
          <a:xfrm>
            <a:off x="357158" y="1285860"/>
            <a:ext cx="8229600" cy="4525963"/>
          </a:xfrm>
        </p:spPr>
        <p:txBody>
          <a:bodyPr>
            <a:normAutofit fontScale="92500"/>
          </a:bodyPr>
          <a:lstStyle/>
          <a:p>
            <a:pPr marL="514350" indent="-514350">
              <a:buFont typeface="+mj-lt"/>
              <a:buAutoNum type="arabicPeriod"/>
            </a:pPr>
            <a:r>
              <a:rPr lang="id-ID" dirty="0" smtClean="0"/>
              <a:t>Pekerjaan sosial memandang manusia secara keseluruhan</a:t>
            </a:r>
          </a:p>
          <a:p>
            <a:pPr marL="514350" indent="-514350" algn="just">
              <a:buFont typeface="+mj-lt"/>
              <a:buAutoNum type="arabicPeriod"/>
            </a:pPr>
            <a:r>
              <a:rPr lang="id-ID" dirty="0" smtClean="0"/>
              <a:t>Pekerjaan sosial memfokuskan pada persyaratan bagi kesejahteraan ( mempertimbangkan kebutuhan manusia beserta tujuannya )</a:t>
            </a:r>
          </a:p>
          <a:p>
            <a:pPr marL="514350" indent="-514350" algn="just">
              <a:buFont typeface="+mj-lt"/>
              <a:buAutoNum type="arabicPeriod"/>
            </a:pPr>
            <a:r>
              <a:rPr lang="id-ID" dirty="0" smtClean="0"/>
              <a:t>Pekerjaan sosial menganalisis keberfungsian sosial,relasi sosial, interaksi sosial, kompleksitas situasi kehidupan dan manusia dengan lingkungannya</a:t>
            </a:r>
          </a:p>
          <a:p>
            <a:pPr marL="514350" indent="-514350" algn="just">
              <a:buFont typeface="+mj-lt"/>
              <a:buAutoNum type="arabicPeriod"/>
            </a:pPr>
            <a:endParaRPr lang="id-ID"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4000" b="1" dirty="0"/>
              <a:t>5</a:t>
            </a:r>
            <a:r>
              <a:rPr lang="id-ID" sz="4000" b="1" dirty="0" smtClean="0"/>
              <a:t>.Asas Pekerjaan Sosial</a:t>
            </a:r>
            <a:endParaRPr lang="id-ID" sz="4000" b="1" dirty="0"/>
          </a:p>
        </p:txBody>
      </p:sp>
      <p:sp>
        <p:nvSpPr>
          <p:cNvPr id="3" name="Content Placeholder 2"/>
          <p:cNvSpPr>
            <a:spLocks noGrp="1"/>
          </p:cNvSpPr>
          <p:nvPr>
            <p:ph idx="1"/>
          </p:nvPr>
        </p:nvSpPr>
        <p:spPr>
          <a:xfrm>
            <a:off x="500034" y="1071546"/>
            <a:ext cx="8229600" cy="4525963"/>
          </a:xfrm>
        </p:spPr>
        <p:txBody>
          <a:bodyPr>
            <a:noAutofit/>
          </a:bodyPr>
          <a:lstStyle/>
          <a:p>
            <a:pPr algn="just"/>
            <a:r>
              <a:rPr lang="id-ID" sz="2600" dirty="0" smtClean="0"/>
              <a:t>Pengakuan semua manusia mempunyai martabat,harga diri dan kehormatan yang harus dihargai dan dihormati.</a:t>
            </a:r>
          </a:p>
          <a:p>
            <a:pPr algn="just"/>
            <a:r>
              <a:rPr lang="id-ID" sz="2600" dirty="0" smtClean="0"/>
              <a:t>Pengakuan bahwa semua manusia tidak sempurna.</a:t>
            </a:r>
          </a:p>
          <a:p>
            <a:pPr algn="just"/>
            <a:r>
              <a:rPr lang="id-ID" sz="2600" dirty="0" smtClean="0"/>
              <a:t>Pengakuan bahwa semua manusia mempunyai hak dan kesempatan yang sama namun kesempatan itu dibatasi oleh kemampuan masing –masing individu</a:t>
            </a:r>
          </a:p>
          <a:p>
            <a:pPr algn="just"/>
            <a:r>
              <a:rPr lang="id-ID" sz="2600" dirty="0" smtClean="0"/>
              <a:t>Pengakuan bahwa penghormatan pada diri sendiri,harga diri,penentuan nasib sendiri,kesempatan yang adil berkaitan erat dengan pertanggungjawaban terhadap diri sendiri,keluarga dan lingkungannya.</a:t>
            </a:r>
          </a:p>
          <a:p>
            <a:pPr algn="just">
              <a:buNone/>
            </a:pPr>
            <a:r>
              <a:rPr lang="id-ID" sz="2600" dirty="0" smtClean="0"/>
              <a:t>Asas diatas menjadi dasar dalam pelaksanaan pekerjaan sosial</a:t>
            </a:r>
            <a:endParaRPr lang="id-ID" sz="26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6</a:t>
            </a:r>
            <a:r>
              <a:rPr lang="id-ID" sz="3600" b="1" dirty="0" smtClean="0"/>
              <a:t>.Tujuan Pekerjaan Sosial ( Zatrow )</a:t>
            </a:r>
            <a:endParaRPr lang="id-ID" sz="3600" b="1" dirty="0"/>
          </a:p>
        </p:txBody>
      </p:sp>
      <p:sp>
        <p:nvSpPr>
          <p:cNvPr id="3" name="Content Placeholder 2"/>
          <p:cNvSpPr>
            <a:spLocks noGrp="1"/>
          </p:cNvSpPr>
          <p:nvPr>
            <p:ph idx="1"/>
          </p:nvPr>
        </p:nvSpPr>
        <p:spPr>
          <a:xfrm>
            <a:off x="500034" y="1214422"/>
            <a:ext cx="8229600" cy="4525963"/>
          </a:xfrm>
        </p:spPr>
        <p:txBody>
          <a:bodyPr>
            <a:normAutofit fontScale="85000" lnSpcReduction="20000"/>
          </a:bodyPr>
          <a:lstStyle/>
          <a:p>
            <a:pPr marL="514350" indent="-514350" algn="just"/>
            <a:r>
              <a:rPr lang="id-ID" dirty="0" smtClean="0"/>
              <a:t>Meningkatkan kemampuan orang untuk menghadapi tugas – tugas kehidupan dan kemampuan untuk memecahkan masalah yang dihadapinya</a:t>
            </a:r>
          </a:p>
          <a:p>
            <a:pPr marL="514350" indent="-514350" algn="just"/>
            <a:r>
              <a:rPr lang="id-ID" dirty="0" smtClean="0"/>
              <a:t>Mengkaitkan orang dengan sistem yang dapat menyediakan sumber – sumber , pelayanan –pelayanan dan kesempatan yang dibutuhkan</a:t>
            </a:r>
          </a:p>
          <a:p>
            <a:pPr marL="514350" indent="-514350" algn="just"/>
            <a:r>
              <a:rPr lang="id-ID" dirty="0" smtClean="0"/>
              <a:t>Meningkatkan kemampuan pelaksanaan sistem tersebut secara efektif dan berperikemanusiaan.</a:t>
            </a:r>
          </a:p>
          <a:p>
            <a:pPr marL="514350" indent="-514350" algn="just"/>
            <a:r>
              <a:rPr lang="id-ID" dirty="0" smtClean="0"/>
              <a:t>Memberikan sumbangan bagi perubahan,perbaikan seta perkembangan kebijakan dan perundang-undangan (mengembangkan dan memperbaiki kebijakan sosial )</a:t>
            </a:r>
            <a:endParaRPr lang="id-ID"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514350" indent="-514350" algn="just">
              <a:buNone/>
            </a:pPr>
            <a:r>
              <a:rPr lang="id-ID" dirty="0" smtClean="0"/>
              <a:t>Tujuan pekerjaan sosial terkait dengan hakekat pekerjaan sosial yaitu :</a:t>
            </a:r>
          </a:p>
          <a:p>
            <a:pPr marL="514350" indent="-514350" algn="just"/>
            <a:r>
              <a:rPr lang="id-ID" dirty="0" smtClean="0"/>
              <a:t>Pekerjaan sosial merupakan bidang keahlian atau suatu profesi untuk membantu orang mencapai kesejahteraan sebagai individu maupun kolektivitas</a:t>
            </a:r>
          </a:p>
          <a:p>
            <a:pPr marL="514350" indent="-514350" algn="just"/>
            <a:r>
              <a:rPr lang="id-ID" dirty="0" smtClean="0"/>
              <a:t>Pekerjaan sosial tidak tidak hanya meninjau pada masalah perorangan tetapi mempertimbangkan situasi sosial , nilai tempat orang berada dan terlibat sistem sumber dan kebijakan sosial</a:t>
            </a:r>
            <a:endParaRPr lang="id-ID"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a:t>7</a:t>
            </a:r>
            <a:r>
              <a:rPr lang="id-ID" sz="3600" b="1" dirty="0" smtClean="0"/>
              <a:t>.Fungsi dan Tugas Pekerjaan Sosial</a:t>
            </a:r>
            <a:endParaRPr lang="id-ID" sz="3600" b="1" dirty="0"/>
          </a:p>
        </p:txBody>
      </p:sp>
      <p:sp>
        <p:nvSpPr>
          <p:cNvPr id="3" name="Content Placeholder 2"/>
          <p:cNvSpPr>
            <a:spLocks noGrp="1"/>
          </p:cNvSpPr>
          <p:nvPr>
            <p:ph idx="1"/>
          </p:nvPr>
        </p:nvSpPr>
        <p:spPr>
          <a:xfrm>
            <a:off x="428596" y="1214422"/>
            <a:ext cx="8229600" cy="4525963"/>
          </a:xfrm>
        </p:spPr>
        <p:txBody>
          <a:bodyPr>
            <a:normAutofit fontScale="92500"/>
          </a:bodyPr>
          <a:lstStyle/>
          <a:p>
            <a:pPr marL="514350" indent="-514350" algn="just">
              <a:buNone/>
            </a:pPr>
            <a:r>
              <a:rPr lang="id-ID" dirty="0" smtClean="0"/>
              <a:t>a.  Mengembangkan , memelihara dan memperkuat sistem kesejahteraan sosial, sehingga dapat memenuhi kebutuhan dasar manusia.</a:t>
            </a:r>
          </a:p>
          <a:p>
            <a:pPr marL="514350" indent="-514350" algn="just"/>
            <a:r>
              <a:rPr lang="id-ID" dirty="0" smtClean="0"/>
              <a:t>Bentuk intervensi sosial ( pelayanan sosial, perencanaan kesejahteraan sosial, perbaikan dan memelihara penghasilan dan administrasi pekerjaan sosial</a:t>
            </a:r>
          </a:p>
          <a:p>
            <a:pPr marL="514350" indent="-514350" algn="just"/>
            <a:r>
              <a:rPr lang="id-ID" dirty="0" smtClean="0"/>
              <a:t>Dalam sejarah pekerjaan sosial keterlibatan bentuk intervensi tersebut bervariasi </a:t>
            </a:r>
            <a:endParaRPr lang="id-ID"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428596" y="1000108"/>
            <a:ext cx="8229600" cy="4525963"/>
          </a:xfrm>
        </p:spPr>
        <p:txBody>
          <a:bodyPr>
            <a:normAutofit fontScale="85000" lnSpcReduction="10000"/>
          </a:bodyPr>
          <a:lstStyle/>
          <a:p>
            <a:pPr algn="just">
              <a:buNone/>
            </a:pPr>
            <a:r>
              <a:rPr lang="id-ID" dirty="0" smtClean="0"/>
              <a:t>b. Mewujudkan tugas - tugas pokok sistem kesejahteraan sosial dalam suatu masyarakat untuk menjamin standar kesejahteraan yang memadai bagi masyarakat .</a:t>
            </a:r>
          </a:p>
          <a:p>
            <a:pPr algn="just"/>
            <a:r>
              <a:rPr lang="id-ID" dirty="0" smtClean="0"/>
              <a:t>Mengembangkan sumber –sumber manusia untuk memenuhi kebutuhan dasar  individu</a:t>
            </a:r>
          </a:p>
          <a:p>
            <a:pPr algn="just"/>
            <a:r>
              <a:rPr lang="id-ID" dirty="0" smtClean="0"/>
              <a:t>Mendistribusikan dan memeratakan alokasi sumber –sumber sosial maupun ekonomi</a:t>
            </a:r>
          </a:p>
          <a:p>
            <a:pPr algn="just"/>
            <a:r>
              <a:rPr lang="id-ID" dirty="0" smtClean="0"/>
              <a:t>Mencegah timbulnya kesengsaraan ,mengatasi kemelaratan ,tekanan sosial dan bahaya kehidupan</a:t>
            </a:r>
          </a:p>
          <a:p>
            <a:pPr algn="just"/>
            <a:r>
              <a:rPr lang="id-ID" dirty="0" smtClean="0"/>
              <a:t>Melindungi </a:t>
            </a:r>
            <a:r>
              <a:rPr lang="id-ID" smtClean="0"/>
              <a:t>individu dan </a:t>
            </a:r>
            <a:r>
              <a:rPr lang="id-ID" dirty="0" smtClean="0"/>
              <a:t>keluarga dari berbagai bahaya atau berbagai kesulitan dalam kehidupan</a:t>
            </a:r>
          </a:p>
          <a:p>
            <a:pPr algn="just"/>
            <a:endParaRPr lang="id-ID"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76"/>
            <a:ext cx="8229600" cy="1143000"/>
          </a:xfrm>
        </p:spPr>
        <p:txBody>
          <a:bodyPr/>
          <a:lstStyle/>
          <a:p>
            <a:endParaRPr lang="id-ID" dirty="0"/>
          </a:p>
        </p:txBody>
      </p:sp>
      <p:sp>
        <p:nvSpPr>
          <p:cNvPr id="3" name="Content Placeholder 2"/>
          <p:cNvSpPr>
            <a:spLocks noGrp="1"/>
          </p:cNvSpPr>
          <p:nvPr>
            <p:ph idx="1"/>
          </p:nvPr>
        </p:nvSpPr>
        <p:spPr>
          <a:xfrm>
            <a:off x="428596" y="1000108"/>
            <a:ext cx="8229600" cy="4525963"/>
          </a:xfrm>
        </p:spPr>
        <p:txBody>
          <a:bodyPr>
            <a:normAutofit fontScale="77500" lnSpcReduction="20000"/>
          </a:bodyPr>
          <a:lstStyle/>
          <a:p>
            <a:pPr algn="just">
              <a:buNone/>
            </a:pPr>
            <a:r>
              <a:rPr lang="id-ID" dirty="0" smtClean="0"/>
              <a:t>c. Meningkatkan kemampuan orang untuk melaksanakan fungsinya secara otimal sesuai dengan status dan peranan mereka dalam institusi –institusi sosial</a:t>
            </a:r>
          </a:p>
          <a:p>
            <a:pPr algn="just"/>
            <a:r>
              <a:rPr lang="id-ID" dirty="0" smtClean="0"/>
              <a:t>Mengusahakan terwujudnya potensi –potansi kearah produktivitas dan perwujudan diri individu maupun lingkungan sosialnya</a:t>
            </a:r>
          </a:p>
          <a:p>
            <a:pPr algn="just"/>
            <a:r>
              <a:rPr lang="id-ID" dirty="0" smtClean="0"/>
              <a:t>Membantu orang dalam usahanya memperoleh dan mencapai kembali kehidupan yang normatif.</a:t>
            </a:r>
          </a:p>
          <a:p>
            <a:pPr algn="just"/>
            <a:r>
              <a:rPr lang="id-ID" dirty="0" smtClean="0"/>
              <a:t>Melayani sebagai wakil (surrogate)dalam keluarga dan komunitas dalam memberikan perlindungan, pencegahan,</a:t>
            </a:r>
          </a:p>
          <a:p>
            <a:pPr algn="just"/>
            <a:r>
              <a:rPr lang="id-ID" dirty="0" smtClean="0"/>
              <a:t>Bertindak sebagai pengganti (subtitude) bagi keluarga dan komuniti dalam menyediakan bantuan.</a:t>
            </a:r>
          </a:p>
          <a:p>
            <a:pPr algn="just"/>
            <a:r>
              <a:rPr lang="id-ID" dirty="0" smtClean="0"/>
              <a:t>Mengintegrasikan orang  satu dengan orang lain</a:t>
            </a:r>
          </a:p>
          <a:p>
            <a:pPr algn="just">
              <a:buNone/>
            </a:pPr>
            <a:endParaRPr lang="id-ID" dirty="0" smtClean="0"/>
          </a:p>
          <a:p>
            <a:pPr algn="just"/>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buFont typeface="Arial" pitchFamily="34" charset="0"/>
              <a:buChar char="•"/>
            </a:pPr>
            <a:r>
              <a:rPr lang="id-ID" dirty="0" smtClean="0"/>
              <a:t>Pengertian Menurut Ahli</a:t>
            </a:r>
            <a:endParaRPr lang="id-ID" dirty="0"/>
          </a:p>
        </p:txBody>
      </p:sp>
      <p:sp>
        <p:nvSpPr>
          <p:cNvPr id="3" name="Content Placeholder 2"/>
          <p:cNvSpPr>
            <a:spLocks noGrp="1"/>
          </p:cNvSpPr>
          <p:nvPr>
            <p:ph idx="1"/>
          </p:nvPr>
        </p:nvSpPr>
        <p:spPr>
          <a:xfrm>
            <a:off x="428596" y="1357298"/>
            <a:ext cx="8229600" cy="4525963"/>
          </a:xfrm>
        </p:spPr>
        <p:txBody>
          <a:bodyPr>
            <a:normAutofit fontScale="92500" lnSpcReduction="10000"/>
          </a:bodyPr>
          <a:lstStyle/>
          <a:p>
            <a:pPr marL="514350" indent="-514350" algn="just">
              <a:buFont typeface="+mj-lt"/>
              <a:buAutoNum type="arabicPeriod"/>
            </a:pPr>
            <a:r>
              <a:rPr lang="id-ID" dirty="0" smtClean="0"/>
              <a:t>Himpunan dari unsur –unsur yang saling berkaitan sehinga membentuk satu kesatuan yang utuh dan terpadu ( Raymond Mclead ).</a:t>
            </a:r>
          </a:p>
          <a:p>
            <a:pPr marL="514350" indent="-514350" algn="just">
              <a:buFont typeface="+mj-lt"/>
              <a:buAutoNum type="arabicPeriod"/>
            </a:pPr>
            <a:r>
              <a:rPr lang="id-ID" dirty="0" smtClean="0"/>
              <a:t>Bagian –bagian yang saling berkaitan yang beroperasi bersama untuk mencapai beberapa sasaran (Gordon B. David )</a:t>
            </a:r>
          </a:p>
          <a:p>
            <a:pPr marL="514350" indent="-514350" algn="just">
              <a:buFont typeface="+mj-lt"/>
              <a:buAutoNum type="arabicPeriod"/>
            </a:pPr>
            <a:r>
              <a:rPr lang="id-ID" dirty="0" smtClean="0"/>
              <a:t>Satuan yang terdiri dari elemen yang saling berkaitan untuk berinteraksi satu sama lain dalam rangka menciptakan hasil atau tujuan tertentu ( S. Bambang )</a:t>
            </a:r>
            <a:endParaRPr lang="id-ID"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a:p>
        </p:txBody>
      </p:sp>
      <p:sp>
        <p:nvSpPr>
          <p:cNvPr id="3" name="Content Placeholder 2"/>
          <p:cNvSpPr>
            <a:spLocks noGrp="1"/>
          </p:cNvSpPr>
          <p:nvPr>
            <p:ph idx="1"/>
          </p:nvPr>
        </p:nvSpPr>
        <p:spPr>
          <a:xfrm>
            <a:off x="428596" y="928670"/>
            <a:ext cx="8229600" cy="4525963"/>
          </a:xfrm>
        </p:spPr>
        <p:txBody>
          <a:bodyPr>
            <a:normAutofit fontScale="85000" lnSpcReduction="20000"/>
          </a:bodyPr>
          <a:lstStyle/>
          <a:p>
            <a:pPr algn="just">
              <a:buNone/>
            </a:pPr>
            <a:r>
              <a:rPr lang="id-ID" dirty="0" smtClean="0"/>
              <a:t>d. Mendorong dan meningkatkan ketertiban sosial serta struktur institusional masyarakat</a:t>
            </a:r>
          </a:p>
          <a:p>
            <a:pPr algn="just"/>
            <a:r>
              <a:rPr lang="id-ID" dirty="0" smtClean="0"/>
              <a:t>Membantu institusi sosial mengembangkan dan melaksanakan program pelayanan sosial secara efektif</a:t>
            </a:r>
          </a:p>
          <a:p>
            <a:pPr algn="just"/>
            <a:r>
              <a:rPr lang="id-ID" dirty="0" smtClean="0"/>
              <a:t>Mengimplementasikan secara efektif ukuran – ukuran perubahan dan adaptasi sosial.stabilitas dan kontrol sosial yang berkaitan dengan kesejahteraan sosial</a:t>
            </a:r>
          </a:p>
          <a:p>
            <a:pPr algn="just"/>
            <a:r>
              <a:rPr lang="id-ID" dirty="0" smtClean="0"/>
              <a:t>Mencegah dan memecahkan konflik dan permasalahan sosial</a:t>
            </a:r>
          </a:p>
          <a:p>
            <a:pPr algn="just"/>
            <a:r>
              <a:rPr lang="id-ID" dirty="0" smtClean="0"/>
              <a:t>Memanagemen dan mengoreksi tingkah laku yang menyimpang dan disoranisasi sosial agar terjadi inovasi dan perubahan yang konstruktif</a:t>
            </a:r>
            <a:endParaRPr lang="id-ID"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Pekerja Sosial</a:t>
            </a:r>
            <a:endParaRPr lang="id-ID" b="1" dirty="0"/>
          </a:p>
        </p:txBody>
      </p:sp>
      <p:sp>
        <p:nvSpPr>
          <p:cNvPr id="3" name="Content Placeholder 2"/>
          <p:cNvSpPr>
            <a:spLocks noGrp="1"/>
          </p:cNvSpPr>
          <p:nvPr>
            <p:ph idx="1"/>
          </p:nvPr>
        </p:nvSpPr>
        <p:spPr>
          <a:xfrm>
            <a:off x="428596" y="1357298"/>
            <a:ext cx="8229600" cy="4525963"/>
          </a:xfrm>
        </p:spPr>
        <p:txBody>
          <a:bodyPr>
            <a:normAutofit/>
          </a:bodyPr>
          <a:lstStyle/>
          <a:p>
            <a:pPr algn="just"/>
            <a:r>
              <a:rPr lang="id-ID" dirty="0" smtClean="0"/>
              <a:t>Orang yang melaksanakan pekerjaan sosial secara profesional</a:t>
            </a:r>
          </a:p>
          <a:p>
            <a:pPr algn="just"/>
            <a:r>
              <a:rPr lang="id-ID" dirty="0" smtClean="0"/>
              <a:t>Pekerjaan sosial profesional berbeda dengan pekerjaan sosial secara awam ( perbuatan baik bagi orang lain)</a:t>
            </a:r>
          </a:p>
          <a:p>
            <a:pPr algn="just"/>
            <a:r>
              <a:rPr lang="id-ID" dirty="0" smtClean="0"/>
              <a:t>Profesional dalam arti pekerjaan yang dilakukan dilandasi  pendidikan ( pengetahuan,  budaya,  sains ) </a:t>
            </a:r>
            <a:endParaRPr lang="id-ID"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b="1" dirty="0" smtClean="0"/>
              <a:t>a.Pekerjaan sosial yang profesional </a:t>
            </a:r>
            <a:r>
              <a:rPr lang="id-ID" dirty="0" smtClean="0"/>
              <a:t>:</a:t>
            </a:r>
            <a:endParaRPr lang="id-ID" dirty="0"/>
          </a:p>
        </p:txBody>
      </p:sp>
      <p:sp>
        <p:nvSpPr>
          <p:cNvPr id="3" name="Content Placeholder 2"/>
          <p:cNvSpPr>
            <a:spLocks noGrp="1"/>
          </p:cNvSpPr>
          <p:nvPr>
            <p:ph idx="1"/>
          </p:nvPr>
        </p:nvSpPr>
        <p:spPr>
          <a:xfrm>
            <a:off x="428596" y="1428736"/>
            <a:ext cx="8229600" cy="4525963"/>
          </a:xfrm>
        </p:spPr>
        <p:txBody>
          <a:bodyPr>
            <a:normAutofit fontScale="92500" lnSpcReduction="20000"/>
          </a:bodyPr>
          <a:lstStyle/>
          <a:p>
            <a:pPr algn="just"/>
            <a:r>
              <a:rPr lang="id-ID" dirty="0" smtClean="0"/>
              <a:t>Pemberian pertolongan, terarah, selektif, terprogram.</a:t>
            </a:r>
          </a:p>
          <a:p>
            <a:pPr algn="just"/>
            <a:r>
              <a:rPr lang="id-ID" dirty="0" smtClean="0"/>
              <a:t>Pertolongan tidak hanya didorong oleh sentimen kemasyarakatan tapi merupakan pertolongan tersendiri, diperlukan jabatan dan kewenangan bagi yang melakukan.</a:t>
            </a:r>
          </a:p>
          <a:p>
            <a:pPr algn="just"/>
            <a:r>
              <a:rPr lang="id-ID" dirty="0" smtClean="0"/>
              <a:t>Pemberian pertolongan bersifat ilmiah</a:t>
            </a:r>
          </a:p>
          <a:p>
            <a:pPr algn="just"/>
            <a:r>
              <a:rPr lang="id-ID" dirty="0" smtClean="0"/>
              <a:t>Merupakan pemberian pertolongan yang bersifat pedagogis</a:t>
            </a:r>
          </a:p>
          <a:p>
            <a:pPr algn="just"/>
            <a:r>
              <a:rPr lang="id-ID" dirty="0" smtClean="0"/>
              <a:t>Pekerjaan sosial merupakan komponen sosial politik</a:t>
            </a:r>
          </a:p>
          <a:p>
            <a:pPr algn="just"/>
            <a:endParaRPr lang="id-ID"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pPr algn="just"/>
            <a:r>
              <a:rPr lang="id-ID" b="1" dirty="0" smtClean="0"/>
              <a:t>b.Ketrampilan pekerja sosial</a:t>
            </a:r>
            <a:endParaRPr lang="id-ID" b="1" dirty="0"/>
          </a:p>
        </p:txBody>
      </p:sp>
      <p:sp>
        <p:nvSpPr>
          <p:cNvPr id="3" name="Content Placeholder 2"/>
          <p:cNvSpPr>
            <a:spLocks noGrp="1"/>
          </p:cNvSpPr>
          <p:nvPr>
            <p:ph idx="1"/>
          </p:nvPr>
        </p:nvSpPr>
        <p:spPr/>
        <p:txBody>
          <a:bodyPr>
            <a:normAutofit fontScale="85000" lnSpcReduction="10000"/>
          </a:bodyPr>
          <a:lstStyle/>
          <a:p>
            <a:pPr algn="just"/>
            <a:r>
              <a:rPr lang="id-ID" dirty="0" smtClean="0"/>
              <a:t>Kemampuan atau kecakapan yang harus dimiliki oleh pekerja sosial agar dapat menjalankan tugasnya yaitu memberikan pelayanan sosial secara baik kepada untuk klien baik klien individu, keluarga, kelompok, maupun komunitas untuk mencapai tujuan yang efektif.</a:t>
            </a:r>
          </a:p>
          <a:p>
            <a:pPr algn="just"/>
            <a:r>
              <a:rPr lang="id-ID" dirty="0" smtClean="0"/>
              <a:t>Ketrampilan ini pada dasarnya merupakan usaha memadukan kerangka pengetahuan yang dimiliki pekerja sosial dan nilai yang diharapkan dalam pekerjaan sosial yang dilakasanakan dpat dipertanggungjawabkan secara ilmiah (kemampuan pekerja sosial ) </a:t>
            </a:r>
            <a:endParaRPr lang="id-ID"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pPr algn="just"/>
            <a:r>
              <a:rPr lang="id-ID" sz="3600" dirty="0" smtClean="0"/>
              <a:t>Ketrampilan Pekerja Sosial yaitu</a:t>
            </a:r>
            <a:endParaRPr lang="id-ID" dirty="0"/>
          </a:p>
        </p:txBody>
      </p:sp>
      <p:sp>
        <p:nvSpPr>
          <p:cNvPr id="3" name="Content Placeholder 2"/>
          <p:cNvSpPr>
            <a:spLocks noGrp="1"/>
          </p:cNvSpPr>
          <p:nvPr>
            <p:ph idx="1"/>
          </p:nvPr>
        </p:nvSpPr>
        <p:spPr>
          <a:xfrm>
            <a:off x="357158" y="1071546"/>
            <a:ext cx="8229600" cy="4525963"/>
          </a:xfrm>
        </p:spPr>
        <p:txBody>
          <a:bodyPr>
            <a:noAutofit/>
          </a:bodyPr>
          <a:lstStyle/>
          <a:p>
            <a:pPr marL="514350" indent="-514350" algn="just">
              <a:buFont typeface="+mj-lt"/>
              <a:buAutoNum type="arabicPeriod"/>
            </a:pPr>
            <a:r>
              <a:rPr lang="id-ID" sz="2400" dirty="0" smtClean="0"/>
              <a:t>Ketrampilan memberikan pertolongan dasar ( mampu dan bersedia membantu orang lain yang membutuhkan pertolongan dengan membina relasi yang baik dengn mereka dan menghubungkannya dengan pihak yang terkai)</a:t>
            </a:r>
          </a:p>
          <a:p>
            <a:pPr marL="514350" indent="-514350" algn="just">
              <a:buFont typeface="+mj-lt"/>
              <a:buAutoNum type="arabicPeriod"/>
            </a:pPr>
            <a:r>
              <a:rPr lang="id-ID" sz="2400" dirty="0" smtClean="0"/>
              <a:t>Ketrampilan melakukan perjanjian ( terkait dengan waktu, tempat, kegiatan yang dilaksanakan )</a:t>
            </a:r>
          </a:p>
          <a:p>
            <a:pPr marL="514350" indent="-514350" algn="just">
              <a:buFont typeface="+mj-lt"/>
              <a:buAutoNum type="arabicPeriod"/>
            </a:pPr>
            <a:r>
              <a:rPr lang="id-ID" sz="2400" dirty="0" smtClean="0"/>
              <a:t>Ketrampilan melakukan observasi ( apa yang dilakukan, disembunyikan klien, situasi sosial )</a:t>
            </a:r>
          </a:p>
          <a:p>
            <a:pPr marL="514350" indent="-514350">
              <a:buFont typeface="+mj-lt"/>
              <a:buAutoNum type="arabicPeriod"/>
            </a:pPr>
            <a:r>
              <a:rPr lang="id-ID" sz="2400" dirty="0" smtClean="0"/>
              <a:t>Ketrampilan melakukan komunikasi  ( secara verbal dan non verbal  untuk mendapatkan informasi yang dibutuhkan )</a:t>
            </a:r>
          </a:p>
          <a:p>
            <a:pPr marL="514350" indent="-514350">
              <a:buFont typeface="+mj-lt"/>
              <a:buAutoNum type="arabicPeriod"/>
            </a:pPr>
            <a:r>
              <a:rPr lang="id-ID" sz="2400" dirty="0" smtClean="0"/>
              <a:t>Ketrampilan berempati ( memahami keadaan,perasaan dan situasi sosial yang dihadapi )</a:t>
            </a:r>
            <a:endParaRPr lang="id-ID"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500042"/>
            <a:ext cx="8229600" cy="1143000"/>
          </a:xfrm>
        </p:spPr>
        <p:txBody>
          <a:bodyPr>
            <a:noAutofit/>
          </a:bodyPr>
          <a:lstStyle/>
          <a:p>
            <a:pPr algn="just"/>
            <a:r>
              <a:rPr lang="id-ID" sz="3200" dirty="0" smtClean="0"/>
              <a:t>Selain ketrampilan diatas ada 5 ketrampilan lain yang harus dimiliki pekerja sosial yatu :</a:t>
            </a:r>
            <a:endParaRPr lang="id-ID" sz="3200" dirty="0"/>
          </a:p>
        </p:txBody>
      </p:sp>
      <p:sp>
        <p:nvSpPr>
          <p:cNvPr id="3" name="Content Placeholder 2"/>
          <p:cNvSpPr>
            <a:spLocks noGrp="1"/>
          </p:cNvSpPr>
          <p:nvPr>
            <p:ph idx="1"/>
          </p:nvPr>
        </p:nvSpPr>
        <p:spPr>
          <a:xfrm>
            <a:off x="500034" y="1857364"/>
            <a:ext cx="8229600" cy="4525963"/>
          </a:xfrm>
        </p:spPr>
        <p:txBody>
          <a:bodyPr>
            <a:normAutofit lnSpcReduction="10000"/>
          </a:bodyPr>
          <a:lstStyle/>
          <a:p>
            <a:pPr marL="514350" indent="-514350" algn="just">
              <a:buFont typeface="+mj-lt"/>
              <a:buAutoNum type="arabicPeriod"/>
            </a:pPr>
            <a:r>
              <a:rPr lang="id-ID" dirty="0" smtClean="0"/>
              <a:t>Diagnosis perbedaan (terkait dengan prinsip individuasi )</a:t>
            </a:r>
          </a:p>
          <a:p>
            <a:pPr marL="514350" indent="-514350" algn="just">
              <a:buFont typeface="+mj-lt"/>
              <a:buAutoNum type="arabicPeriod"/>
            </a:pPr>
            <a:r>
              <a:rPr lang="id-ID" dirty="0" smtClean="0"/>
              <a:t>Timing ( menggunakan waktu dengan baik )</a:t>
            </a:r>
          </a:p>
          <a:p>
            <a:pPr marL="514350" indent="-514350" algn="just">
              <a:buFont typeface="+mj-lt"/>
              <a:buAutoNum type="arabicPeriod"/>
            </a:pPr>
            <a:r>
              <a:rPr lang="id-ID" dirty="0" smtClean="0"/>
              <a:t>Pemilahan ( permasalahan )</a:t>
            </a:r>
          </a:p>
          <a:p>
            <a:pPr marL="514350" indent="-514350" algn="just">
              <a:buFont typeface="+mj-lt"/>
              <a:buAutoNum type="arabicPeriod"/>
            </a:pPr>
            <a:r>
              <a:rPr lang="id-ID" dirty="0" smtClean="0"/>
              <a:t>Pemusatan perhatian ( aspek yang berpengaruh pada permasalahan dan situasi klien )</a:t>
            </a:r>
          </a:p>
          <a:p>
            <a:pPr marL="514350" indent="-514350" algn="just">
              <a:buFont typeface="+mj-lt"/>
              <a:buAutoNum type="arabicPeriod"/>
            </a:pPr>
            <a:r>
              <a:rPr lang="id-ID" dirty="0" smtClean="0"/>
              <a:t>Membangun kerja sama ( klien dan pihak terkait</a:t>
            </a:r>
            <a:endParaRPr lang="id-ID"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c. Nilai dan   etika pekerja sosial</a:t>
            </a:r>
            <a:endParaRPr lang="id-ID" b="1" dirty="0"/>
          </a:p>
        </p:txBody>
      </p:sp>
      <p:sp>
        <p:nvSpPr>
          <p:cNvPr id="3" name="Content Placeholder 2"/>
          <p:cNvSpPr>
            <a:spLocks noGrp="1"/>
          </p:cNvSpPr>
          <p:nvPr>
            <p:ph idx="1"/>
          </p:nvPr>
        </p:nvSpPr>
        <p:spPr>
          <a:xfrm>
            <a:off x="395536" y="1340768"/>
            <a:ext cx="8229600" cy="4525963"/>
          </a:xfrm>
        </p:spPr>
        <p:txBody>
          <a:bodyPr>
            <a:normAutofit fontScale="85000" lnSpcReduction="10000"/>
          </a:bodyPr>
          <a:lstStyle/>
          <a:p>
            <a:pPr>
              <a:buNone/>
            </a:pPr>
            <a:r>
              <a:rPr lang="id-ID" b="1" dirty="0" smtClean="0"/>
              <a:t>Nilai :</a:t>
            </a:r>
          </a:p>
          <a:p>
            <a:r>
              <a:rPr lang="id-ID" dirty="0" smtClean="0"/>
              <a:t>Nilai ( value) dari kata colere yang artinya menjadi kuat </a:t>
            </a:r>
          </a:p>
          <a:p>
            <a:pPr algn="just"/>
            <a:r>
              <a:rPr lang="id-ID" dirty="0" smtClean="0"/>
              <a:t>Pengertian nilai berbeda- beda tergantung konteksnya </a:t>
            </a:r>
          </a:p>
          <a:p>
            <a:r>
              <a:rPr lang="id-ID" dirty="0" smtClean="0"/>
              <a:t>Nilai adalah kepercayaan ,pilihan,atau asumsi yang baik untuk manusia (Sutarso )</a:t>
            </a:r>
          </a:p>
          <a:p>
            <a:pPr algn="just"/>
            <a:r>
              <a:rPr lang="id-ID" dirty="0" smtClean="0"/>
              <a:t>Nilai menyangkut agama,prinsip ideologi,keyakinan atau  sikap ( Sarah Barks )</a:t>
            </a:r>
          </a:p>
          <a:p>
            <a:pPr algn="just"/>
            <a:r>
              <a:rPr lang="id-ID" dirty="0" smtClean="0"/>
              <a:t>Dalam kaitannya dengan pekerjaan sosial nilai adalah seperangkat  prinsip etik/ moral yang fondamental dimana pekerja sosial harus berkomitmen</a:t>
            </a:r>
            <a:endParaRPr lang="id-ID"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Etika</a:t>
            </a:r>
            <a:endParaRPr lang="id-ID" b="1" dirty="0"/>
          </a:p>
        </p:txBody>
      </p:sp>
      <p:sp>
        <p:nvSpPr>
          <p:cNvPr id="3" name="Content Placeholder 2"/>
          <p:cNvSpPr>
            <a:spLocks noGrp="1"/>
          </p:cNvSpPr>
          <p:nvPr>
            <p:ph idx="1"/>
          </p:nvPr>
        </p:nvSpPr>
        <p:spPr/>
        <p:txBody>
          <a:bodyPr>
            <a:normAutofit fontScale="85000" lnSpcReduction="10000"/>
          </a:bodyPr>
          <a:lstStyle/>
          <a:p>
            <a:r>
              <a:rPr lang="id-ID" dirty="0" smtClean="0"/>
              <a:t>Etika (ethics)terkait dengan benar dan buruk. Jadi etika bersifat eksplisit dan konkrit</a:t>
            </a:r>
          </a:p>
          <a:p>
            <a:r>
              <a:rPr lang="id-ID" dirty="0" smtClean="0"/>
              <a:t>Secaa bahasaetika memiliki pengertian sama dengan moralitas yang artinya adat istiadat/kebiasaan. </a:t>
            </a:r>
          </a:p>
          <a:p>
            <a:r>
              <a:rPr lang="id-ID" dirty="0" smtClean="0"/>
              <a:t>Etika dapat dipahami sebagai filsafat moral yaitu ilmu yang mempelajari dan mengkaji nilai dan norma maka etika adalah sebuah ilmu dan bukan ajaran.</a:t>
            </a:r>
          </a:p>
          <a:p>
            <a:r>
              <a:rPr lang="id-ID" dirty="0" smtClean="0"/>
              <a:t>Etika berisi norma dan nilai yang konkrit yang menjadi pedoman dsn pegangan hidup manusia</a:t>
            </a:r>
          </a:p>
          <a:p>
            <a:r>
              <a:rPr lang="id-ID" dirty="0" smtClean="0"/>
              <a:t>Dalam konteks profesi adalah aturan dan norma yang mengikat yang disebut sebagai kode etik profesi</a:t>
            </a:r>
            <a:endParaRPr lang="id-ID"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Peran nilai dan Etika dalam pekerjaan sosial</a:t>
            </a:r>
            <a:endParaRPr lang="id-ID" sz="3600" b="1" dirty="0"/>
          </a:p>
        </p:txBody>
      </p:sp>
      <p:sp>
        <p:nvSpPr>
          <p:cNvPr id="3" name="Content Placeholder 2"/>
          <p:cNvSpPr>
            <a:spLocks noGrp="1"/>
          </p:cNvSpPr>
          <p:nvPr>
            <p:ph idx="1"/>
          </p:nvPr>
        </p:nvSpPr>
        <p:spPr/>
        <p:txBody>
          <a:bodyPr>
            <a:normAutofit fontScale="85000" lnSpcReduction="10000"/>
          </a:bodyPr>
          <a:lstStyle/>
          <a:p>
            <a:pPr algn="just"/>
            <a:r>
              <a:rPr lang="id-ID" dirty="0" smtClean="0"/>
              <a:t>Nilai dan etika dalam pekerjaan sosial menjadikan keduanya sebagai salah satu fondasi pengetahuan yang harus dimiliki oleh pekerja sosial.</a:t>
            </a:r>
          </a:p>
          <a:p>
            <a:pPr algn="just"/>
            <a:r>
              <a:rPr lang="id-ID" dirty="0" smtClean="0"/>
              <a:t>Keyakinan tentang sesuatu yang baik menuntut pekerja sosial melakukannya karena perbuatan tersebut benar ,sedangkan keyakinan yang buruk mencegah pekerja sosial pekerja sosial melakukannya,sehingga harus menghindari.</a:t>
            </a:r>
          </a:p>
          <a:p>
            <a:pPr algn="just"/>
            <a:r>
              <a:rPr lang="id-ID" dirty="0" smtClean="0"/>
              <a:t>Nilai dan etika berperan menjadi kunci petunjuk terhadap perbuatan baik dan buruk ,benar dan salah bagi pekerja sosial melakukan pekerjaan sosial.</a:t>
            </a:r>
            <a:endParaRPr lang="id-ID"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Nilai dan etika pekerja sosial meliputi :</a:t>
            </a:r>
            <a:br>
              <a:rPr lang="id-ID" sz="3600" b="1" dirty="0" smtClean="0"/>
            </a:br>
            <a:endParaRPr lang="id-ID" sz="3600" b="1" dirty="0"/>
          </a:p>
        </p:txBody>
      </p:sp>
      <p:sp>
        <p:nvSpPr>
          <p:cNvPr id="3" name="Content Placeholder 2"/>
          <p:cNvSpPr>
            <a:spLocks noGrp="1"/>
          </p:cNvSpPr>
          <p:nvPr>
            <p:ph idx="1"/>
          </p:nvPr>
        </p:nvSpPr>
        <p:spPr>
          <a:xfrm>
            <a:off x="357158" y="1142984"/>
            <a:ext cx="8229600" cy="4525963"/>
          </a:xfrm>
        </p:spPr>
        <p:txBody>
          <a:bodyPr>
            <a:normAutofit fontScale="92500"/>
          </a:bodyPr>
          <a:lstStyle/>
          <a:p>
            <a:pPr marL="514350" indent="-514350">
              <a:buFont typeface="+mj-lt"/>
              <a:buAutoNum type="arabicPeriod"/>
            </a:pPr>
            <a:r>
              <a:rPr lang="id-ID" dirty="0" smtClean="0"/>
              <a:t>Penerimaan</a:t>
            </a:r>
          </a:p>
          <a:p>
            <a:pPr marL="514350" indent="-514350" algn="just">
              <a:buNone/>
            </a:pPr>
            <a:r>
              <a:rPr lang="id-ID" dirty="0" smtClean="0"/>
              <a:t>	Manusia memiliki harkat dan martabat .Pekerja sosial yang menerima klien memperlakukan mereka secara manusiawi dan secara baik serta memberikan mereka harkat dn martabat.</a:t>
            </a:r>
          </a:p>
          <a:p>
            <a:pPr marL="514350" indent="-514350" algn="just">
              <a:buNone/>
            </a:pPr>
            <a:r>
              <a:rPr lang="id-ID" dirty="0" smtClean="0"/>
              <a:t>2. Individuasi</a:t>
            </a:r>
          </a:p>
          <a:p>
            <a:pPr marL="514350" indent="-514350" algn="just">
              <a:buNone/>
            </a:pPr>
            <a:r>
              <a:rPr lang="id-ID" dirty="0" smtClean="0"/>
              <a:t>	Semua manusia unik dan memiliki kemampuan yang berbeda . Pekerja sosial mengetahui dan menghargai keunikan dan perbedaan individual,</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42950" indent="-742950" algn="l"/>
            <a:r>
              <a:rPr lang="id-ID" sz="4000" b="1" dirty="0" smtClean="0"/>
              <a:t>b. Unsur Sistem</a:t>
            </a:r>
            <a:endParaRPr lang="id-ID" sz="4000" b="1" dirty="0"/>
          </a:p>
        </p:txBody>
      </p:sp>
      <p:sp>
        <p:nvSpPr>
          <p:cNvPr id="3" name="Content Placeholder 2"/>
          <p:cNvSpPr>
            <a:spLocks noGrp="1"/>
          </p:cNvSpPr>
          <p:nvPr>
            <p:ph idx="1"/>
          </p:nvPr>
        </p:nvSpPr>
        <p:spPr>
          <a:xfrm>
            <a:off x="500034" y="1357298"/>
            <a:ext cx="8229600" cy="4525963"/>
          </a:xfrm>
        </p:spPr>
        <p:txBody>
          <a:bodyPr>
            <a:normAutofit lnSpcReduction="10000"/>
          </a:bodyPr>
          <a:lstStyle/>
          <a:p>
            <a:pPr marL="514350" indent="-514350">
              <a:buFont typeface="+mj-lt"/>
              <a:buAutoNum type="arabicPeriod"/>
            </a:pPr>
            <a:r>
              <a:rPr lang="id-ID" dirty="0" smtClean="0"/>
              <a:t>Adanya kumpulan obyek</a:t>
            </a:r>
          </a:p>
          <a:p>
            <a:pPr marL="514350" indent="-514350">
              <a:buFont typeface="+mj-lt"/>
              <a:buAutoNum type="arabicPeriod"/>
            </a:pPr>
            <a:r>
              <a:rPr lang="id-ID" dirty="0" smtClean="0"/>
              <a:t>Adanya hubungan antara unsur –unsur atau elemen –elemen .</a:t>
            </a:r>
          </a:p>
          <a:p>
            <a:pPr marL="514350" indent="-514350">
              <a:buFont typeface="+mj-lt"/>
              <a:buAutoNum type="arabicPeriod"/>
            </a:pPr>
            <a:r>
              <a:rPr lang="id-ID" dirty="0" smtClean="0"/>
              <a:t>Terdapat suatu ikatan yng mengikat unsur tersebut menjadi suatu satu kesatuan</a:t>
            </a:r>
          </a:p>
          <a:p>
            <a:pPr marL="514350" indent="-514350">
              <a:buFont typeface="+mj-lt"/>
              <a:buAutoNum type="arabicPeriod"/>
            </a:pPr>
            <a:r>
              <a:rPr lang="id-ID" dirty="0" smtClean="0"/>
              <a:t>Berada pada suatu lingkungan yang kompleks atau utuh.</a:t>
            </a:r>
          </a:p>
          <a:p>
            <a:pPr marL="514350" indent="-514350">
              <a:buFont typeface="+mj-lt"/>
              <a:buAutoNum type="arabicPeriod"/>
            </a:pPr>
            <a:r>
              <a:rPr lang="id-ID" dirty="0" smtClean="0"/>
              <a:t>Terdapat suatu tujuan bersama (  output) sebagai hasil akhirnya.</a:t>
            </a:r>
            <a:endParaRPr lang="id-ID"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357158" y="928670"/>
            <a:ext cx="8229600" cy="4525963"/>
          </a:xfrm>
        </p:spPr>
        <p:txBody>
          <a:bodyPr>
            <a:noAutofit/>
          </a:bodyPr>
          <a:lstStyle/>
          <a:p>
            <a:pPr marL="514350" indent="-514350" algn="just">
              <a:buAutoNum type="arabicPlain" startAt="3"/>
            </a:pPr>
            <a:r>
              <a:rPr lang="id-ID" sz="2400" dirty="0" smtClean="0"/>
              <a:t>Pengungkapan perasan yang bertujuan</a:t>
            </a:r>
          </a:p>
          <a:p>
            <a:pPr marL="514350" indent="-514350" algn="just">
              <a:buNone/>
            </a:pPr>
            <a:r>
              <a:rPr lang="id-ID" sz="2400" dirty="0" smtClean="0"/>
              <a:t>	Emosi merupakan bagian integral dari kehidupan manusia dan manusia mengalami serangkaian perasaan , namun tidak bijaksana mendorong  klien untuk menyemburkan perasaan marah atau negatif, pekerja sosial harus mengarahkan klien untuk mengugkapkan perasaan secara bijaksana</a:t>
            </a:r>
          </a:p>
          <a:p>
            <a:pPr marL="514350" indent="-514350" algn="just">
              <a:buNone/>
            </a:pPr>
            <a:r>
              <a:rPr lang="id-ID" sz="2400" dirty="0" smtClean="0"/>
              <a:t>4.    Sikap –sikap tidak menghakimi</a:t>
            </a:r>
          </a:p>
          <a:p>
            <a:pPr marL="514350" indent="-514350" algn="just">
              <a:buNone/>
            </a:pPr>
            <a:r>
              <a:rPr lang="id-ID" sz="2400" dirty="0" smtClean="0"/>
              <a:t>	Pernyataan bahwa manusia memiliki martabat dan harga diri membentuk landasan bagi sikap tidak menghakimi. Sikap tidak menghakimi diterapkan dalm semua proses pekerjan sosial maka pekerja sosial harus menyadari  dalam dirinya keadaan yang memicu sikap  dan menyalahkan </a:t>
            </a:r>
            <a:endParaRPr lang="id-ID" sz="24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dirty="0" smtClean="0"/>
              <a:t>5. Obyektivitas</a:t>
            </a:r>
            <a:endParaRPr lang="id-ID" sz="3600" dirty="0"/>
          </a:p>
        </p:txBody>
      </p:sp>
      <p:sp>
        <p:nvSpPr>
          <p:cNvPr id="3" name="Content Placeholder 2"/>
          <p:cNvSpPr>
            <a:spLocks noGrp="1"/>
          </p:cNvSpPr>
          <p:nvPr>
            <p:ph idx="1"/>
          </p:nvPr>
        </p:nvSpPr>
        <p:spPr>
          <a:xfrm>
            <a:off x="428596" y="1214422"/>
            <a:ext cx="8229600" cy="4525963"/>
          </a:xfrm>
        </p:spPr>
        <p:txBody>
          <a:bodyPr>
            <a:normAutofit fontScale="92500" lnSpcReduction="10000"/>
          </a:bodyPr>
          <a:lstStyle/>
          <a:p>
            <a:pPr algn="just">
              <a:buNone/>
            </a:pPr>
            <a:r>
              <a:rPr lang="id-ID" dirty="0" smtClean="0"/>
              <a:t>	Prinsip obyektivitas atau menguji situasi tanpa bias berkaitan erat dengan sikap tidak menghakimi. Agar obyektif pekerja sosial menghindari masuknya perasaan dan prasangka buruk pribadinya ke dalam relasinya dengan klien</a:t>
            </a:r>
          </a:p>
          <a:p>
            <a:pPr algn="just">
              <a:buNone/>
            </a:pPr>
            <a:r>
              <a:rPr lang="id-ID" dirty="0" smtClean="0"/>
              <a:t>6. Penentuan nasib sendiri</a:t>
            </a:r>
          </a:p>
          <a:p>
            <a:pPr algn="just">
              <a:buNone/>
            </a:pPr>
            <a:r>
              <a:rPr lang="id-ID" dirty="0" smtClean="0"/>
              <a:t>	Klien berhak menentukan nasibnya sendiri, pekerja sosial mengakui hak dan kebutuhan klien untuk bebas dalam membuat pilihan – pilihan dan keputusan –keputusnnya sendiri.</a:t>
            </a:r>
            <a:endParaRPr lang="id-ID"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dirty="0" smtClean="0"/>
              <a:t>7.Akses kepada sumber –sumber daya</a:t>
            </a:r>
            <a:br>
              <a:rPr lang="id-ID" sz="3600" dirty="0" smtClean="0"/>
            </a:br>
            <a:endParaRPr lang="id-ID" sz="3600" dirty="0"/>
          </a:p>
        </p:txBody>
      </p:sp>
      <p:sp>
        <p:nvSpPr>
          <p:cNvPr id="3" name="Content Placeholder 2"/>
          <p:cNvSpPr>
            <a:spLocks noGrp="1"/>
          </p:cNvSpPr>
          <p:nvPr>
            <p:ph idx="1"/>
          </p:nvPr>
        </p:nvSpPr>
        <p:spPr>
          <a:xfrm>
            <a:off x="357158" y="1000108"/>
            <a:ext cx="8229600" cy="4525963"/>
          </a:xfrm>
        </p:spPr>
        <p:txBody>
          <a:bodyPr>
            <a:normAutofit fontScale="77500" lnSpcReduction="20000"/>
          </a:bodyPr>
          <a:lstStyle/>
          <a:p>
            <a:pPr algn="just">
              <a:buNone/>
            </a:pPr>
            <a:r>
              <a:rPr lang="id-ID" dirty="0" smtClean="0"/>
              <a:t>	Memiliki akses kepada sumber daya merupakan prasyarat bagi pengembangan solusi dan semua manusia menyandarkan diri pada sumber-sumber daya untuk memenuhi tantangan –tantangannya dan mewujudkan potensinya.Pekerja sosial wajib menjamin agar setiap orang memiliki sumber  yang ia butuhkan</a:t>
            </a:r>
          </a:p>
          <a:p>
            <a:pPr algn="just">
              <a:buNone/>
            </a:pPr>
            <a:r>
              <a:rPr lang="id-ID" sz="4600" dirty="0" smtClean="0"/>
              <a:t>8.Kerahasiaan</a:t>
            </a:r>
          </a:p>
          <a:p>
            <a:pPr algn="just">
              <a:buNone/>
            </a:pPr>
            <a:r>
              <a:rPr lang="id-ID" dirty="0" smtClean="0"/>
              <a:t>	Kerahasiaan atau hak atas privasi berarti klien harus memberikan ijin yang cepat untuk membuka informasi atas dirinya. Karena klien sering membicarakan hal yang bersifat sensitif dan pribadi , pekerja sosial harus menjaga kerahasiaan atau privasi untuk mengembangkan kepercayaan.</a:t>
            </a:r>
            <a:endParaRPr lang="id-ID"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dirty="0" smtClean="0"/>
              <a:t>9. Penglibatan emosi secara terkendali. </a:t>
            </a:r>
            <a:endParaRPr lang="id-ID" dirty="0"/>
          </a:p>
        </p:txBody>
      </p:sp>
      <p:sp>
        <p:nvSpPr>
          <p:cNvPr id="3" name="Content Placeholder 2"/>
          <p:cNvSpPr>
            <a:spLocks noGrp="1"/>
          </p:cNvSpPr>
          <p:nvPr>
            <p:ph idx="1"/>
          </p:nvPr>
        </p:nvSpPr>
        <p:spPr>
          <a:xfrm>
            <a:off x="285720" y="1214422"/>
            <a:ext cx="8229600" cy="4525963"/>
          </a:xfrm>
        </p:spPr>
        <p:txBody>
          <a:bodyPr>
            <a:normAutofit fontScale="77500" lnSpcReduction="20000"/>
          </a:bodyPr>
          <a:lstStyle/>
          <a:p>
            <a:pPr algn="just">
              <a:buNone/>
            </a:pPr>
            <a:r>
              <a:rPr lang="id-ID" sz="3500" dirty="0" smtClean="0"/>
              <a:t>	Pekerja sosial yang mengendalikan keterlibatan emosioalnya dngan klien memperoleh interpretasi dari pemahamannya atas perilaku manusia.Pekerja sosial yang obyektif secara dingin berurusan dengan klien sebagai obyek untuk dikaji,dimanipulasi atau dibuat untuk berubah.</a:t>
            </a:r>
          </a:p>
          <a:p>
            <a:pPr algn="just">
              <a:buNone/>
            </a:pPr>
            <a:r>
              <a:rPr lang="id-ID" sz="3500" dirty="0" smtClean="0"/>
              <a:t>10. Akuntabilitas</a:t>
            </a:r>
            <a:r>
              <a:rPr lang="id-ID" dirty="0" smtClean="0"/>
              <a:t>	</a:t>
            </a:r>
          </a:p>
          <a:p>
            <a:pPr algn="just">
              <a:buNone/>
            </a:pPr>
            <a:r>
              <a:rPr lang="id-ID" dirty="0" smtClean="0"/>
              <a:t>	Artinya bahwa pekerja sosial harus berkompeten dalam metode –metode dan tehnik yang ia terapkan dalam praktek profesionalnya.Pekerja sosial melakanakan secara sungguh –sungguh kewajibannya dan meningkatkan tanggungjawab etis kepada klien,rekan kerja,badan sosial yang mempekerjakan,masyarkt,profesi pekerjaan sosial</a:t>
            </a:r>
            <a:endParaRPr lang="id-ID"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229600" cy="1143000"/>
          </a:xfrm>
        </p:spPr>
        <p:txBody>
          <a:bodyPr>
            <a:normAutofit/>
          </a:bodyPr>
          <a:lstStyle/>
          <a:p>
            <a:pPr algn="just"/>
            <a:r>
              <a:rPr lang="id-ID" sz="4000" b="1" dirty="0" smtClean="0"/>
              <a:t>d.Fungsi Pekerja Sosial</a:t>
            </a:r>
            <a:endParaRPr lang="id-ID" sz="4000" b="1" dirty="0"/>
          </a:p>
        </p:txBody>
      </p:sp>
      <p:sp>
        <p:nvSpPr>
          <p:cNvPr id="3" name="Content Placeholder 2"/>
          <p:cNvSpPr>
            <a:spLocks noGrp="1"/>
          </p:cNvSpPr>
          <p:nvPr>
            <p:ph idx="1"/>
          </p:nvPr>
        </p:nvSpPr>
        <p:spPr>
          <a:xfrm>
            <a:off x="285720" y="1214422"/>
            <a:ext cx="8229600" cy="4525963"/>
          </a:xfrm>
        </p:spPr>
        <p:txBody>
          <a:bodyPr>
            <a:normAutofit fontScale="77500" lnSpcReduction="20000"/>
          </a:bodyPr>
          <a:lstStyle/>
          <a:p>
            <a:pPr algn="just"/>
            <a:r>
              <a:rPr lang="id-ID" dirty="0" smtClean="0"/>
              <a:t>Membantu orang meningkatkan dan menggunakan kemampuannya secara lebih ekektif untuk melaksanakan tugas kehidupan dan memecahkan masalah yang dihadapi</a:t>
            </a:r>
          </a:p>
          <a:p>
            <a:pPr algn="just"/>
            <a:r>
              <a:rPr lang="id-ID" dirty="0" smtClean="0"/>
              <a:t>Menciptakan jalur hubungan pendahuluan dengan sistem –sistem sumber. </a:t>
            </a:r>
          </a:p>
          <a:p>
            <a:pPr algn="just"/>
            <a:r>
              <a:rPr lang="id-ID" dirty="0" smtClean="0"/>
              <a:t>Mempermudah interaksi, merubah dan menciptakan hubungan baru diantara orang di dalam lingkungan sistem sumber kemasyarakatan</a:t>
            </a:r>
          </a:p>
          <a:p>
            <a:pPr algn="just"/>
            <a:r>
              <a:rPr lang="id-ID" dirty="0" smtClean="0"/>
              <a:t>Memberikan sumbangan bagi perubahan kebijakan dan perundang –undangan sosial</a:t>
            </a:r>
          </a:p>
          <a:p>
            <a:pPr algn="just"/>
            <a:r>
              <a:rPr lang="id-ID" dirty="0" smtClean="0"/>
              <a:t>Meratakan atau menyalurkan sumber –sumber material</a:t>
            </a:r>
          </a:p>
          <a:p>
            <a:pPr algn="just"/>
            <a:r>
              <a:rPr lang="id-ID" dirty="0" smtClean="0"/>
              <a:t>Bertindak sebagi pelaksana kontrol sosial</a:t>
            </a:r>
          </a:p>
          <a:p>
            <a:pPr>
              <a:buNone/>
            </a:pPr>
            <a:endParaRPr lang="id-ID"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0"/>
            <a:ext cx="8229600" cy="1143000"/>
          </a:xfrm>
        </p:spPr>
        <p:txBody>
          <a:bodyPr>
            <a:normAutofit fontScale="90000"/>
          </a:bodyPr>
          <a:lstStyle/>
          <a:p>
            <a:pPr algn="just"/>
            <a:r>
              <a:rPr lang="id-ID" b="1" dirty="0" smtClean="0"/>
              <a:t/>
            </a:r>
            <a:br>
              <a:rPr lang="id-ID" b="1" dirty="0" smtClean="0"/>
            </a:br>
            <a:r>
              <a:rPr lang="id-ID" b="1" dirty="0" smtClean="0"/>
              <a:t>e.Peran Pekerja Sosial</a:t>
            </a:r>
            <a:endParaRPr lang="id-ID" b="1" dirty="0"/>
          </a:p>
        </p:txBody>
      </p:sp>
      <p:sp>
        <p:nvSpPr>
          <p:cNvPr id="3" name="Content Placeholder 2"/>
          <p:cNvSpPr>
            <a:spLocks noGrp="1"/>
          </p:cNvSpPr>
          <p:nvPr>
            <p:ph idx="1"/>
          </p:nvPr>
        </p:nvSpPr>
        <p:spPr>
          <a:xfrm>
            <a:off x="214282" y="1357298"/>
            <a:ext cx="8229600" cy="4525963"/>
          </a:xfrm>
        </p:spPr>
        <p:txBody>
          <a:bodyPr>
            <a:normAutofit fontScale="77500" lnSpcReduction="20000"/>
          </a:bodyPr>
          <a:lstStyle/>
          <a:p>
            <a:pPr marL="514350" indent="-514350" algn="just">
              <a:buNone/>
            </a:pPr>
            <a:r>
              <a:rPr lang="id-ID" dirty="0" smtClean="0"/>
              <a:t>Peranan yang dilakukan pekerja sosial di masyarakat, lembaga /panti  bervariasi tergantung tujuan pekerjaan sosial itu dilakukan</a:t>
            </a:r>
          </a:p>
          <a:p>
            <a:pPr marL="514350" indent="-514350" algn="just">
              <a:buNone/>
            </a:pPr>
            <a:endParaRPr lang="id-ID" dirty="0" smtClean="0"/>
          </a:p>
          <a:p>
            <a:pPr marL="514350" indent="-514350" algn="just">
              <a:buNone/>
            </a:pPr>
            <a:r>
              <a:rPr lang="id-ID" dirty="0" smtClean="0"/>
              <a:t>Menurut Heru Sukoco :</a:t>
            </a:r>
          </a:p>
          <a:p>
            <a:pPr marL="514350" indent="-514350">
              <a:buFont typeface="+mj-lt"/>
              <a:buAutoNum type="arabicPeriod"/>
            </a:pPr>
            <a:r>
              <a:rPr lang="id-ID" dirty="0" smtClean="0"/>
              <a:t>Sebagai perantara ( mediator)</a:t>
            </a:r>
          </a:p>
          <a:p>
            <a:pPr marL="514350" indent="-514350">
              <a:buFont typeface="+mj-lt"/>
              <a:buAutoNum type="arabicPeriod"/>
            </a:pPr>
            <a:r>
              <a:rPr lang="id-ID" dirty="0" smtClean="0"/>
              <a:t>Pendidik ( educator)</a:t>
            </a:r>
          </a:p>
          <a:p>
            <a:pPr marL="514350" indent="-514350" algn="just">
              <a:buFont typeface="+mj-lt"/>
              <a:buAutoNum type="arabicPeriod"/>
            </a:pPr>
            <a:r>
              <a:rPr lang="id-ID" dirty="0" smtClean="0"/>
              <a:t>Tenaga ahli ( ekspert ) : memberikan informasi dan masukan  yang dibutuhkan serta langkah –langkah yang harus ditempuh</a:t>
            </a:r>
          </a:p>
          <a:p>
            <a:pPr marL="514350" indent="-514350">
              <a:buFont typeface="+mj-lt"/>
              <a:buAutoNum type="arabicPeriod"/>
            </a:pPr>
            <a:r>
              <a:rPr lang="id-ID" dirty="0" smtClean="0"/>
              <a:t>Perencana sosial ( social planner )</a:t>
            </a:r>
          </a:p>
          <a:p>
            <a:pPr marL="514350" indent="-514350">
              <a:buFont typeface="+mj-lt"/>
              <a:buAutoNum type="arabicPeriod"/>
            </a:pPr>
            <a:r>
              <a:rPr lang="id-ID" dirty="0" smtClean="0"/>
              <a:t>Fasilitator  </a:t>
            </a:r>
            <a:endParaRPr lang="id-ID"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just"/>
            <a:r>
              <a:rPr lang="id-ID" sz="3200" b="1" dirty="0" smtClean="0"/>
              <a:t>Menurut Jim Ife</a:t>
            </a:r>
            <a:endParaRPr lang="id-ID" sz="3200" b="1" dirty="0"/>
          </a:p>
        </p:txBody>
      </p:sp>
      <p:sp>
        <p:nvSpPr>
          <p:cNvPr id="3" name="Content Placeholder 2"/>
          <p:cNvSpPr>
            <a:spLocks noGrp="1"/>
          </p:cNvSpPr>
          <p:nvPr>
            <p:ph idx="1"/>
          </p:nvPr>
        </p:nvSpPr>
        <p:spPr>
          <a:xfrm>
            <a:off x="539552" y="836712"/>
            <a:ext cx="8229600" cy="4525963"/>
          </a:xfrm>
        </p:spPr>
        <p:txBody>
          <a:bodyPr>
            <a:normAutofit fontScale="25000" lnSpcReduction="20000"/>
          </a:bodyPr>
          <a:lstStyle/>
          <a:p>
            <a:pPr marL="514350" indent="-514350" algn="just">
              <a:buNone/>
            </a:pPr>
            <a:endParaRPr lang="id-ID" dirty="0" smtClean="0"/>
          </a:p>
          <a:p>
            <a:pPr marL="514350" indent="-514350" algn="just">
              <a:buFont typeface="+mj-lt"/>
              <a:buAutoNum type="arabicPeriod"/>
            </a:pPr>
            <a:r>
              <a:rPr lang="id-ID" sz="11200" dirty="0" smtClean="0"/>
              <a:t>Peranan Fasilitatif</a:t>
            </a:r>
          </a:p>
          <a:p>
            <a:pPr marL="514350" indent="-514350" algn="just">
              <a:buFont typeface="+mj-lt"/>
              <a:buAutoNum type="arabicPeriod"/>
            </a:pPr>
            <a:r>
              <a:rPr lang="id-ID" sz="11200" dirty="0" smtClean="0"/>
              <a:t>Peranan educational</a:t>
            </a:r>
          </a:p>
          <a:p>
            <a:pPr marL="514350" indent="-514350" algn="just">
              <a:buFont typeface="+mj-lt"/>
              <a:buAutoNum type="arabicPeriod"/>
            </a:pPr>
            <a:r>
              <a:rPr lang="id-ID" sz="11200" dirty="0" smtClean="0"/>
              <a:t>Peranan –peranan representasional</a:t>
            </a:r>
          </a:p>
          <a:p>
            <a:pPr marL="514350" indent="-514350" algn="just">
              <a:buFont typeface="+mj-lt"/>
              <a:buAutoNum type="arabicPeriod"/>
            </a:pPr>
            <a:r>
              <a:rPr lang="id-ID" sz="11200" dirty="0" smtClean="0"/>
              <a:t>Peranan tehnis</a:t>
            </a:r>
          </a:p>
          <a:p>
            <a:pPr marL="514350" indent="-514350" algn="just">
              <a:buNone/>
            </a:pPr>
            <a:endParaRPr lang="id-ID" sz="11200" dirty="0" smtClean="0"/>
          </a:p>
          <a:p>
            <a:pPr marL="514350" indent="-514350" algn="just">
              <a:buNone/>
            </a:pPr>
            <a:r>
              <a:rPr lang="id-ID" sz="11200" b="1" dirty="0" smtClean="0"/>
              <a:t>Menurut Dorang Luhpori :</a:t>
            </a:r>
          </a:p>
          <a:p>
            <a:pPr marL="514350" indent="-514350" algn="just">
              <a:buFont typeface="+mj-lt"/>
              <a:buAutoNum type="arabicPeriod"/>
            </a:pPr>
            <a:r>
              <a:rPr lang="id-ID" sz="11200" dirty="0" smtClean="0"/>
              <a:t>Fasilitator</a:t>
            </a:r>
          </a:p>
          <a:p>
            <a:pPr marL="514350" indent="-514350" algn="just">
              <a:buFont typeface="+mj-lt"/>
              <a:buAutoNum type="arabicPeriod"/>
            </a:pPr>
            <a:r>
              <a:rPr lang="id-ID" sz="11200" dirty="0" smtClean="0"/>
              <a:t>Mediator</a:t>
            </a:r>
          </a:p>
          <a:p>
            <a:pPr marL="514350" indent="-514350" algn="just">
              <a:buFont typeface="+mj-lt"/>
              <a:buAutoNum type="arabicPeriod"/>
            </a:pPr>
            <a:r>
              <a:rPr lang="id-ID" sz="11200" dirty="0" smtClean="0"/>
              <a:t>Lisson</a:t>
            </a:r>
          </a:p>
          <a:p>
            <a:pPr marL="514350" indent="-514350" algn="just">
              <a:buFont typeface="+mj-lt"/>
              <a:buAutoNum type="arabicPeriod"/>
            </a:pPr>
            <a:r>
              <a:rPr lang="id-ID" sz="11200" dirty="0" smtClean="0"/>
              <a:t>Konselor</a:t>
            </a:r>
          </a:p>
          <a:p>
            <a:pPr marL="514350" indent="-514350" algn="just">
              <a:buFont typeface="+mj-lt"/>
              <a:buAutoNum type="arabicPeriod"/>
            </a:pPr>
            <a:r>
              <a:rPr lang="id-ID" sz="11200" dirty="0" smtClean="0"/>
              <a:t>Penghubung</a:t>
            </a:r>
          </a:p>
          <a:p>
            <a:pPr marL="514350" indent="-514350" algn="just">
              <a:buFont typeface="+mj-lt"/>
              <a:buAutoNum type="arabicPeriod"/>
            </a:pPr>
            <a:r>
              <a:rPr lang="id-ID" sz="11200" dirty="0" smtClean="0"/>
              <a:t>Pembimbing sosial kelompok</a:t>
            </a:r>
            <a:endParaRPr lang="id-ID" sz="112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Autofit/>
          </a:bodyPr>
          <a:lstStyle/>
          <a:p>
            <a:r>
              <a:rPr lang="id-ID" sz="3200" b="1" dirty="0" smtClean="0"/>
              <a:t>Peran Pekerja Sosial dalam Community Development</a:t>
            </a:r>
            <a:endParaRPr lang="id-ID" sz="3200" b="1" dirty="0"/>
          </a:p>
        </p:txBody>
      </p:sp>
      <p:sp>
        <p:nvSpPr>
          <p:cNvPr id="3" name="Content Placeholder 2"/>
          <p:cNvSpPr>
            <a:spLocks noGrp="1"/>
          </p:cNvSpPr>
          <p:nvPr>
            <p:ph idx="1"/>
          </p:nvPr>
        </p:nvSpPr>
        <p:spPr>
          <a:xfrm>
            <a:off x="500034" y="1357298"/>
            <a:ext cx="8229600" cy="4525963"/>
          </a:xfrm>
        </p:spPr>
        <p:txBody>
          <a:bodyPr>
            <a:normAutofit fontScale="70000" lnSpcReduction="20000"/>
          </a:bodyPr>
          <a:lstStyle/>
          <a:p>
            <a:pPr marL="514350" indent="-514350">
              <a:buNone/>
            </a:pPr>
            <a:r>
              <a:rPr lang="id-ID" b="1" dirty="0" smtClean="0"/>
              <a:t>CD/ PM </a:t>
            </a:r>
          </a:p>
          <a:p>
            <a:pPr marL="514350" indent="-514350" algn="just">
              <a:buNone/>
            </a:pPr>
            <a:r>
              <a:rPr lang="id-ID" dirty="0" smtClean="0"/>
              <a:t>Kegiatan : perencanaan, pengkoordinasian pengembangan berbagai aktivitas </a:t>
            </a:r>
            <a:r>
              <a:rPr lang="id-ID" smtClean="0"/>
              <a:t>program/proyek kemasyarakatan</a:t>
            </a:r>
            <a:r>
              <a:rPr lang="id-ID" dirty="0" smtClean="0"/>
              <a:t>.</a:t>
            </a:r>
          </a:p>
          <a:p>
            <a:pPr marL="514350" indent="-514350" algn="just">
              <a:buNone/>
            </a:pPr>
            <a:r>
              <a:rPr lang="id-ID" dirty="0" smtClean="0"/>
              <a:t>Pelaku  : masyarakat setempat ,intansi terkait,lembaga donor, pekerja sosial  ( bekerja sama mulai perencanaan, pelaksanaan sampai evaluasi )</a:t>
            </a:r>
          </a:p>
          <a:p>
            <a:pPr marL="514350" indent="-514350">
              <a:buNone/>
            </a:pPr>
            <a:r>
              <a:rPr lang="id-ID" b="1" dirty="0" smtClean="0"/>
              <a:t>Peran Pekerja Sosial </a:t>
            </a:r>
          </a:p>
          <a:p>
            <a:pPr marL="514350" indent="-514350">
              <a:buFont typeface="+mj-lt"/>
              <a:buAutoNum type="arabicPeriod"/>
            </a:pPr>
            <a:r>
              <a:rPr lang="id-ID" dirty="0" smtClean="0"/>
              <a:t>Sebagai negosiator </a:t>
            </a:r>
          </a:p>
          <a:p>
            <a:pPr marL="514350" indent="-514350">
              <a:buFont typeface="+mj-lt"/>
              <a:buAutoNum type="arabicPeriod"/>
            </a:pPr>
            <a:r>
              <a:rPr lang="id-ID" dirty="0" smtClean="0"/>
              <a:t>Sebagai advokator</a:t>
            </a:r>
          </a:p>
          <a:p>
            <a:pPr marL="514350" indent="-514350">
              <a:buFont typeface="+mj-lt"/>
              <a:buAutoNum type="arabicPeriod"/>
            </a:pPr>
            <a:r>
              <a:rPr lang="id-ID" dirty="0" smtClean="0"/>
              <a:t>Sebagai  broker</a:t>
            </a:r>
          </a:p>
          <a:p>
            <a:pPr marL="514350" indent="-514350">
              <a:buFont typeface="+mj-lt"/>
              <a:buAutoNum type="arabicPeriod"/>
            </a:pPr>
            <a:r>
              <a:rPr lang="id-ID" dirty="0" smtClean="0"/>
              <a:t>Sebagai fasilitator</a:t>
            </a:r>
          </a:p>
          <a:p>
            <a:pPr marL="514350" indent="-514350">
              <a:buNone/>
            </a:pPr>
            <a:r>
              <a:rPr lang="id-ID" b="1" dirty="0" smtClean="0"/>
              <a:t>Pengetahuan /ketrampilan yang diperlukan</a:t>
            </a:r>
            <a:r>
              <a:rPr lang="id-ID" dirty="0" smtClean="0"/>
              <a:t>:</a:t>
            </a:r>
          </a:p>
          <a:p>
            <a:pPr marL="514350" indent="-514350">
              <a:buFont typeface="+mj-lt"/>
              <a:buAutoNum type="arabicPeriod"/>
            </a:pPr>
            <a:r>
              <a:rPr lang="id-ID" dirty="0" smtClean="0"/>
              <a:t>Melakukan asesment kebutuhan</a:t>
            </a:r>
          </a:p>
          <a:p>
            <a:pPr marL="514350" indent="-514350">
              <a:buFont typeface="+mj-lt"/>
              <a:buAutoNum type="arabicPeriod"/>
            </a:pPr>
            <a:r>
              <a:rPr lang="id-ID" dirty="0" smtClean="0"/>
              <a:t>Membangun konsorsium dan jaringan organisasi</a:t>
            </a:r>
          </a:p>
          <a:p>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38"/>
            <a:ext cx="8229600" cy="1143000"/>
          </a:xfrm>
        </p:spPr>
        <p:txBody>
          <a:bodyPr>
            <a:normAutofit/>
          </a:bodyPr>
          <a:lstStyle/>
          <a:p>
            <a:pPr marL="742950" indent="-742950" algn="l"/>
            <a:r>
              <a:rPr lang="id-ID" sz="3600" b="1" dirty="0" smtClean="0">
                <a:latin typeface="+mn-lt"/>
              </a:rPr>
              <a:t>c. Ciri Sistem</a:t>
            </a:r>
            <a:endParaRPr lang="id-ID" sz="3600" b="1" dirty="0">
              <a:latin typeface="+mn-lt"/>
            </a:endParaRPr>
          </a:p>
        </p:txBody>
      </p:sp>
      <p:sp>
        <p:nvSpPr>
          <p:cNvPr id="3" name="Content Placeholder 2"/>
          <p:cNvSpPr>
            <a:spLocks noGrp="1"/>
          </p:cNvSpPr>
          <p:nvPr>
            <p:ph idx="1"/>
          </p:nvPr>
        </p:nvSpPr>
        <p:spPr>
          <a:xfrm>
            <a:off x="428596" y="714356"/>
            <a:ext cx="8229600" cy="4525963"/>
          </a:xfrm>
        </p:spPr>
        <p:txBody>
          <a:bodyPr>
            <a:noAutofit/>
          </a:bodyPr>
          <a:lstStyle/>
          <a:p>
            <a:pPr marL="514350" indent="-514350" algn="just">
              <a:buFont typeface="+mj-lt"/>
              <a:buAutoNum type="arabicPeriod"/>
            </a:pPr>
            <a:r>
              <a:rPr lang="id-ID" sz="2600" dirty="0" smtClean="0"/>
              <a:t>Komponen (sejumlah komponen yang saling berhubungan,bekerja sama )</a:t>
            </a:r>
          </a:p>
          <a:p>
            <a:pPr marL="514350" indent="-514350" algn="just">
              <a:buFont typeface="+mj-lt"/>
              <a:buAutoNum type="arabicPeriod"/>
            </a:pPr>
            <a:r>
              <a:rPr lang="id-ID" sz="2600" dirty="0" smtClean="0"/>
              <a:t>Batasan (daerah yang membatasi antara suatu sistem dengan sistem lainnya )</a:t>
            </a:r>
          </a:p>
          <a:p>
            <a:pPr marL="514350" indent="-514350" algn="just">
              <a:buFont typeface="+mj-lt"/>
              <a:buAutoNum type="arabicPeriod"/>
            </a:pPr>
            <a:r>
              <a:rPr lang="id-ID" sz="2600" dirty="0" smtClean="0"/>
              <a:t>Lingkungan  luar ( di luar batas)</a:t>
            </a:r>
          </a:p>
          <a:p>
            <a:pPr marL="514350" indent="-514350" algn="just">
              <a:buFont typeface="+mj-lt"/>
              <a:buAutoNum type="arabicPeriod"/>
            </a:pPr>
            <a:r>
              <a:rPr lang="id-ID" sz="2600" dirty="0" smtClean="0"/>
              <a:t>Penghubung (media penghubung antara sub sistem satu dengan sub sistem lainnya )</a:t>
            </a:r>
          </a:p>
          <a:p>
            <a:pPr marL="514350" indent="-514350" algn="just">
              <a:buFont typeface="+mj-lt"/>
              <a:buAutoNum type="arabicPeriod"/>
            </a:pPr>
            <a:r>
              <a:rPr lang="id-ID" sz="2600" dirty="0" smtClean="0"/>
              <a:t>Masukan   ( input)</a:t>
            </a:r>
          </a:p>
          <a:p>
            <a:pPr marL="514350" indent="-514350" algn="just">
              <a:buFont typeface="+mj-lt"/>
              <a:buAutoNum type="arabicPeriod"/>
            </a:pPr>
            <a:r>
              <a:rPr lang="id-ID" sz="2600" dirty="0" smtClean="0"/>
              <a:t>Keluaran  ( utput) : hasil dari pengolahan</a:t>
            </a:r>
          </a:p>
          <a:p>
            <a:pPr marL="514350" indent="-514350" algn="just">
              <a:buFont typeface="+mj-lt"/>
              <a:buAutoNum type="arabicPeriod"/>
            </a:pPr>
            <a:r>
              <a:rPr lang="id-ID" sz="2600" dirty="0" smtClean="0"/>
              <a:t>Pengolahan ( proses) : suatu bagian pengolah yang mengubah masukan menjadi keluaran</a:t>
            </a:r>
          </a:p>
          <a:p>
            <a:pPr marL="514350" indent="-514350" algn="just">
              <a:buFont typeface="+mj-lt"/>
              <a:buAutoNum type="arabicPeriod"/>
            </a:pPr>
            <a:r>
              <a:rPr lang="id-ID" sz="2600" dirty="0" smtClean="0"/>
              <a:t>Sasaran  ( obyek ) sangat menentukan masukan dan luaran</a:t>
            </a:r>
            <a:endParaRPr lang="id-ID"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pPr algn="l"/>
            <a:r>
              <a:rPr lang="id-ID" sz="4000" b="1" dirty="0" smtClean="0"/>
              <a:t>d. Syarat Sistem</a:t>
            </a:r>
            <a:endParaRPr lang="id-ID" sz="4000" b="1" dirty="0"/>
          </a:p>
        </p:txBody>
      </p:sp>
      <p:sp>
        <p:nvSpPr>
          <p:cNvPr id="3" name="Content Placeholder 2"/>
          <p:cNvSpPr>
            <a:spLocks noGrp="1"/>
          </p:cNvSpPr>
          <p:nvPr>
            <p:ph idx="1"/>
          </p:nvPr>
        </p:nvSpPr>
        <p:spPr>
          <a:xfrm>
            <a:off x="428596" y="1142984"/>
            <a:ext cx="8229600" cy="4525963"/>
          </a:xfrm>
        </p:spPr>
        <p:txBody>
          <a:bodyPr>
            <a:normAutofit fontScale="92500"/>
          </a:bodyPr>
          <a:lstStyle/>
          <a:p>
            <a:pPr marL="514350" indent="-514350" algn="just">
              <a:buFont typeface="+mj-lt"/>
              <a:buAutoNum type="arabicPeriod"/>
            </a:pPr>
            <a:r>
              <a:rPr lang="id-ID" dirty="0" smtClean="0"/>
              <a:t>Sistem dibentuk untuk mencapai suatu tujuan</a:t>
            </a:r>
          </a:p>
          <a:p>
            <a:pPr marL="514350" indent="-514350" algn="just">
              <a:buFont typeface="+mj-lt"/>
              <a:buAutoNum type="arabicPeriod"/>
            </a:pPr>
            <a:r>
              <a:rPr lang="id-ID" dirty="0" smtClean="0"/>
              <a:t>Elemen sistem harus mempunyai rencana sesuatu yang ditetapkan</a:t>
            </a:r>
          </a:p>
          <a:p>
            <a:pPr marL="514350" indent="-514350" algn="just">
              <a:buFont typeface="+mj-lt"/>
              <a:buAutoNum type="arabicPeriod"/>
            </a:pPr>
            <a:r>
              <a:rPr lang="id-ID" dirty="0" smtClean="0"/>
              <a:t>Hubungan diantara elemen –elemen</a:t>
            </a:r>
          </a:p>
          <a:p>
            <a:pPr marL="514350" indent="-514350">
              <a:buNone/>
            </a:pPr>
            <a:endParaRPr lang="id-ID" dirty="0"/>
          </a:p>
          <a:p>
            <a:pPr marL="514350" indent="-514350">
              <a:buNone/>
            </a:pPr>
            <a:r>
              <a:rPr lang="id-ID" sz="4300" b="1" dirty="0" smtClean="0"/>
              <a:t>e. Bentuk Sistem </a:t>
            </a:r>
          </a:p>
          <a:p>
            <a:pPr marL="514350" indent="-514350">
              <a:buFont typeface="+mj-lt"/>
              <a:buAutoNum type="arabicPeriod"/>
            </a:pPr>
            <a:r>
              <a:rPr lang="id-ID" dirty="0" smtClean="0"/>
              <a:t>Abstrak </a:t>
            </a:r>
          </a:p>
          <a:p>
            <a:pPr marL="514350" indent="-514350">
              <a:buFont typeface="+mj-lt"/>
              <a:buAutoNum type="arabicPeriod"/>
            </a:pPr>
            <a:r>
              <a:rPr lang="id-ID" dirty="0" smtClean="0"/>
              <a:t>Kongkrit</a:t>
            </a:r>
          </a:p>
          <a:p>
            <a:pPr>
              <a:buNone/>
            </a:pP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4000" b="1" dirty="0" smtClean="0"/>
              <a:t>KESEJAHTERAAN SOSIAL</a:t>
            </a:r>
            <a:endParaRPr lang="id-ID" sz="4000" b="1" dirty="0"/>
          </a:p>
        </p:txBody>
      </p:sp>
      <p:sp>
        <p:nvSpPr>
          <p:cNvPr id="3" name="Content Placeholder 2"/>
          <p:cNvSpPr>
            <a:spLocks noGrp="1"/>
          </p:cNvSpPr>
          <p:nvPr>
            <p:ph idx="1"/>
          </p:nvPr>
        </p:nvSpPr>
        <p:spPr>
          <a:xfrm>
            <a:off x="642910" y="1000108"/>
            <a:ext cx="8229600" cy="4525963"/>
          </a:xfrm>
        </p:spPr>
        <p:txBody>
          <a:bodyPr>
            <a:noAutofit/>
          </a:bodyPr>
          <a:lstStyle/>
          <a:p>
            <a:pPr algn="just">
              <a:buNone/>
            </a:pPr>
            <a:r>
              <a:rPr lang="id-ID" sz="2500" b="1" dirty="0" smtClean="0"/>
              <a:t>a.  Pengertian Kesejahteraan Sosial</a:t>
            </a:r>
          </a:p>
          <a:p>
            <a:pPr marL="514350" indent="-514350" algn="just">
              <a:buFont typeface="+mj-lt"/>
              <a:buAutoNum type="arabicPeriod"/>
            </a:pPr>
            <a:r>
              <a:rPr lang="id-ID" sz="2400" dirty="0" smtClean="0"/>
              <a:t>Kondisi terpenuhinya kebutuhan material,spiritual,dan sosial warga negara agar dapat hidup layak dan mampu mengembangkan diri sehingga dapat mampu melaksanakan fungsi sosialnya.</a:t>
            </a:r>
          </a:p>
          <a:p>
            <a:pPr marL="514350" indent="-514350" algn="just">
              <a:buFont typeface="+mj-lt"/>
              <a:buAutoNum type="arabicPeriod"/>
            </a:pPr>
            <a:r>
              <a:rPr lang="id-ID" sz="2400" dirty="0" smtClean="0"/>
              <a:t>Suatu tata kehidupan dan penghidupan sosial,materiil maupun spiritul yang diikuti oleh rasa keselamatan,kesesuaian,ketentramn lahir dan bathin yang memungkinkan bagi setiapwarga negara untuk mengadakan usaha pemenuhan jasmaniah,rohaniah dan sosial yang sebaik –baiknya bagi diri sendiri, keluarga serta masyarakat  dengan menjunjung tinggi hak asasi serta kewajiban manusia sesuai dengan falsafah negara kita yaitu Pancasila ( UU no 6 thn 74 tentang Ketentuan Pokok Kesejahteraan Sosial )</a:t>
            </a:r>
            <a:endParaRPr lang="id-ID"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1393</TotalTime>
  <Words>3728</Words>
  <Application>Microsoft Office PowerPoint</Application>
  <PresentationFormat>On-screen Show (4:3)</PresentationFormat>
  <Paragraphs>386</Paragraphs>
  <Slides>67</Slides>
  <Notes>1</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Office Theme</vt:lpstr>
      <vt:lpstr>SISTEM USAHA KESEJAHTERAAN SOSIAL</vt:lpstr>
      <vt:lpstr>KOMPETENSI PERKULIAHAN </vt:lpstr>
      <vt:lpstr>MATERI PERKULIAHAN</vt:lpstr>
      <vt:lpstr>Konsep Sistem</vt:lpstr>
      <vt:lpstr>Pengertian Menurut Ahli</vt:lpstr>
      <vt:lpstr>b. Unsur Sistem</vt:lpstr>
      <vt:lpstr>c. Ciri Sistem</vt:lpstr>
      <vt:lpstr>d. Syarat Sistem</vt:lpstr>
      <vt:lpstr>KESEJAHTERAAN SOSIAL</vt:lpstr>
      <vt:lpstr>PowerPoint Presentation</vt:lpstr>
      <vt:lpstr>PowerPoint Presentation</vt:lpstr>
      <vt:lpstr>lanjutan</vt:lpstr>
      <vt:lpstr>c.Kesejahteraan dan Kualitas Hidup.</vt:lpstr>
      <vt:lpstr>PowerPoint Presentation</vt:lpstr>
      <vt:lpstr>USAHA KESEJAHTERAAN SOSIAL</vt:lpstr>
      <vt:lpstr>PowerPoint Presentation</vt:lpstr>
      <vt:lpstr>Rehabilitasi Sosial</vt:lpstr>
      <vt:lpstr>    : </vt:lpstr>
      <vt:lpstr>lanjutan</vt:lpstr>
      <vt:lpstr>Kesimpulan pengertian usaha kesejahteraan sosial</vt:lpstr>
      <vt:lpstr>b.Ciri Usaha Kesejahteraan Sosial</vt:lpstr>
      <vt:lpstr>c. Tujuan Usaha Kesejahteraan sosial</vt:lpstr>
      <vt:lpstr>Tujuan UKS ( UU no 11/2009 )</vt:lpstr>
      <vt:lpstr>d. Sasaran Usaha Kesejahteraan Sosial</vt:lpstr>
      <vt:lpstr>lanjutan</vt:lpstr>
      <vt:lpstr>Penyandang Masalah Kesejahteraan Sosial (PMKS) –UU no 11 thn 2009</vt:lpstr>
      <vt:lpstr>e. Fungsi Usaha Kesejahteraan Sosial </vt:lpstr>
      <vt:lpstr>f. Nilai  Dasar dan Sumber Usaha Kesejahteraan Sosial</vt:lpstr>
      <vt:lpstr>g. Jenis Usaha Kesejahteraan Sosial</vt:lpstr>
      <vt:lpstr>Potensi Sumber Kesejahteraan Sosial (PSKS)</vt:lpstr>
      <vt:lpstr>Jenis PSKS</vt:lpstr>
      <vt:lpstr>Jenis PSKS</vt:lpstr>
      <vt:lpstr>lanjutan</vt:lpstr>
      <vt:lpstr>PowerPoint Presentation</vt:lpstr>
      <vt:lpstr> </vt:lpstr>
      <vt:lpstr>PowerPoint Presentation</vt:lpstr>
      <vt:lpstr>PowerPoint Presentation</vt:lpstr>
      <vt:lpstr>PowerPoint Presentation</vt:lpstr>
      <vt:lpstr>PEKERJAAN SOSIAL</vt:lpstr>
      <vt:lpstr>PowerPoint Presentation</vt:lpstr>
      <vt:lpstr> 2 Hakekat Pekerjaan Sosial</vt:lpstr>
      <vt:lpstr>3.Unsur Pekerjaan Sosial</vt:lpstr>
      <vt:lpstr>4.Fokus Pekerjaan Sosial</vt:lpstr>
      <vt:lpstr>5.Asas Pekerjaan Sosial</vt:lpstr>
      <vt:lpstr>6.Tujuan Pekerjaan Sosial ( Zatrow )</vt:lpstr>
      <vt:lpstr>PowerPoint Presentation</vt:lpstr>
      <vt:lpstr>7.Fungsi dan Tugas Pekerjaan Sosial</vt:lpstr>
      <vt:lpstr>lanjutan</vt:lpstr>
      <vt:lpstr>PowerPoint Presentation</vt:lpstr>
      <vt:lpstr>PowerPoint Presentation</vt:lpstr>
      <vt:lpstr>Pekerja Sosial</vt:lpstr>
      <vt:lpstr>a.Pekerjaan sosial yang profesional :</vt:lpstr>
      <vt:lpstr>b.Ketrampilan pekerja sosial</vt:lpstr>
      <vt:lpstr>Ketrampilan Pekerja Sosial yaitu</vt:lpstr>
      <vt:lpstr>Selain ketrampilan diatas ada 5 ketrampilan lain yang harus dimiliki pekerja sosial yatu :</vt:lpstr>
      <vt:lpstr>c. Nilai dan   etika pekerja sosial</vt:lpstr>
      <vt:lpstr>Etika</vt:lpstr>
      <vt:lpstr>Peran nilai dan Etika dalam pekerjaan sosial</vt:lpstr>
      <vt:lpstr>Nilai dan etika pekerja sosial meliputi : </vt:lpstr>
      <vt:lpstr>lanjutan</vt:lpstr>
      <vt:lpstr>5. Obyektivitas</vt:lpstr>
      <vt:lpstr>7.Akses kepada sumber –sumber daya </vt:lpstr>
      <vt:lpstr>9. Penglibatan emosi secara terkendali. </vt:lpstr>
      <vt:lpstr>d.Fungsi Pekerja Sosial</vt:lpstr>
      <vt:lpstr> e.Peran Pekerja Sosial</vt:lpstr>
      <vt:lpstr>Menurut Jim Ife</vt:lpstr>
      <vt:lpstr>Peran Pekerja Sosial dalam Community Development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USAHA KESEJAHTERAAN SOSIAL</dc:title>
  <dc:creator>Windows 8.1</dc:creator>
  <cp:lastModifiedBy>mypc</cp:lastModifiedBy>
  <cp:revision>39</cp:revision>
  <cp:lastPrinted>2020-03-05T00:05:39Z</cp:lastPrinted>
  <dcterms:created xsi:type="dcterms:W3CDTF">2018-02-19T08:22:27Z</dcterms:created>
  <dcterms:modified xsi:type="dcterms:W3CDTF">2020-03-24T02:51:05Z</dcterms:modified>
</cp:coreProperties>
</file>