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78" r:id="rId7"/>
    <p:sldId id="279" r:id="rId8"/>
    <p:sldId id="280" r:id="rId9"/>
    <p:sldId id="281" r:id="rId10"/>
    <p:sldId id="260" r:id="rId11"/>
    <p:sldId id="266" r:id="rId12"/>
    <p:sldId id="261" r:id="rId13"/>
    <p:sldId id="276" r:id="rId14"/>
    <p:sldId id="277" r:id="rId15"/>
    <p:sldId id="263" r:id="rId16"/>
    <p:sldId id="264" r:id="rId17"/>
    <p:sldId id="265" r:id="rId18"/>
    <p:sldId id="268" r:id="rId19"/>
    <p:sldId id="269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2ED25D-8D61-4CFB-A444-E2707F92FFE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 err="1" smtClean="0">
                <a:latin typeface="Comic Sans MS" pitchFamily="66" charset="0"/>
              </a:rPr>
              <a:t>Yuli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Setyowati</a:t>
            </a:r>
            <a:endParaRPr lang="en-US" sz="2800" b="1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 dirty="0" smtClean="0">
                <a:latin typeface="Comic Sans MS" pitchFamily="66" charset="0"/>
              </a:rPr>
              <a:t>DASAR-DASAR </a:t>
            </a:r>
          </a:p>
          <a:p>
            <a:r>
              <a:rPr lang="en-US" sz="4000" b="1" dirty="0" smtClean="0">
                <a:latin typeface="Comic Sans MS" pitchFamily="66" charset="0"/>
              </a:rPr>
              <a:t>METODE PENELITIAN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konseptualisasi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/>
          </a:p>
        </p:txBody>
      </p:sp>
      <p:pic>
        <p:nvPicPr>
          <p:cNvPr id="4" name="Picture 3" descr="Demonstrasi - Kerusuhan di Mesir - Revolusi Mesir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4191000"/>
            <a:ext cx="43434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854209"/>
          </a:xfrm>
        </p:spPr>
        <p:txBody>
          <a:bodyPr/>
          <a:lstStyle/>
          <a:p>
            <a:pPr algn="ctr"/>
            <a:r>
              <a:rPr lang="en-US" i="1" dirty="0" err="1" smtClean="0"/>
              <a:t>Terbatas</a:t>
            </a:r>
            <a:r>
              <a:rPr lang="en-US" dirty="0" smtClean="0"/>
              <a:t>: 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endParaRPr lang="en-US" dirty="0" smtClean="0"/>
          </a:p>
          <a:p>
            <a:pPr algn="ctr"/>
            <a:r>
              <a:rPr lang="en-US" i="1" dirty="0" err="1" smtClean="0"/>
              <a:t>Relatif</a:t>
            </a:r>
            <a:r>
              <a:rPr lang="en-US" i="1" dirty="0" smtClean="0"/>
              <a:t>	</a:t>
            </a:r>
            <a:r>
              <a:rPr lang="en-US" dirty="0" smtClean="0"/>
              <a:t>: 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u="sng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perspektifnya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US" i="1" dirty="0"/>
          </a:p>
        </p:txBody>
      </p:sp>
      <p:pic>
        <p:nvPicPr>
          <p:cNvPr id="4" name="Picture 3" descr="bekerja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4724400"/>
            <a:ext cx="22860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8991600" cy="6096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>
                <a:solidFill>
                  <a:srgbClr val="FFFF00"/>
                </a:solidFill>
              </a:rPr>
              <a:t>Fungsi Teori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839200" cy="5181600"/>
          </a:xfrm>
        </p:spPr>
        <p:txBody>
          <a:bodyPr rtlCol="0">
            <a:normAutofit fontScale="700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en-US" dirty="0" smtClean="0"/>
          </a:p>
          <a:p>
            <a:pPr marL="633222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Mengorganisasikan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menyimpulkan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pengetahuan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Hasilnya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berupa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teori-teori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dipakai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rujukan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dasar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upaya-upaya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studi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berikutnya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Memfokuskan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hal-hal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obyek-obyek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tertentu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pada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dasarnya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banyak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harus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mempu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membuat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penjelasan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diamatinya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Penjelasan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berguna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memahami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pola-pola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hubungan-hubungan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tetapi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menginterpretasikan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peristiwa-peristiwa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tertentu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Pengamatan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menunjukkan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bahwa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saja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apa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sebaiknya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diamati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tapi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memberikan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petunjuk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bagaimana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mengamatinya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6946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9525" y="990600"/>
            <a:ext cx="9144000" cy="5791200"/>
          </a:xfrm>
        </p:spPr>
        <p:txBody>
          <a:bodyPr rtlCol="0">
            <a:normAutofit fontScale="55000" lnSpcReduction="20000"/>
          </a:bodyPr>
          <a:lstStyle/>
          <a:p>
            <a:pPr marL="447675" indent="-263525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4400" b="1" dirty="0" err="1" smtClean="0">
                <a:solidFill>
                  <a:schemeClr val="bg1"/>
                </a:solidFill>
              </a:rPr>
              <a:t>Lanjutan</a:t>
            </a:r>
            <a:r>
              <a:rPr lang="en-US" b="1" dirty="0" smtClean="0"/>
              <a:t>…</a:t>
            </a:r>
          </a:p>
          <a:p>
            <a:pPr marL="447675" indent="-263525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en-US" dirty="0" smtClean="0"/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Membuat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prediksi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meskipun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kejadian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diamati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berlaku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pada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lalu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namun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berdasarkan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data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hasil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pengamatan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dibuat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perkiraan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keadaan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bakal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terjadi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di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sekarang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prediksi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terutama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sekali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penting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bidang-bidang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kajian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terapan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seperti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persuasi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perubahan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sikap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organisasi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dinamika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kelompok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kecil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periklanan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masyarakat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Heuristik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Heurisme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mampu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merangsang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penelitian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upaya-upaya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penelitian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selanjutnya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harus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dipublikasikan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didiskusikan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terbuka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kritikan-kritikan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modifikasi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upaya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penyempurnaan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dilakukan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normatif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dimana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asumsi-asumsi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kemudian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berkembang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normanorma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nilai-nilai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dipegang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sehari-hari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dikatakan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pengendali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pengontrol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tingkah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laku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manusia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Generatif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Menurut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pandangan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aliran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perubahan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sosial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kultural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serta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menciptakan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pola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baru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7405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PROPOSISI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2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jika</a:t>
            </a:r>
            <a:r>
              <a:rPr lang="en-US" i="1" dirty="0" smtClean="0">
                <a:solidFill>
                  <a:srgbClr val="FF0000"/>
                </a:solidFill>
              </a:rPr>
              <a:t>…….</a:t>
            </a:r>
            <a:r>
              <a:rPr lang="en-US" i="1" dirty="0" err="1" smtClean="0">
                <a:solidFill>
                  <a:srgbClr val="FF0000"/>
                </a:solidFill>
              </a:rPr>
              <a:t>maka</a:t>
            </a:r>
            <a:r>
              <a:rPr lang="en-US" i="1" dirty="0" smtClean="0">
                <a:solidFill>
                  <a:srgbClr val="FF0000"/>
                </a:solidFill>
              </a:rPr>
              <a:t>……..</a:t>
            </a:r>
          </a:p>
          <a:p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kausalitas</a:t>
            </a:r>
            <a:r>
              <a:rPr lang="en-US" dirty="0" smtClean="0"/>
              <a:t> (</a:t>
            </a:r>
            <a:r>
              <a:rPr lang="en-US" dirty="0" err="1" smtClean="0"/>
              <a:t>sebab-akibat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r>
              <a:rPr lang="en-US" dirty="0" smtClean="0"/>
              <a:t> (</a:t>
            </a:r>
            <a:r>
              <a:rPr lang="en-US" dirty="0" err="1" smtClean="0"/>
              <a:t>positif-negatif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Misal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dalam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Ilmu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: </a:t>
            </a:r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persepsi</a:t>
            </a:r>
            <a:r>
              <a:rPr lang="en-US" dirty="0" smtClean="0"/>
              <a:t> interpersonal,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KONSEP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 Dari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yang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905000"/>
            <a:ext cx="25146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TEORI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3581400"/>
            <a:ext cx="30480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PROPOSISI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9400" y="5257800"/>
            <a:ext cx="25146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KONSEP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3771900" y="3162300"/>
            <a:ext cx="6858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733800" y="4800600"/>
            <a:ext cx="7620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3222" indent="-514350">
              <a:buAutoNum type="arabicPeriod"/>
            </a:pPr>
            <a:r>
              <a:rPr lang="en-US" b="1" dirty="0" err="1" smtClean="0"/>
              <a:t>Eksploratif</a:t>
            </a:r>
            <a:r>
              <a:rPr lang="en-US" dirty="0" smtClean="0"/>
              <a:t>: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berkaitan</a:t>
            </a:r>
            <a:r>
              <a:rPr lang="en-US" dirty="0" smtClean="0"/>
              <a:t> dg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apa</a:t>
            </a:r>
            <a:r>
              <a:rPr lang="en-US" dirty="0" smtClean="0"/>
              <a:t>”. 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/</a:t>
            </a:r>
            <a:r>
              <a:rPr lang="en-US" dirty="0" err="1" smtClean="0"/>
              <a:t>peristiwa</a:t>
            </a:r>
            <a:r>
              <a:rPr lang="en-US" dirty="0" smtClean="0"/>
              <a:t> deg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penjajagan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penarikan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, </a:t>
            </a:r>
            <a:r>
              <a:rPr lang="en-US" dirty="0" err="1" smtClean="0"/>
              <a:t>tp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i="1" dirty="0" smtClean="0"/>
              <a:t>snow ball </a:t>
            </a:r>
            <a:r>
              <a:rPr lang="en-US" dirty="0" smtClean="0"/>
              <a:t>(bola </a:t>
            </a:r>
            <a:r>
              <a:rPr lang="en-US" dirty="0" err="1" smtClean="0"/>
              <a:t>salju</a:t>
            </a:r>
            <a:r>
              <a:rPr lang="en-US" dirty="0" smtClean="0"/>
              <a:t>)</a:t>
            </a:r>
          </a:p>
          <a:p>
            <a:pPr marL="633222" indent="-514350">
              <a:buAutoNum type="arabicPeriod" startAt="2"/>
            </a:pPr>
            <a:r>
              <a:rPr lang="en-US" b="1" dirty="0" err="1" smtClean="0"/>
              <a:t>Deskriptif</a:t>
            </a:r>
            <a:endParaRPr lang="en-US" b="1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bagaimana</a:t>
            </a:r>
            <a:r>
              <a:rPr lang="en-US" dirty="0" smtClean="0"/>
              <a:t>”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Temuannya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endParaRPr lang="en-US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smtClean="0"/>
              <a:t>sampel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Eksplanatif</a:t>
            </a:r>
            <a:endParaRPr lang="en-US" b="1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Bertitik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mengapa</a:t>
            </a:r>
            <a:r>
              <a:rPr lang="en-US" dirty="0" smtClean="0"/>
              <a:t>” (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?)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dirty="0" err="1" smtClean="0"/>
              <a:t>Eksperimen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datanya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(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penemuan-penemuan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Tahap-tahap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3505200" y="15240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Konseptualisasi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58674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Pengumpulan</a:t>
            </a:r>
            <a:r>
              <a:rPr lang="en-US" b="1" dirty="0" smtClean="0">
                <a:solidFill>
                  <a:schemeClr val="tx1"/>
                </a:solidFill>
              </a:rPr>
              <a:t> data (6)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86400" y="22098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Tujuan</a:t>
            </a:r>
            <a:r>
              <a:rPr lang="en-US" b="1" dirty="0" smtClean="0">
                <a:solidFill>
                  <a:schemeClr val="tx1"/>
                </a:solidFill>
              </a:rPr>
              <a:t> &amp; </a:t>
            </a:r>
            <a:r>
              <a:rPr lang="en-US" b="1" dirty="0" err="1" smtClean="0">
                <a:solidFill>
                  <a:schemeClr val="tx1"/>
                </a:solidFill>
              </a:rPr>
              <a:t>hipotesis</a:t>
            </a:r>
            <a:r>
              <a:rPr lang="en-US" b="1" dirty="0" smtClean="0">
                <a:solidFill>
                  <a:schemeClr val="tx1"/>
                </a:solidFill>
              </a:rPr>
              <a:t> (2)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31242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Kerangka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) (3)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62600" y="41910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Sampling (4)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62600" y="5257800"/>
            <a:ext cx="152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Konstruksi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instrumen</a:t>
            </a:r>
            <a:r>
              <a:rPr lang="en-US" b="1" dirty="0" smtClean="0">
                <a:solidFill>
                  <a:schemeClr val="tx1"/>
                </a:solidFill>
              </a:rPr>
              <a:t> (5)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00200" y="2209800"/>
            <a:ext cx="152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Interpretasi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(10)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00200" y="31242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Analisis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lanjut</a:t>
            </a:r>
            <a:r>
              <a:rPr lang="en-US" b="1" dirty="0" smtClean="0">
                <a:solidFill>
                  <a:schemeClr val="tx1"/>
                </a:solidFill>
              </a:rPr>
              <a:t> (9)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47800" y="4114800"/>
            <a:ext cx="1752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Analisis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pendahuluan</a:t>
            </a:r>
            <a:r>
              <a:rPr lang="en-US" dirty="0" smtClean="0">
                <a:solidFill>
                  <a:schemeClr val="tx1"/>
                </a:solidFill>
              </a:rPr>
              <a:t> (8)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00200" y="50292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Pengolahan</a:t>
            </a:r>
            <a:r>
              <a:rPr lang="en-US" b="1" dirty="0" smtClean="0">
                <a:solidFill>
                  <a:schemeClr val="tx1"/>
                </a:solidFill>
              </a:rPr>
              <a:t> data (7)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6172200" y="28194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6172200" y="3810000"/>
            <a:ext cx="76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6172200" y="4876800"/>
            <a:ext cx="76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>
            <a:off x="2209800" y="4724400"/>
            <a:ext cx="76200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2286000" y="3733800"/>
            <a:ext cx="45719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/>
          <p:cNvSpPr/>
          <p:nvPr/>
        </p:nvSpPr>
        <p:spPr>
          <a:xfrm>
            <a:off x="2286000" y="2819400"/>
            <a:ext cx="45719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257800" y="1828800"/>
            <a:ext cx="4572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 flipV="1">
            <a:off x="5181600" y="5943600"/>
            <a:ext cx="609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>
            <a:off x="2667000" y="5715000"/>
            <a:ext cx="6858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743200" y="1752600"/>
            <a:ext cx="609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2820194" y="3961606"/>
            <a:ext cx="3505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2438400" y="3886200"/>
            <a:ext cx="35814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endParaRPr lang="en-US" dirty="0" smtClean="0"/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hayat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Tingkat </a:t>
            </a:r>
            <a:r>
              <a:rPr lang="en-US" b="1" dirty="0" err="1" smtClean="0"/>
              <a:t>pertama</a:t>
            </a:r>
            <a:r>
              <a:rPr lang="en-US" dirty="0" smtClean="0"/>
              <a:t> : </a:t>
            </a:r>
            <a:r>
              <a:rPr lang="en-US" dirty="0" err="1" smtClean="0"/>
              <a:t>tahap</a:t>
            </a:r>
            <a:r>
              <a:rPr lang="en-US" dirty="0" smtClean="0"/>
              <a:t> 1 – 6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deduksi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mendaratkan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yang </a:t>
            </a:r>
            <a:r>
              <a:rPr lang="en-US" dirty="0" err="1" smtClean="0"/>
              <a:t>konkret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Tingkat </a:t>
            </a:r>
            <a:r>
              <a:rPr lang="en-US" b="1" dirty="0" err="1" smtClean="0"/>
              <a:t>kedua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tahap</a:t>
            </a:r>
            <a:r>
              <a:rPr lang="en-US" dirty="0" smtClean="0"/>
              <a:t> 6 –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1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induksi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kenyataan-kenyataan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data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yang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penyederhanaan-penyederhanaan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&amp; </a:t>
            </a:r>
            <a:r>
              <a:rPr lang="en-US" dirty="0" err="1" smtClean="0"/>
              <a:t>kedua</a:t>
            </a:r>
            <a:r>
              <a:rPr lang="en-US" dirty="0" smtClean="0"/>
              <a:t> =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‘</a:t>
            </a:r>
            <a:r>
              <a:rPr lang="en-US" dirty="0" err="1" smtClean="0"/>
              <a:t>pengetahuan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854209"/>
          </a:xfrm>
        </p:spPr>
        <p:txBody>
          <a:bodyPr>
            <a:normAutofit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b="1" dirty="0" err="1" smtClean="0"/>
              <a:t>ontologis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mengetahuinya</a:t>
            </a:r>
            <a:r>
              <a:rPr lang="en-US" dirty="0" smtClean="0"/>
              <a:t> (</a:t>
            </a:r>
            <a:r>
              <a:rPr lang="en-US" b="1" dirty="0" err="1" smtClean="0"/>
              <a:t>epistemologis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(</a:t>
            </a:r>
            <a:r>
              <a:rPr lang="en-US" b="1" dirty="0" err="1" smtClean="0"/>
              <a:t>aksiologis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diperoleh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pengalaman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tentu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tsb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nelayan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tahu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pasang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naik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purnama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surut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mati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knowledge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ttg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science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mgp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pasang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naik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tjd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pd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purnama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Mengetahui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29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Masalah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bukan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hanya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bgmn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yang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benar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US" sz="2400" dirty="0" smtClean="0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:</a:t>
            </a:r>
          </a:p>
          <a:p>
            <a:pPr marL="633222" indent="-514350">
              <a:buAutoNum type="arabicPeriod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rasio</a:t>
            </a:r>
            <a:r>
              <a:rPr lang="en-US" dirty="0" smtClean="0"/>
              <a:t> (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rasionalis-paham</a:t>
            </a:r>
            <a:r>
              <a:rPr lang="en-US" dirty="0" smtClean="0"/>
              <a:t> </a:t>
            </a:r>
            <a:r>
              <a:rPr lang="en-US" dirty="0" err="1" smtClean="0"/>
              <a:t>rasionalisme</a:t>
            </a:r>
            <a:r>
              <a:rPr lang="en-US" dirty="0" smtClean="0"/>
              <a:t>)</a:t>
            </a:r>
          </a:p>
          <a:p>
            <a:pPr marL="633222" indent="-514350">
              <a:buAutoNum type="arabicPeriod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pengalaman</a:t>
            </a:r>
            <a:r>
              <a:rPr lang="en-US" dirty="0" smtClean="0"/>
              <a:t> (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empiris-paham</a:t>
            </a:r>
            <a:r>
              <a:rPr lang="en-US" dirty="0" smtClean="0"/>
              <a:t> </a:t>
            </a:r>
            <a:r>
              <a:rPr lang="en-US" dirty="0" err="1" smtClean="0"/>
              <a:t>empirisme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3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Pendekatan</a:t>
            </a:r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Keilmuan</a:t>
            </a:r>
            <a:endParaRPr lang="en-US" dirty="0">
              <a:latin typeface="Adobe Heiti Std R" pitchFamily="34" charset="-128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(</a:t>
            </a:r>
            <a:r>
              <a:rPr lang="en-US" dirty="0" err="1" smtClean="0"/>
              <a:t>positivistik</a:t>
            </a:r>
            <a:r>
              <a:rPr lang="en-US" dirty="0" smtClean="0"/>
              <a:t>): </a:t>
            </a:r>
            <a:r>
              <a:rPr lang="en-US" dirty="0" err="1" smtClean="0"/>
              <a:t>objektivitas</a:t>
            </a:r>
            <a:endParaRPr lang="en-US" dirty="0" smtClean="0"/>
          </a:p>
          <a:p>
            <a:r>
              <a:rPr lang="en-US" dirty="0" smtClean="0"/>
              <a:t>Humanistic  (non-</a:t>
            </a:r>
            <a:r>
              <a:rPr lang="en-US" dirty="0" err="1" smtClean="0"/>
              <a:t>positivistik</a:t>
            </a:r>
            <a:r>
              <a:rPr lang="en-US" dirty="0" smtClean="0"/>
              <a:t>): </a:t>
            </a:r>
            <a:r>
              <a:rPr lang="en-US" dirty="0" err="1" smtClean="0"/>
              <a:t>subyektivitas-interpretatif</a:t>
            </a:r>
            <a:endParaRPr lang="en-US" dirty="0" smtClean="0"/>
          </a:p>
          <a:p>
            <a:r>
              <a:rPr lang="en-US" dirty="0" smtClean="0"/>
              <a:t>Social sciences: </a:t>
            </a:r>
            <a:r>
              <a:rPr lang="en-US" dirty="0" err="1" smtClean="0"/>
              <a:t>gabungan</a:t>
            </a:r>
            <a:r>
              <a:rPr lang="en-US" dirty="0" smtClean="0"/>
              <a:t> scientific  &amp; humanistic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0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Babbie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i="1" dirty="0" smtClean="0"/>
              <a:t>	“Science is something characterized as </a:t>
            </a:r>
            <a:r>
              <a:rPr lang="en-US" sz="2400" i="1" dirty="0" err="1" smtClean="0"/>
              <a:t>logico</a:t>
            </a:r>
            <a:r>
              <a:rPr lang="en-US" sz="2400" i="1" dirty="0" smtClean="0"/>
              <a:t>-empirical. This ugly term carries an important  message: two pillars of science are </a:t>
            </a:r>
            <a:r>
              <a:rPr lang="en-US" sz="2400" i="1" dirty="0" smtClean="0">
                <a:solidFill>
                  <a:srgbClr val="FF0000"/>
                </a:solidFill>
              </a:rPr>
              <a:t>(1) logic or rationality and (2) the observation of empirical facts”</a:t>
            </a: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/>
              <a:t>                  </a:t>
            </a:r>
            <a:r>
              <a:rPr lang="en-US" sz="2400" dirty="0" err="1" smtClean="0"/>
              <a:t>Deduksi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          </a:t>
            </a:r>
            <a:r>
              <a:rPr lang="en-US" sz="2400" dirty="0" err="1" smtClean="0"/>
              <a:t>Induksi</a:t>
            </a:r>
            <a:endParaRPr lang="en-US" sz="2400" dirty="0" smtClean="0"/>
          </a:p>
        </p:txBody>
      </p:sp>
      <p:sp>
        <p:nvSpPr>
          <p:cNvPr id="4" name="Trapezoid 3"/>
          <p:cNvSpPr/>
          <p:nvPr/>
        </p:nvSpPr>
        <p:spPr>
          <a:xfrm>
            <a:off x="1219200" y="4191000"/>
            <a:ext cx="1828800" cy="12161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LOGIKA</a:t>
            </a:r>
            <a:endParaRPr lang="en-US" b="1" dirty="0"/>
          </a:p>
        </p:txBody>
      </p:sp>
      <p:sp>
        <p:nvSpPr>
          <p:cNvPr id="5" name="Trapezoid 4"/>
          <p:cNvSpPr/>
          <p:nvPr/>
        </p:nvSpPr>
        <p:spPr>
          <a:xfrm>
            <a:off x="5334000" y="4267200"/>
            <a:ext cx="1828800" cy="11430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EMPIRIS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48000" y="4572000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3200400" y="50292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838200" y="571500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838200" y="60960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838200" y="57150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41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err="1" smtClean="0"/>
              <a:t>Pilar</a:t>
            </a:r>
            <a:r>
              <a:rPr lang="en-US" sz="2000" dirty="0" smtClean="0"/>
              <a:t> I : </a:t>
            </a:r>
            <a:r>
              <a:rPr lang="en-US" sz="2000" dirty="0" err="1" smtClean="0"/>
              <a:t>logika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rasionalitas</a:t>
            </a:r>
            <a:endParaRPr lang="en-US" sz="2000" dirty="0" smtClean="0"/>
          </a:p>
          <a:p>
            <a:r>
              <a:rPr lang="en-US" sz="2000" dirty="0" err="1" smtClean="0"/>
              <a:t>Pilar</a:t>
            </a:r>
            <a:r>
              <a:rPr lang="en-US" sz="2000" dirty="0" smtClean="0"/>
              <a:t> II: </a:t>
            </a:r>
            <a:r>
              <a:rPr lang="en-US" sz="2000" dirty="0" err="1" smtClean="0"/>
              <a:t>pengamatan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Jadi</a:t>
            </a:r>
            <a:r>
              <a:rPr lang="en-US" sz="2000" dirty="0" smtClean="0"/>
              <a:t> </a:t>
            </a:r>
            <a:r>
              <a:rPr lang="en-US" sz="2000" dirty="0" err="1" smtClean="0"/>
              <a:t>ciri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i="1" dirty="0" smtClean="0"/>
              <a:t>logic-empirical, </a:t>
            </a:r>
            <a:r>
              <a:rPr lang="en-US" sz="2000" dirty="0" err="1" smtClean="0"/>
              <a:t>artinya</a:t>
            </a:r>
            <a:r>
              <a:rPr lang="en-US" sz="2000" dirty="0" smtClean="0"/>
              <a:t> </a:t>
            </a:r>
            <a:r>
              <a:rPr lang="en-US" sz="2000" dirty="0" err="1" smtClean="0"/>
              <a:t>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berhadapan</a:t>
            </a:r>
            <a:r>
              <a:rPr lang="en-US" sz="2000" dirty="0" smtClean="0"/>
              <a:t> dg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pikiran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dibawa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kenyataan-kenyataan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lapangan</a:t>
            </a:r>
            <a:r>
              <a:rPr lang="en-US" sz="2000" dirty="0" smtClean="0"/>
              <a:t> </a:t>
            </a:r>
            <a:r>
              <a:rPr lang="en-US" sz="2000" b="1" dirty="0" smtClean="0"/>
              <a:t>(DEDUKTIF)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err="1" smtClean="0"/>
              <a:t>Sebaliknya,apabila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berhadapan</a:t>
            </a:r>
            <a:r>
              <a:rPr lang="en-US" sz="2000" dirty="0" smtClean="0"/>
              <a:t> dg </a:t>
            </a:r>
            <a:r>
              <a:rPr lang="en-US" sz="2000" dirty="0" err="1" smtClean="0"/>
              <a:t>peristiwa-peristiwa</a:t>
            </a:r>
            <a:r>
              <a:rPr lang="en-US" sz="2000" dirty="0" smtClean="0"/>
              <a:t> </a:t>
            </a:r>
            <a:r>
              <a:rPr lang="en-US" sz="2000" dirty="0" err="1" smtClean="0"/>
              <a:t>faktual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dunia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pikiran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berhenti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masalah-masalah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praktis</a:t>
            </a:r>
            <a:r>
              <a:rPr lang="en-US" sz="2000" dirty="0" smtClean="0"/>
              <a:t>,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teori-teori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berkaitan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fenomena</a:t>
            </a:r>
            <a:r>
              <a:rPr lang="en-US" sz="2000" dirty="0" smtClean="0"/>
              <a:t> </a:t>
            </a:r>
            <a:r>
              <a:rPr lang="en-US" sz="2000" dirty="0" err="1" smtClean="0"/>
              <a:t>tsb</a:t>
            </a:r>
            <a:r>
              <a:rPr lang="en-US" sz="2000" dirty="0" smtClean="0"/>
              <a:t>.  </a:t>
            </a:r>
            <a:r>
              <a:rPr lang="en-US" sz="2000" b="1" dirty="0" smtClean="0"/>
              <a:t>(INDUKTIF)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Hal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timbal</a:t>
            </a:r>
            <a:r>
              <a:rPr lang="en-US" sz="2000" dirty="0" smtClean="0"/>
              <a:t> </a:t>
            </a:r>
            <a:r>
              <a:rPr lang="en-US" sz="2000" dirty="0" err="1" smtClean="0"/>
              <a:t>balik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teori-teori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peristiwa-peristiwa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err="1" smtClean="0"/>
              <a:t>Teori</a:t>
            </a:r>
            <a:r>
              <a:rPr lang="en-US" sz="2000" dirty="0" smtClean="0"/>
              <a:t> dg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berpikir</a:t>
            </a:r>
            <a:r>
              <a:rPr lang="en-US" sz="2000" dirty="0" smtClean="0"/>
              <a:t> </a:t>
            </a:r>
            <a:r>
              <a:rPr lang="en-US" sz="2000" b="1" dirty="0" err="1" smtClean="0"/>
              <a:t>deduktif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kenyataan</a:t>
            </a: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err="1" smtClean="0"/>
              <a:t>Kenyataan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 dg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berpikir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induktif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mengarahkan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31235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Penelitian</a:t>
            </a:r>
            <a:r>
              <a:rPr lang="en-US" sz="3600" dirty="0" smtClean="0"/>
              <a:t> </a:t>
            </a:r>
            <a:r>
              <a:rPr lang="en-US" sz="3600" dirty="0" err="1" smtClean="0"/>
              <a:t>Ilmiah</a:t>
            </a:r>
            <a:r>
              <a:rPr lang="en-US" sz="3600" dirty="0" smtClean="0"/>
              <a:t> (</a:t>
            </a:r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bertanya-menjawab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: </a:t>
            </a:r>
            <a:r>
              <a:rPr lang="en-US" dirty="0" err="1" smtClean="0"/>
              <a:t>apa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, </a:t>
            </a:r>
            <a:r>
              <a:rPr lang="en-US" dirty="0" err="1" smtClean="0"/>
              <a:t>mengapa</a:t>
            </a:r>
            <a:endParaRPr lang="en-US" dirty="0" smtClean="0"/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bertanya-menjawab</a:t>
            </a:r>
            <a:r>
              <a:rPr lang="en-US" dirty="0" smtClean="0"/>
              <a:t>, </a:t>
            </a:r>
            <a:r>
              <a:rPr lang="en-US" dirty="0" err="1" smtClean="0"/>
              <a:t>memerhatikan</a:t>
            </a:r>
            <a:r>
              <a:rPr lang="en-US" dirty="0" smtClean="0"/>
              <a:t> </a:t>
            </a:r>
            <a:r>
              <a:rPr lang="en-US" dirty="0" err="1" smtClean="0"/>
              <a:t>peristiwa-peristiwa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Kriteria</a:t>
            </a:r>
            <a:r>
              <a:rPr lang="en-US" dirty="0" smtClean="0"/>
              <a:t> : </a:t>
            </a:r>
            <a:r>
              <a:rPr lang="en-US" dirty="0" err="1" smtClean="0"/>
              <a:t>sistematis</a:t>
            </a:r>
            <a:r>
              <a:rPr lang="en-US" dirty="0" smtClean="0"/>
              <a:t>, </a:t>
            </a:r>
            <a:r>
              <a:rPr lang="en-US" dirty="0" err="1" smtClean="0"/>
              <a:t>terkontrol</a:t>
            </a:r>
            <a:r>
              <a:rPr lang="en-US" dirty="0" smtClean="0"/>
              <a:t>/</a:t>
            </a:r>
            <a:r>
              <a:rPr lang="en-US" dirty="0" err="1" smtClean="0"/>
              <a:t>terkendali</a:t>
            </a:r>
            <a:r>
              <a:rPr lang="en-US" dirty="0" smtClean="0"/>
              <a:t>, </a:t>
            </a:r>
            <a:r>
              <a:rPr lang="en-US" dirty="0" err="1" smtClean="0"/>
              <a:t>empiris</a:t>
            </a:r>
            <a:r>
              <a:rPr lang="en-US" dirty="0" smtClean="0"/>
              <a:t>, </a:t>
            </a:r>
            <a:r>
              <a:rPr lang="en-US" dirty="0" err="1" smtClean="0"/>
              <a:t>kritis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1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TEORI</a:t>
            </a:r>
            <a:endParaRPr lang="en-US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pernyataan-pernyataan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2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i="1" dirty="0" smtClean="0"/>
              <a:t>(Nan Lin)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Kerlinger</a:t>
            </a:r>
            <a:r>
              <a:rPr lang="en-US" i="1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6452</TotalTime>
  <Words>849</Words>
  <Application>Microsoft Office PowerPoint</Application>
  <PresentationFormat>On-screen Show (4:3)</PresentationFormat>
  <Paragraphs>119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Module</vt:lpstr>
      <vt:lpstr>Median</vt:lpstr>
      <vt:lpstr>Yuli Setyowati</vt:lpstr>
      <vt:lpstr>Mengapa melakukan penelitian?</vt:lpstr>
      <vt:lpstr>3 hal utama ‘pengetahuan’</vt:lpstr>
      <vt:lpstr>Mengetahui yang benar</vt:lpstr>
      <vt:lpstr>3 Pendekatan Keilmuan</vt:lpstr>
      <vt:lpstr>2 Pilar Ilmu Pengetahuan </vt:lpstr>
      <vt:lpstr>Lanjutan….</vt:lpstr>
      <vt:lpstr>Penelitian Ilmiah (proses bertanya-menjawab)</vt:lpstr>
      <vt:lpstr>TEORI</vt:lpstr>
      <vt:lpstr>Pengertian teori</vt:lpstr>
      <vt:lpstr>Ciri umum teori</vt:lpstr>
      <vt:lpstr>Fungsi Teori</vt:lpstr>
      <vt:lpstr>PowerPoint Presentation</vt:lpstr>
      <vt:lpstr>PROPOSISI</vt:lpstr>
      <vt:lpstr>KONSEP</vt:lpstr>
      <vt:lpstr>PowerPoint Presentation</vt:lpstr>
      <vt:lpstr>Tipe penelitian</vt:lpstr>
      <vt:lpstr>Lanjutan….</vt:lpstr>
      <vt:lpstr>Tahap-tahap dalam proses penelitian</vt:lpstr>
      <vt:lpstr>Lanjut….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Yuli Setyowati</dc:title>
  <dc:creator>user</dc:creator>
  <cp:lastModifiedBy>Dell</cp:lastModifiedBy>
  <cp:revision>51</cp:revision>
  <dcterms:created xsi:type="dcterms:W3CDTF">2011-09-13T13:56:40Z</dcterms:created>
  <dcterms:modified xsi:type="dcterms:W3CDTF">2020-03-17T10:44:06Z</dcterms:modified>
</cp:coreProperties>
</file>