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2" r:id="rId5"/>
    <p:sldId id="268" r:id="rId6"/>
    <p:sldId id="263" r:id="rId7"/>
    <p:sldId id="267" r:id="rId8"/>
    <p:sldId id="261" r:id="rId9"/>
    <p:sldId id="265" r:id="rId10"/>
    <p:sldId id="266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FE30C06E-6343-4A95-8A61-BEE1D5241AB0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C49A28C-D7D3-4E00-BB17-32D04168C0D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0C06E-6343-4A95-8A61-BEE1D5241AB0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A28C-D7D3-4E00-BB17-32D04168C0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E30C06E-6343-4A95-8A61-BEE1D5241AB0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C49A28C-D7D3-4E00-BB17-32D04168C0D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0C06E-6343-4A95-8A61-BEE1D5241AB0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C49A28C-D7D3-4E00-BB17-32D04168C0D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0C06E-6343-4A95-8A61-BEE1D5241AB0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5C49A28C-D7D3-4E00-BB17-32D04168C0D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E30C06E-6343-4A95-8A61-BEE1D5241AB0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C49A28C-D7D3-4E00-BB17-32D04168C0D1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E30C06E-6343-4A95-8A61-BEE1D5241AB0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C49A28C-D7D3-4E00-BB17-32D04168C0D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0C06E-6343-4A95-8A61-BEE1D5241AB0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C49A28C-D7D3-4E00-BB17-32D04168C0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0C06E-6343-4A95-8A61-BEE1D5241AB0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C49A28C-D7D3-4E00-BB17-32D04168C0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0C06E-6343-4A95-8A61-BEE1D5241AB0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C49A28C-D7D3-4E00-BB17-32D04168C0D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FE30C06E-6343-4A95-8A61-BEE1D5241AB0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5C49A28C-D7D3-4E00-BB17-32D04168C0D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E30C06E-6343-4A95-8A61-BEE1D5241AB0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C49A28C-D7D3-4E00-BB17-32D04168C0D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39291" y="2209800"/>
            <a:ext cx="6477000" cy="1828800"/>
          </a:xfrm>
        </p:spPr>
        <p:txBody>
          <a:bodyPr anchor="t"/>
          <a:lstStyle/>
          <a:p>
            <a:r>
              <a:rPr lang="en-US" dirty="0" err="1" smtClean="0"/>
              <a:t>Perbandingan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Fatih</a:t>
            </a:r>
            <a:r>
              <a:rPr lang="en-US" dirty="0" smtClean="0"/>
              <a:t> Gama </a:t>
            </a:r>
            <a:r>
              <a:rPr lang="en-US" dirty="0" err="1" smtClean="0"/>
              <a:t>Abisono</a:t>
            </a:r>
            <a:r>
              <a:rPr lang="en-US" dirty="0" smtClean="0"/>
              <a:t> STPMD “APMD”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359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Penugasan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Penugasan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-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id-ID" dirty="0" smtClean="0"/>
              <a:t>10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5 </a:t>
            </a:r>
            <a:r>
              <a:rPr lang="en-US" dirty="0" err="1" smtClean="0"/>
              <a:t>putaran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- </a:t>
            </a:r>
            <a:r>
              <a:rPr lang="en-US" dirty="0"/>
              <a:t>M</a:t>
            </a:r>
            <a:r>
              <a:rPr lang="en-US" dirty="0" smtClean="0"/>
              <a:t>asing2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mempersiapkan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tema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undian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   -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kehadiran</a:t>
            </a:r>
            <a:r>
              <a:rPr lang="en-US" dirty="0" smtClean="0"/>
              <a:t>, </a:t>
            </a:r>
            <a:r>
              <a:rPr lang="en-US" dirty="0" err="1" smtClean="0"/>
              <a:t>performa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presentasi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id-ID" dirty="0" smtClean="0"/>
              <a:t>substansi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664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Sukses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Maksimal</a:t>
            </a:r>
            <a:r>
              <a:rPr lang="en-US" dirty="0" smtClean="0"/>
              <a:t> </a:t>
            </a:r>
            <a:r>
              <a:rPr lang="en-US" dirty="0" err="1" smtClean="0"/>
              <a:t>keterlambatan</a:t>
            </a:r>
            <a:r>
              <a:rPr lang="en-US" dirty="0" smtClean="0"/>
              <a:t>  15 </a:t>
            </a:r>
            <a:r>
              <a:rPr lang="en-US" dirty="0" err="1" smtClean="0"/>
              <a:t>menit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diijinkan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endParaRPr lang="en-US" dirty="0" smtClean="0"/>
          </a:p>
          <a:p>
            <a:r>
              <a:rPr lang="en-US" dirty="0" err="1" smtClean="0"/>
              <a:t>Absensi</a:t>
            </a:r>
            <a:r>
              <a:rPr lang="en-US" dirty="0" smtClean="0"/>
              <a:t> minimal 75 %, </a:t>
            </a:r>
            <a:r>
              <a:rPr lang="en-US" dirty="0" err="1" smtClean="0"/>
              <a:t>kecuali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	- </a:t>
            </a:r>
            <a:r>
              <a:rPr lang="en-US" dirty="0" err="1" smtClean="0"/>
              <a:t>Sakit</a:t>
            </a:r>
            <a:r>
              <a:rPr lang="en-US" dirty="0" smtClean="0"/>
              <a:t> (</a:t>
            </a:r>
            <a:r>
              <a:rPr lang="en-US" dirty="0" err="1" smtClean="0"/>
              <a:t>dibuktikan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dokter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lain).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Keperluan</a:t>
            </a:r>
            <a:r>
              <a:rPr lang="en-US" dirty="0" smtClean="0"/>
              <a:t> </a:t>
            </a:r>
            <a:r>
              <a:rPr lang="en-US" dirty="0" err="1" smtClean="0"/>
              <a:t>penugasan</a:t>
            </a:r>
            <a:r>
              <a:rPr lang="en-US" dirty="0" smtClean="0"/>
              <a:t> </a:t>
            </a:r>
            <a:r>
              <a:rPr lang="en-US" dirty="0" err="1" smtClean="0"/>
              <a:t>dr</a:t>
            </a:r>
            <a:r>
              <a:rPr lang="en-US" dirty="0" smtClean="0"/>
              <a:t> </a:t>
            </a:r>
            <a:r>
              <a:rPr lang="en-US" dirty="0" err="1" smtClean="0"/>
              <a:t>kampus</a:t>
            </a:r>
            <a:r>
              <a:rPr lang="en-US" dirty="0" smtClean="0"/>
              <a:t> (</a:t>
            </a:r>
            <a:r>
              <a:rPr lang="en-US" dirty="0" err="1" smtClean="0"/>
              <a:t>surat</a:t>
            </a:r>
            <a:r>
              <a:rPr lang="en-US" dirty="0" smtClean="0"/>
              <a:t> 		  </a:t>
            </a:r>
            <a:r>
              <a:rPr lang="id-ID" dirty="0" smtClean="0"/>
              <a:t>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     </a:t>
            </a:r>
            <a:r>
              <a:rPr lang="en-US" dirty="0" err="1" smtClean="0"/>
              <a:t>penugasan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kampus</a:t>
            </a:r>
            <a:r>
              <a:rPr lang="en-US" dirty="0" smtClean="0"/>
              <a:t>).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- Alasan kemanusiaan</a:t>
            </a:r>
          </a:p>
          <a:p>
            <a:r>
              <a:rPr lang="id-ID" dirty="0" smtClean="0"/>
              <a:t>Dapat mengganti ketidakhadiran di kelas paralel lain selama materi yang diganti sama dan atau d minggu yang sama.</a:t>
            </a:r>
          </a:p>
          <a:p>
            <a:r>
              <a:rPr lang="id-ID" dirty="0" smtClean="0"/>
              <a:t>Penggunaan Gadget hanya untuk keperluan yang mendukung pembelajaran. </a:t>
            </a:r>
            <a:r>
              <a:rPr lang="id-ID" smtClean="0"/>
              <a:t>Di luar untuk kepentingan pembelajaran penggunaan gadget dilarang.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41323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Perbandingan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de-DE" sz="2600" dirty="0">
                <a:latin typeface="Calibri Light" panose="020F0302020204030204" pitchFamily="34" charset="0"/>
              </a:rPr>
              <a:t>Perbandingan Pemerintahan merupakan mata kuliah </a:t>
            </a:r>
            <a:r>
              <a:rPr lang="de-DE" sz="2600" dirty="0" smtClean="0">
                <a:latin typeface="Calibri Light" panose="020F0302020204030204" pitchFamily="34" charset="0"/>
              </a:rPr>
              <a:t>penting </a:t>
            </a:r>
            <a:r>
              <a:rPr lang="de-DE" sz="2600" dirty="0">
                <a:latin typeface="Calibri Light" panose="020F0302020204030204" pitchFamily="34" charset="0"/>
              </a:rPr>
              <a:t>untuk memahami persamaan dan perbedaan </a:t>
            </a:r>
            <a:r>
              <a:rPr lang="de-DE" sz="2600" dirty="0" smtClean="0">
                <a:latin typeface="Calibri Light" panose="020F0302020204030204" pitchFamily="34" charset="0"/>
              </a:rPr>
              <a:t>sistem </a:t>
            </a:r>
            <a:r>
              <a:rPr lang="de-DE" sz="2600" dirty="0">
                <a:latin typeface="Calibri Light" panose="020F0302020204030204" pitchFamily="34" charset="0"/>
              </a:rPr>
              <a:t>pemerintahan yang ada di beberapa negara. </a:t>
            </a:r>
            <a:endParaRPr lang="de-DE" sz="2600" dirty="0" smtClean="0">
              <a:latin typeface="Calibri Light" panose="020F0302020204030204" pitchFamily="34" charset="0"/>
            </a:endParaRPr>
          </a:p>
          <a:p>
            <a:pPr algn="just"/>
            <a:r>
              <a:rPr lang="de-DE" sz="2600" dirty="0" smtClean="0">
                <a:latin typeface="Calibri Light" panose="020F0302020204030204" pitchFamily="34" charset="0"/>
              </a:rPr>
              <a:t>Perbandingan Pemerintahan juga dimaksudkan untuk memahami karakter </a:t>
            </a:r>
            <a:r>
              <a:rPr lang="de-DE" sz="2600" dirty="0">
                <a:latin typeface="Calibri Light" panose="020F0302020204030204" pitchFamily="34" charset="0"/>
              </a:rPr>
              <a:t>khusus sistem pemerintahan yang hanya berlaku di satu atau beberapa negara. </a:t>
            </a:r>
            <a:endParaRPr lang="de-DE" sz="2600" dirty="0" smtClean="0">
              <a:latin typeface="Calibri Light" panose="020F0302020204030204" pitchFamily="34" charset="0"/>
            </a:endParaRPr>
          </a:p>
          <a:p>
            <a:pPr algn="just"/>
            <a:r>
              <a:rPr lang="de-DE" sz="2600" dirty="0">
                <a:latin typeface="Calibri Light" panose="020F0302020204030204" pitchFamily="34" charset="0"/>
              </a:rPr>
              <a:t>M</a:t>
            </a:r>
            <a:r>
              <a:rPr lang="de-DE" sz="2600" dirty="0" smtClean="0">
                <a:latin typeface="Calibri Light" panose="020F0302020204030204" pitchFamily="34" charset="0"/>
              </a:rPr>
              <a:t>ata </a:t>
            </a:r>
            <a:r>
              <a:rPr lang="de-DE" sz="2600" dirty="0">
                <a:latin typeface="Calibri Light" panose="020F0302020204030204" pitchFamily="34" charset="0"/>
              </a:rPr>
              <a:t>kuliah ini tidak sekedar memberikan gambaran (</a:t>
            </a:r>
            <a:r>
              <a:rPr lang="de-DE" sz="2600" i="1" dirty="0">
                <a:latin typeface="Calibri Light" panose="020F0302020204030204" pitchFamily="34" charset="0"/>
              </a:rPr>
              <a:t>description</a:t>
            </a:r>
            <a:r>
              <a:rPr lang="de-DE" sz="2600" dirty="0">
                <a:latin typeface="Calibri Light" panose="020F0302020204030204" pitchFamily="34" charset="0"/>
              </a:rPr>
              <a:t>) </a:t>
            </a:r>
            <a:r>
              <a:rPr lang="de-DE" sz="2600" dirty="0" smtClean="0">
                <a:latin typeface="Calibri Light" panose="020F0302020204030204" pitchFamily="34" charset="0"/>
              </a:rPr>
              <a:t>sistem </a:t>
            </a:r>
            <a:r>
              <a:rPr lang="de-DE" sz="2600" dirty="0">
                <a:latin typeface="Calibri Light" panose="020F0302020204030204" pitchFamily="34" charset="0"/>
              </a:rPr>
              <a:t>pemerintahan di sebuah negara, tetapi juga memberikan penjelasan (</a:t>
            </a:r>
            <a:r>
              <a:rPr lang="de-DE" sz="2600" i="1" dirty="0">
                <a:latin typeface="Calibri Light" panose="020F0302020204030204" pitchFamily="34" charset="0"/>
              </a:rPr>
              <a:t>explanation</a:t>
            </a:r>
            <a:r>
              <a:rPr lang="de-DE" sz="2600" dirty="0">
                <a:latin typeface="Calibri Light" panose="020F0302020204030204" pitchFamily="34" charset="0"/>
              </a:rPr>
              <a:t>) yang lebih </a:t>
            </a:r>
            <a:r>
              <a:rPr lang="de-DE" sz="2600" dirty="0" smtClean="0">
                <a:latin typeface="Calibri Light" panose="020F0302020204030204" pitchFamily="34" charset="0"/>
              </a:rPr>
              <a:t>dalam </a:t>
            </a:r>
            <a:r>
              <a:rPr lang="de-DE" sz="2600" dirty="0">
                <a:latin typeface="Calibri Light" panose="020F0302020204030204" pitchFamily="34" charset="0"/>
              </a:rPr>
              <a:t>tentang </a:t>
            </a:r>
            <a:r>
              <a:rPr lang="de-DE" sz="2600" dirty="0" smtClean="0">
                <a:latin typeface="Calibri Light" panose="020F0302020204030204" pitchFamily="34" charset="0"/>
              </a:rPr>
              <a:t>sistem </a:t>
            </a:r>
            <a:r>
              <a:rPr lang="de-DE" sz="2600" dirty="0">
                <a:latin typeface="Calibri Light" panose="020F0302020204030204" pitchFamily="34" charset="0"/>
              </a:rPr>
              <a:t>pemerintahan tersebut. </a:t>
            </a:r>
            <a:endParaRPr lang="en-US" sz="2600" dirty="0">
              <a:latin typeface="Calibri Light" panose="020F0302020204030204" pitchFamily="34" charset="0"/>
            </a:endParaRPr>
          </a:p>
          <a:p>
            <a:pPr algn="just"/>
            <a:endParaRPr lang="en-US" sz="2800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459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de-DE" sz="2400" dirty="0" smtClean="0">
                <a:latin typeface="Calibri Light" panose="020F0302020204030204" pitchFamily="34" charset="0"/>
              </a:rPr>
              <a:t>Membekali mahasiswa dengan kompetensi analisis perbandingan  (dapat </a:t>
            </a:r>
            <a:r>
              <a:rPr lang="de-DE" sz="2400" dirty="0">
                <a:latin typeface="Calibri Light" panose="020F0302020204030204" pitchFamily="34" charset="0"/>
              </a:rPr>
              <a:t>menganalisa sistem pemerintahan di berbagai </a:t>
            </a:r>
            <a:r>
              <a:rPr lang="id-ID" sz="2400" dirty="0" smtClean="0">
                <a:latin typeface="Calibri Light" panose="020F0302020204030204" pitchFamily="34" charset="0"/>
              </a:rPr>
              <a:t>negara </a:t>
            </a:r>
            <a:r>
              <a:rPr lang="de-DE" sz="2400" dirty="0" smtClean="0">
                <a:latin typeface="Calibri Light" panose="020F0302020204030204" pitchFamily="34" charset="0"/>
              </a:rPr>
              <a:t>secara </a:t>
            </a:r>
            <a:r>
              <a:rPr lang="de-DE" sz="2400" dirty="0">
                <a:latin typeface="Calibri Light" panose="020F0302020204030204" pitchFamily="34" charset="0"/>
              </a:rPr>
              <a:t>lebih </a:t>
            </a:r>
            <a:r>
              <a:rPr lang="de-DE" sz="2400" dirty="0" smtClean="0">
                <a:latin typeface="Calibri Light" panose="020F0302020204030204" pitchFamily="34" charset="0"/>
              </a:rPr>
              <a:t>mendalam).</a:t>
            </a:r>
          </a:p>
          <a:p>
            <a:pPr algn="just"/>
            <a:r>
              <a:rPr lang="de-DE" sz="2400" dirty="0" smtClean="0">
                <a:latin typeface="Calibri Light" panose="020F0302020204030204" pitchFamily="34" charset="0"/>
              </a:rPr>
              <a:t>Mahasiswa </a:t>
            </a:r>
            <a:r>
              <a:rPr lang="de-DE" sz="2400" dirty="0">
                <a:latin typeface="Calibri Light" panose="020F0302020204030204" pitchFamily="34" charset="0"/>
              </a:rPr>
              <a:t>diharapkan tidak saja dapat menjawab pertanyaan </a:t>
            </a:r>
            <a:r>
              <a:rPr lang="en-US" sz="2400" dirty="0">
                <a:latin typeface="Calibri Light" panose="020F0302020204030204" pitchFamily="34" charset="0"/>
              </a:rPr>
              <a:t>“</a:t>
            </a:r>
            <a:r>
              <a:rPr lang="de-DE" sz="2400" dirty="0">
                <a:latin typeface="Calibri Light" panose="020F0302020204030204" pitchFamily="34" charset="0"/>
              </a:rPr>
              <a:t>bagaimana</a:t>
            </a:r>
            <a:r>
              <a:rPr lang="en-US" sz="2400" dirty="0">
                <a:latin typeface="Calibri Light" panose="020F0302020204030204" pitchFamily="34" charset="0"/>
              </a:rPr>
              <a:t>”</a:t>
            </a:r>
            <a:r>
              <a:rPr lang="de-DE" sz="2400" dirty="0">
                <a:latin typeface="Calibri Light" panose="020F0302020204030204" pitchFamily="34" charset="0"/>
              </a:rPr>
              <a:t>, melainkan juga pertanyaan </a:t>
            </a:r>
            <a:r>
              <a:rPr lang="en-US" sz="2400" dirty="0">
                <a:latin typeface="Calibri Light" panose="020F0302020204030204" pitchFamily="34" charset="0"/>
              </a:rPr>
              <a:t>“</a:t>
            </a:r>
            <a:r>
              <a:rPr lang="de-DE" sz="2400" dirty="0">
                <a:latin typeface="Calibri Light" panose="020F0302020204030204" pitchFamily="34" charset="0"/>
              </a:rPr>
              <a:t>mengapa</a:t>
            </a:r>
            <a:r>
              <a:rPr lang="en-US" sz="2400" dirty="0">
                <a:latin typeface="Calibri Light" panose="020F0302020204030204" pitchFamily="34" charset="0"/>
              </a:rPr>
              <a:t>” </a:t>
            </a:r>
            <a:r>
              <a:rPr lang="de-DE" sz="2400" dirty="0">
                <a:latin typeface="Calibri Light" panose="020F0302020204030204" pitchFamily="34" charset="0"/>
              </a:rPr>
              <a:t>terkait dengan eksistensi sistem pemerintahan di berbagai negara. </a:t>
            </a:r>
            <a:endParaRPr lang="de-DE" sz="2400" dirty="0" smtClean="0">
              <a:latin typeface="Calibri Light" panose="020F0302020204030204" pitchFamily="34" charset="0"/>
            </a:endParaRPr>
          </a:p>
          <a:p>
            <a:pPr algn="just"/>
            <a:r>
              <a:rPr lang="de-DE" sz="2400" dirty="0">
                <a:latin typeface="Calibri Light" panose="020F0302020204030204" pitchFamily="34" charset="0"/>
              </a:rPr>
              <a:t>M</a:t>
            </a:r>
            <a:r>
              <a:rPr lang="de-DE" sz="2400" dirty="0" smtClean="0">
                <a:latin typeface="Calibri Light" panose="020F0302020204030204" pitchFamily="34" charset="0"/>
              </a:rPr>
              <a:t>ahasiswa </a:t>
            </a:r>
            <a:r>
              <a:rPr lang="de-DE" sz="2400" dirty="0">
                <a:latin typeface="Calibri Light" panose="020F0302020204030204" pitchFamily="34" charset="0"/>
              </a:rPr>
              <a:t>dapat menggambarkan profil dari sistem pemerintahan di beberapa </a:t>
            </a:r>
            <a:r>
              <a:rPr lang="de-DE" sz="2400" dirty="0" smtClean="0">
                <a:latin typeface="Calibri Light" panose="020F0302020204030204" pitchFamily="34" charset="0"/>
              </a:rPr>
              <a:t>negara (menjelaskan </a:t>
            </a:r>
            <a:r>
              <a:rPr lang="de-DE" sz="2400" dirty="0">
                <a:latin typeface="Calibri Light" panose="020F0302020204030204" pitchFamily="34" charset="0"/>
              </a:rPr>
              <a:t>mengapa profil </a:t>
            </a:r>
            <a:r>
              <a:rPr lang="de-DE" sz="2400" dirty="0" smtClean="0">
                <a:latin typeface="Calibri Light" panose="020F0302020204030204" pitchFamily="34" charset="0"/>
              </a:rPr>
              <a:t>tersebut </a:t>
            </a:r>
            <a:r>
              <a:rPr lang="de-DE" sz="2400" dirty="0">
                <a:latin typeface="Calibri Light" panose="020F0302020204030204" pitchFamily="34" charset="0"/>
              </a:rPr>
              <a:t>lahir dan berkembang, </a:t>
            </a:r>
            <a:r>
              <a:rPr lang="de-DE" sz="2400" dirty="0" smtClean="0">
                <a:latin typeface="Calibri Light" panose="020F0302020204030204" pitchFamily="34" charset="0"/>
              </a:rPr>
              <a:t>apa </a:t>
            </a:r>
            <a:r>
              <a:rPr lang="de-DE" sz="2400" dirty="0">
                <a:latin typeface="Calibri Light" panose="020F0302020204030204" pitchFamily="34" charset="0"/>
              </a:rPr>
              <a:t>saja implikasi dari profil sistem pemerintahan tersebut, dan dapat membedakan satu profil sistem pemerintahan dengan profil dari sistem pemerintahan yang </a:t>
            </a:r>
            <a:r>
              <a:rPr lang="de-DE" sz="2400" dirty="0" smtClean="0">
                <a:latin typeface="Calibri Light" panose="020F0302020204030204" pitchFamily="34" charset="0"/>
              </a:rPr>
              <a:t>lain) </a:t>
            </a:r>
            <a:endParaRPr lang="en-US" sz="2400" dirty="0">
              <a:latin typeface="Calibri Light" panose="020F0302020204030204" pitchFamily="34" charset="0"/>
            </a:endParaRPr>
          </a:p>
          <a:p>
            <a:endParaRPr lang="en-US" sz="2400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53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Lingkup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de-DE" dirty="0">
                <a:latin typeface="Calibri Light" panose="020F0302020204030204" pitchFamily="34" charset="0"/>
              </a:rPr>
              <a:t>Dalam rangka mencapai kompetensi </a:t>
            </a:r>
            <a:r>
              <a:rPr lang="de-DE" dirty="0" smtClean="0">
                <a:latin typeface="Calibri Light" panose="020F0302020204030204" pitchFamily="34" charset="0"/>
              </a:rPr>
              <a:t>tersebut, mata kuliah ini terdiri dari tiga </a:t>
            </a:r>
            <a:r>
              <a:rPr lang="de-DE" dirty="0">
                <a:latin typeface="Calibri Light" panose="020F0302020204030204" pitchFamily="34" charset="0"/>
              </a:rPr>
              <a:t>kelompok </a:t>
            </a:r>
            <a:r>
              <a:rPr lang="de-DE" dirty="0" smtClean="0">
                <a:latin typeface="Calibri Light" panose="020F0302020204030204" pitchFamily="34" charset="0"/>
              </a:rPr>
              <a:t>kajian: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de-DE" dirty="0" smtClean="0">
                <a:latin typeface="Calibri Light" panose="020F0302020204030204" pitchFamily="34" charset="0"/>
              </a:rPr>
              <a:t> Pengantar </a:t>
            </a:r>
            <a:r>
              <a:rPr lang="de-DE" dirty="0">
                <a:latin typeface="Calibri Light" panose="020F0302020204030204" pitchFamily="34" charset="0"/>
              </a:rPr>
              <a:t>untuk Studi Perbandingan </a:t>
            </a:r>
            <a:r>
              <a:rPr lang="de-DE" dirty="0" smtClean="0">
                <a:latin typeface="Calibri Light" panose="020F0302020204030204" pitchFamily="34" charset="0"/>
              </a:rPr>
              <a:t>Pemerintahan: </a:t>
            </a:r>
          </a:p>
          <a:p>
            <a:pPr marL="0" indent="0" algn="just">
              <a:buNone/>
            </a:pPr>
            <a:r>
              <a:rPr lang="de-DE" dirty="0" smtClean="0">
                <a:latin typeface="Calibri Light" panose="020F0302020204030204" pitchFamily="34" charset="0"/>
              </a:rPr>
              <a:t>     (Konsep, Tujuan dan Metodologi). 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de-DE" dirty="0" smtClean="0">
                <a:latin typeface="Calibri Light" panose="020F0302020204030204" pitchFamily="34" charset="0"/>
              </a:rPr>
              <a:t> Pendekatan </a:t>
            </a:r>
            <a:r>
              <a:rPr lang="de-DE" dirty="0">
                <a:latin typeface="Calibri Light" panose="020F0302020204030204" pitchFamily="34" charset="0"/>
              </a:rPr>
              <a:t>dalam Studi Perbandingan </a:t>
            </a:r>
            <a:r>
              <a:rPr lang="de-DE" dirty="0" smtClean="0">
                <a:latin typeface="Calibri Light" panose="020F0302020204030204" pitchFamily="34" charset="0"/>
              </a:rPr>
              <a:t>Pemerintahan:</a:t>
            </a:r>
          </a:p>
          <a:p>
            <a:pPr marL="0" indent="0" algn="just">
              <a:buNone/>
            </a:pPr>
            <a:r>
              <a:rPr lang="de-DE" dirty="0">
                <a:latin typeface="Calibri Light" panose="020F0302020204030204" pitchFamily="34" charset="0"/>
              </a:rPr>
              <a:t> </a:t>
            </a:r>
            <a:r>
              <a:rPr lang="de-DE" dirty="0" smtClean="0">
                <a:latin typeface="Calibri Light" panose="020F0302020204030204" pitchFamily="34" charset="0"/>
              </a:rPr>
              <a:t>    Kelembagaan </a:t>
            </a:r>
            <a:r>
              <a:rPr lang="de-DE" dirty="0">
                <a:latin typeface="Calibri Light" panose="020F0302020204030204" pitchFamily="34" charset="0"/>
              </a:rPr>
              <a:t>(</a:t>
            </a:r>
            <a:r>
              <a:rPr lang="de-DE" i="1" dirty="0">
                <a:latin typeface="Calibri Light" panose="020F0302020204030204" pitchFamily="34" charset="0"/>
              </a:rPr>
              <a:t>old and new institutionalism</a:t>
            </a:r>
            <a:r>
              <a:rPr lang="de-DE" dirty="0" smtClean="0">
                <a:latin typeface="Calibri Light" panose="020F0302020204030204" pitchFamily="34" charset="0"/>
              </a:rPr>
              <a:t>), Kebijakan </a:t>
            </a:r>
          </a:p>
          <a:p>
            <a:pPr marL="0" indent="0" algn="just">
              <a:buNone/>
            </a:pPr>
            <a:r>
              <a:rPr lang="de-DE" dirty="0">
                <a:latin typeface="Calibri Light" panose="020F0302020204030204" pitchFamily="34" charset="0"/>
              </a:rPr>
              <a:t> </a:t>
            </a:r>
            <a:r>
              <a:rPr lang="de-DE" dirty="0" smtClean="0">
                <a:latin typeface="Calibri Light" panose="020F0302020204030204" pitchFamily="34" charset="0"/>
              </a:rPr>
              <a:t>    Publik dan budaya </a:t>
            </a:r>
            <a:r>
              <a:rPr lang="de-DE" dirty="0">
                <a:latin typeface="Calibri Light" panose="020F0302020204030204" pitchFamily="34" charset="0"/>
              </a:rPr>
              <a:t>politik (</a:t>
            </a:r>
            <a:r>
              <a:rPr lang="de-DE" i="1" dirty="0">
                <a:latin typeface="Calibri Light" panose="020F0302020204030204" pitchFamily="34" charset="0"/>
              </a:rPr>
              <a:t>political culture</a:t>
            </a:r>
            <a:r>
              <a:rPr lang="de-DE" dirty="0">
                <a:latin typeface="Calibri Light" panose="020F0302020204030204" pitchFamily="34" charset="0"/>
              </a:rPr>
              <a:t>). </a:t>
            </a:r>
            <a:endParaRPr lang="en-US" dirty="0">
              <a:latin typeface="Calibri Light" panose="020F0302020204030204" pitchFamily="34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de-DE" dirty="0" smtClean="0">
                <a:latin typeface="Calibri Light" panose="020F0302020204030204" pitchFamily="34" charset="0"/>
              </a:rPr>
              <a:t> Studi </a:t>
            </a:r>
            <a:r>
              <a:rPr lang="de-DE" dirty="0">
                <a:latin typeface="Calibri Light" panose="020F0302020204030204" pitchFamily="34" charset="0"/>
              </a:rPr>
              <a:t>Kasus Perbandingan Sistem Pemerintahan di </a:t>
            </a:r>
            <a:r>
              <a:rPr lang="de-DE" dirty="0" smtClean="0">
                <a:latin typeface="Calibri Light" panose="020F0302020204030204" pitchFamily="34" charset="0"/>
              </a:rPr>
              <a:t>     </a:t>
            </a:r>
          </a:p>
          <a:p>
            <a:pPr marL="0" indent="0" algn="just">
              <a:buNone/>
            </a:pPr>
            <a:r>
              <a:rPr lang="de-DE" dirty="0">
                <a:latin typeface="Calibri Light" panose="020F0302020204030204" pitchFamily="34" charset="0"/>
              </a:rPr>
              <a:t> </a:t>
            </a:r>
            <a:r>
              <a:rPr lang="de-DE" dirty="0" smtClean="0">
                <a:latin typeface="Calibri Light" panose="020F0302020204030204" pitchFamily="34" charset="0"/>
              </a:rPr>
              <a:t>    Beberapa </a:t>
            </a:r>
            <a:r>
              <a:rPr lang="de-DE" dirty="0">
                <a:latin typeface="Calibri Light" panose="020F0302020204030204" pitchFamily="34" charset="0"/>
              </a:rPr>
              <a:t>Negara (Amerika Serikat, Eropa, Asia Timur, </a:t>
            </a:r>
            <a:endParaRPr lang="de-DE" dirty="0" smtClean="0">
              <a:latin typeface="Calibri Light" panose="020F0302020204030204" pitchFamily="34" charset="0"/>
            </a:endParaRPr>
          </a:p>
          <a:p>
            <a:pPr marL="0" indent="0" algn="just">
              <a:buNone/>
            </a:pPr>
            <a:r>
              <a:rPr lang="de-DE" dirty="0">
                <a:latin typeface="Calibri Light" panose="020F0302020204030204" pitchFamily="34" charset="0"/>
              </a:rPr>
              <a:t> </a:t>
            </a:r>
            <a:r>
              <a:rPr lang="de-DE" dirty="0" smtClean="0">
                <a:latin typeface="Calibri Light" panose="020F0302020204030204" pitchFamily="34" charset="0"/>
              </a:rPr>
              <a:t>    dan </a:t>
            </a:r>
            <a:r>
              <a:rPr lang="de-DE" dirty="0">
                <a:latin typeface="Calibri Light" panose="020F0302020204030204" pitchFamily="34" charset="0"/>
              </a:rPr>
              <a:t>Asia Tenggara</a:t>
            </a:r>
            <a:r>
              <a:rPr lang="de-DE" dirty="0" smtClean="0">
                <a:latin typeface="Calibri Light" panose="020F0302020204030204" pitchFamily="34" charset="0"/>
              </a:rPr>
              <a:t>).</a:t>
            </a:r>
            <a:endParaRPr lang="en-US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4394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Rincian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Perkuliahan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903775123"/>
              </p:ext>
            </p:extLst>
          </p:nvPr>
        </p:nvGraphicFramePr>
        <p:xfrm>
          <a:off x="612775" y="1600200"/>
          <a:ext cx="8153400" cy="4705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0825"/>
                <a:gridCol w="6632575"/>
              </a:tblGrid>
              <a:tr h="55245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alibri Light" panose="020F0302020204030204" pitchFamily="34" charset="0"/>
                        </a:rPr>
                        <a:t>PERTEMUAN</a:t>
                      </a:r>
                      <a:endParaRPr lang="en-US" b="1" dirty="0"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alibri Light" panose="020F0302020204030204" pitchFamily="34" charset="0"/>
                        </a:rPr>
                        <a:t>MATERI</a:t>
                      </a:r>
                      <a:endParaRPr lang="en-US" b="1" dirty="0"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</a:tr>
              <a:tr h="55245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1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000" b="1" dirty="0" err="1" smtClean="0">
                          <a:latin typeface="Calibri Light" panose="020F0302020204030204" pitchFamily="34" charset="0"/>
                        </a:rPr>
                        <a:t>Penjelasan</a:t>
                      </a:r>
                      <a:r>
                        <a:rPr lang="en-US" altLang="en-US" sz="2000" b="1" dirty="0" smtClean="0">
                          <a:latin typeface="Calibri Light" panose="020F0302020204030204" pitchFamily="34" charset="0"/>
                        </a:rPr>
                        <a:t> Mata </a:t>
                      </a:r>
                      <a:r>
                        <a:rPr lang="en-US" altLang="en-US" sz="2000" b="1" dirty="0" err="1" smtClean="0">
                          <a:latin typeface="Calibri Light" panose="020F0302020204030204" pitchFamily="34" charset="0"/>
                        </a:rPr>
                        <a:t>kuliah</a:t>
                      </a:r>
                      <a:r>
                        <a:rPr lang="en-US" altLang="en-US" sz="2000" b="1" dirty="0" smtClean="0">
                          <a:latin typeface="Calibri Light" panose="020F0302020204030204" pitchFamily="34" charset="0"/>
                        </a:rPr>
                        <a:t> (</a:t>
                      </a:r>
                      <a:r>
                        <a:rPr lang="en-US" altLang="en-US" sz="2000" b="1" dirty="0" err="1" smtClean="0">
                          <a:latin typeface="Calibri Light" panose="020F0302020204030204" pitchFamily="34" charset="0"/>
                        </a:rPr>
                        <a:t>Spektrum</a:t>
                      </a:r>
                      <a:r>
                        <a:rPr lang="en-US" altLang="en-US" sz="2000" b="1" dirty="0" smtClean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US" altLang="en-US" sz="2000" b="1" dirty="0" err="1" smtClean="0">
                          <a:latin typeface="Calibri Light" panose="020F0302020204030204" pitchFamily="34" charset="0"/>
                        </a:rPr>
                        <a:t>Studi</a:t>
                      </a:r>
                      <a:r>
                        <a:rPr lang="en-US" altLang="en-US" sz="2000" b="1" dirty="0" smtClean="0">
                          <a:latin typeface="Calibri Light" panose="020F0302020204030204" pitchFamily="34" charset="0"/>
                        </a:rPr>
                        <a:t>, </a:t>
                      </a:r>
                      <a:r>
                        <a:rPr lang="en-US" altLang="en-US" sz="2000" b="1" dirty="0" err="1" smtClean="0">
                          <a:latin typeface="Calibri Light" panose="020F0302020204030204" pitchFamily="34" charset="0"/>
                        </a:rPr>
                        <a:t>Penugasan</a:t>
                      </a:r>
                      <a:r>
                        <a:rPr lang="en-US" altLang="en-US" sz="2000" b="1" dirty="0" smtClean="0">
                          <a:latin typeface="Calibri Light" panose="020F0302020204030204" pitchFamily="34" charset="0"/>
                        </a:rPr>
                        <a:t>, 		</a:t>
                      </a:r>
                      <a:r>
                        <a:rPr lang="id-ID" altLang="en-US" sz="2000" b="1" dirty="0" smtClean="0">
                          <a:latin typeface="Calibri Light" panose="020F0302020204030204" pitchFamily="34" charset="0"/>
                        </a:rPr>
                        <a:t>   </a:t>
                      </a:r>
                      <a:r>
                        <a:rPr lang="en-US" altLang="en-US" sz="2000" b="1" dirty="0" smtClean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id-ID" altLang="en-US" sz="2000" b="1" dirty="0" smtClean="0">
                          <a:latin typeface="Calibri Light" panose="020F0302020204030204" pitchFamily="34" charset="0"/>
                        </a:rPr>
                        <a:t>Kontrak Belajar</a:t>
                      </a:r>
                      <a:r>
                        <a:rPr lang="en-US" altLang="en-US" sz="2000" b="1" dirty="0" smtClean="0">
                          <a:latin typeface="Calibri Light" panose="020F0302020204030204" pitchFamily="34" charset="0"/>
                        </a:rPr>
                        <a:t>, </a:t>
                      </a:r>
                      <a:r>
                        <a:rPr lang="en-US" altLang="en-US" sz="2000" b="1" dirty="0" err="1" smtClean="0">
                          <a:latin typeface="Calibri Light" panose="020F0302020204030204" pitchFamily="34" charset="0"/>
                        </a:rPr>
                        <a:t>Evaluasi</a:t>
                      </a:r>
                      <a:r>
                        <a:rPr lang="en-US" altLang="en-US" sz="2000" b="1" dirty="0" smtClean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US" altLang="en-US" sz="2000" b="1" dirty="0" err="1" smtClean="0">
                          <a:latin typeface="Calibri Light" panose="020F0302020204030204" pitchFamily="34" charset="0"/>
                        </a:rPr>
                        <a:t>Pembelajaran</a:t>
                      </a:r>
                      <a:r>
                        <a:rPr lang="en-US" altLang="en-US" sz="2000" b="1" dirty="0" smtClean="0">
                          <a:latin typeface="Calibri Light" panose="020F0302020204030204" pitchFamily="34" charset="0"/>
                        </a:rPr>
                        <a:t>, </a:t>
                      </a:r>
                      <a:r>
                        <a:rPr lang="en-US" altLang="en-US" sz="2000" b="1" dirty="0" err="1" smtClean="0">
                          <a:latin typeface="Calibri Light" panose="020F0302020204030204" pitchFamily="34" charset="0"/>
                        </a:rPr>
                        <a:t>Dll</a:t>
                      </a:r>
                      <a:r>
                        <a:rPr lang="en-US" altLang="en-US" sz="2000" b="1" dirty="0" smtClean="0">
                          <a:latin typeface="Calibri Light" panose="020F0302020204030204" pitchFamily="34" charset="0"/>
                        </a:rPr>
                        <a:t>).</a:t>
                      </a:r>
                    </a:p>
                  </a:txBody>
                  <a:tcPr anchor="ctr"/>
                </a:tc>
              </a:tr>
              <a:tr h="55245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2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n-US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Pengertian</a:t>
                      </a:r>
                      <a:r>
                        <a:rPr kumimoji="0"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Ruang</a:t>
                      </a:r>
                      <a:r>
                        <a:rPr kumimoji="0"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Lingkup</a:t>
                      </a:r>
                      <a:r>
                        <a:rPr kumimoji="0"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Tujuan</a:t>
                      </a:r>
                      <a:r>
                        <a:rPr kumimoji="0"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Perbandingan</a:t>
                      </a:r>
                      <a:r>
                        <a:rPr kumimoji="0"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Pemerintahan</a:t>
                      </a:r>
                      <a:r>
                        <a:rPr kumimoji="0"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,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</a:tr>
              <a:tr h="55245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3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n-US" sz="2000" b="1" kern="120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Metode Perbandingan Pemerintahan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</a:tr>
              <a:tr h="54102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4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kern="120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Pendekatan Kelembagaan 1:</a:t>
                      </a:r>
                      <a:r>
                        <a:rPr kumimoji="0" lang="en-US" sz="2000" b="1" kern="1200" baseline="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 T</a:t>
                      </a:r>
                      <a:r>
                        <a:rPr kumimoji="0" lang="en-US" sz="2000" b="1" kern="120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radisional</a:t>
                      </a:r>
                      <a:r>
                        <a:rPr kumimoji="0" lang="en-US" sz="2000" b="1" kern="1200" baseline="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 Institusional</a:t>
                      </a:r>
                      <a:endParaRPr lang="en-US" sz="2000" b="1" smtClean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</a:tr>
              <a:tr h="55245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5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n-US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Pendekatan</a:t>
                      </a:r>
                      <a:r>
                        <a:rPr kumimoji="0"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Kelembagaan</a:t>
                      </a:r>
                      <a:r>
                        <a:rPr kumimoji="0"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 2: Neo </a:t>
                      </a:r>
                      <a:r>
                        <a:rPr kumimoji="0" lang="en-US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Institusional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</a:tr>
              <a:tr h="55245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6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n-US" sz="2000" b="1" kern="1200" err="1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Pendekatan</a:t>
                      </a:r>
                      <a:r>
                        <a:rPr kumimoji="0" lang="en-US" sz="2000" b="1" kern="120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 Pembuatan</a:t>
                      </a:r>
                      <a:r>
                        <a:rPr kumimoji="0" lang="en-US" sz="2000" b="1" kern="1200" baseline="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 Kebijakan 1: Pluralis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</a:tr>
              <a:tr h="55245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7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smtClean="0">
                          <a:latin typeface="Calibri Light" panose="020F0302020204030204" pitchFamily="34" charset="0"/>
                        </a:rPr>
                        <a:t>Pendekatan Pembuatan Kebijakan 2: Elitis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730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Rincian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Perkuliahan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75184039"/>
              </p:ext>
            </p:extLst>
          </p:nvPr>
        </p:nvGraphicFramePr>
        <p:xfrm>
          <a:off x="612775" y="1600200"/>
          <a:ext cx="8153400" cy="426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0825"/>
                <a:gridCol w="6632575"/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 Light" panose="020F0302020204030204" pitchFamily="34" charset="0"/>
                        </a:rPr>
                        <a:t>PERTEMUAN</a:t>
                      </a:r>
                      <a:endParaRPr lang="en-US" dirty="0"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MATERI</a:t>
                      </a:r>
                      <a:endParaRPr lang="en-US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8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latin typeface="Calibri Light" panose="020F0302020204030204" pitchFamily="34" charset="0"/>
                        </a:rPr>
                        <a:t>Pendekatan</a:t>
                      </a:r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US" sz="2000" b="1" dirty="0" err="1" smtClean="0">
                          <a:latin typeface="Calibri Light" panose="020F0302020204030204" pitchFamily="34" charset="0"/>
                        </a:rPr>
                        <a:t>Budaya</a:t>
                      </a:r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US" sz="2000" b="1" dirty="0" err="1" smtClean="0">
                          <a:latin typeface="Calibri Light" panose="020F0302020204030204" pitchFamily="34" charset="0"/>
                        </a:rPr>
                        <a:t>Politik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9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latin typeface="Calibri Light" panose="020F0302020204030204" pitchFamily="34" charset="0"/>
                        </a:rPr>
                        <a:t>Diskusi</a:t>
                      </a:r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 1:</a:t>
                      </a:r>
                      <a:r>
                        <a:rPr lang="en-US" sz="2000" b="1" baseline="0" dirty="0" smtClean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US" sz="2000" b="1" dirty="0" err="1" smtClean="0">
                          <a:latin typeface="Calibri Light" panose="020F0302020204030204" pitchFamily="34" charset="0"/>
                        </a:rPr>
                        <a:t>Perbandingan</a:t>
                      </a:r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US" sz="2000" b="1" dirty="0" err="1" smtClean="0">
                          <a:latin typeface="Calibri Light" panose="020F0302020204030204" pitchFamily="34" charset="0"/>
                        </a:rPr>
                        <a:t>Pemerintahan</a:t>
                      </a:r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 Amerika </a:t>
                      </a:r>
                      <a:r>
                        <a:rPr lang="en-US" sz="2000" b="1" dirty="0" err="1" smtClean="0">
                          <a:latin typeface="Calibri Light" panose="020F0302020204030204" pitchFamily="34" charset="0"/>
                        </a:rPr>
                        <a:t>dan</a:t>
                      </a:r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US" sz="2000" b="1" dirty="0" err="1" smtClean="0">
                          <a:latin typeface="Calibri Light" panose="020F0302020204030204" pitchFamily="34" charset="0"/>
                        </a:rPr>
                        <a:t>Inggris</a:t>
                      </a:r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 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10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err="1" smtClean="0">
                          <a:latin typeface="Calibri Light" panose="020F0302020204030204" pitchFamily="34" charset="0"/>
                        </a:rPr>
                        <a:t>Diskusi</a:t>
                      </a:r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 2: </a:t>
                      </a:r>
                      <a:r>
                        <a:rPr lang="en-US" sz="2000" b="1" dirty="0" err="1" smtClean="0">
                          <a:latin typeface="Calibri Light" panose="020F0302020204030204" pitchFamily="34" charset="0"/>
                        </a:rPr>
                        <a:t>Perbandingan</a:t>
                      </a:r>
                      <a:r>
                        <a:rPr lang="en-US" sz="2000" b="1" baseline="0" dirty="0" smtClean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Calibri Light" panose="020F0302020204030204" pitchFamily="34" charset="0"/>
                        </a:rPr>
                        <a:t>Pemerintahan</a:t>
                      </a:r>
                      <a:r>
                        <a:rPr lang="en-US" sz="2000" b="1" baseline="0" dirty="0" smtClean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Calibri Light" panose="020F0302020204030204" pitchFamily="34" charset="0"/>
                        </a:rPr>
                        <a:t>Perancis</a:t>
                      </a:r>
                      <a:r>
                        <a:rPr lang="en-US" sz="2000" b="1" baseline="0" dirty="0" smtClean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Calibri Light" panose="020F0302020204030204" pitchFamily="34" charset="0"/>
                        </a:rPr>
                        <a:t>dan</a:t>
                      </a:r>
                      <a:r>
                        <a:rPr lang="en-US" sz="2000" b="1" baseline="0" dirty="0" smtClean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Calibri Light" panose="020F0302020204030204" pitchFamily="34" charset="0"/>
                        </a:rPr>
                        <a:t>Belgia</a:t>
                      </a:r>
                      <a:endParaRPr lang="en-US" sz="2000" b="1" dirty="0" smtClean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11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err="1" smtClean="0">
                          <a:latin typeface="Calibri Light" panose="020F0302020204030204" pitchFamily="34" charset="0"/>
                        </a:rPr>
                        <a:t>Dikusi</a:t>
                      </a:r>
                      <a:r>
                        <a:rPr lang="en-US" sz="2000" b="1" baseline="0" dirty="0" smtClean="0">
                          <a:latin typeface="Calibri Light" panose="020F0302020204030204" pitchFamily="34" charset="0"/>
                        </a:rPr>
                        <a:t>  3: </a:t>
                      </a:r>
                      <a:r>
                        <a:rPr lang="en-US" sz="2000" b="1" dirty="0" err="1" smtClean="0">
                          <a:latin typeface="Calibri Light" panose="020F0302020204030204" pitchFamily="34" charset="0"/>
                        </a:rPr>
                        <a:t>Perbandingan</a:t>
                      </a:r>
                      <a:r>
                        <a:rPr lang="en-US" sz="2000" b="1" baseline="0" dirty="0" smtClean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Calibri Light" panose="020F0302020204030204" pitchFamily="34" charset="0"/>
                        </a:rPr>
                        <a:t>Pemerintahan</a:t>
                      </a:r>
                      <a:r>
                        <a:rPr lang="en-US" sz="2000" b="1" baseline="0" dirty="0" smtClean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Calibri Light" panose="020F0302020204030204" pitchFamily="34" charset="0"/>
                        </a:rPr>
                        <a:t>Rusia</a:t>
                      </a:r>
                      <a:r>
                        <a:rPr lang="en-US" sz="2000" b="1" baseline="0" dirty="0" smtClean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Calibri Light" panose="020F0302020204030204" pitchFamily="34" charset="0"/>
                        </a:rPr>
                        <a:t>dan</a:t>
                      </a:r>
                      <a:r>
                        <a:rPr lang="en-US" sz="2000" b="1" baseline="0" dirty="0" smtClean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Calibri Light" panose="020F0302020204030204" pitchFamily="34" charset="0"/>
                        </a:rPr>
                        <a:t>Tiongkok</a:t>
                      </a:r>
                      <a:endParaRPr lang="en-US" sz="2000" b="1" dirty="0"/>
                    </a:p>
                  </a:txBody>
                  <a:tcPr anchor="ctr"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12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err="1" smtClean="0">
                          <a:latin typeface="Calibri Light" panose="020F0302020204030204" pitchFamily="34" charset="0"/>
                        </a:rPr>
                        <a:t>Diskusi</a:t>
                      </a:r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 4:</a:t>
                      </a:r>
                      <a:r>
                        <a:rPr lang="en-US" sz="2000" b="1" baseline="0" dirty="0" smtClean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US" sz="2000" b="1" dirty="0" err="1" smtClean="0">
                          <a:latin typeface="Calibri Light" panose="020F0302020204030204" pitchFamily="34" charset="0"/>
                        </a:rPr>
                        <a:t>Perbandingan</a:t>
                      </a:r>
                      <a:r>
                        <a:rPr lang="en-US" sz="2000" b="1" baseline="0" dirty="0" smtClean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Calibri Light" panose="020F0302020204030204" pitchFamily="34" charset="0"/>
                        </a:rPr>
                        <a:t>Pemerintahan</a:t>
                      </a:r>
                      <a:r>
                        <a:rPr lang="en-US" sz="2000" b="1" baseline="0" dirty="0" smtClean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Calibri Light" panose="020F0302020204030204" pitchFamily="34" charset="0"/>
                        </a:rPr>
                        <a:t>Jepang</a:t>
                      </a:r>
                      <a:r>
                        <a:rPr lang="en-US" sz="2000" b="1" baseline="0" dirty="0" smtClean="0">
                          <a:latin typeface="Calibri Light" panose="020F0302020204030204" pitchFamily="34" charset="0"/>
                        </a:rPr>
                        <a:t> &amp; Korea</a:t>
                      </a:r>
                      <a:endParaRPr lang="en-US" sz="2000" b="1" dirty="0" smtClean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13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err="1" smtClean="0">
                          <a:latin typeface="Calibri Light" panose="020F0302020204030204" pitchFamily="34" charset="0"/>
                        </a:rPr>
                        <a:t>Diskusi</a:t>
                      </a:r>
                      <a:r>
                        <a:rPr lang="en-US" sz="2000" b="1" baseline="0" dirty="0" smtClean="0">
                          <a:latin typeface="Calibri Light" panose="020F0302020204030204" pitchFamily="34" charset="0"/>
                        </a:rPr>
                        <a:t> 5: </a:t>
                      </a:r>
                      <a:r>
                        <a:rPr lang="en-US" sz="2000" b="1" dirty="0" err="1" smtClean="0">
                          <a:latin typeface="Calibri Light" panose="020F0302020204030204" pitchFamily="34" charset="0"/>
                        </a:rPr>
                        <a:t>Perbandingan</a:t>
                      </a:r>
                      <a:r>
                        <a:rPr lang="en-US" sz="2000" b="1" baseline="0" dirty="0" smtClean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Calibri Light" panose="020F0302020204030204" pitchFamily="34" charset="0"/>
                        </a:rPr>
                        <a:t>Pemerintahan</a:t>
                      </a:r>
                      <a:r>
                        <a:rPr lang="en-US" sz="2000" b="1" baseline="0" dirty="0" smtClean="0"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Calibri Light" panose="020F0302020204030204" pitchFamily="34" charset="0"/>
                        </a:rPr>
                        <a:t>negara</a:t>
                      </a:r>
                      <a:r>
                        <a:rPr lang="en-US" sz="2000" b="1" baseline="0" dirty="0" smtClean="0">
                          <a:latin typeface="Calibri Light" panose="020F0302020204030204" pitchFamily="34" charset="0"/>
                        </a:rPr>
                        <a:t> –</a:t>
                      </a:r>
                      <a:r>
                        <a:rPr lang="en-US" sz="2000" b="1" baseline="0" dirty="0" err="1" smtClean="0">
                          <a:latin typeface="Calibri Light" panose="020F0302020204030204" pitchFamily="34" charset="0"/>
                        </a:rPr>
                        <a:t>negara</a:t>
                      </a:r>
                      <a:r>
                        <a:rPr lang="en-US" sz="2000" b="1" baseline="0" dirty="0" smtClean="0">
                          <a:latin typeface="Calibri Light" panose="020F0302020204030204" pitchFamily="34" charset="0"/>
                        </a:rPr>
                        <a:t> ASEAN</a:t>
                      </a:r>
                      <a:endParaRPr lang="en-US" sz="2000" b="1" dirty="0" smtClean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14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Calibri Light" panose="020F0302020204030204" pitchFamily="34" charset="0"/>
                        </a:rPr>
                        <a:t>Review &amp; </a:t>
                      </a:r>
                      <a:r>
                        <a:rPr lang="en-US" sz="2000" b="1" dirty="0" err="1" smtClean="0">
                          <a:latin typeface="Calibri Light" panose="020F0302020204030204" pitchFamily="34" charset="0"/>
                        </a:rPr>
                        <a:t>Evaluasi</a:t>
                      </a:r>
                      <a:endParaRPr lang="en-US" sz="2000" b="1" dirty="0">
                        <a:latin typeface="Calibri Light" panose="020F03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4978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/>
            </a:pPr>
            <a:endParaRPr lang="en-US" sz="2800" b="1" dirty="0" smtClean="0">
              <a:latin typeface="Calibri Light" panose="020F0302020204030204" pitchFamily="34" charset="0"/>
            </a:endParaRPr>
          </a:p>
          <a:p>
            <a:pPr>
              <a:defRPr/>
            </a:pPr>
            <a:r>
              <a:rPr lang="en-US" sz="2800" b="1" dirty="0" err="1" smtClean="0">
                <a:latin typeface="Calibri Light" panose="020F0302020204030204" pitchFamily="34" charset="0"/>
              </a:rPr>
              <a:t>Metode</a:t>
            </a:r>
            <a:r>
              <a:rPr lang="en-US" sz="2800" b="1" dirty="0">
                <a:latin typeface="Calibri Light" panose="020F0302020204030204" pitchFamily="34" charset="0"/>
              </a:rPr>
              <a:t>	:	</a:t>
            </a:r>
            <a:r>
              <a:rPr lang="en-US" sz="2800" dirty="0" err="1">
                <a:latin typeface="Calibri Light" panose="020F0302020204030204" pitchFamily="34" charset="0"/>
              </a:rPr>
              <a:t>Ceramah</a:t>
            </a:r>
            <a:r>
              <a:rPr lang="en-US" sz="2800" dirty="0">
                <a:latin typeface="Calibri Light" panose="020F0302020204030204" pitchFamily="34" charset="0"/>
              </a:rPr>
              <a:t>, Tanya </a:t>
            </a:r>
            <a:r>
              <a:rPr lang="en-US" sz="2800" dirty="0" err="1">
                <a:latin typeface="Calibri Light" panose="020F0302020204030204" pitchFamily="34" charset="0"/>
              </a:rPr>
              <a:t>Jawab</a:t>
            </a:r>
            <a:r>
              <a:rPr lang="en-US" sz="2800" dirty="0">
                <a:latin typeface="Calibri Light" panose="020F0302020204030204" pitchFamily="34" charset="0"/>
              </a:rPr>
              <a:t>, </a:t>
            </a:r>
            <a:r>
              <a:rPr lang="en-US" sz="2800" dirty="0" err="1" smtClean="0">
                <a:latin typeface="Calibri Light" panose="020F0302020204030204" pitchFamily="34" charset="0"/>
              </a:rPr>
              <a:t>Diskusi</a:t>
            </a:r>
            <a:r>
              <a:rPr lang="en-US" sz="2800" dirty="0" smtClean="0">
                <a:latin typeface="Calibri Light" panose="020F0302020204030204" pitchFamily="34" charset="0"/>
              </a:rPr>
              <a:t>, </a:t>
            </a:r>
            <a:r>
              <a:rPr lang="en-US" sz="2800" dirty="0">
                <a:latin typeface="Calibri Light" panose="020F0302020204030204" pitchFamily="34" charset="0"/>
              </a:rPr>
              <a:t>				</a:t>
            </a:r>
            <a:r>
              <a:rPr lang="en-US" sz="2800" dirty="0" err="1">
                <a:latin typeface="Calibri Light" panose="020F0302020204030204" pitchFamily="34" charset="0"/>
              </a:rPr>
              <a:t>Diskusi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Kelompok</a:t>
            </a:r>
            <a:r>
              <a:rPr lang="id-ID" sz="2800" dirty="0">
                <a:latin typeface="Calibri Light" panose="020F0302020204030204" pitchFamily="34" charset="0"/>
              </a:rPr>
              <a:t> yang diperkaya 			</a:t>
            </a:r>
            <a:r>
              <a:rPr lang="id-ID" sz="2800" dirty="0" smtClean="0">
                <a:latin typeface="Calibri Light" panose="020F0302020204030204" pitchFamily="34" charset="0"/>
              </a:rPr>
              <a:t>dengan </a:t>
            </a:r>
            <a:r>
              <a:rPr lang="id-ID" sz="2800" dirty="0">
                <a:latin typeface="Calibri Light" panose="020F0302020204030204" pitchFamily="34" charset="0"/>
              </a:rPr>
              <a:t>Studi Kasus </a:t>
            </a:r>
            <a:endParaRPr lang="en-US" sz="2800" dirty="0">
              <a:latin typeface="Calibri Light" panose="020F0302020204030204" pitchFamily="34" charset="0"/>
            </a:endParaRPr>
          </a:p>
          <a:p>
            <a:pPr>
              <a:defRPr/>
            </a:pPr>
            <a:r>
              <a:rPr lang="en-US" sz="2800" b="1" dirty="0" err="1">
                <a:latin typeface="Calibri Light" panose="020F0302020204030204" pitchFamily="34" charset="0"/>
              </a:rPr>
              <a:t>Tugas</a:t>
            </a:r>
            <a:r>
              <a:rPr lang="en-US" sz="2800" b="1" dirty="0">
                <a:latin typeface="Calibri Light" panose="020F0302020204030204" pitchFamily="34" charset="0"/>
              </a:rPr>
              <a:t>	</a:t>
            </a:r>
            <a:r>
              <a:rPr lang="en-US" sz="2800" dirty="0">
                <a:latin typeface="Calibri Light" panose="020F0302020204030204" pitchFamily="34" charset="0"/>
              </a:rPr>
              <a:t>:	</a:t>
            </a:r>
            <a:r>
              <a:rPr lang="id-ID" sz="2800" dirty="0" smtClean="0">
                <a:latin typeface="Calibri Light" panose="020F0302020204030204" pitchFamily="34" charset="0"/>
              </a:rPr>
              <a:t> Kuis</a:t>
            </a:r>
            <a:r>
              <a:rPr lang="id-ID" sz="2800" dirty="0">
                <a:latin typeface="Calibri Light" panose="020F0302020204030204" pitchFamily="34" charset="0"/>
              </a:rPr>
              <a:t>, </a:t>
            </a:r>
            <a:r>
              <a:rPr lang="id-ID" sz="2800" dirty="0" smtClean="0">
                <a:latin typeface="Calibri Light" panose="020F0302020204030204" pitchFamily="34" charset="0"/>
              </a:rPr>
              <a:t>Resume, </a:t>
            </a:r>
            <a:r>
              <a:rPr lang="en-US" sz="2800" dirty="0" err="1">
                <a:latin typeface="Calibri Light" panose="020F0302020204030204" pitchFamily="34" charset="0"/>
              </a:rPr>
              <a:t>Makalah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id-ID" sz="2800" dirty="0">
                <a:latin typeface="Calibri Light" panose="020F0302020204030204" pitchFamily="34" charset="0"/>
              </a:rPr>
              <a:t>				</a:t>
            </a:r>
            <a:r>
              <a:rPr lang="id-ID" sz="2800" dirty="0" smtClean="0">
                <a:latin typeface="Calibri Light" panose="020F0302020204030204" pitchFamily="34" charset="0"/>
              </a:rPr>
              <a:t>            Presentasi </a:t>
            </a:r>
            <a:r>
              <a:rPr lang="en-US" sz="2800" dirty="0" err="1">
                <a:latin typeface="Calibri Light" panose="020F0302020204030204" pitchFamily="34" charset="0"/>
              </a:rPr>
              <a:t>Makalah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 smtClean="0">
                <a:latin typeface="Calibri Light" panose="020F0302020204030204" pitchFamily="34" charset="0"/>
              </a:rPr>
              <a:t>Kelompok</a:t>
            </a:r>
            <a:endParaRPr lang="en-US" sz="2800" dirty="0">
              <a:latin typeface="Calibri Light" panose="020F0302020204030204" pitchFamily="34" charset="0"/>
            </a:endParaRPr>
          </a:p>
          <a:p>
            <a:pPr>
              <a:defRPr/>
            </a:pPr>
            <a:r>
              <a:rPr lang="en-US" sz="2800" b="1" dirty="0">
                <a:latin typeface="Calibri Light" panose="020F0302020204030204" pitchFamily="34" charset="0"/>
              </a:rPr>
              <a:t>Media	:	</a:t>
            </a:r>
            <a:r>
              <a:rPr lang="en-US" sz="2800" dirty="0">
                <a:latin typeface="Calibri Light" panose="020F0302020204030204" pitchFamily="34" charset="0"/>
              </a:rPr>
              <a:t>White Board, LCD </a:t>
            </a:r>
            <a:r>
              <a:rPr lang="en-US" sz="2800" dirty="0" err="1">
                <a:latin typeface="Calibri Light" panose="020F0302020204030204" pitchFamily="34" charset="0"/>
              </a:rPr>
              <a:t>Proyektor</a:t>
            </a:r>
            <a:r>
              <a:rPr lang="en-US" sz="2800" dirty="0">
                <a:latin typeface="Calibri Light" panose="020F0302020204030204" pitchFamily="34" charset="0"/>
              </a:rPr>
              <a:t>, </a:t>
            </a:r>
            <a:r>
              <a:rPr lang="id-ID" sz="2800" dirty="0">
                <a:latin typeface="Calibri Light" panose="020F0302020204030204" pitchFamily="34" charset="0"/>
              </a:rPr>
              <a:t>				</a:t>
            </a:r>
            <a:r>
              <a:rPr lang="en-US" sz="2800" dirty="0" err="1">
                <a:latin typeface="Calibri Light" panose="020F0302020204030204" pitchFamily="34" charset="0"/>
              </a:rPr>
              <a:t>Materi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Presentasi</a:t>
            </a:r>
            <a:r>
              <a:rPr lang="en-US" sz="2800" dirty="0">
                <a:latin typeface="Calibri Light" panose="020F0302020204030204" pitchFamily="34" charset="0"/>
              </a:rPr>
              <a:t>, </a:t>
            </a:r>
            <a:r>
              <a:rPr lang="en-US" sz="2800" dirty="0" err="1">
                <a:latin typeface="Calibri Light" panose="020F0302020204030204" pitchFamily="34" charset="0"/>
              </a:rPr>
              <a:t>Buku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Referensi</a:t>
            </a:r>
            <a:endParaRPr lang="it-IT" altLang="en-US" sz="2800" dirty="0">
              <a:latin typeface="Calibri Light" panose="020F03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524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Evaluasi</a:t>
            </a:r>
            <a:r>
              <a:rPr lang="en-US" dirty="0"/>
              <a:t> </a:t>
            </a:r>
            <a:r>
              <a:rPr lang="en-US" dirty="0" err="1" smtClean="0"/>
              <a:t>Pembelajaran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en-US" sz="2800" dirty="0" err="1">
                <a:latin typeface="Calibri Light" panose="020F0302020204030204" pitchFamily="34" charset="0"/>
              </a:rPr>
              <a:t>Evaluasi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pembelajaran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mahasiswa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ditentukan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dengan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sejumlah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komponen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dengan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bobot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tertentu</a:t>
            </a:r>
            <a:r>
              <a:rPr lang="en-US" sz="2800" dirty="0">
                <a:latin typeface="Calibri Light" panose="020F0302020204030204" pitchFamily="34" charset="0"/>
              </a:rPr>
              <a:t>: </a:t>
            </a:r>
          </a:p>
          <a:p>
            <a:pPr>
              <a:defRPr/>
            </a:pPr>
            <a:r>
              <a:rPr lang="en-US" sz="2800" dirty="0" err="1">
                <a:latin typeface="Calibri Light" panose="020F0302020204030204" pitchFamily="34" charset="0"/>
              </a:rPr>
              <a:t>Presensi</a:t>
            </a:r>
            <a:r>
              <a:rPr lang="en-US" sz="2800" dirty="0">
                <a:latin typeface="Calibri Light" panose="020F0302020204030204" pitchFamily="34" charset="0"/>
              </a:rPr>
              <a:t>		</a:t>
            </a:r>
            <a:r>
              <a:rPr lang="id-ID" sz="2800" dirty="0">
                <a:latin typeface="Calibri Light" panose="020F0302020204030204" pitchFamily="34" charset="0"/>
              </a:rPr>
              <a:t>	</a:t>
            </a:r>
            <a:r>
              <a:rPr lang="en-US" sz="2800" dirty="0">
                <a:latin typeface="Calibri Light" panose="020F0302020204030204" pitchFamily="34" charset="0"/>
              </a:rPr>
              <a:t>:  </a:t>
            </a:r>
            <a:r>
              <a:rPr lang="en-US" sz="2800" dirty="0" smtClean="0">
                <a:latin typeface="Calibri Light" panose="020F0302020204030204" pitchFamily="34" charset="0"/>
              </a:rPr>
              <a:t> 10 </a:t>
            </a:r>
            <a:r>
              <a:rPr lang="en-US" sz="2800" dirty="0">
                <a:latin typeface="Calibri Light" panose="020F0302020204030204" pitchFamily="34" charset="0"/>
              </a:rPr>
              <a:t>% (</a:t>
            </a:r>
            <a:r>
              <a:rPr lang="en-US" sz="2800" dirty="0" err="1">
                <a:latin typeface="Calibri Light" panose="020F0302020204030204" pitchFamily="34" charset="0"/>
              </a:rPr>
              <a:t>Wajib</a:t>
            </a:r>
            <a:r>
              <a:rPr lang="en-US" sz="2800" dirty="0">
                <a:latin typeface="Calibri Light" panose="020F0302020204030204" pitchFamily="34" charset="0"/>
              </a:rPr>
              <a:t> 75 % </a:t>
            </a:r>
            <a:r>
              <a:rPr lang="en-US" sz="2800" dirty="0" err="1">
                <a:latin typeface="Calibri Light" panose="020F0302020204030204" pitchFamily="34" charset="0"/>
              </a:rPr>
              <a:t>Hadir</a:t>
            </a:r>
            <a:r>
              <a:rPr lang="en-US" sz="2800" dirty="0">
                <a:latin typeface="Calibri Light" panose="020F0302020204030204" pitchFamily="34" charset="0"/>
              </a:rPr>
              <a:t>)</a:t>
            </a:r>
          </a:p>
          <a:p>
            <a:pPr>
              <a:defRPr/>
            </a:pPr>
            <a:r>
              <a:rPr lang="en-US" sz="2800" dirty="0" err="1" smtClean="0">
                <a:latin typeface="Calibri Light" panose="020F0302020204030204" pitchFamily="34" charset="0"/>
              </a:rPr>
              <a:t>Tugas</a:t>
            </a:r>
            <a:r>
              <a:rPr lang="en-US" sz="2800" dirty="0" smtClean="0">
                <a:latin typeface="Calibri Light" panose="020F0302020204030204" pitchFamily="34" charset="0"/>
              </a:rPr>
              <a:t> </a:t>
            </a:r>
            <a:r>
              <a:rPr lang="en-US" sz="2800" dirty="0" err="1" smtClean="0">
                <a:latin typeface="Calibri Light" panose="020F0302020204030204" pitchFamily="34" charset="0"/>
              </a:rPr>
              <a:t>Individu</a:t>
            </a:r>
            <a:r>
              <a:rPr lang="id-ID" sz="2800" dirty="0">
                <a:latin typeface="Calibri Light" panose="020F0302020204030204" pitchFamily="34" charset="0"/>
              </a:rPr>
              <a:t>	</a:t>
            </a:r>
            <a:r>
              <a:rPr lang="en-US" sz="2800" dirty="0">
                <a:latin typeface="Calibri Light" panose="020F0302020204030204" pitchFamily="34" charset="0"/>
              </a:rPr>
              <a:t>	:   </a:t>
            </a:r>
            <a:r>
              <a:rPr lang="id-ID" sz="2800" dirty="0" smtClean="0">
                <a:latin typeface="Calibri Light" panose="020F0302020204030204" pitchFamily="34" charset="0"/>
              </a:rPr>
              <a:t>30</a:t>
            </a:r>
            <a:r>
              <a:rPr lang="en-US" sz="2800" dirty="0" smtClean="0">
                <a:latin typeface="Calibri Light" panose="020F0302020204030204" pitchFamily="34" charset="0"/>
              </a:rPr>
              <a:t> % </a:t>
            </a:r>
            <a:r>
              <a:rPr lang="id-ID" sz="2800" dirty="0" smtClean="0">
                <a:latin typeface="Calibri Light" panose="020F0302020204030204" pitchFamily="34" charset="0"/>
              </a:rPr>
              <a:t>(</a:t>
            </a:r>
            <a:r>
              <a:rPr lang="en-US" sz="2800" dirty="0" smtClean="0">
                <a:latin typeface="Calibri Light" panose="020F0302020204030204" pitchFamily="34" charset="0"/>
              </a:rPr>
              <a:t>12X Resume)</a:t>
            </a:r>
            <a:endParaRPr lang="en-US" sz="2800" dirty="0">
              <a:latin typeface="Calibri Light" panose="020F0302020204030204" pitchFamily="34" charset="0"/>
            </a:endParaRPr>
          </a:p>
          <a:p>
            <a:pPr>
              <a:defRPr/>
            </a:pPr>
            <a:r>
              <a:rPr lang="en-US" sz="2800" dirty="0" err="1" smtClean="0">
                <a:latin typeface="Calibri Light" panose="020F0302020204030204" pitchFamily="34" charset="0"/>
              </a:rPr>
              <a:t>Tugas</a:t>
            </a:r>
            <a:r>
              <a:rPr lang="en-US" sz="2800" dirty="0" smtClean="0">
                <a:latin typeface="Calibri Light" panose="020F0302020204030204" pitchFamily="34" charset="0"/>
              </a:rPr>
              <a:t> </a:t>
            </a:r>
            <a:r>
              <a:rPr lang="en-US" sz="2800" dirty="0" err="1" smtClean="0">
                <a:latin typeface="Calibri Light" panose="020F0302020204030204" pitchFamily="34" charset="0"/>
              </a:rPr>
              <a:t>Kelompok</a:t>
            </a:r>
            <a:r>
              <a:rPr lang="en-US" sz="2800" dirty="0" smtClean="0">
                <a:latin typeface="Calibri Light" panose="020F0302020204030204" pitchFamily="34" charset="0"/>
              </a:rPr>
              <a:t> </a:t>
            </a:r>
            <a:r>
              <a:rPr lang="en-US" sz="2800" dirty="0">
                <a:latin typeface="Calibri Light" panose="020F0302020204030204" pitchFamily="34" charset="0"/>
              </a:rPr>
              <a:t>		</a:t>
            </a:r>
            <a:r>
              <a:rPr lang="en-US" sz="2800" dirty="0" smtClean="0">
                <a:latin typeface="Calibri Light" panose="020F0302020204030204" pitchFamily="34" charset="0"/>
              </a:rPr>
              <a:t>:  </a:t>
            </a:r>
            <a:r>
              <a:rPr lang="id-ID" sz="2800" dirty="0" smtClean="0">
                <a:latin typeface="Calibri Light" panose="020F0302020204030204" pitchFamily="34" charset="0"/>
              </a:rPr>
              <a:t> 25</a:t>
            </a:r>
            <a:r>
              <a:rPr lang="en-US" sz="2800" dirty="0" smtClean="0">
                <a:latin typeface="Calibri Light" panose="020F0302020204030204" pitchFamily="34" charset="0"/>
              </a:rPr>
              <a:t> </a:t>
            </a:r>
            <a:r>
              <a:rPr lang="en-US" sz="2800" dirty="0">
                <a:latin typeface="Calibri Light" panose="020F0302020204030204" pitchFamily="34" charset="0"/>
              </a:rPr>
              <a:t>% </a:t>
            </a:r>
            <a:r>
              <a:rPr lang="en-US" sz="2800" dirty="0" smtClean="0">
                <a:latin typeface="Calibri Light" panose="020F0302020204030204" pitchFamily="34" charset="0"/>
              </a:rPr>
              <a:t>(5X </a:t>
            </a:r>
            <a:r>
              <a:rPr lang="en-US" sz="2800" dirty="0" err="1" smtClean="0">
                <a:latin typeface="Calibri Light" panose="020F0302020204030204" pitchFamily="34" charset="0"/>
              </a:rPr>
              <a:t>Putaran</a:t>
            </a:r>
            <a:r>
              <a:rPr lang="en-US" sz="2800" dirty="0" smtClean="0">
                <a:latin typeface="Calibri Light" panose="020F0302020204030204" pitchFamily="34" charset="0"/>
              </a:rPr>
              <a:t> </a:t>
            </a:r>
            <a:r>
              <a:rPr lang="en-US" sz="2800" dirty="0" err="1" smtClean="0">
                <a:latin typeface="Calibri Light" panose="020F0302020204030204" pitchFamily="34" charset="0"/>
              </a:rPr>
              <a:t>Diskusi</a:t>
            </a:r>
            <a:r>
              <a:rPr lang="en-US" sz="2800" dirty="0" smtClean="0">
                <a:latin typeface="Calibri Light" panose="020F0302020204030204" pitchFamily="34" charset="0"/>
              </a:rPr>
              <a:t> )</a:t>
            </a:r>
            <a:endParaRPr lang="en-US" sz="2800" dirty="0">
              <a:latin typeface="Calibri Light" panose="020F0302020204030204" pitchFamily="34" charset="0"/>
            </a:endParaRPr>
          </a:p>
          <a:p>
            <a:pPr>
              <a:defRPr/>
            </a:pPr>
            <a:r>
              <a:rPr lang="en-US" sz="2800" dirty="0">
                <a:latin typeface="Calibri Light" panose="020F0302020204030204" pitchFamily="34" charset="0"/>
              </a:rPr>
              <a:t>UAS			</a:t>
            </a:r>
            <a:r>
              <a:rPr lang="en-US" sz="2800" dirty="0" smtClean="0">
                <a:latin typeface="Calibri Light" panose="020F0302020204030204" pitchFamily="34" charset="0"/>
              </a:rPr>
              <a:t>	:  </a:t>
            </a:r>
            <a:r>
              <a:rPr lang="id-ID" sz="2800" dirty="0" smtClean="0">
                <a:latin typeface="Calibri Light" panose="020F0302020204030204" pitchFamily="34" charset="0"/>
              </a:rPr>
              <a:t> </a:t>
            </a:r>
            <a:r>
              <a:rPr lang="en-US" sz="2800" dirty="0" smtClean="0">
                <a:latin typeface="Calibri Light" panose="020F0302020204030204" pitchFamily="34" charset="0"/>
              </a:rPr>
              <a:t>35 </a:t>
            </a:r>
            <a:r>
              <a:rPr lang="en-US" sz="2800" dirty="0">
                <a:latin typeface="Calibri Light" panose="020F0302020204030204" pitchFamily="34" charset="0"/>
              </a:rPr>
              <a:t>% (</a:t>
            </a:r>
            <a:r>
              <a:rPr lang="en-US" sz="2800" dirty="0" err="1">
                <a:latin typeface="Calibri Light" panose="020F0302020204030204" pitchFamily="34" charset="0"/>
              </a:rPr>
              <a:t>Ujian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r>
              <a:rPr lang="en-US" sz="2800" dirty="0" err="1">
                <a:latin typeface="Calibri Light" panose="020F0302020204030204" pitchFamily="34" charset="0"/>
              </a:rPr>
              <a:t>Tulis</a:t>
            </a:r>
            <a:r>
              <a:rPr lang="en-US" sz="2800" dirty="0">
                <a:latin typeface="Calibri Light" panose="020F0302020204030204" pitchFamily="34" charset="0"/>
              </a:rPr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691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Penugasan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Penugasan</a:t>
            </a:r>
            <a:r>
              <a:rPr lang="en-US" dirty="0" smtClean="0"/>
              <a:t> </a:t>
            </a:r>
            <a:r>
              <a:rPr lang="en-US" dirty="0" err="1" smtClean="0"/>
              <a:t>rutin</a:t>
            </a:r>
            <a:r>
              <a:rPr lang="en-US" dirty="0" smtClean="0"/>
              <a:t> (12 X </a:t>
            </a:r>
            <a:r>
              <a:rPr lang="en-US" dirty="0" err="1" smtClean="0"/>
              <a:t>pertemuan</a:t>
            </a:r>
            <a:r>
              <a:rPr lang="en-US" dirty="0" smtClean="0"/>
              <a:t>):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Maksimal</a:t>
            </a:r>
            <a:r>
              <a:rPr lang="en-US" dirty="0" smtClean="0"/>
              <a:t> 1 </a:t>
            </a:r>
            <a:r>
              <a:rPr lang="en-US" dirty="0" err="1" smtClean="0"/>
              <a:t>hal</a:t>
            </a:r>
            <a:r>
              <a:rPr lang="en-US" dirty="0" smtClean="0"/>
              <a:t> (</a:t>
            </a:r>
            <a:r>
              <a:rPr lang="en-US" dirty="0" err="1" smtClean="0"/>
              <a:t>Spasi</a:t>
            </a:r>
            <a:r>
              <a:rPr lang="en-US" dirty="0" smtClean="0"/>
              <a:t> 1, font 12).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Dikirim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portal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Pertemuan</a:t>
            </a:r>
            <a:r>
              <a:rPr lang="en-US" dirty="0" smtClean="0"/>
              <a:t> 3_ Nam</a:t>
            </a:r>
            <a:r>
              <a:rPr lang="id-ID" dirty="0" smtClean="0"/>
              <a:t>a_NIM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Deadline, 1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minggu</a:t>
            </a:r>
            <a:r>
              <a:rPr lang="en-US" dirty="0" smtClean="0"/>
              <a:t> 	  </a:t>
            </a:r>
            <a:r>
              <a:rPr lang="en-US" dirty="0" err="1" smtClean="0"/>
              <a:t>selanjutnya</a:t>
            </a:r>
            <a:r>
              <a:rPr lang="en-US" dirty="0" smtClean="0"/>
              <a:t>,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deadline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	  </a:t>
            </a:r>
            <a:r>
              <a:rPr lang="en-US" dirty="0" err="1" smtClean="0"/>
              <a:t>dinilai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-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ditemukan</a:t>
            </a:r>
            <a:r>
              <a:rPr lang="en-US" dirty="0" smtClean="0"/>
              <a:t> </a:t>
            </a:r>
            <a:r>
              <a:rPr lang="en-US" dirty="0" err="1" smtClean="0"/>
              <a:t>plagiasi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		   </a:t>
            </a:r>
            <a:r>
              <a:rPr lang="en-US" dirty="0" err="1" smtClean="0"/>
              <a:t>menggugurkan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24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1297</TotalTime>
  <Words>448</Words>
  <Application>Microsoft Office PowerPoint</Application>
  <PresentationFormat>On-screen Show (4:3)</PresentationFormat>
  <Paragraphs>90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Median</vt:lpstr>
      <vt:lpstr>Perbandingan Pemerintahan</vt:lpstr>
      <vt:lpstr>Tentang Perbandingan Pemerintahan</vt:lpstr>
      <vt:lpstr>Tujuan Pembelajaran</vt:lpstr>
      <vt:lpstr>Ruang Lingkup</vt:lpstr>
      <vt:lpstr>Rincian Materi Perkuliahan</vt:lpstr>
      <vt:lpstr>Rincian Materi Perkuliahan</vt:lpstr>
      <vt:lpstr>Metode Pembelajaran</vt:lpstr>
      <vt:lpstr>Evaluasi Pembelajaran</vt:lpstr>
      <vt:lpstr>Penugasan</vt:lpstr>
      <vt:lpstr>Penugasan</vt:lpstr>
      <vt:lpstr>Kesepakatan Menuju Sukses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Perbandingan Pemerintahan</dc:title>
  <dc:creator>ismail - [2010]</dc:creator>
  <cp:lastModifiedBy>user</cp:lastModifiedBy>
  <cp:revision>44</cp:revision>
  <dcterms:created xsi:type="dcterms:W3CDTF">2017-02-19T12:08:19Z</dcterms:created>
  <dcterms:modified xsi:type="dcterms:W3CDTF">2020-03-03T01:55:52Z</dcterms:modified>
</cp:coreProperties>
</file>