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83" r:id="rId2"/>
    <p:sldId id="258" r:id="rId3"/>
    <p:sldId id="281" r:id="rId4"/>
    <p:sldId id="259" r:id="rId5"/>
    <p:sldId id="284" r:id="rId6"/>
    <p:sldId id="262" r:id="rId7"/>
    <p:sldId id="285" r:id="rId8"/>
    <p:sldId id="263" r:id="rId9"/>
    <p:sldId id="287" r:id="rId10"/>
    <p:sldId id="264" r:id="rId11"/>
    <p:sldId id="286" r:id="rId12"/>
    <p:sldId id="266" r:id="rId13"/>
    <p:sldId id="268" r:id="rId14"/>
    <p:sldId id="269" r:id="rId15"/>
    <p:sldId id="270" r:id="rId16"/>
    <p:sldId id="271" r:id="rId17"/>
    <p:sldId id="273" r:id="rId18"/>
    <p:sldId id="289" r:id="rId19"/>
    <p:sldId id="288" r:id="rId20"/>
    <p:sldId id="276" r:id="rId21"/>
    <p:sldId id="290" r:id="rId22"/>
    <p:sldId id="277" r:id="rId23"/>
    <p:sldId id="295" r:id="rId24"/>
    <p:sldId id="292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6C111A-8FCA-4FAC-A955-B6FDA70313F7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C109FF-93F2-4E03-89B2-F43DB7D5D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628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109FF-93F2-4E03-89B2-F43DB7D5D98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7425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109FF-93F2-4E03-89B2-F43DB7D5D98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997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731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446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62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478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365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217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342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685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10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06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81AD-1B28-4921-9C38-6EEFC4E4B64A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504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A81AD-1B28-4921-9C38-6EEFC4E4B64A}" type="datetimeFigureOut">
              <a:rPr lang="en-US" smtClean="0"/>
              <a:t>10/1/2021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344B4-29A3-4A89-A210-A81E21CFD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504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cs typeface="Arial" pitchFamily="34" charset="0"/>
              </a:rPr>
              <a:t>SISTEM PEMERINTAHAN DAERAH</a:t>
            </a:r>
            <a:br>
              <a:rPr lang="en-US" sz="3200" b="1" dirty="0">
                <a:cs typeface="Arial" pitchFamily="34" charset="0"/>
              </a:rPr>
            </a:br>
            <a:r>
              <a:rPr lang="en-US" sz="3200" b="1" dirty="0" err="1">
                <a:cs typeface="Arial" pitchFamily="34" charset="0"/>
              </a:rPr>
              <a:t>Dra</a:t>
            </a:r>
            <a:r>
              <a:rPr lang="en-US" sz="3200" b="1" dirty="0">
                <a:cs typeface="Arial" pitchFamily="34" charset="0"/>
              </a:rPr>
              <a:t>. </a:t>
            </a:r>
            <a:r>
              <a:rPr lang="en-US" sz="3200" b="1" dirty="0" err="1">
                <a:cs typeface="Arial" pitchFamily="34" charset="0"/>
              </a:rPr>
              <a:t>Herawati</a:t>
            </a:r>
            <a:r>
              <a:rPr lang="en-US" sz="3200" b="1" dirty="0">
                <a:cs typeface="Arial" pitchFamily="34" charset="0"/>
              </a:rPr>
              <a:t>, MPA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d-ID" b="1" dirty="0">
                <a:latin typeface="Arial" panose="020B0604020202020204" pitchFamily="34" charset="0"/>
                <a:cs typeface="Arial" panose="020B0604020202020204" pitchFamily="34" charset="0"/>
              </a:rPr>
              <a:t>Kesepakatan pelaksanaan proses belajar </a:t>
            </a:r>
            <a:r>
              <a:rPr lang="id-ID" b="1" dirty="0" smtClean="0">
                <a:latin typeface="Arial" panose="020B0604020202020204" pitchFamily="34" charset="0"/>
                <a:cs typeface="Arial" panose="020B0604020202020204" pitchFamily="34" charset="0"/>
              </a:rPr>
              <a:t>mengajar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pembelajaran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daring :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-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Materi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kuliah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portal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akademik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-  </a:t>
            </a:r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Mahasiswa wajib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Presensi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-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Presensi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jadwal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kuliah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id-ID" dirty="0"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Komponen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penilaian</a:t>
            </a:r>
            <a:r>
              <a:rPr lang="id-ID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buNone/>
            </a:pPr>
            <a:r>
              <a:rPr lang="id-ID" dirty="0" smtClean="0">
                <a:latin typeface="Arial" pitchFamily="34" charset="0"/>
                <a:cs typeface="Arial" pitchFamily="34" charset="0"/>
              </a:rPr>
              <a:t>   -  Presensi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-  T</a:t>
            </a:r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ugas individu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-  Evaluasi  Tengah </a:t>
            </a:r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Semester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-  </a:t>
            </a:r>
            <a:r>
              <a:rPr lang="id-ID" dirty="0">
                <a:latin typeface="Arial" panose="020B0604020202020204" pitchFamily="34" charset="0"/>
                <a:cs typeface="Arial" panose="020B0604020202020204" pitchFamily="34" charset="0"/>
              </a:rPr>
              <a:t>Ujian Akhir Semester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0253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153400" cy="685800"/>
          </a:xfrm>
        </p:spPr>
        <p:txBody>
          <a:bodyPr>
            <a:noAutofit/>
          </a:bodyPr>
          <a:lstStyle/>
          <a:p>
            <a:r>
              <a:rPr lang="en-US" sz="3200" b="1" dirty="0" err="1" smtClean="0"/>
              <a:t>Asas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pnyelenggaraan</a:t>
            </a:r>
            <a:r>
              <a:rPr lang="en-US" sz="3200" b="1" dirty="0" smtClean="0"/>
              <a:t> Pemerintahan-Da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Autofit/>
          </a:bodyPr>
          <a:lstStyle/>
          <a:p>
            <a:pPr marL="514350" lvl="1" indent="-514350">
              <a:buFont typeface="+mj-lt"/>
              <a:buAutoNum type="arabicPeriod"/>
            </a:pPr>
            <a:r>
              <a:rPr lang="en-US" sz="2400" b="1" dirty="0" err="1" smtClean="0">
                <a:latin typeface="+mj-lt"/>
                <a:cs typeface="Arial" pitchFamily="34" charset="0"/>
              </a:rPr>
              <a:t>Sentralisasi</a:t>
            </a:r>
            <a:r>
              <a:rPr lang="en-US" sz="2400" b="1" dirty="0" smtClean="0">
                <a:latin typeface="+mj-lt"/>
                <a:cs typeface="Arial" pitchFamily="34" charset="0"/>
              </a:rPr>
              <a:t> : </a:t>
            </a:r>
            <a:r>
              <a:rPr lang="en-US" sz="2400" dirty="0" err="1" smtClean="0">
                <a:latin typeface="+mj-lt"/>
                <a:cs typeface="Arial" pitchFamily="34" charset="0"/>
              </a:rPr>
              <a:t>Sistem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dimana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segala</a:t>
            </a:r>
            <a:r>
              <a:rPr lang="en-US" sz="2400" dirty="0" smtClean="0">
                <a:latin typeface="+mj-lt"/>
                <a:cs typeface="Arial" pitchFamily="34" charset="0"/>
              </a:rPr>
              <a:t>    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kekuasaan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dipusatkan</a:t>
            </a:r>
            <a:r>
              <a:rPr lang="en-US" sz="2400" dirty="0" smtClean="0">
                <a:latin typeface="+mj-lt"/>
                <a:cs typeface="Arial" pitchFamily="34" charset="0"/>
              </a:rPr>
              <a:t> di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pusat</a:t>
            </a:r>
            <a:endParaRPr lang="id-ID" sz="2400" dirty="0" smtClean="0">
              <a:latin typeface="+mj-lt"/>
              <a:cs typeface="Arial" pitchFamily="34" charset="0"/>
            </a:endParaRPr>
          </a:p>
          <a:p>
            <a:pPr marL="514350" lvl="1" indent="-514350">
              <a:buFont typeface="+mj-lt"/>
              <a:buAutoNum type="arabicPeriod"/>
            </a:pPr>
            <a:r>
              <a:rPr lang="en-US" sz="2400" b="1" dirty="0" err="1">
                <a:latin typeface="+mj-lt"/>
              </a:rPr>
              <a:t>Asas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Otonomi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adalah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prinsip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dasar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penyelenggaraan</a:t>
            </a:r>
            <a:r>
              <a:rPr lang="en-US" sz="2400" dirty="0">
                <a:latin typeface="+mj-lt"/>
              </a:rPr>
              <a:t> Pemerintahan Daerah </a:t>
            </a:r>
            <a:r>
              <a:rPr lang="en-US" sz="2400" dirty="0" err="1">
                <a:latin typeface="+mj-lt"/>
              </a:rPr>
              <a:t>berdasarkan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Otonomi</a:t>
            </a:r>
            <a:r>
              <a:rPr lang="en-US" sz="2400" dirty="0">
                <a:latin typeface="+mj-lt"/>
              </a:rPr>
              <a:t> Daerah.  </a:t>
            </a:r>
            <a:endParaRPr lang="id-ID" sz="2400" dirty="0">
              <a:latin typeface="+mj-lt"/>
            </a:endParaRPr>
          </a:p>
          <a:p>
            <a:pPr lvl="0" fontAlgn="base"/>
            <a:r>
              <a:rPr lang="en-US" sz="2400" b="1" dirty="0" err="1">
                <a:latin typeface="+mj-lt"/>
              </a:rPr>
              <a:t>Desentralisasi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adalah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penyerahan</a:t>
            </a:r>
            <a:r>
              <a:rPr lang="en-US" sz="2400" dirty="0">
                <a:latin typeface="+mj-lt"/>
              </a:rPr>
              <a:t> Urusan Pemerintahan </a:t>
            </a:r>
            <a:r>
              <a:rPr lang="en-US" sz="2400" dirty="0" err="1">
                <a:latin typeface="+mj-lt"/>
              </a:rPr>
              <a:t>oleh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Pusat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kepada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otonom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berdasarkan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Asas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Otonomi</a:t>
            </a:r>
            <a:r>
              <a:rPr lang="en-US" sz="2400" dirty="0">
                <a:latin typeface="+mj-lt"/>
              </a:rPr>
              <a:t>.  </a:t>
            </a:r>
            <a:endParaRPr lang="id-ID" sz="2400" dirty="0">
              <a:latin typeface="+mj-lt"/>
            </a:endParaRPr>
          </a:p>
          <a:p>
            <a:pPr lvl="0" fontAlgn="base"/>
            <a:r>
              <a:rPr lang="en-US" sz="2400" b="1" dirty="0">
                <a:latin typeface="+mj-lt"/>
              </a:rPr>
              <a:t>Dekonsentrasi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adalah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pelimpahan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sebagian</a:t>
            </a:r>
            <a:r>
              <a:rPr lang="en-US" sz="2400" dirty="0">
                <a:latin typeface="+mj-lt"/>
              </a:rPr>
              <a:t> Urusan Pemerintahan yang </a:t>
            </a:r>
            <a:r>
              <a:rPr lang="en-US" sz="2400" dirty="0" err="1">
                <a:latin typeface="+mj-lt"/>
              </a:rPr>
              <a:t>menjadi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kewenangan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Pusat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kepada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gubernur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sebagai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wakil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Pusat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kepada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instansi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vertikal</a:t>
            </a:r>
            <a:r>
              <a:rPr lang="en-US" sz="2400" dirty="0">
                <a:latin typeface="+mj-lt"/>
              </a:rPr>
              <a:t>  di </a:t>
            </a:r>
            <a:r>
              <a:rPr lang="en-US" sz="2400" dirty="0" err="1">
                <a:latin typeface="+mj-lt"/>
              </a:rPr>
              <a:t>wilayah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tertentu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/</a:t>
            </a:r>
            <a:r>
              <a:rPr lang="en-US" sz="2400" dirty="0" err="1">
                <a:latin typeface="+mj-lt"/>
              </a:rPr>
              <a:t>atau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kepada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gubernur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 </a:t>
            </a:r>
            <a:r>
              <a:rPr lang="en-US" sz="2400" dirty="0" err="1">
                <a:latin typeface="+mj-lt"/>
              </a:rPr>
              <a:t>bupati</a:t>
            </a:r>
            <a:r>
              <a:rPr lang="en-US" sz="2400" dirty="0">
                <a:latin typeface="+mj-lt"/>
              </a:rPr>
              <a:t>/</a:t>
            </a:r>
            <a:r>
              <a:rPr lang="en-US" sz="2400" dirty="0" err="1">
                <a:latin typeface="+mj-lt"/>
              </a:rPr>
              <a:t>wali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kota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sebagai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penanggung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jawab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urusan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umum</a:t>
            </a:r>
            <a:r>
              <a:rPr lang="en-US" sz="2400" dirty="0">
                <a:latin typeface="+mj-lt"/>
              </a:rPr>
              <a:t>.  </a:t>
            </a:r>
            <a:endParaRPr lang="en-US" sz="2400" dirty="0" smtClean="0">
              <a:latin typeface="+mj-lt"/>
              <a:cs typeface="Arial" pitchFamily="34" charset="0"/>
            </a:endParaRPr>
          </a:p>
          <a:p>
            <a:pPr marL="514350" lvl="1" indent="-514350">
              <a:buFont typeface="+mj-lt"/>
              <a:buAutoNum type="arabicPeriod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94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09600"/>
            <a:ext cx="8305800" cy="6096000"/>
          </a:xfrm>
        </p:spPr>
        <p:txBody>
          <a:bodyPr>
            <a:normAutofit fontScale="70000" lnSpcReduction="20000"/>
          </a:bodyPr>
          <a:lstStyle/>
          <a:p>
            <a:pPr lvl="0" fontAlgn="base"/>
            <a:r>
              <a:rPr lang="en-US" b="1" dirty="0" err="1">
                <a:latin typeface="+mj-lt"/>
              </a:rPr>
              <a:t>Instansi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Vertikal</a:t>
            </a:r>
            <a:r>
              <a:rPr lang="en-US" b="1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adalah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perangkat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kementerian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/</a:t>
            </a:r>
            <a:r>
              <a:rPr lang="en-US" dirty="0" err="1">
                <a:latin typeface="+mj-lt"/>
              </a:rPr>
              <a:t>atau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lembaga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nonkementerian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mengurus</a:t>
            </a:r>
            <a:r>
              <a:rPr lang="en-US" dirty="0">
                <a:latin typeface="+mj-lt"/>
              </a:rPr>
              <a:t> Urusan Pemerintahan yang </a:t>
            </a:r>
            <a:r>
              <a:rPr lang="en-US" dirty="0" err="1">
                <a:latin typeface="+mj-lt"/>
              </a:rPr>
              <a:t>tidak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diserahkan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kepada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otonom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wilayah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tertentu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rangka</a:t>
            </a:r>
            <a:r>
              <a:rPr lang="en-US" dirty="0">
                <a:latin typeface="+mj-lt"/>
              </a:rPr>
              <a:t> </a:t>
            </a:r>
            <a:endParaRPr lang="id-ID" dirty="0">
              <a:latin typeface="+mj-lt"/>
            </a:endParaRPr>
          </a:p>
          <a:p>
            <a:pPr lvl="0" fontAlgn="base"/>
            <a:r>
              <a:rPr lang="en-US" b="1" dirty="0" err="1" smtClean="0">
                <a:latin typeface="+mj-lt"/>
              </a:rPr>
              <a:t>Tugas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Pembantuan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adalah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penugasan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Pusat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kepada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otonom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melaksanakan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sebagian</a:t>
            </a:r>
            <a:r>
              <a:rPr lang="en-US" dirty="0">
                <a:latin typeface="+mj-lt"/>
              </a:rPr>
              <a:t> Urusan Pemerintahan yang </a:t>
            </a:r>
            <a:r>
              <a:rPr lang="en-US" dirty="0" err="1">
                <a:latin typeface="+mj-lt"/>
              </a:rPr>
              <a:t>menjadi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kewenangan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Pusat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atau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Daerah </a:t>
            </a:r>
            <a:r>
              <a:rPr lang="en-US" dirty="0" err="1">
                <a:latin typeface="+mj-lt"/>
              </a:rPr>
              <a:t>provinsi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kepada</a:t>
            </a:r>
            <a:r>
              <a:rPr lang="en-US" dirty="0">
                <a:latin typeface="+mj-lt"/>
              </a:rPr>
              <a:t> Daerah </a:t>
            </a:r>
            <a:r>
              <a:rPr lang="en-US" dirty="0" err="1">
                <a:latin typeface="+mj-lt"/>
              </a:rPr>
              <a:t>kabupaten</a:t>
            </a:r>
            <a:r>
              <a:rPr lang="en-US" dirty="0">
                <a:latin typeface="+mj-lt"/>
              </a:rPr>
              <a:t>/</a:t>
            </a:r>
            <a:r>
              <a:rPr lang="en-US" dirty="0" err="1">
                <a:latin typeface="+mj-lt"/>
              </a:rPr>
              <a:t>kota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melaksanakan</a:t>
            </a:r>
            <a:r>
              <a:rPr lang="id-ID" dirty="0" smtClean="0">
                <a:latin typeface="+mj-lt"/>
              </a:rPr>
              <a:t> o</a:t>
            </a:r>
            <a:r>
              <a:rPr lang="en-US" dirty="0" err="1" smtClean="0">
                <a:latin typeface="+mj-lt"/>
              </a:rPr>
              <a:t>tonom</a:t>
            </a:r>
            <a:r>
              <a:rPr lang="en-US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yang </a:t>
            </a:r>
            <a:r>
              <a:rPr lang="en-US" dirty="0" err="1">
                <a:latin typeface="+mj-lt"/>
              </a:rPr>
              <a:t>selanjutnya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disebut</a:t>
            </a:r>
            <a:r>
              <a:rPr lang="en-US" dirty="0">
                <a:latin typeface="+mj-lt"/>
              </a:rPr>
              <a:t> </a:t>
            </a:r>
            <a:r>
              <a:rPr lang="en-US" b="1" dirty="0">
                <a:latin typeface="+mj-lt"/>
              </a:rPr>
              <a:t>Daerah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adalah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kesatuan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masyarakat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hukum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mempunyai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batas-batas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wilayah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berwenang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mengatur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mengurus</a:t>
            </a:r>
            <a:r>
              <a:rPr lang="en-US" dirty="0">
                <a:latin typeface="+mj-lt"/>
              </a:rPr>
              <a:t> Urusan Pemerintahan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kepentingan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masyarakat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setempat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menurut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prakarsa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sendiri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berdasarkan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aspirasi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masyarakat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sistem</a:t>
            </a:r>
            <a:r>
              <a:rPr lang="en-US" dirty="0">
                <a:latin typeface="+mj-lt"/>
              </a:rPr>
              <a:t> Negara </a:t>
            </a:r>
            <a:r>
              <a:rPr lang="en-US" dirty="0" err="1">
                <a:latin typeface="+mj-lt"/>
              </a:rPr>
              <a:t>Kesatuan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Republik</a:t>
            </a:r>
            <a:r>
              <a:rPr lang="en-US" dirty="0">
                <a:latin typeface="+mj-lt"/>
              </a:rPr>
              <a:t> Indonesia. </a:t>
            </a:r>
            <a:endParaRPr lang="id-ID" dirty="0">
              <a:latin typeface="+mj-lt"/>
            </a:endParaRPr>
          </a:p>
          <a:p>
            <a:pPr lvl="0" fontAlgn="base"/>
            <a:r>
              <a:rPr lang="en-US" b="1" dirty="0">
                <a:latin typeface="+mj-lt"/>
              </a:rPr>
              <a:t>Wilayah </a:t>
            </a:r>
            <a:r>
              <a:rPr lang="en-US" b="1" dirty="0" err="1">
                <a:latin typeface="+mj-lt"/>
              </a:rPr>
              <a:t>Administratif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adalah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wilayah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kerja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perangkat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Pusat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termasuk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gubernur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sebagai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wakil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Pusat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menyelenggarakan</a:t>
            </a:r>
            <a:r>
              <a:rPr lang="en-US" dirty="0">
                <a:latin typeface="+mj-lt"/>
              </a:rPr>
              <a:t> Urusan Pemerintahan yang </a:t>
            </a:r>
            <a:r>
              <a:rPr lang="en-US" dirty="0" err="1">
                <a:latin typeface="+mj-lt"/>
              </a:rPr>
              <a:t>menjadi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kewenangan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Pusat</a:t>
            </a:r>
            <a:r>
              <a:rPr lang="en-US" dirty="0">
                <a:latin typeface="+mj-lt"/>
              </a:rPr>
              <a:t> di Daerah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wilayah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kerja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gubernur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bupati</a:t>
            </a:r>
            <a:r>
              <a:rPr lang="en-US" dirty="0">
                <a:latin typeface="+mj-lt"/>
              </a:rPr>
              <a:t>/</a:t>
            </a:r>
            <a:r>
              <a:rPr lang="en-US" dirty="0" err="1">
                <a:latin typeface="+mj-lt"/>
              </a:rPr>
              <a:t>wali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kota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melaksanakan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urusan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umum</a:t>
            </a:r>
            <a:r>
              <a:rPr lang="en-US" dirty="0">
                <a:latin typeface="+mj-lt"/>
              </a:rPr>
              <a:t> di Daerah. </a:t>
            </a:r>
            <a:endParaRPr lang="id-ID" dirty="0">
              <a:latin typeface="+mj-lt"/>
            </a:endParaRPr>
          </a:p>
          <a:p>
            <a:pPr marL="0" indent="0">
              <a:buNone/>
            </a:pPr>
            <a:r>
              <a:rPr lang="en-US" dirty="0" smtClean="0">
                <a:latin typeface="+mj-lt"/>
              </a:rPr>
              <a:t> </a:t>
            </a:r>
            <a:endParaRPr lang="en-US" dirty="0">
              <a:latin typeface="+mj-lt"/>
              <a:cs typeface="Arial" pitchFamily="34" charset="0"/>
            </a:endParaRPr>
          </a:p>
          <a:p>
            <a:endParaRPr lang="id-ID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218925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6397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Sentralisasi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5715000"/>
          </a:xfrm>
        </p:spPr>
        <p:txBody>
          <a:bodyPr>
            <a:noAutofit/>
          </a:bodyPr>
          <a:lstStyle/>
          <a:p>
            <a:pPr marL="0" lvl="1" indent="0"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Sentralisasi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dimana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segala</a:t>
            </a:r>
            <a:r>
              <a:rPr lang="id-ID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kekuasaan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dipusatkan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pusat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0" lvl="1" indent="0">
              <a:buNone/>
            </a:pPr>
            <a:r>
              <a:rPr lang="en-US" sz="2000" b="1" dirty="0" err="1">
                <a:latin typeface="Arial" pitchFamily="34" charset="0"/>
                <a:cs typeface="Arial" pitchFamily="34" charset="0"/>
              </a:rPr>
              <a:t>Kelebihan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Sentralisasi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mnrt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J. I Het Veld) 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Kelebihannya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adalah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landasan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kesatuan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lembga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dpt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mencegah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nafsu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memisahkan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diri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negara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&amp;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meningkatkan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rasa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persatuan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&amp; rasa </a:t>
            </a:r>
            <a:r>
              <a:rPr lang="en-US" sz="2000" b="1" dirty="0" err="1">
                <a:latin typeface="Arial" pitchFamily="34" charset="0"/>
                <a:cs typeface="Arial" pitchFamily="34" charset="0"/>
              </a:rPr>
              <a:t>persamaan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dlm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per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undang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2an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pengadilan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sepanjang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meliputi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seluruh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wilayah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bersifat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serupa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.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Terdapat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hasrat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mengutamakan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umum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golongan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perorangan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masalah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umum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beban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merata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seluruh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pihak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tenaga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lemah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dihimpun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kekuatan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besar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id-ID" sz="2000" dirty="0" err="1">
                <a:latin typeface="Arial" pitchFamily="34" charset="0"/>
                <a:cs typeface="Arial" pitchFamily="34" charset="0"/>
              </a:rPr>
              <a:t>M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eningkatkan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daya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guna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hasil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guna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meskipun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hal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tsbt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belum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kepastian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tenaga yang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lemah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dihimpun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kekuatan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besar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meningkatkan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daya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guna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hasil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guna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meskipun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hal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belum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kepastian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</a:p>
          <a:p>
            <a:pPr marL="0" indent="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Arial" pitchFamily="34" charset="0"/>
              <a:buChar char="•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lvl="1" indent="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74742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 smtClean="0">
                <a:cs typeface="Arial" pitchFamily="34" charset="0"/>
              </a:rPr>
              <a:t>Alasan</a:t>
            </a:r>
            <a:r>
              <a:rPr lang="en-US" sz="2800" b="1" dirty="0" smtClean="0">
                <a:cs typeface="Arial" pitchFamily="34" charset="0"/>
              </a:rPr>
              <a:t> </a:t>
            </a:r>
            <a:r>
              <a:rPr lang="en-US" sz="2800" b="1" dirty="0" err="1">
                <a:cs typeface="Arial" pitchFamily="34" charset="0"/>
              </a:rPr>
              <a:t>P</a:t>
            </a:r>
            <a:r>
              <a:rPr lang="en-US" sz="2800" b="1" dirty="0" err="1" smtClean="0">
                <a:cs typeface="Arial" pitchFamily="34" charset="0"/>
              </a:rPr>
              <a:t>emerintah</a:t>
            </a:r>
            <a:r>
              <a:rPr lang="en-US" sz="2800" b="1" dirty="0" smtClean="0">
                <a:cs typeface="Arial" pitchFamily="34" charset="0"/>
              </a:rPr>
              <a:t> </a:t>
            </a:r>
            <a:r>
              <a:rPr lang="en-US" sz="2800" b="1" dirty="0" err="1">
                <a:cs typeface="Arial" pitchFamily="34" charset="0"/>
              </a:rPr>
              <a:t>P</a:t>
            </a:r>
            <a:r>
              <a:rPr lang="en-US" sz="2800" b="1" dirty="0" err="1" smtClean="0">
                <a:cs typeface="Arial" pitchFamily="34" charset="0"/>
              </a:rPr>
              <a:t>usat</a:t>
            </a:r>
            <a:r>
              <a:rPr lang="en-US" sz="2800" b="1" dirty="0" smtClean="0">
                <a:cs typeface="Arial" pitchFamily="34" charset="0"/>
              </a:rPr>
              <a:t> </a:t>
            </a:r>
            <a:r>
              <a:rPr lang="en-US" sz="2800" b="1" dirty="0" err="1" smtClean="0">
                <a:cs typeface="Arial" pitchFamily="34" charset="0"/>
              </a:rPr>
              <a:t>Mendesentralisaikan</a:t>
            </a:r>
            <a:r>
              <a:rPr lang="en-US" sz="2800" b="1" dirty="0" smtClean="0">
                <a:cs typeface="Arial" pitchFamily="34" charset="0"/>
              </a:rPr>
              <a:t> </a:t>
            </a:r>
            <a:r>
              <a:rPr lang="en-US" sz="2800" b="1" dirty="0" err="1">
                <a:cs typeface="Arial" pitchFamily="34" charset="0"/>
              </a:rPr>
              <a:t>K</a:t>
            </a:r>
            <a:r>
              <a:rPr lang="en-US" sz="2800" b="1" dirty="0" err="1" smtClean="0">
                <a:cs typeface="Arial" pitchFamily="34" charset="0"/>
              </a:rPr>
              <a:t>ekuasaan</a:t>
            </a:r>
            <a:r>
              <a:rPr lang="en-US" sz="2800" b="1" dirty="0" smtClean="0">
                <a:cs typeface="Arial" pitchFamily="34" charset="0"/>
              </a:rPr>
              <a:t> </a:t>
            </a:r>
            <a:r>
              <a:rPr lang="en-US" sz="2800" b="1" dirty="0" err="1" smtClean="0">
                <a:cs typeface="Arial" pitchFamily="34" charset="0"/>
              </a:rPr>
              <a:t>kepada</a:t>
            </a:r>
            <a:r>
              <a:rPr lang="en-US" sz="2800" b="1" dirty="0" smtClean="0">
                <a:cs typeface="Arial" pitchFamily="34" charset="0"/>
              </a:rPr>
              <a:t> </a:t>
            </a:r>
            <a:r>
              <a:rPr lang="en-US" sz="2800" b="1" dirty="0" err="1">
                <a:cs typeface="Arial" pitchFamily="34" charset="0"/>
              </a:rPr>
              <a:t>P</a:t>
            </a:r>
            <a:r>
              <a:rPr lang="en-US" sz="2800" b="1" dirty="0" err="1" smtClean="0">
                <a:cs typeface="Arial" pitchFamily="34" charset="0"/>
              </a:rPr>
              <a:t>emda</a:t>
            </a:r>
            <a:endParaRPr lang="en-US" sz="2800" b="1" dirty="0"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153400" cy="510540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err="1" smtClean="0">
                <a:latin typeface="+mj-lt"/>
              </a:rPr>
              <a:t>Segi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politik</a:t>
            </a:r>
            <a:r>
              <a:rPr lang="en-US" b="1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: </a:t>
            </a:r>
            <a:r>
              <a:rPr lang="en-US" dirty="0" err="1" smtClean="0">
                <a:latin typeface="+mj-lt"/>
              </a:rPr>
              <a:t>desentralisasi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dimaksudkan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mengikutsertakan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warga</a:t>
            </a:r>
            <a:r>
              <a:rPr lang="en-US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dalam</a:t>
            </a:r>
            <a:r>
              <a:rPr lang="en-US" b="1" dirty="0" smtClean="0">
                <a:latin typeface="+mj-lt"/>
              </a:rPr>
              <a:t> proses </a:t>
            </a:r>
            <a:r>
              <a:rPr lang="en-US" b="1" dirty="0" err="1" smtClean="0">
                <a:latin typeface="+mj-lt"/>
              </a:rPr>
              <a:t>kebijakan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baik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kepentingan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sendiri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maupun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mendukung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politik</a:t>
            </a:r>
            <a:r>
              <a:rPr lang="en-US" dirty="0" smtClean="0">
                <a:latin typeface="+mj-lt"/>
              </a:rPr>
              <a:t> &amp; </a:t>
            </a:r>
            <a:r>
              <a:rPr lang="en-US" dirty="0" err="1" smtClean="0">
                <a:latin typeface="+mj-lt"/>
              </a:rPr>
              <a:t>kebijakan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nasonal</a:t>
            </a:r>
            <a:r>
              <a:rPr lang="en-US" dirty="0" smtClean="0">
                <a:latin typeface="+mj-lt"/>
              </a:rPr>
              <a:t>  </a:t>
            </a:r>
            <a:r>
              <a:rPr lang="en-US" dirty="0" err="1" smtClean="0">
                <a:latin typeface="+mj-lt"/>
              </a:rPr>
              <a:t>melalui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pembangunan</a:t>
            </a:r>
            <a:r>
              <a:rPr lang="en-US" dirty="0" smtClean="0">
                <a:latin typeface="+mj-lt"/>
              </a:rPr>
              <a:t> </a:t>
            </a:r>
            <a:r>
              <a:rPr lang="en-US" b="1" dirty="0" smtClean="0">
                <a:latin typeface="+mj-lt"/>
              </a:rPr>
              <a:t>proses </a:t>
            </a:r>
            <a:r>
              <a:rPr lang="en-US" b="1" dirty="0" err="1" smtClean="0">
                <a:latin typeface="+mj-lt"/>
              </a:rPr>
              <a:t>demokrasi</a:t>
            </a:r>
            <a:r>
              <a:rPr lang="en-US" b="1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di </a:t>
            </a:r>
            <a:r>
              <a:rPr lang="en-US" dirty="0" err="1" smtClean="0">
                <a:latin typeface="+mj-lt"/>
              </a:rPr>
              <a:t>lapisan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bawah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+mj-lt"/>
                <a:sym typeface="Wingdings" pitchFamily="2" charset="2"/>
              </a:rPr>
              <a:t> </a:t>
            </a:r>
            <a:r>
              <a:rPr lang="en-US" dirty="0" err="1" smtClean="0">
                <a:latin typeface="+mj-lt"/>
                <a:sym typeface="Wingdings" pitchFamily="2" charset="2"/>
              </a:rPr>
              <a:t>dari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sudut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politik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desentralisasi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>
                <a:latin typeface="+mj-lt"/>
                <a:sym typeface="Wingdings" pitchFamily="2" charset="2"/>
              </a:rPr>
              <a:t>d</a:t>
            </a:r>
            <a:r>
              <a:rPr lang="en-US" dirty="0" err="1" smtClean="0">
                <a:latin typeface="+mj-lt"/>
                <a:sym typeface="Wingdings" pitchFamily="2" charset="2"/>
              </a:rPr>
              <a:t>imaksudkan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untuk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mencegah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pemupukan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kekuasaan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satu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pihak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saja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yg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dapat</a:t>
            </a:r>
            <a:r>
              <a:rPr lang="en-US" dirty="0" smtClean="0">
                <a:latin typeface="+mj-lt"/>
                <a:sym typeface="Wingdings" pitchFamily="2" charset="2"/>
              </a:rPr>
              <a:t>  </a:t>
            </a:r>
            <a:r>
              <a:rPr lang="en-US" dirty="0" err="1" smtClean="0">
                <a:latin typeface="+mj-lt"/>
                <a:sym typeface="Wingdings" pitchFamily="2" charset="2"/>
              </a:rPr>
              <a:t>menimbulkan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tirani</a:t>
            </a:r>
            <a:r>
              <a:rPr lang="en-US" dirty="0" smtClean="0">
                <a:latin typeface="+mj-lt"/>
                <a:sym typeface="Wingdings" pitchFamily="2" charset="2"/>
              </a:rPr>
              <a:t>,  </a:t>
            </a:r>
            <a:r>
              <a:rPr lang="en-US" dirty="0" err="1" smtClean="0">
                <a:latin typeface="+mj-lt"/>
                <a:sym typeface="Wingdings" pitchFamily="2" charset="2"/>
              </a:rPr>
              <a:t>sebagai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pendemokrasian</a:t>
            </a:r>
            <a:r>
              <a:rPr lang="en-US" dirty="0">
                <a:latin typeface="+mj-lt"/>
                <a:sym typeface="Wingdings" pitchFamily="2" charset="2"/>
              </a:rPr>
              <a:t> </a:t>
            </a:r>
            <a:r>
              <a:rPr lang="en-US" dirty="0" smtClean="0">
                <a:latin typeface="+mj-lt"/>
                <a:sym typeface="Wingdings" pitchFamily="2" charset="2"/>
              </a:rPr>
              <a:t>agar </a:t>
            </a:r>
            <a:r>
              <a:rPr lang="en-US" dirty="0" err="1" smtClean="0">
                <a:latin typeface="+mj-lt"/>
                <a:sym typeface="Wingdings" pitchFamily="2" charset="2"/>
              </a:rPr>
              <a:t>rakyat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dapat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menggunakan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hak</a:t>
            </a:r>
            <a:r>
              <a:rPr lang="en-US" dirty="0" err="1">
                <a:latin typeface="+mj-lt"/>
                <a:sym typeface="Wingdings" pitchFamily="2" charset="2"/>
              </a:rPr>
              <a:t>-</a:t>
            </a:r>
            <a:r>
              <a:rPr lang="en-US" dirty="0" err="1" smtClean="0">
                <a:latin typeface="+mj-lt"/>
                <a:sym typeface="Wingdings" pitchFamily="2" charset="2"/>
              </a:rPr>
              <a:t>hak</a:t>
            </a:r>
            <a:r>
              <a:rPr lang="en-US" dirty="0" smtClean="0">
                <a:latin typeface="+mj-lt"/>
                <a:sym typeface="Wingdings" pitchFamily="2" charset="2"/>
              </a:rPr>
              <a:t> </a:t>
            </a:r>
            <a:r>
              <a:rPr lang="en-US" dirty="0" err="1" smtClean="0">
                <a:latin typeface="+mj-lt"/>
                <a:sym typeface="Wingdings" pitchFamily="2" charset="2"/>
              </a:rPr>
              <a:t>demokrasi</a:t>
            </a:r>
            <a:r>
              <a:rPr lang="en-US" dirty="0" smtClean="0">
                <a:latin typeface="+mj-lt"/>
                <a:sym typeface="Wingdings" pitchFamily="2" charset="2"/>
              </a:rPr>
              <a:t>.</a:t>
            </a:r>
            <a:endParaRPr lang="en-US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Segi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manajemen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pemerintahan</a:t>
            </a:r>
            <a:r>
              <a:rPr lang="en-US" dirty="0" smtClean="0">
                <a:latin typeface="+mj-lt"/>
              </a:rPr>
              <a:t>: </a:t>
            </a:r>
            <a:r>
              <a:rPr lang="en-US" dirty="0" err="1" smtClean="0">
                <a:latin typeface="+mj-lt"/>
              </a:rPr>
              <a:t>desentralisasi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dapat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meningkatkan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efesiensi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efektivitas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akuntabilitas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publik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terutama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penyediaan</a:t>
            </a:r>
            <a:r>
              <a:rPr lang="en-US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pelayanan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publik</a:t>
            </a:r>
            <a:r>
              <a:rPr lang="en-US" b="1" dirty="0" smtClean="0">
                <a:latin typeface="+mj-lt"/>
              </a:rPr>
              <a:t>. </a:t>
            </a:r>
          </a:p>
          <a:p>
            <a:pPr marL="0" indent="0">
              <a:buNone/>
            </a:pPr>
            <a:endParaRPr lang="en-US" b="1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endParaRPr lang="en-US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319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153400" cy="5638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 smtClean="0"/>
              <a:t> </a:t>
            </a:r>
            <a:r>
              <a:rPr lang="en-US" sz="2600" b="1" dirty="0" err="1" smtClean="0">
                <a:latin typeface="+mj-lt"/>
                <a:cs typeface="Arial" pitchFamily="34" charset="0"/>
              </a:rPr>
              <a:t>Segi</a:t>
            </a:r>
            <a:r>
              <a:rPr lang="en-US" sz="2600" b="1" dirty="0" smtClean="0">
                <a:latin typeface="+mj-lt"/>
                <a:cs typeface="Arial" pitchFamily="34" charset="0"/>
              </a:rPr>
              <a:t> </a:t>
            </a:r>
            <a:r>
              <a:rPr lang="en-US" sz="2600" b="1" dirty="0" err="1">
                <a:latin typeface="+mj-lt"/>
                <a:cs typeface="Arial" pitchFamily="34" charset="0"/>
              </a:rPr>
              <a:t>kultural</a:t>
            </a:r>
            <a:r>
              <a:rPr lang="en-US" sz="2600" b="1" dirty="0">
                <a:latin typeface="+mj-lt"/>
                <a:cs typeface="Arial" pitchFamily="34" charset="0"/>
              </a:rPr>
              <a:t>: </a:t>
            </a:r>
            <a:r>
              <a:rPr lang="en-US" sz="2600" dirty="0" err="1">
                <a:latin typeface="+mj-lt"/>
                <a:cs typeface="Arial" pitchFamily="34" charset="0"/>
              </a:rPr>
              <a:t>desentralisasi</a:t>
            </a:r>
            <a:r>
              <a:rPr lang="en-US" sz="2600" dirty="0">
                <a:latin typeface="+mj-lt"/>
                <a:cs typeface="Arial" pitchFamily="34" charset="0"/>
              </a:rPr>
              <a:t> </a:t>
            </a:r>
            <a:r>
              <a:rPr lang="en-US" sz="2600" dirty="0" err="1">
                <a:latin typeface="+mj-lt"/>
                <a:cs typeface="Arial" pitchFamily="34" charset="0"/>
              </a:rPr>
              <a:t>untuk</a:t>
            </a:r>
            <a:r>
              <a:rPr lang="en-US" sz="2600" dirty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memperhatikan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>
                <a:latin typeface="+mj-lt"/>
                <a:cs typeface="Arial" pitchFamily="34" charset="0"/>
              </a:rPr>
              <a:t>kekhususan</a:t>
            </a:r>
            <a:r>
              <a:rPr lang="en-US" sz="2600" dirty="0">
                <a:latin typeface="+mj-lt"/>
                <a:cs typeface="Arial" pitchFamily="34" charset="0"/>
              </a:rPr>
              <a:t>, </a:t>
            </a:r>
            <a:r>
              <a:rPr lang="en-US" sz="2600" dirty="0" err="1">
                <a:latin typeface="+mj-lt"/>
                <a:cs typeface="Arial" pitchFamily="34" charset="0"/>
              </a:rPr>
              <a:t>keistimewaan</a:t>
            </a:r>
            <a:r>
              <a:rPr lang="en-US" sz="2600" dirty="0">
                <a:latin typeface="+mj-lt"/>
                <a:cs typeface="Arial" pitchFamily="34" charset="0"/>
              </a:rPr>
              <a:t> </a:t>
            </a:r>
            <a:r>
              <a:rPr lang="en-US" sz="2600" dirty="0" err="1">
                <a:latin typeface="+mj-lt"/>
                <a:cs typeface="Arial" pitchFamily="34" charset="0"/>
              </a:rPr>
              <a:t>suatu</a:t>
            </a:r>
            <a:r>
              <a:rPr lang="en-US" sz="2600" dirty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>
                <a:latin typeface="+mj-lt"/>
                <a:cs typeface="Arial" pitchFamily="34" charset="0"/>
              </a:rPr>
              <a:t>seperti</a:t>
            </a:r>
            <a:r>
              <a:rPr lang="en-US" sz="2600" dirty="0">
                <a:latin typeface="+mj-lt"/>
                <a:cs typeface="Arial" pitchFamily="34" charset="0"/>
              </a:rPr>
              <a:t> </a:t>
            </a:r>
            <a:r>
              <a:rPr lang="en-US" sz="2600" dirty="0" err="1">
                <a:latin typeface="+mj-lt"/>
                <a:cs typeface="Arial" pitchFamily="34" charset="0"/>
              </a:rPr>
              <a:t>geografis</a:t>
            </a:r>
            <a:r>
              <a:rPr lang="en-US" sz="2600" dirty="0">
                <a:latin typeface="+mj-lt"/>
                <a:cs typeface="Arial" pitchFamily="34" charset="0"/>
              </a:rPr>
              <a:t>, </a:t>
            </a:r>
            <a:r>
              <a:rPr lang="en-US" sz="2600" b="1" dirty="0" err="1">
                <a:latin typeface="+mj-lt"/>
                <a:cs typeface="Arial" pitchFamily="34" charset="0"/>
              </a:rPr>
              <a:t>demografi</a:t>
            </a:r>
            <a:r>
              <a:rPr lang="en-US" sz="2600" b="1" dirty="0">
                <a:latin typeface="+mj-lt"/>
                <a:cs typeface="Arial" pitchFamily="34" charset="0"/>
              </a:rPr>
              <a:t>,</a:t>
            </a:r>
            <a:r>
              <a:rPr lang="en-US" sz="2600" dirty="0">
                <a:latin typeface="+mj-lt"/>
                <a:cs typeface="Arial" pitchFamily="34" charset="0"/>
              </a:rPr>
              <a:t> </a:t>
            </a:r>
            <a:r>
              <a:rPr lang="en-US" sz="2600" dirty="0" err="1">
                <a:latin typeface="+mj-lt"/>
                <a:cs typeface="Arial" pitchFamily="34" charset="0"/>
              </a:rPr>
              <a:t>ekonomi</a:t>
            </a:r>
            <a:r>
              <a:rPr lang="en-US" sz="2600" b="1" dirty="0">
                <a:latin typeface="+mj-lt"/>
                <a:cs typeface="Arial" pitchFamily="34" charset="0"/>
              </a:rPr>
              <a:t>, </a:t>
            </a:r>
            <a:r>
              <a:rPr lang="en-US" sz="2600" b="1" dirty="0" err="1" smtClean="0">
                <a:latin typeface="+mj-lt"/>
                <a:cs typeface="Arial" pitchFamily="34" charset="0"/>
              </a:rPr>
              <a:t>sosial</a:t>
            </a:r>
            <a:r>
              <a:rPr lang="en-US" sz="2600" b="1" dirty="0" smtClean="0">
                <a:latin typeface="+mj-lt"/>
                <a:cs typeface="Arial" pitchFamily="34" charset="0"/>
              </a:rPr>
              <a:t> </a:t>
            </a:r>
            <a:r>
              <a:rPr lang="en-US" sz="2600" b="1" dirty="0" err="1">
                <a:latin typeface="+mj-lt"/>
                <a:cs typeface="Arial" pitchFamily="34" charset="0"/>
              </a:rPr>
              <a:t>budaya</a:t>
            </a:r>
            <a:r>
              <a:rPr lang="en-US" sz="2600" b="1" dirty="0">
                <a:solidFill>
                  <a:srgbClr val="FF0000"/>
                </a:solidFill>
                <a:latin typeface="+mj-lt"/>
                <a:cs typeface="Arial" pitchFamily="34" charset="0"/>
              </a:rPr>
              <a:t> </a:t>
            </a:r>
            <a:r>
              <a:rPr lang="en-US" sz="2600" dirty="0" err="1">
                <a:latin typeface="+mj-lt"/>
                <a:cs typeface="Arial" pitchFamily="34" charset="0"/>
              </a:rPr>
              <a:t>dan</a:t>
            </a:r>
            <a:r>
              <a:rPr lang="en-US" sz="2600" dirty="0">
                <a:latin typeface="+mj-lt"/>
                <a:cs typeface="Arial" pitchFamily="34" charset="0"/>
              </a:rPr>
              <a:t> </a:t>
            </a:r>
            <a:r>
              <a:rPr lang="en-US" sz="2600" dirty="0" err="1">
                <a:latin typeface="+mj-lt"/>
                <a:cs typeface="Arial" pitchFamily="34" charset="0"/>
              </a:rPr>
              <a:t>latar</a:t>
            </a:r>
            <a:r>
              <a:rPr lang="en-US" sz="2600" dirty="0">
                <a:latin typeface="+mj-lt"/>
                <a:cs typeface="Arial" pitchFamily="34" charset="0"/>
              </a:rPr>
              <a:t> </a:t>
            </a:r>
            <a:r>
              <a:rPr lang="en-US" sz="2600" dirty="0" err="1">
                <a:latin typeface="+mj-lt"/>
                <a:cs typeface="Arial" pitchFamily="34" charset="0"/>
              </a:rPr>
              <a:t>belakang</a:t>
            </a:r>
            <a:r>
              <a:rPr lang="en-US" sz="2600" dirty="0">
                <a:latin typeface="+mj-lt"/>
                <a:cs typeface="Arial" pitchFamily="34" charset="0"/>
              </a:rPr>
              <a:t> </a:t>
            </a:r>
            <a:r>
              <a:rPr lang="en-US" sz="2600" dirty="0" err="1">
                <a:latin typeface="+mj-lt"/>
                <a:cs typeface="Arial" pitchFamily="34" charset="0"/>
              </a:rPr>
              <a:t>sejarahnya</a:t>
            </a:r>
            <a:r>
              <a:rPr lang="en-US" sz="2600" dirty="0">
                <a:latin typeface="+mj-lt"/>
                <a:cs typeface="Arial" pitchFamily="34" charset="0"/>
              </a:rPr>
              <a:t>. 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b="1" dirty="0" err="1" smtClean="0">
                <a:latin typeface="+mj-lt"/>
                <a:cs typeface="Arial" pitchFamily="34" charset="0"/>
              </a:rPr>
              <a:t>Segi</a:t>
            </a:r>
            <a:r>
              <a:rPr lang="en-US" sz="2600" b="1" dirty="0" smtClean="0">
                <a:latin typeface="+mj-lt"/>
                <a:cs typeface="Arial" pitchFamily="34" charset="0"/>
              </a:rPr>
              <a:t> </a:t>
            </a:r>
            <a:r>
              <a:rPr lang="en-US" sz="2600" b="1" dirty="0" err="1" smtClean="0">
                <a:latin typeface="+mj-lt"/>
                <a:cs typeface="Arial" pitchFamily="34" charset="0"/>
              </a:rPr>
              <a:t>kepentingan</a:t>
            </a:r>
            <a:r>
              <a:rPr lang="en-US" sz="2600" b="1" dirty="0" smtClean="0">
                <a:latin typeface="+mj-lt"/>
                <a:cs typeface="Arial" pitchFamily="34" charset="0"/>
              </a:rPr>
              <a:t> </a:t>
            </a:r>
            <a:r>
              <a:rPr lang="en-US" sz="2600" b="1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2600" b="1" dirty="0" smtClean="0">
                <a:latin typeface="+mj-lt"/>
                <a:cs typeface="Arial" pitchFamily="34" charset="0"/>
              </a:rPr>
              <a:t> </a:t>
            </a:r>
            <a:r>
              <a:rPr lang="en-US" sz="2600" b="1" dirty="0" err="1" smtClean="0">
                <a:latin typeface="+mj-lt"/>
                <a:cs typeface="Arial" pitchFamily="34" charset="0"/>
              </a:rPr>
              <a:t>pusat</a:t>
            </a:r>
            <a:r>
              <a:rPr lang="en-US" sz="2600" b="1" dirty="0" smtClean="0">
                <a:latin typeface="+mj-lt"/>
                <a:cs typeface="Arial" pitchFamily="34" charset="0"/>
              </a:rPr>
              <a:t>:  </a:t>
            </a:r>
            <a:r>
              <a:rPr lang="en-US" sz="2600" dirty="0" err="1" smtClean="0">
                <a:latin typeface="+mj-lt"/>
                <a:cs typeface="Arial" pitchFamily="34" charset="0"/>
              </a:rPr>
              <a:t>desentralisasi</a:t>
            </a:r>
            <a:r>
              <a:rPr lang="en-US" sz="2600" dirty="0" smtClean="0">
                <a:latin typeface="+mj-lt"/>
                <a:cs typeface="Arial" pitchFamily="34" charset="0"/>
              </a:rPr>
              <a:t>  </a:t>
            </a:r>
            <a:r>
              <a:rPr lang="en-US" sz="26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2600" dirty="0" smtClean="0">
                <a:latin typeface="+mj-lt"/>
                <a:cs typeface="Arial" pitchFamily="34" charset="0"/>
              </a:rPr>
              <a:t>  </a:t>
            </a:r>
            <a:r>
              <a:rPr lang="en-US" sz="2600" dirty="0" err="1" smtClean="0">
                <a:latin typeface="+mj-lt"/>
                <a:cs typeface="Arial" pitchFamily="34" charset="0"/>
              </a:rPr>
              <a:t>mengatasi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kelemahan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pusat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mengawasi</a:t>
            </a:r>
            <a:r>
              <a:rPr lang="en-US" sz="2600" dirty="0" smtClean="0">
                <a:latin typeface="+mj-lt"/>
                <a:cs typeface="Arial" pitchFamily="34" charset="0"/>
              </a:rPr>
              <a:t> program </a:t>
            </a:r>
            <a:r>
              <a:rPr lang="en-US" sz="2600" dirty="0" err="1" smtClean="0">
                <a:latin typeface="+mj-lt"/>
                <a:cs typeface="Arial" pitchFamily="34" charset="0"/>
              </a:rPr>
              <a:t>programnya</a:t>
            </a:r>
            <a:r>
              <a:rPr lang="en-US" sz="2600" dirty="0" smtClean="0">
                <a:latin typeface="+mj-lt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2600" b="1" dirty="0" err="1" smtClean="0">
                <a:latin typeface="+mj-lt"/>
                <a:cs typeface="Arial" pitchFamily="34" charset="0"/>
              </a:rPr>
              <a:t>Segi</a:t>
            </a:r>
            <a:r>
              <a:rPr lang="en-US" sz="2600" b="1" dirty="0" smtClean="0">
                <a:latin typeface="+mj-lt"/>
                <a:cs typeface="Arial" pitchFamily="34" charset="0"/>
              </a:rPr>
              <a:t> </a:t>
            </a:r>
            <a:r>
              <a:rPr lang="en-US" sz="2600" b="1" dirty="0" err="1" smtClean="0">
                <a:latin typeface="+mj-lt"/>
                <a:cs typeface="Arial" pitchFamily="34" charset="0"/>
              </a:rPr>
              <a:t>percepatan</a:t>
            </a:r>
            <a:r>
              <a:rPr lang="en-US" sz="2600" b="1" dirty="0">
                <a:latin typeface="+mj-lt"/>
                <a:cs typeface="Arial" pitchFamily="34" charset="0"/>
              </a:rPr>
              <a:t> </a:t>
            </a:r>
            <a:r>
              <a:rPr lang="en-US" sz="2600" b="1" dirty="0" err="1" smtClean="0">
                <a:latin typeface="+mj-lt"/>
                <a:cs typeface="Arial" pitchFamily="34" charset="0"/>
              </a:rPr>
              <a:t>pembangunan</a:t>
            </a:r>
            <a:r>
              <a:rPr lang="en-US" sz="2600" b="1" dirty="0" smtClean="0">
                <a:latin typeface="+mj-lt"/>
                <a:cs typeface="Arial" pitchFamily="34" charset="0"/>
              </a:rPr>
              <a:t> : </a:t>
            </a:r>
            <a:r>
              <a:rPr lang="en-US" sz="2600" dirty="0" err="1" smtClean="0">
                <a:latin typeface="+mj-lt"/>
                <a:cs typeface="Arial" pitchFamily="34" charset="0"/>
              </a:rPr>
              <a:t>desentralisasi</a:t>
            </a:r>
            <a:r>
              <a:rPr lang="en-US" sz="2600" dirty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meningkatkan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persaingan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positif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antar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memberikan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kepada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sehingga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mendorong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melakukan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b="1" dirty="0" err="1" smtClean="0">
                <a:latin typeface="+mj-lt"/>
                <a:cs typeface="Arial" pitchFamily="34" charset="0"/>
              </a:rPr>
              <a:t>inovasi</a:t>
            </a:r>
            <a:r>
              <a:rPr lang="en-US" sz="2600" b="1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rangka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meningkatkan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kualitas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kepada</a:t>
            </a:r>
            <a:r>
              <a:rPr lang="en-US" sz="2600" dirty="0" smtClean="0">
                <a:latin typeface="+mj-lt"/>
                <a:cs typeface="Arial" pitchFamily="34" charset="0"/>
              </a:rPr>
              <a:t> </a:t>
            </a:r>
            <a:r>
              <a:rPr lang="en-US" sz="26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4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Desentralisasi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382000" cy="6324600"/>
          </a:xfrm>
        </p:spPr>
        <p:txBody>
          <a:bodyPr>
            <a:noAutofit/>
          </a:bodyPr>
          <a:lstStyle/>
          <a:p>
            <a:pPr marL="0" lvl="1" indent="0">
              <a:buNone/>
            </a:pPr>
            <a:r>
              <a:rPr lang="en-US" sz="2400" b="1" dirty="0" err="1" smtClean="0">
                <a:latin typeface="+mj-lt"/>
              </a:rPr>
              <a:t>Desentralisasi</a:t>
            </a:r>
            <a:r>
              <a:rPr lang="id-ID" sz="2400" b="1" dirty="0" smtClean="0">
                <a:latin typeface="+mj-lt"/>
              </a:rPr>
              <a:t> :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adalah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penyerahan</a:t>
            </a:r>
            <a:r>
              <a:rPr lang="en-US" sz="2400" dirty="0">
                <a:latin typeface="+mj-lt"/>
              </a:rPr>
              <a:t> Urusan Pemerintahan </a:t>
            </a:r>
            <a:r>
              <a:rPr lang="en-US" sz="2400" dirty="0" err="1">
                <a:latin typeface="+mj-lt"/>
              </a:rPr>
              <a:t>oleh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Pusat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kepada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otonom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berdasarkan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Asas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Otonomi</a:t>
            </a:r>
            <a:r>
              <a:rPr lang="en-US" sz="2400" dirty="0">
                <a:latin typeface="+mj-lt"/>
              </a:rPr>
              <a:t>.  </a:t>
            </a:r>
            <a:endParaRPr lang="en-US" sz="2400" dirty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b="1" dirty="0" err="1" smtClean="0">
                <a:latin typeface="+mj-lt"/>
                <a:cs typeface="Arial" pitchFamily="34" charset="0"/>
              </a:rPr>
              <a:t>Kelebihan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latin typeface="+mj-lt"/>
                <a:cs typeface="Arial" pitchFamily="34" charset="0"/>
              </a:rPr>
              <a:t>Desentralisasi</a:t>
            </a:r>
            <a:r>
              <a:rPr lang="en-US" sz="2400" b="1" dirty="0">
                <a:latin typeface="+mj-lt"/>
                <a:cs typeface="Arial" pitchFamily="34" charset="0"/>
              </a:rPr>
              <a:t> 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2400" dirty="0" err="1" smtClean="0">
                <a:latin typeface="+mj-lt"/>
                <a:cs typeface="Arial" pitchFamily="34" charset="0"/>
              </a:rPr>
              <a:t>Mengurangi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bertumpuknya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pekerjaan</a:t>
            </a:r>
            <a:r>
              <a:rPr lang="en-US" sz="2400" dirty="0" smtClean="0">
                <a:latin typeface="+mj-lt"/>
                <a:cs typeface="Arial" pitchFamily="34" charset="0"/>
              </a:rPr>
              <a:t> di </a:t>
            </a:r>
            <a:r>
              <a:rPr lang="en-US" sz="2400" dirty="0" err="1" smtClean="0">
                <a:latin typeface="+mj-lt"/>
                <a:cs typeface="Arial" pitchFamily="34" charset="0"/>
              </a:rPr>
              <a:t>pusat</a:t>
            </a:r>
            <a:endParaRPr lang="en-US" sz="2400" dirty="0">
              <a:latin typeface="+mj-lt"/>
              <a:cs typeface="Arial" pitchFamily="34" charset="0"/>
            </a:endParaRPr>
          </a:p>
          <a:p>
            <a:pPr marL="742950" indent="-742950">
              <a:buFont typeface="+mj-lt"/>
              <a:buAutoNum type="alphaLcPeriod"/>
            </a:pPr>
            <a:r>
              <a:rPr lang="en-US" sz="24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menghadapi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masalah</a:t>
            </a:r>
            <a:r>
              <a:rPr lang="en-US" sz="2400" dirty="0" smtClean="0">
                <a:latin typeface="+mj-lt"/>
                <a:cs typeface="Arial" pitchFamily="34" charset="0"/>
              </a:rPr>
              <a:t>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mendesak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 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membutuhkan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tindakan</a:t>
            </a:r>
            <a:r>
              <a:rPr lang="en-US" sz="2400" dirty="0" smtClean="0">
                <a:latin typeface="+mj-lt"/>
                <a:cs typeface="Arial" pitchFamily="34" charset="0"/>
              </a:rPr>
              <a:t>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cepat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tidak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perlu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lagi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menunggu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instruksi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dari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pusat</a:t>
            </a:r>
            <a:endParaRPr lang="en-US" sz="2400" dirty="0">
              <a:latin typeface="+mj-lt"/>
              <a:cs typeface="Arial" pitchFamily="34" charset="0"/>
            </a:endParaRPr>
          </a:p>
          <a:p>
            <a:pPr marL="742950" indent="-742950">
              <a:buFont typeface="+mj-lt"/>
              <a:buAutoNum type="alphaLcPeriod"/>
            </a:pPr>
            <a:r>
              <a:rPr lang="en-US" sz="24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mengurangai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birokrasi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yg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buruk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karena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setiap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keputusan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dilaksanakan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</a:p>
          <a:p>
            <a:pPr marL="742950" indent="-742950">
              <a:buFont typeface="+mj-lt"/>
              <a:buAutoNum type="alphaLcPeriod"/>
            </a:pPr>
            <a:r>
              <a:rPr lang="en-US" sz="2400" dirty="0" err="1" smtClean="0">
                <a:latin typeface="+mj-lt"/>
                <a:cs typeface="Arial" pitchFamily="34" charset="0"/>
              </a:rPr>
              <a:t>Mngurangi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kmungkinan</a:t>
            </a:r>
            <a:r>
              <a:rPr lang="en-US" sz="2400" dirty="0" smtClean="0">
                <a:latin typeface="+mj-lt"/>
                <a:cs typeface="Arial" pitchFamily="34" charset="0"/>
              </a:rPr>
              <a:t> kesewenang2an </a:t>
            </a:r>
            <a:r>
              <a:rPr lang="en-US" sz="2400" dirty="0" err="1" smtClean="0">
                <a:latin typeface="+mj-lt"/>
                <a:cs typeface="Arial" pitchFamily="34" charset="0"/>
              </a:rPr>
              <a:t>dr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pusat</a:t>
            </a:r>
            <a:endParaRPr lang="en-US" sz="2400" dirty="0">
              <a:latin typeface="+mj-lt"/>
              <a:cs typeface="Arial" pitchFamily="34" charset="0"/>
            </a:endParaRPr>
          </a:p>
          <a:p>
            <a:pPr marL="742950" indent="-742950">
              <a:buFont typeface="+mj-lt"/>
              <a:buAutoNum type="alphaLcPeriod"/>
            </a:pPr>
            <a:r>
              <a:rPr lang="en-US" sz="24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memberikan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kepuasan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bagi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krn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sifatnya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langsung</a:t>
            </a:r>
            <a:r>
              <a:rPr lang="en-US" sz="2400" dirty="0" smtClean="0">
                <a:latin typeface="+mj-lt"/>
                <a:cs typeface="Arial" pitchFamily="34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2936256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382000" cy="6019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Kelemahan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Desentralisasi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Karena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besarnya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organ-organ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m</a:t>
            </a:r>
            <a:r>
              <a:rPr lang="id-ID" sz="2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k</a:t>
            </a:r>
            <a:r>
              <a:rPr lang="id-ID" sz="2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struktur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makin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komle</a:t>
            </a:r>
            <a:r>
              <a:rPr lang="id-ID" sz="2000" dirty="0" smtClean="0">
                <a:latin typeface="Arial" pitchFamily="34" charset="0"/>
                <a:cs typeface="Arial" pitchFamily="34" charset="0"/>
              </a:rPr>
              <a:t>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mempersulit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koordinasi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Keseimbangan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keserasian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antara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bermacam-macam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mudah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terganggu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mendorong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timbulnya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fanatisme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daerah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diambil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memerlukan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waktu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lama.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Diperlukan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beaya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banyak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Konsep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desentralisasi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mengandung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beberapa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kebaikan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yaitu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Memberi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penilaian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tepat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penduduk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beraneka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ragam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meringankan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beban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krn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mungkin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mengenal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potensi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masalah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kebutuhan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/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masy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Unsur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individu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menonjol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krn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ruang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lingkup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berkesempatan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ikut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dlm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control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thdp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tindakan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tingkah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laku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marL="514350" indent="-514350">
              <a:buFont typeface="+mj-lt"/>
              <a:buAutoNum type="arabicPeriod"/>
            </a:pP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1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8001000" cy="4572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3. Dekonsentrasi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09600"/>
            <a:ext cx="8382000" cy="5943600"/>
          </a:xfrm>
        </p:spPr>
        <p:txBody>
          <a:bodyPr>
            <a:no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2400" b="1" dirty="0" smtClean="0">
                <a:latin typeface="+mj-lt"/>
                <a:cs typeface="Arial" pitchFamily="34" charset="0"/>
              </a:rPr>
              <a:t>Dekonsentrasi :</a:t>
            </a:r>
            <a:r>
              <a:rPr lang="en-US" sz="2400" b="1" dirty="0">
                <a:latin typeface="+mj-lt"/>
              </a:rPr>
              <a:t>Dekonsentrasi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adalah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pelimpahan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sebagian</a:t>
            </a:r>
            <a:r>
              <a:rPr lang="en-US" sz="2400" dirty="0">
                <a:latin typeface="+mj-lt"/>
              </a:rPr>
              <a:t> Urusan Pemerintahan yang </a:t>
            </a:r>
            <a:r>
              <a:rPr lang="en-US" sz="2400" dirty="0" err="1">
                <a:latin typeface="+mj-lt"/>
              </a:rPr>
              <a:t>menjadi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kewenangan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Pusat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kepada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gubernur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sebagai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wakil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Pusat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kepada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instansi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vertikal</a:t>
            </a:r>
            <a:r>
              <a:rPr lang="en-US" sz="2400" dirty="0">
                <a:latin typeface="+mj-lt"/>
              </a:rPr>
              <a:t>  di </a:t>
            </a:r>
            <a:r>
              <a:rPr lang="en-US" sz="2400" dirty="0" err="1">
                <a:latin typeface="+mj-lt"/>
              </a:rPr>
              <a:t>wilayah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tertentu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/</a:t>
            </a:r>
            <a:r>
              <a:rPr lang="en-US" sz="2400" dirty="0" err="1">
                <a:latin typeface="+mj-lt"/>
              </a:rPr>
              <a:t>atau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kepada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gubernur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 </a:t>
            </a:r>
            <a:r>
              <a:rPr lang="en-US" sz="2400" dirty="0" err="1">
                <a:latin typeface="+mj-lt"/>
              </a:rPr>
              <a:t>bupati</a:t>
            </a:r>
            <a:r>
              <a:rPr lang="en-US" sz="2400" dirty="0">
                <a:latin typeface="+mj-lt"/>
              </a:rPr>
              <a:t>/</a:t>
            </a:r>
            <a:r>
              <a:rPr lang="en-US" sz="2400" dirty="0" err="1">
                <a:latin typeface="+mj-lt"/>
              </a:rPr>
              <a:t>wali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kota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sebagai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penanggung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jawab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urusan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umum</a:t>
            </a:r>
            <a:r>
              <a:rPr lang="en-US" sz="2400" dirty="0">
                <a:latin typeface="+mj-lt"/>
              </a:rPr>
              <a:t>.  </a:t>
            </a:r>
            <a:endParaRPr lang="en-US" sz="24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en-US" sz="2400" b="1" dirty="0" err="1">
                <a:cs typeface="Arial" pitchFamily="34" charset="0"/>
              </a:rPr>
              <a:t>Kelebihan</a:t>
            </a:r>
            <a:r>
              <a:rPr lang="en-US" sz="2400" b="1" dirty="0">
                <a:cs typeface="Arial" pitchFamily="34" charset="0"/>
              </a:rPr>
              <a:t> Dekonsentrasi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 err="1">
                <a:cs typeface="Arial" pitchFamily="34" charset="0"/>
              </a:rPr>
              <a:t>Secara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politis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akan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dapat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mengurangi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keluhan</a:t>
            </a:r>
            <a:r>
              <a:rPr lang="id-ID" sz="2400" dirty="0" smtClean="0">
                <a:cs typeface="Arial" pitchFamily="34" charset="0"/>
              </a:rPr>
              <a:t>-keluhan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protes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daerah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smtClean="0">
                <a:cs typeface="Arial" pitchFamily="34" charset="0"/>
              </a:rPr>
              <a:t>t</a:t>
            </a:r>
            <a:r>
              <a:rPr lang="id-ID" sz="2400" dirty="0" smtClean="0">
                <a:cs typeface="Arial" pitchFamily="34" charset="0"/>
              </a:rPr>
              <a:t>er</a:t>
            </a:r>
            <a:r>
              <a:rPr lang="en-US" sz="2400" dirty="0" smtClean="0">
                <a:cs typeface="Arial" pitchFamily="34" charset="0"/>
              </a:rPr>
              <a:t>h</a:t>
            </a:r>
            <a:r>
              <a:rPr lang="id-ID" sz="2400" dirty="0" smtClean="0">
                <a:cs typeface="Arial" pitchFamily="34" charset="0"/>
              </a:rPr>
              <a:t>a</a:t>
            </a:r>
            <a:r>
              <a:rPr lang="en-US" sz="2400" dirty="0" smtClean="0">
                <a:cs typeface="Arial" pitchFamily="34" charset="0"/>
              </a:rPr>
              <a:t>d</a:t>
            </a:r>
            <a:r>
              <a:rPr lang="id-ID" sz="2400" dirty="0" smtClean="0">
                <a:cs typeface="Arial" pitchFamily="34" charset="0"/>
              </a:rPr>
              <a:t>ap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kebijakan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pemerintah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pusat</a:t>
            </a:r>
            <a:r>
              <a:rPr lang="en-US" sz="2400" dirty="0"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 err="1">
                <a:cs typeface="Arial" pitchFamily="34" charset="0"/>
              </a:rPr>
              <a:t>Secara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ekonomi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aparat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dekonsentrasi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dapat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membantu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pemerintah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merumuskan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perencanaan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pelaksanaan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melalui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informasi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yg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intensif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yg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disampaikan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dr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daerah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pusat</a:t>
            </a:r>
            <a:r>
              <a:rPr lang="en-US" sz="2400" dirty="0">
                <a:cs typeface="Arial" pitchFamily="34" charset="0"/>
              </a:rPr>
              <a:t>. </a:t>
            </a:r>
            <a:r>
              <a:rPr lang="en-US" sz="2400" dirty="0" err="1">
                <a:cs typeface="Arial" pitchFamily="34" charset="0"/>
              </a:rPr>
              <a:t>Dapat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melindungi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daerah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dr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eksploitasi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ekonomi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oleh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sekelopok</a:t>
            </a:r>
            <a:r>
              <a:rPr lang="en-US" sz="2400" dirty="0">
                <a:cs typeface="Arial" pitchFamily="34" charset="0"/>
              </a:rPr>
              <a:t> orang. 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68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3000" dirty="0">
                <a:latin typeface="+mj-lt"/>
                <a:cs typeface="Arial" pitchFamily="34" charset="0"/>
              </a:rPr>
              <a:t>Dekonsentrasi </a:t>
            </a:r>
            <a:r>
              <a:rPr lang="en-US" sz="3000" dirty="0" err="1" smtClean="0">
                <a:latin typeface="+mj-lt"/>
                <a:cs typeface="Arial" pitchFamily="34" charset="0"/>
              </a:rPr>
              <a:t>mem</a:t>
            </a:r>
            <a:r>
              <a:rPr lang="id-ID" sz="3000" dirty="0" smtClean="0">
                <a:latin typeface="+mj-lt"/>
                <a:cs typeface="Arial" pitchFamily="34" charset="0"/>
              </a:rPr>
              <a:t>u</a:t>
            </a:r>
            <a:r>
              <a:rPr lang="en-US" sz="3000" dirty="0" err="1" smtClean="0">
                <a:latin typeface="+mj-lt"/>
                <a:cs typeface="Arial" pitchFamily="34" charset="0"/>
              </a:rPr>
              <a:t>ngkinkan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kontak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langsung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pemerintah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dengan</a:t>
            </a:r>
            <a:r>
              <a:rPr lang="en-US" sz="3000" dirty="0">
                <a:latin typeface="+mj-lt"/>
                <a:cs typeface="Arial" pitchFamily="34" charset="0"/>
              </a:rPr>
              <a:t> yang </a:t>
            </a:r>
            <a:r>
              <a:rPr lang="en-US" sz="3000" dirty="0" err="1" smtClean="0">
                <a:latin typeface="+mj-lt"/>
                <a:cs typeface="Arial" pitchFamily="34" charset="0"/>
              </a:rPr>
              <a:t>diperintah</a:t>
            </a:r>
            <a:r>
              <a:rPr lang="en-US" sz="3000" dirty="0" smtClean="0">
                <a:latin typeface="+mj-lt"/>
                <a:cs typeface="Arial" pitchFamily="34" charset="0"/>
              </a:rPr>
              <a:t>.</a:t>
            </a:r>
            <a:endParaRPr lang="id-ID" sz="3000" dirty="0" smtClean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en-US" sz="3000" dirty="0" err="1" smtClean="0">
                <a:latin typeface="+mj-lt"/>
                <a:cs typeface="Arial" pitchFamily="34" charset="0"/>
              </a:rPr>
              <a:t>Dapat</a:t>
            </a:r>
            <a:r>
              <a:rPr lang="en-US" sz="3000" dirty="0" smtClean="0">
                <a:latin typeface="+mj-lt"/>
                <a:cs typeface="Arial" pitchFamily="34" charset="0"/>
              </a:rPr>
              <a:t> </a:t>
            </a:r>
            <a:r>
              <a:rPr lang="en-US" sz="3000" b="1" dirty="0" err="1">
                <a:latin typeface="+mj-lt"/>
                <a:cs typeface="Arial" pitchFamily="34" charset="0"/>
              </a:rPr>
              <a:t>mengamankan</a:t>
            </a:r>
            <a:r>
              <a:rPr lang="en-US" sz="3000" b="1" dirty="0">
                <a:latin typeface="+mj-lt"/>
                <a:cs typeface="Arial" pitchFamily="34" charset="0"/>
              </a:rPr>
              <a:t> </a:t>
            </a:r>
            <a:r>
              <a:rPr lang="en-US" sz="3000" b="1" dirty="0" err="1">
                <a:latin typeface="+mj-lt"/>
                <a:cs typeface="Arial" pitchFamily="34" charset="0"/>
              </a:rPr>
              <a:t>pelaksanaan</a:t>
            </a:r>
            <a:r>
              <a:rPr lang="en-US" sz="3000" b="1" dirty="0">
                <a:latin typeface="+mj-lt"/>
                <a:cs typeface="Arial" pitchFamily="34" charset="0"/>
              </a:rPr>
              <a:t> </a:t>
            </a:r>
            <a:r>
              <a:rPr lang="en-US" sz="3000" b="1" dirty="0" err="1">
                <a:latin typeface="+mj-lt"/>
                <a:cs typeface="Arial" pitchFamily="34" charset="0"/>
              </a:rPr>
              <a:t>kebijakan</a:t>
            </a:r>
            <a:r>
              <a:rPr lang="en-US" sz="3000" b="1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pemerintah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pusat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atau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kebijakan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nasional</a:t>
            </a:r>
            <a:r>
              <a:rPr lang="en-US" sz="3000" dirty="0">
                <a:latin typeface="+mj-lt"/>
                <a:cs typeface="Arial" pitchFamily="34" charset="0"/>
              </a:rPr>
              <a:t> di </a:t>
            </a:r>
            <a:r>
              <a:rPr lang="en-US" sz="3000" dirty="0" err="1">
                <a:latin typeface="+mj-lt"/>
                <a:cs typeface="Arial" pitchFamily="34" charset="0"/>
              </a:rPr>
              <a:t>bidang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politik</a:t>
            </a:r>
            <a:r>
              <a:rPr lang="en-US" sz="3000" dirty="0">
                <a:latin typeface="+mj-lt"/>
                <a:cs typeface="Arial" pitchFamily="34" charset="0"/>
              </a:rPr>
              <a:t>, </a:t>
            </a:r>
            <a:r>
              <a:rPr lang="en-US" sz="3000" dirty="0" err="1">
                <a:latin typeface="+mj-lt"/>
                <a:cs typeface="Arial" pitchFamily="34" charset="0"/>
              </a:rPr>
              <a:t>ekonomi</a:t>
            </a:r>
            <a:r>
              <a:rPr lang="en-US" sz="3000" dirty="0">
                <a:latin typeface="+mj-lt"/>
                <a:cs typeface="Arial" pitchFamily="34" charset="0"/>
              </a:rPr>
              <a:t>, </a:t>
            </a:r>
            <a:r>
              <a:rPr lang="en-US" sz="3000" dirty="0" err="1">
                <a:latin typeface="+mj-lt"/>
                <a:cs typeface="Arial" pitchFamily="34" charset="0"/>
              </a:rPr>
              <a:t>dan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administrasi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dapat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menjadi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alat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efektif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untuk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menjamin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persatuan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dan</a:t>
            </a:r>
            <a:r>
              <a:rPr lang="en-US" sz="3000" dirty="0">
                <a:latin typeface="+mj-lt"/>
                <a:cs typeface="Arial" pitchFamily="34" charset="0"/>
              </a:rPr>
              <a:t> </a:t>
            </a:r>
            <a:r>
              <a:rPr lang="en-US" sz="3000" dirty="0" err="1">
                <a:latin typeface="+mj-lt"/>
                <a:cs typeface="Arial" pitchFamily="34" charset="0"/>
              </a:rPr>
              <a:t>kesatuan</a:t>
            </a:r>
            <a:r>
              <a:rPr lang="en-US" sz="3000" dirty="0">
                <a:latin typeface="+mj-lt"/>
                <a:cs typeface="Arial" pitchFamily="34" charset="0"/>
              </a:rPr>
              <a:t>.  </a:t>
            </a:r>
          </a:p>
          <a:p>
            <a:pPr lvl="0" fontAlgn="base"/>
            <a:r>
              <a:rPr lang="en-US" sz="3000" b="1" dirty="0" err="1">
                <a:latin typeface="+mj-lt"/>
              </a:rPr>
              <a:t>Instansi</a:t>
            </a:r>
            <a:r>
              <a:rPr lang="en-US" sz="3000" b="1" dirty="0">
                <a:latin typeface="+mj-lt"/>
              </a:rPr>
              <a:t> </a:t>
            </a:r>
            <a:r>
              <a:rPr lang="en-US" sz="3000" b="1" dirty="0" err="1">
                <a:latin typeface="+mj-lt"/>
              </a:rPr>
              <a:t>Vertikal</a:t>
            </a:r>
            <a:r>
              <a:rPr lang="en-US" sz="3000" b="1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adalah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perangkat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kementerian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dan</a:t>
            </a:r>
            <a:r>
              <a:rPr lang="en-US" sz="3000" dirty="0">
                <a:latin typeface="+mj-lt"/>
              </a:rPr>
              <a:t>/</a:t>
            </a:r>
            <a:r>
              <a:rPr lang="en-US" sz="3000" dirty="0" err="1">
                <a:latin typeface="+mj-lt"/>
              </a:rPr>
              <a:t>atau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lembaga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pemerintah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nonkementerian</a:t>
            </a:r>
            <a:r>
              <a:rPr lang="en-US" sz="3000" dirty="0">
                <a:latin typeface="+mj-lt"/>
              </a:rPr>
              <a:t> yang </a:t>
            </a:r>
            <a:r>
              <a:rPr lang="en-US" sz="3000" dirty="0" err="1">
                <a:latin typeface="+mj-lt"/>
              </a:rPr>
              <a:t>mengurus</a:t>
            </a:r>
            <a:r>
              <a:rPr lang="en-US" sz="3000" dirty="0">
                <a:latin typeface="+mj-lt"/>
              </a:rPr>
              <a:t> Urusan Pemerintahan yang </a:t>
            </a:r>
            <a:r>
              <a:rPr lang="en-US" sz="3000" dirty="0" err="1">
                <a:latin typeface="+mj-lt"/>
              </a:rPr>
              <a:t>tidak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diserahkan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kepada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daerah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otonom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dalam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wilayah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tertentu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dalam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rangka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smtClean="0">
                <a:latin typeface="+mj-lt"/>
              </a:rPr>
              <a:t>Dekonsentrasi</a:t>
            </a:r>
            <a:r>
              <a:rPr lang="en-US" sz="3000" dirty="0">
                <a:latin typeface="+mj-lt"/>
              </a:rPr>
              <a:t>.  </a:t>
            </a:r>
            <a:endParaRPr lang="id-ID" sz="3000" dirty="0">
              <a:latin typeface="+mj-lt"/>
            </a:endParaRPr>
          </a:p>
          <a:p>
            <a:pPr marL="0" indent="0">
              <a:buNone/>
            </a:pPr>
            <a:endParaRPr lang="en-US" sz="3000" dirty="0">
              <a:latin typeface="+mj-lt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433998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2400" b="1" dirty="0">
                <a:cs typeface="Arial" pitchFamily="34" charset="0"/>
              </a:rPr>
              <a:t>Wilayah </a:t>
            </a:r>
            <a:r>
              <a:rPr lang="en-US" sz="2400" b="1" dirty="0" err="1">
                <a:cs typeface="Arial" pitchFamily="34" charset="0"/>
              </a:rPr>
              <a:t>adminisrasi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dirty="0">
                <a:cs typeface="Arial" pitchFamily="34" charset="0"/>
              </a:rPr>
              <a:t>ad</a:t>
            </a:r>
            <a:r>
              <a:rPr lang="id-ID" sz="2400" dirty="0">
                <a:cs typeface="Arial" pitchFamily="34" charset="0"/>
              </a:rPr>
              <a:t>a</a:t>
            </a:r>
            <a:r>
              <a:rPr lang="en-US" sz="2400" dirty="0" err="1">
                <a:cs typeface="Arial" pitchFamily="34" charset="0"/>
              </a:rPr>
              <a:t>lah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wilayah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kerja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pejabat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pusat</a:t>
            </a:r>
            <a:r>
              <a:rPr lang="en-US" sz="2400" dirty="0">
                <a:cs typeface="Arial" pitchFamily="34" charset="0"/>
              </a:rPr>
              <a:t>   y</a:t>
            </a:r>
            <a:r>
              <a:rPr lang="id-ID" sz="2400" dirty="0">
                <a:cs typeface="Arial" pitchFamily="34" charset="0"/>
              </a:rPr>
              <a:t>an</a:t>
            </a:r>
            <a:r>
              <a:rPr lang="en-US" sz="2400" dirty="0">
                <a:cs typeface="Arial" pitchFamily="34" charset="0"/>
              </a:rPr>
              <a:t>g  </a:t>
            </a:r>
            <a:r>
              <a:rPr lang="en-US" sz="2400" dirty="0" err="1">
                <a:cs typeface="Arial" pitchFamily="34" charset="0"/>
              </a:rPr>
              <a:t>menyelenggarakan</a:t>
            </a:r>
            <a:r>
              <a:rPr lang="en-US" sz="2400" dirty="0">
                <a:cs typeface="Arial" pitchFamily="34" charset="0"/>
              </a:rPr>
              <a:t> k</a:t>
            </a:r>
            <a:r>
              <a:rPr lang="id-ID" sz="2400" dirty="0">
                <a:cs typeface="Arial" pitchFamily="34" charset="0"/>
              </a:rPr>
              <a:t>e</a:t>
            </a:r>
            <a:r>
              <a:rPr lang="en-US" sz="2400" dirty="0" err="1">
                <a:cs typeface="Arial" pitchFamily="34" charset="0"/>
              </a:rPr>
              <a:t>bijakan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administrasi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didaerah</a:t>
            </a:r>
            <a:r>
              <a:rPr lang="en-US" sz="2400" dirty="0">
                <a:cs typeface="Arial" pitchFamily="34" charset="0"/>
              </a:rPr>
              <a:t> s</a:t>
            </a:r>
            <a:r>
              <a:rPr lang="id-ID" sz="2400" dirty="0">
                <a:cs typeface="Arial" pitchFamily="34" charset="0"/>
              </a:rPr>
              <a:t>e</a:t>
            </a:r>
            <a:r>
              <a:rPr lang="en-US" sz="2400" dirty="0">
                <a:cs typeface="Arial" pitchFamily="34" charset="0"/>
              </a:rPr>
              <a:t>b</a:t>
            </a:r>
            <a:r>
              <a:rPr lang="id-ID" sz="2400" dirty="0">
                <a:cs typeface="Arial" pitchFamily="34" charset="0"/>
              </a:rPr>
              <a:t>a</a:t>
            </a:r>
            <a:r>
              <a:rPr lang="en-US" sz="2400" dirty="0">
                <a:cs typeface="Arial" pitchFamily="34" charset="0"/>
              </a:rPr>
              <a:t>g</a:t>
            </a:r>
            <a:r>
              <a:rPr lang="id-ID" sz="2400" dirty="0">
                <a:cs typeface="Arial" pitchFamily="34" charset="0"/>
              </a:rPr>
              <a:t>ai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wakil</a:t>
            </a:r>
            <a:r>
              <a:rPr lang="en-US" sz="2400" dirty="0">
                <a:cs typeface="Arial" pitchFamily="34" charset="0"/>
              </a:rPr>
              <a:t> d</a:t>
            </a:r>
            <a:r>
              <a:rPr lang="id-ID" sz="2400" dirty="0">
                <a:cs typeface="Arial" pitchFamily="34" charset="0"/>
              </a:rPr>
              <a:t>ari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pemerintah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pusat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000" dirty="0">
                <a:cs typeface="Arial" pitchFamily="34" charset="0"/>
              </a:rPr>
              <a:t>(</a:t>
            </a:r>
            <a:r>
              <a:rPr lang="en-US" sz="2000" dirty="0" err="1">
                <a:cs typeface="Arial" pitchFamily="34" charset="0"/>
              </a:rPr>
              <a:t>terbentuk</a:t>
            </a:r>
            <a:r>
              <a:rPr lang="en-US" sz="2000" dirty="0">
                <a:cs typeface="Arial" pitchFamily="34" charset="0"/>
              </a:rPr>
              <a:t> </a:t>
            </a:r>
            <a:r>
              <a:rPr lang="en-US" sz="2000" dirty="0" err="1">
                <a:cs typeface="Arial" pitchFamily="34" charset="0"/>
              </a:rPr>
              <a:t>krn</a:t>
            </a:r>
            <a:r>
              <a:rPr lang="en-US" sz="2000" dirty="0">
                <a:cs typeface="Arial" pitchFamily="34" charset="0"/>
              </a:rPr>
              <a:t> </a:t>
            </a:r>
            <a:r>
              <a:rPr lang="en-US" sz="2000" dirty="0" err="1">
                <a:cs typeface="Arial" pitchFamily="34" charset="0"/>
              </a:rPr>
              <a:t>adanya</a:t>
            </a:r>
            <a:r>
              <a:rPr lang="en-US" sz="2000" dirty="0">
                <a:cs typeface="Arial" pitchFamily="34" charset="0"/>
              </a:rPr>
              <a:t> </a:t>
            </a:r>
            <a:r>
              <a:rPr lang="en-US" sz="2000" dirty="0" err="1">
                <a:cs typeface="Arial" pitchFamily="34" charset="0"/>
              </a:rPr>
              <a:t>dekonsentrasi</a:t>
            </a:r>
            <a:r>
              <a:rPr lang="en-US" sz="2000" dirty="0">
                <a:cs typeface="Arial" pitchFamily="34" charset="0"/>
              </a:rPr>
              <a:t>). </a:t>
            </a:r>
          </a:p>
          <a:p>
            <a:r>
              <a:rPr lang="en-US" sz="2400" dirty="0" err="1">
                <a:cs typeface="Arial" pitchFamily="34" charset="0"/>
              </a:rPr>
              <a:t>Pejabat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pusat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membuat</a:t>
            </a:r>
            <a:r>
              <a:rPr lang="en-US" sz="2400" dirty="0">
                <a:cs typeface="Arial" pitchFamily="34" charset="0"/>
              </a:rPr>
              <a:t> kantor-2 &amp; </a:t>
            </a:r>
            <a:r>
              <a:rPr lang="en-US" sz="2400" dirty="0" err="1">
                <a:cs typeface="Arial" pitchFamily="34" charset="0"/>
              </a:rPr>
              <a:t>fasilitasnya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yg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mrpkan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cabang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dr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kantor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pusat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yg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disebut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instansi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vertikal</a:t>
            </a:r>
            <a:endParaRPr lang="en-US" sz="2400" dirty="0">
              <a:cs typeface="Arial" pitchFamily="34" charset="0"/>
            </a:endParaRPr>
          </a:p>
          <a:p>
            <a:r>
              <a:rPr lang="en-US" sz="2400" dirty="0" err="1">
                <a:cs typeface="Arial" pitchFamily="34" charset="0"/>
              </a:rPr>
              <a:t>Instansi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vertikal</a:t>
            </a:r>
            <a:r>
              <a:rPr lang="en-US" sz="2400" dirty="0">
                <a:cs typeface="Arial" pitchFamily="34" charset="0"/>
              </a:rPr>
              <a:t> ad</a:t>
            </a:r>
            <a:r>
              <a:rPr lang="id-ID" sz="2400" dirty="0">
                <a:cs typeface="Arial" pitchFamily="34" charset="0"/>
              </a:rPr>
              <a:t>a</a:t>
            </a:r>
            <a:r>
              <a:rPr lang="en-US" sz="2400" dirty="0">
                <a:cs typeface="Arial" pitchFamily="34" charset="0"/>
              </a:rPr>
              <a:t>l</a:t>
            </a:r>
            <a:r>
              <a:rPr lang="id-ID" sz="2400" dirty="0">
                <a:cs typeface="Arial" pitchFamily="34" charset="0"/>
              </a:rPr>
              <a:t>a</a:t>
            </a:r>
            <a:r>
              <a:rPr lang="en-US" sz="2400" dirty="0">
                <a:cs typeface="Arial" pitchFamily="34" charset="0"/>
              </a:rPr>
              <a:t>h </a:t>
            </a:r>
            <a:r>
              <a:rPr lang="en-US" sz="2400" dirty="0" err="1">
                <a:cs typeface="Arial" pitchFamily="34" charset="0"/>
              </a:rPr>
              <a:t>lembaga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pmerintah</a:t>
            </a:r>
            <a:r>
              <a:rPr lang="en-US" sz="2400" dirty="0">
                <a:cs typeface="Arial" pitchFamily="34" charset="0"/>
              </a:rPr>
              <a:t> y</a:t>
            </a:r>
            <a:r>
              <a:rPr lang="id-ID" sz="2400" dirty="0">
                <a:cs typeface="Arial" pitchFamily="34" charset="0"/>
              </a:rPr>
              <a:t>an</a:t>
            </a:r>
            <a:r>
              <a:rPr lang="en-US" sz="2400" dirty="0">
                <a:cs typeface="Arial" pitchFamily="34" charset="0"/>
              </a:rPr>
              <a:t>g m</a:t>
            </a:r>
            <a:r>
              <a:rPr lang="id-ID" sz="2400" dirty="0">
                <a:cs typeface="Arial" pitchFamily="34" charset="0"/>
              </a:rPr>
              <a:t>eru</a:t>
            </a:r>
            <a:r>
              <a:rPr lang="en-US" sz="2400" dirty="0">
                <a:cs typeface="Arial" pitchFamily="34" charset="0"/>
              </a:rPr>
              <a:t>p</a:t>
            </a:r>
            <a:r>
              <a:rPr lang="id-ID" sz="2400" dirty="0">
                <a:cs typeface="Arial" pitchFamily="34" charset="0"/>
              </a:rPr>
              <a:t>a</a:t>
            </a:r>
            <a:r>
              <a:rPr lang="en-US" sz="2400" dirty="0">
                <a:cs typeface="Arial" pitchFamily="34" charset="0"/>
              </a:rPr>
              <a:t>k</a:t>
            </a:r>
            <a:r>
              <a:rPr lang="id-ID" sz="2400" dirty="0">
                <a:cs typeface="Arial" pitchFamily="34" charset="0"/>
              </a:rPr>
              <a:t>a</a:t>
            </a:r>
            <a:r>
              <a:rPr lang="en-US" sz="2400" dirty="0">
                <a:cs typeface="Arial" pitchFamily="34" charset="0"/>
              </a:rPr>
              <a:t>n </a:t>
            </a:r>
            <a:r>
              <a:rPr lang="en-US" sz="2400" dirty="0" err="1">
                <a:cs typeface="Arial" pitchFamily="34" charset="0"/>
              </a:rPr>
              <a:t>cabang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dr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kementerian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pusat</a:t>
            </a:r>
            <a:r>
              <a:rPr lang="en-US" sz="2400" dirty="0">
                <a:cs typeface="Arial" pitchFamily="34" charset="0"/>
              </a:rPr>
              <a:t> y</a:t>
            </a:r>
            <a:r>
              <a:rPr lang="id-ID" sz="2400" dirty="0">
                <a:cs typeface="Arial" pitchFamily="34" charset="0"/>
              </a:rPr>
              <a:t>an</a:t>
            </a:r>
            <a:r>
              <a:rPr lang="en-US" sz="2400" dirty="0">
                <a:cs typeface="Arial" pitchFamily="34" charset="0"/>
              </a:rPr>
              <a:t>g </a:t>
            </a:r>
            <a:r>
              <a:rPr lang="en-US" sz="2400" dirty="0" err="1">
                <a:cs typeface="Arial" pitchFamily="34" charset="0"/>
              </a:rPr>
              <a:t>berada</a:t>
            </a:r>
            <a:r>
              <a:rPr lang="en-US" sz="2400" dirty="0">
                <a:cs typeface="Arial" pitchFamily="34" charset="0"/>
              </a:rPr>
              <a:t> di </a:t>
            </a:r>
            <a:r>
              <a:rPr lang="en-US" sz="2400" dirty="0" err="1">
                <a:cs typeface="Arial" pitchFamily="34" charset="0"/>
              </a:rPr>
              <a:t>wilayah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adminisrasi</a:t>
            </a:r>
            <a:r>
              <a:rPr lang="en-US" sz="2400" dirty="0">
                <a:cs typeface="Arial" pitchFamily="34" charset="0"/>
              </a:rPr>
              <a:t> s</a:t>
            </a:r>
            <a:r>
              <a:rPr lang="id-ID" sz="2400" dirty="0">
                <a:cs typeface="Arial" pitchFamily="34" charset="0"/>
              </a:rPr>
              <a:t>e</a:t>
            </a:r>
            <a:r>
              <a:rPr lang="en-US" sz="2400" dirty="0">
                <a:cs typeface="Arial" pitchFamily="34" charset="0"/>
              </a:rPr>
              <a:t>b</a:t>
            </a:r>
            <a:r>
              <a:rPr lang="id-ID" sz="2400" dirty="0">
                <a:cs typeface="Arial" pitchFamily="34" charset="0"/>
              </a:rPr>
              <a:t>a</a:t>
            </a:r>
            <a:r>
              <a:rPr lang="en-US" sz="2400" dirty="0">
                <a:cs typeface="Arial" pitchFamily="34" charset="0"/>
              </a:rPr>
              <a:t>g</a:t>
            </a:r>
            <a:r>
              <a:rPr lang="id-ID" sz="2400" dirty="0">
                <a:cs typeface="Arial" pitchFamily="34" charset="0"/>
              </a:rPr>
              <a:t>ai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kepanjangan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tangan</a:t>
            </a:r>
            <a:r>
              <a:rPr lang="en-US" sz="2400" dirty="0">
                <a:cs typeface="Arial" pitchFamily="34" charset="0"/>
              </a:rPr>
              <a:t> d</a:t>
            </a:r>
            <a:r>
              <a:rPr lang="id-ID" sz="2400" dirty="0">
                <a:cs typeface="Arial" pitchFamily="34" charset="0"/>
              </a:rPr>
              <a:t>ari</a:t>
            </a:r>
            <a:r>
              <a:rPr lang="en-US" sz="2400" dirty="0">
                <a:cs typeface="Arial" pitchFamily="34" charset="0"/>
              </a:rPr>
              <a:t> d</a:t>
            </a:r>
            <a:r>
              <a:rPr lang="id-ID" sz="2400" dirty="0">
                <a:cs typeface="Arial" pitchFamily="34" charset="0"/>
              </a:rPr>
              <a:t>e</a:t>
            </a:r>
            <a:r>
              <a:rPr lang="en-US" sz="2400" dirty="0" err="1">
                <a:cs typeface="Arial" pitchFamily="34" charset="0"/>
              </a:rPr>
              <a:t>partemen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pusat</a:t>
            </a:r>
            <a:r>
              <a:rPr lang="en-US" sz="2400" dirty="0">
                <a:cs typeface="Arial" pitchFamily="34" charset="0"/>
              </a:rPr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55185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000" b="1" dirty="0" err="1" smtClean="0"/>
              <a:t>Pengertian</a:t>
            </a:r>
            <a:r>
              <a:rPr lang="en-US" sz="4000" b="1" dirty="0" smtClean="0"/>
              <a:t> </a:t>
            </a:r>
            <a:r>
              <a:rPr lang="id-ID" sz="4000" b="1" dirty="0" smtClean="0"/>
              <a:t>Sistem</a:t>
            </a:r>
            <a:r>
              <a:rPr lang="en-US" sz="4000" b="1" dirty="0" smtClean="0"/>
              <a:t> </a:t>
            </a:r>
            <a:r>
              <a:rPr lang="en-US" sz="4000" b="1" dirty="0"/>
              <a:t>Pemerintahan</a:t>
            </a:r>
            <a:r>
              <a:rPr lang="id-ID" sz="4000" dirty="0"/>
              <a:t/>
            </a:r>
            <a:br>
              <a:rPr lang="id-ID" sz="4000" dirty="0"/>
            </a:b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4864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2400" b="1" dirty="0" err="1">
                <a:latin typeface="+mj-lt"/>
                <a:cs typeface="Arial" pitchFamily="34" charset="0"/>
              </a:rPr>
              <a:t>Sistem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adalah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himpunan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bagian-bagian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yg</a:t>
            </a:r>
            <a:r>
              <a:rPr lang="en-US" sz="2400" dirty="0">
                <a:latin typeface="+mj-lt"/>
                <a:cs typeface="Arial" pitchFamily="34" charset="0"/>
              </a:rPr>
              <a:t>  </a:t>
            </a:r>
            <a:r>
              <a:rPr lang="en-US" sz="2400" dirty="0" err="1">
                <a:latin typeface="+mj-lt"/>
                <a:cs typeface="Arial" pitchFamily="34" charset="0"/>
              </a:rPr>
              <a:t>saling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berkaitan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dimana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masing-masing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bagian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bekerja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secara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mandiri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bersama-sama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satu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sama</a:t>
            </a:r>
            <a:r>
              <a:rPr lang="en-US" sz="2400" dirty="0">
                <a:latin typeface="+mj-lt"/>
                <a:cs typeface="Arial" pitchFamily="34" charset="0"/>
              </a:rPr>
              <a:t> lain </a:t>
            </a:r>
            <a:r>
              <a:rPr lang="en-US" sz="2400" dirty="0" err="1">
                <a:latin typeface="+mj-lt"/>
                <a:cs typeface="Arial" pitchFamily="34" charset="0"/>
              </a:rPr>
              <a:t>saling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mendukung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semuanya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ditujukan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pada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tujuan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bersama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</a:p>
          <a:p>
            <a:pPr>
              <a:defRPr/>
            </a:pPr>
            <a:r>
              <a:rPr lang="en-US" sz="2400" b="1" dirty="0">
                <a:latin typeface="+mj-lt"/>
                <a:cs typeface="Arial" pitchFamily="34" charset="0"/>
              </a:rPr>
              <a:t>Pemerintahan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berasal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d</a:t>
            </a:r>
            <a:r>
              <a:rPr lang="id-ID" sz="2400" dirty="0" smtClean="0"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latin typeface="+mj-lt"/>
                <a:cs typeface="Arial" pitchFamily="34" charset="0"/>
              </a:rPr>
              <a:t>r</a:t>
            </a:r>
            <a:r>
              <a:rPr lang="id-ID" sz="2400" dirty="0" smtClean="0">
                <a:latin typeface="+mj-lt"/>
                <a:cs typeface="Arial" pitchFamily="34" charset="0"/>
              </a:rPr>
              <a:t>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>
                <a:latin typeface="+mj-lt"/>
                <a:cs typeface="Arial" pitchFamily="34" charset="0"/>
              </a:rPr>
              <a:t>kata </a:t>
            </a:r>
            <a:r>
              <a:rPr lang="en-US" sz="2400" dirty="0" err="1">
                <a:latin typeface="+mj-lt"/>
                <a:cs typeface="Arial" pitchFamily="34" charset="0"/>
              </a:rPr>
              <a:t>pemerintah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smtClean="0">
                <a:latin typeface="+mj-lt"/>
                <a:cs typeface="Arial" pitchFamily="34" charset="0"/>
              </a:rPr>
              <a:t>yang </a:t>
            </a:r>
            <a:r>
              <a:rPr lang="en-US" sz="2400" dirty="0" err="1">
                <a:latin typeface="+mj-lt"/>
                <a:cs typeface="Arial" pitchFamily="34" charset="0"/>
              </a:rPr>
              <a:t>berasal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dari</a:t>
            </a:r>
            <a:r>
              <a:rPr lang="en-US" sz="2400" dirty="0">
                <a:latin typeface="+mj-lt"/>
                <a:cs typeface="Arial" pitchFamily="34" charset="0"/>
              </a:rPr>
              <a:t> kata </a:t>
            </a:r>
            <a:r>
              <a:rPr lang="en-US" sz="2400" dirty="0" err="1">
                <a:latin typeface="+mj-lt"/>
                <a:cs typeface="Arial" pitchFamily="34" charset="0"/>
              </a:rPr>
              <a:t>perintah</a:t>
            </a:r>
            <a:r>
              <a:rPr lang="en-US" sz="2400" dirty="0">
                <a:latin typeface="+mj-lt"/>
                <a:cs typeface="Arial" pitchFamily="34" charset="0"/>
              </a:rPr>
              <a:t>. </a:t>
            </a:r>
          </a:p>
          <a:p>
            <a:pPr>
              <a:defRPr/>
            </a:pPr>
            <a:r>
              <a:rPr lang="en-US" sz="2400" dirty="0">
                <a:latin typeface="+mj-lt"/>
                <a:cs typeface="Arial" pitchFamily="34" charset="0"/>
              </a:rPr>
              <a:t>Menurut </a:t>
            </a:r>
            <a:r>
              <a:rPr lang="en-US" sz="2400" dirty="0" err="1">
                <a:latin typeface="+mj-lt"/>
                <a:cs typeface="Arial" pitchFamily="34" charset="0"/>
              </a:rPr>
              <a:t>Kamus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Bahasa</a:t>
            </a:r>
            <a:r>
              <a:rPr lang="en-US" sz="2400" dirty="0">
                <a:latin typeface="+mj-lt"/>
                <a:cs typeface="Arial" pitchFamily="34" charset="0"/>
              </a:rPr>
              <a:t> Indonesia, kata2 </a:t>
            </a:r>
            <a:r>
              <a:rPr lang="en-US" sz="2400" dirty="0" err="1">
                <a:latin typeface="+mj-lt"/>
                <a:cs typeface="Arial" pitchFamily="34" charset="0"/>
              </a:rPr>
              <a:t>itu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berarti</a:t>
            </a:r>
            <a:r>
              <a:rPr lang="en-US" sz="2400" dirty="0">
                <a:latin typeface="+mj-lt"/>
                <a:cs typeface="Arial" pitchFamily="34" charset="0"/>
              </a:rPr>
              <a:t>:</a:t>
            </a:r>
          </a:p>
          <a:p>
            <a:pPr marL="514350" indent="-514350">
              <a:buFont typeface="+mj-lt"/>
              <a:buAutoNum type="alphaLcPeriod"/>
              <a:defRPr/>
            </a:pPr>
            <a:r>
              <a:rPr lang="en-US" sz="2400" dirty="0" err="1">
                <a:latin typeface="+mj-lt"/>
                <a:cs typeface="Arial" pitchFamily="34" charset="0"/>
              </a:rPr>
              <a:t>Perintah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adalah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perkataan</a:t>
            </a:r>
            <a:r>
              <a:rPr lang="en-US" sz="2400" dirty="0">
                <a:latin typeface="+mj-lt"/>
                <a:cs typeface="Arial" pitchFamily="34" charset="0"/>
              </a:rPr>
              <a:t> yang </a:t>
            </a:r>
            <a:r>
              <a:rPr lang="en-US" sz="2400" dirty="0" err="1">
                <a:latin typeface="+mj-lt"/>
                <a:cs typeface="Arial" pitchFamily="34" charset="0"/>
              </a:rPr>
              <a:t>bermakna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menyuruh</a:t>
            </a:r>
            <a:r>
              <a:rPr lang="en-US" sz="2400" dirty="0">
                <a:latin typeface="+mj-lt"/>
                <a:cs typeface="Arial" pitchFamily="34" charset="0"/>
              </a:rPr>
              <a:t>    </a:t>
            </a:r>
            <a:r>
              <a:rPr lang="en-US" sz="2400" dirty="0" err="1">
                <a:latin typeface="+mj-lt"/>
                <a:cs typeface="Arial" pitchFamily="34" charset="0"/>
              </a:rPr>
              <a:t>melakukan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sesuatau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lphaLcPeriod"/>
              <a:defRPr/>
            </a:pPr>
            <a:r>
              <a:rPr lang="en-US" sz="24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adalah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kekuasaan</a:t>
            </a:r>
            <a:r>
              <a:rPr lang="en-US" sz="2400" dirty="0">
                <a:latin typeface="+mj-lt"/>
                <a:cs typeface="Arial" pitchFamily="34" charset="0"/>
              </a:rPr>
              <a:t> yang </a:t>
            </a:r>
            <a:r>
              <a:rPr lang="en-US" sz="2400" dirty="0" err="1">
                <a:latin typeface="+mj-lt"/>
                <a:cs typeface="Arial" pitchFamily="34" charset="0"/>
              </a:rPr>
              <a:t>memerintah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suatu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wilayah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daerah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atau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smtClean="0">
                <a:latin typeface="+mj-lt"/>
                <a:cs typeface="Arial" pitchFamily="34" charset="0"/>
              </a:rPr>
              <a:t>Negara.</a:t>
            </a:r>
            <a:endParaRPr lang="en-US" sz="2400" dirty="0" smtClean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  <a:defRPr/>
            </a:pPr>
            <a:r>
              <a:rPr lang="en-US" sz="2400" dirty="0" smtClean="0">
                <a:latin typeface="+mj-lt"/>
                <a:cs typeface="Arial" pitchFamily="34" charset="0"/>
              </a:rPr>
              <a:t>Pemerintahan </a:t>
            </a:r>
            <a:r>
              <a:rPr lang="en-US" sz="2400" dirty="0" err="1">
                <a:latin typeface="+mj-lt"/>
                <a:cs typeface="Arial" pitchFamily="34" charset="0"/>
              </a:rPr>
              <a:t>adalah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perbuatan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cara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hal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urusan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dalam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memerintah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  <a:endParaRPr lang="id-ID" sz="2400" dirty="0" smtClean="0">
              <a:latin typeface="+mj-lt"/>
              <a:cs typeface="Arial" pitchFamily="34" charset="0"/>
            </a:endParaRPr>
          </a:p>
          <a:p>
            <a:pPr>
              <a:defRPr/>
            </a:pPr>
            <a:endParaRPr lang="en-US" sz="2400" dirty="0" smtClean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  <a:defRPr/>
            </a:pPr>
            <a:endParaRPr lang="en-US" sz="2400" dirty="0" smtClean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  <a:defRPr/>
            </a:pPr>
            <a:endParaRPr lang="en-US" sz="2400" dirty="0">
              <a:latin typeface="+mj-lt"/>
              <a:cs typeface="Arial" pitchFamily="34" charset="0"/>
            </a:endParaRPr>
          </a:p>
          <a:p>
            <a:pPr>
              <a:defRPr/>
            </a:pPr>
            <a:endParaRPr lang="id-ID" sz="2400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20964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P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embantuan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/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Medebewind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8200"/>
            <a:ext cx="7924800" cy="5715000"/>
          </a:xfrm>
        </p:spPr>
        <p:txBody>
          <a:bodyPr>
            <a:noAutofit/>
          </a:bodyPr>
          <a:lstStyle/>
          <a:p>
            <a:pPr lvl="0" fontAlgn="base"/>
            <a:r>
              <a:rPr lang="en-US" sz="2400" b="1" dirty="0" err="1">
                <a:latin typeface="+mj-lt"/>
              </a:rPr>
              <a:t>Tugas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Pembantuan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adalah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penugasan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dari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Pusat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kepada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otonom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untuk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melaksanakan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sebagian</a:t>
            </a:r>
            <a:r>
              <a:rPr lang="en-US" sz="2400" dirty="0">
                <a:latin typeface="+mj-lt"/>
              </a:rPr>
              <a:t> Urusan Pemerintahan yang </a:t>
            </a:r>
            <a:r>
              <a:rPr lang="en-US" sz="2400" dirty="0" err="1">
                <a:latin typeface="+mj-lt"/>
              </a:rPr>
              <a:t>menjadi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kewenangan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Pusat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atau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dari</a:t>
            </a:r>
            <a:r>
              <a:rPr lang="en-US" sz="2400" dirty="0">
                <a:latin typeface="+mj-lt"/>
              </a:rPr>
              <a:t> 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Daerah </a:t>
            </a:r>
            <a:r>
              <a:rPr lang="en-US" sz="2400" dirty="0" err="1">
                <a:latin typeface="+mj-lt"/>
              </a:rPr>
              <a:t>provinsi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kepada</a:t>
            </a:r>
            <a:r>
              <a:rPr lang="en-US" sz="2400" dirty="0">
                <a:latin typeface="+mj-lt"/>
              </a:rPr>
              <a:t> Daerah </a:t>
            </a:r>
            <a:r>
              <a:rPr lang="en-US" sz="2400" dirty="0" err="1">
                <a:latin typeface="+mj-lt"/>
              </a:rPr>
              <a:t>kabupaten</a:t>
            </a:r>
            <a:r>
              <a:rPr lang="en-US" sz="2400" dirty="0" smtClean="0">
                <a:latin typeface="+mj-lt"/>
              </a:rPr>
              <a:t>/</a:t>
            </a:r>
            <a:r>
              <a:rPr lang="id-ID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kota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untuk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melaksanakan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sebagian</a:t>
            </a:r>
            <a:r>
              <a:rPr lang="en-US" sz="2400" dirty="0">
                <a:latin typeface="+mj-lt"/>
              </a:rPr>
              <a:t> Urusan Pemerintahan yang </a:t>
            </a:r>
            <a:r>
              <a:rPr lang="en-US" sz="2400" dirty="0" err="1">
                <a:latin typeface="+mj-lt"/>
              </a:rPr>
              <a:t>menjadi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kewenangan</a:t>
            </a:r>
            <a:r>
              <a:rPr lang="en-US" sz="2400" dirty="0">
                <a:latin typeface="+mj-lt"/>
              </a:rPr>
              <a:t> Daerah </a:t>
            </a:r>
            <a:r>
              <a:rPr lang="en-US" sz="2400" dirty="0" err="1">
                <a:latin typeface="+mj-lt"/>
              </a:rPr>
              <a:t>provinsi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smtClean="0">
                <a:latin typeface="+mj-lt"/>
              </a:rPr>
              <a:t> </a:t>
            </a:r>
            <a:endParaRPr lang="id-ID" sz="2400" dirty="0">
              <a:latin typeface="+mj-lt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400" dirty="0" err="1" smtClean="0">
                <a:latin typeface="+mj-lt"/>
                <a:cs typeface="Arial" pitchFamily="34" charset="0"/>
              </a:rPr>
              <a:t>Penyerahan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pekerjaan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kepada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daerah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disertai</a:t>
            </a:r>
            <a:r>
              <a:rPr lang="en-US" sz="2400" dirty="0">
                <a:latin typeface="+mj-lt"/>
                <a:cs typeface="Arial" pitchFamily="34" charset="0"/>
              </a:rPr>
              <a:t>  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pembiayaannya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inisiatif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pelaksanaannya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diserahkan</a:t>
            </a:r>
            <a:r>
              <a:rPr lang="en-US" sz="2400" dirty="0">
                <a:latin typeface="+mj-lt"/>
                <a:cs typeface="Arial" pitchFamily="34" charset="0"/>
              </a:rPr>
              <a:t>  </a:t>
            </a:r>
            <a:r>
              <a:rPr lang="en-US" sz="2400" dirty="0" err="1">
                <a:latin typeface="+mj-lt"/>
                <a:cs typeface="Arial" pitchFamily="34" charset="0"/>
              </a:rPr>
              <a:t>pada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daerah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tetapi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tugas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tetap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harus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dipertanggungjawabkan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kepada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pemberi</a:t>
            </a:r>
            <a:r>
              <a:rPr lang="en-US" sz="2400" dirty="0">
                <a:latin typeface="+mj-lt"/>
                <a:cs typeface="Arial" pitchFamily="34" charset="0"/>
              </a:rPr>
              <a:t>  </a:t>
            </a:r>
            <a:r>
              <a:rPr lang="en-US" sz="2400" dirty="0" err="1" smtClean="0">
                <a:latin typeface="+mj-lt"/>
                <a:cs typeface="Arial" pitchFamily="34" charset="0"/>
              </a:rPr>
              <a:t>tugas</a:t>
            </a:r>
            <a:r>
              <a:rPr lang="en-US" sz="2400" dirty="0" smtClean="0">
                <a:latin typeface="+mj-lt"/>
                <a:cs typeface="Arial" pitchFamily="34" charset="0"/>
              </a:rPr>
              <a:t>. DD.</a:t>
            </a:r>
          </a:p>
        </p:txBody>
      </p:sp>
    </p:spTree>
    <p:extLst>
      <p:ext uri="{BB962C8B-B14F-4D97-AF65-F5344CB8AC3E}">
        <p14:creationId xmlns:p14="http://schemas.microsoft.com/office/powerpoint/2010/main" val="209601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153400" cy="4191000"/>
          </a:xfrm>
        </p:spPr>
        <p:txBody>
          <a:bodyPr>
            <a:noAutofit/>
          </a:bodyPr>
          <a:lstStyle/>
          <a:p>
            <a:pPr marL="0" lvl="1" indent="0">
              <a:buNone/>
            </a:pPr>
            <a:r>
              <a:rPr lang="en-US" b="1" dirty="0" err="1">
                <a:latin typeface="+mj-lt"/>
                <a:cs typeface="Arial" pitchFamily="34" charset="0"/>
              </a:rPr>
              <a:t>Tujuan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diberikannya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tugas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pembantuan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adalah</a:t>
            </a:r>
            <a:r>
              <a:rPr lang="en-US" b="1" dirty="0">
                <a:latin typeface="+mj-lt"/>
                <a:cs typeface="Arial" pitchFamily="34" charset="0"/>
              </a:rPr>
              <a:t> :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untuk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meningkatkan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efesiensi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id-ID" dirty="0">
                <a:latin typeface="+mj-lt"/>
                <a:cs typeface="Arial" pitchFamily="34" charset="0"/>
              </a:rPr>
              <a:t>&amp;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efektifitas</a:t>
            </a:r>
            <a:r>
              <a:rPr lang="en-US" dirty="0">
                <a:latin typeface="+mj-lt"/>
                <a:cs typeface="Arial" pitchFamily="34" charset="0"/>
              </a:rPr>
              <a:t>  </a:t>
            </a:r>
            <a:r>
              <a:rPr lang="en-US" dirty="0" err="1">
                <a:latin typeface="+mj-lt"/>
                <a:cs typeface="Arial" pitchFamily="34" charset="0"/>
              </a:rPr>
              <a:t>penyelenggaraan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pembangunan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serta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pelayanan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umum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kpd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masyarakat</a:t>
            </a:r>
            <a:endParaRPr lang="en-US" dirty="0">
              <a:latin typeface="+mj-lt"/>
              <a:cs typeface="Arial" pitchFamily="34" charset="0"/>
            </a:endParaRP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err="1">
                <a:latin typeface="+mj-lt"/>
                <a:cs typeface="Arial" pitchFamily="34" charset="0"/>
              </a:rPr>
              <a:t>Untuk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memperlancar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pelaksanaan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tugas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penyelesaian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permasalahan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serta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membantu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mengembangkan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pembangunan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daerah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desa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sesuai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dengan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potensi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karakteristiknya</a:t>
            </a:r>
            <a:endParaRPr lang="id-ID" dirty="0" smtClean="0">
              <a:latin typeface="+mj-lt"/>
              <a:cs typeface="Arial" pitchFamily="34" charset="0"/>
            </a:endParaRPr>
          </a:p>
          <a:p>
            <a:pPr marL="342900" lvl="1" indent="-342900">
              <a:buFont typeface="Arial" pitchFamily="34" charset="0"/>
              <a:buChar char="•"/>
            </a:pPr>
            <a:endParaRPr lang="en-US" dirty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endParaRPr lang="en-US" sz="2400" dirty="0">
              <a:cs typeface="Arial" pitchFamily="34" charset="0"/>
            </a:endParaRPr>
          </a:p>
          <a:p>
            <a:pPr marL="0" indent="0">
              <a:buNone/>
            </a:pP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5709201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Autofit/>
          </a:bodyPr>
          <a:lstStyle/>
          <a:p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Latar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belakang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perlunya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Pembantuan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desa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 err="1" smtClean="0">
                <a:latin typeface="+mj-lt"/>
                <a:cs typeface="Arial" pitchFamily="34" charset="0"/>
              </a:rPr>
              <a:t>Landasannya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pasal</a:t>
            </a:r>
            <a:r>
              <a:rPr lang="en-US" sz="2400" dirty="0" smtClean="0">
                <a:latin typeface="+mj-lt"/>
                <a:cs typeface="Arial" pitchFamily="34" charset="0"/>
              </a:rPr>
              <a:t> 18 A UUD 1945 </a:t>
            </a:r>
            <a:r>
              <a:rPr lang="en-US" sz="2400" dirty="0" err="1" smtClean="0">
                <a:latin typeface="+mj-lt"/>
                <a:cs typeface="Arial" pitchFamily="34" charset="0"/>
              </a:rPr>
              <a:t>sampai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pada</a:t>
            </a:r>
            <a:r>
              <a:rPr lang="en-US" sz="2400" dirty="0" smtClean="0">
                <a:latin typeface="+mj-lt"/>
                <a:cs typeface="Arial" pitchFamily="34" charset="0"/>
              </a:rPr>
              <a:t> UU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pelaksanaanya</a:t>
            </a:r>
            <a:r>
              <a:rPr lang="en-US" sz="2400" dirty="0" smtClean="0">
                <a:latin typeface="+mj-lt"/>
                <a:cs typeface="Arial" pitchFamily="34" charset="0"/>
              </a:rPr>
              <a:t> : UU No 2</a:t>
            </a:r>
            <a:r>
              <a:rPr lang="id-ID" sz="2400" dirty="0" smtClean="0">
                <a:latin typeface="+mj-lt"/>
                <a:cs typeface="Arial" pitchFamily="34" charset="0"/>
              </a:rPr>
              <a:t>3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Th</a:t>
            </a:r>
            <a:r>
              <a:rPr lang="en-US" sz="2400" dirty="0" smtClean="0">
                <a:latin typeface="+mj-lt"/>
                <a:cs typeface="Arial" pitchFamily="34" charset="0"/>
              </a:rPr>
              <a:t> 20</a:t>
            </a:r>
            <a:r>
              <a:rPr lang="id-ID" sz="2400" dirty="0" smtClean="0">
                <a:latin typeface="+mj-lt"/>
                <a:cs typeface="Arial" pitchFamily="34" charset="0"/>
              </a:rPr>
              <a:t>1</a:t>
            </a:r>
            <a:r>
              <a:rPr lang="en-US" sz="2400" dirty="0" smtClean="0">
                <a:latin typeface="+mj-lt"/>
                <a:cs typeface="Arial" pitchFamily="34" charset="0"/>
              </a:rPr>
              <a:t>4 </a:t>
            </a:r>
            <a:endParaRPr lang="id-ID" sz="2400" dirty="0" smtClean="0">
              <a:latin typeface="+mj-lt"/>
              <a:cs typeface="Arial" pitchFamily="34" charset="0"/>
            </a:endParaRPr>
          </a:p>
          <a:p>
            <a:pPr marL="457200" indent="-457200">
              <a:buAutoNum type="arabicPeriod"/>
            </a:pPr>
            <a:r>
              <a:rPr lang="en-US" sz="2400" dirty="0" err="1" smtClean="0">
                <a:latin typeface="+mj-lt"/>
                <a:cs typeface="Arial" pitchFamily="34" charset="0"/>
              </a:rPr>
              <a:t>Adanya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politacal</a:t>
            </a:r>
            <a:r>
              <a:rPr lang="en-US" sz="2400" dirty="0" smtClean="0">
                <a:latin typeface="+mj-lt"/>
                <a:cs typeface="Arial" pitchFamily="34" charset="0"/>
              </a:rPr>
              <a:t> will/</a:t>
            </a:r>
            <a:r>
              <a:rPr lang="en-US" sz="2400" dirty="0" err="1" smtClean="0">
                <a:latin typeface="+mj-lt"/>
                <a:cs typeface="Arial" pitchFamily="34" charset="0"/>
              </a:rPr>
              <a:t>kemauan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politik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memberikan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2400" dirty="0" smtClean="0">
                <a:latin typeface="+mj-lt"/>
                <a:cs typeface="Arial" pitchFamily="34" charset="0"/>
              </a:rPr>
              <a:t> yang prima k</a:t>
            </a:r>
            <a:r>
              <a:rPr lang="id-ID" sz="2400" dirty="0" smtClean="0">
                <a:latin typeface="+mj-lt"/>
                <a:cs typeface="Arial" pitchFamily="34" charset="0"/>
              </a:rPr>
              <a:t>e</a:t>
            </a:r>
            <a:r>
              <a:rPr lang="en-US" sz="2400" dirty="0" smtClean="0">
                <a:latin typeface="+mj-lt"/>
                <a:cs typeface="Arial" pitchFamily="34" charset="0"/>
              </a:rPr>
              <a:t>p</a:t>
            </a:r>
            <a:r>
              <a:rPr lang="id-ID" sz="2400" dirty="0" smtClean="0"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latin typeface="+mj-lt"/>
                <a:cs typeface="Arial" pitchFamily="34" charset="0"/>
              </a:rPr>
              <a:t>d</a:t>
            </a:r>
            <a:r>
              <a:rPr lang="id-ID" sz="2400" dirty="0" smtClean="0"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2400" dirty="0" smtClean="0">
                <a:latin typeface="+mj-lt"/>
                <a:cs typeface="Arial" pitchFamily="34" charset="0"/>
              </a:rPr>
              <a:t> d</a:t>
            </a:r>
            <a:r>
              <a:rPr lang="id-ID" sz="2400" dirty="0" smtClean="0">
                <a:latin typeface="+mj-lt"/>
                <a:cs typeface="Arial" pitchFamily="34" charset="0"/>
              </a:rPr>
              <a:t>en</a:t>
            </a:r>
            <a:r>
              <a:rPr lang="en-US" sz="2400" dirty="0" smtClean="0">
                <a:latin typeface="+mj-lt"/>
                <a:cs typeface="Arial" pitchFamily="34" charset="0"/>
              </a:rPr>
              <a:t>g</a:t>
            </a:r>
            <a:r>
              <a:rPr lang="id-ID" sz="2400" dirty="0" smtClean="0">
                <a:latin typeface="+mj-lt"/>
                <a:cs typeface="Arial" pitchFamily="34" charset="0"/>
              </a:rPr>
              <a:t>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mudah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cepat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murah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akurat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>
                <a:latin typeface="+mj-lt"/>
                <a:cs typeface="Arial" pitchFamily="34" charset="0"/>
              </a:rPr>
              <a:t>M</a:t>
            </a:r>
            <a:r>
              <a:rPr lang="en-US" sz="2400" dirty="0" err="1" smtClean="0">
                <a:latin typeface="+mj-lt"/>
                <a:cs typeface="Arial" pitchFamily="34" charset="0"/>
              </a:rPr>
              <a:t>enyelenggarakan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pembangunan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memberikan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pelayanan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s</a:t>
            </a:r>
            <a:r>
              <a:rPr lang="id-ID" sz="2400" dirty="0" smtClean="0">
                <a:latin typeface="+mj-lt"/>
                <a:cs typeface="Arial" pitchFamily="34" charset="0"/>
              </a:rPr>
              <a:t>e</a:t>
            </a:r>
            <a:r>
              <a:rPr lang="en-US" sz="2400" dirty="0" smtClean="0">
                <a:latin typeface="+mj-lt"/>
                <a:cs typeface="Arial" pitchFamily="34" charset="0"/>
              </a:rPr>
              <a:t>c</a:t>
            </a:r>
            <a:r>
              <a:rPr lang="id-ID" sz="2400" dirty="0" smtClean="0"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latin typeface="+mj-lt"/>
                <a:cs typeface="Arial" pitchFamily="34" charset="0"/>
              </a:rPr>
              <a:t>r</a:t>
            </a:r>
            <a:r>
              <a:rPr lang="id-ID" sz="2400" dirty="0" smtClean="0"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efesiensi</a:t>
            </a:r>
            <a:r>
              <a:rPr lang="en-US" sz="2400" dirty="0">
                <a:latin typeface="+mj-lt"/>
                <a:cs typeface="Arial" pitchFamily="34" charset="0"/>
              </a:rPr>
              <a:t>,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efektivitas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transparan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akuntabel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b="1" dirty="0" err="1" smtClean="0">
                <a:latin typeface="+mj-lt"/>
                <a:cs typeface="Arial" pitchFamily="34" charset="0"/>
              </a:rPr>
              <a:t>Pertimbangan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pelaksanaan</a:t>
            </a:r>
            <a:r>
              <a:rPr lang="en-US" sz="2400" b="1" dirty="0"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asas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latin typeface="+mj-lt"/>
                <a:cs typeface="Arial" pitchFamily="34" charset="0"/>
              </a:rPr>
              <a:t>T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ugas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latin typeface="+mj-lt"/>
                <a:cs typeface="Arial" pitchFamily="34" charset="0"/>
              </a:rPr>
              <a:t>Pembantuan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+mj-lt"/>
                <a:cs typeface="Arial" pitchFamily="34" charset="0"/>
              </a:rPr>
              <a:t>Keterbatasan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kemampuan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atau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+mj-lt"/>
                <a:cs typeface="Arial" pitchFamily="34" charset="0"/>
              </a:rPr>
              <a:t>Sifat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sesuatu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urusan</a:t>
            </a:r>
            <a:r>
              <a:rPr lang="en-US" sz="2400" dirty="0" smtClean="0">
                <a:latin typeface="+mj-lt"/>
                <a:cs typeface="Arial" pitchFamily="34" charset="0"/>
              </a:rPr>
              <a:t>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sulit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dilaksanakan</a:t>
            </a:r>
            <a:r>
              <a:rPr lang="en-US" sz="2400" dirty="0" smtClean="0">
                <a:latin typeface="+mj-lt"/>
                <a:cs typeface="Arial" pitchFamily="34" charset="0"/>
              </a:rPr>
              <a:t> dg </a:t>
            </a:r>
            <a:r>
              <a:rPr lang="en-US" sz="2400" dirty="0" err="1" smtClean="0">
                <a:latin typeface="+mj-lt"/>
                <a:cs typeface="Arial" pitchFamily="34" charset="0"/>
              </a:rPr>
              <a:t>baik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tanpa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mengikut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sertakan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latin typeface="+mj-lt"/>
                <a:cs typeface="Arial" pitchFamily="34" charset="0"/>
              </a:rPr>
              <a:t>Perkembangan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kebutuhan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sehingga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sesuatu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urusan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pemerintahan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lebih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berdaya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guna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berhasil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guna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apabila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ditugaskan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kepada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pemerintah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daerah</a:t>
            </a:r>
            <a:r>
              <a:rPr lang="en-US" sz="2400" dirty="0">
                <a:latin typeface="+mj-lt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03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868362"/>
          </a:xfrm>
        </p:spPr>
        <p:txBody>
          <a:bodyPr>
            <a:normAutofit fontScale="90000"/>
          </a:bodyPr>
          <a:lstStyle/>
          <a:p>
            <a:r>
              <a:rPr lang="id-ID" b="1" dirty="0" smtClean="0">
                <a:cs typeface="Arial" pitchFamily="34" charset="0"/>
              </a:rPr>
              <a:t/>
            </a:r>
            <a:br>
              <a:rPr lang="id-ID" b="1" dirty="0" smtClean="0">
                <a:cs typeface="Arial" pitchFamily="34" charset="0"/>
              </a:rPr>
            </a:br>
            <a:r>
              <a:rPr lang="id-ID" b="1" dirty="0" smtClean="0">
                <a:cs typeface="Arial" pitchFamily="34" charset="0"/>
              </a:rPr>
              <a:t>5. </a:t>
            </a:r>
            <a:r>
              <a:rPr lang="en-US" b="1" dirty="0" err="1" smtClean="0">
                <a:cs typeface="Arial" pitchFamily="34" charset="0"/>
              </a:rPr>
              <a:t>Vriij</a:t>
            </a:r>
            <a:r>
              <a:rPr lang="en-US" b="1" dirty="0" smtClean="0">
                <a:cs typeface="Arial" pitchFamily="34" charset="0"/>
              </a:rPr>
              <a:t> </a:t>
            </a:r>
            <a:r>
              <a:rPr lang="en-US" b="1" dirty="0" err="1">
                <a:cs typeface="Arial" pitchFamily="34" charset="0"/>
              </a:rPr>
              <a:t>bestuur</a:t>
            </a:r>
            <a:r>
              <a:rPr lang="en-US" b="1" dirty="0">
                <a:cs typeface="Arial" pitchFamily="34" charset="0"/>
              </a:rPr>
              <a:t> (</a:t>
            </a:r>
            <a:r>
              <a:rPr lang="en-US" b="1" dirty="0" err="1">
                <a:cs typeface="Arial" pitchFamily="34" charset="0"/>
              </a:rPr>
              <a:t>tugas</a:t>
            </a:r>
            <a:r>
              <a:rPr lang="en-US" b="1" dirty="0">
                <a:cs typeface="Arial" pitchFamily="34" charset="0"/>
              </a:rPr>
              <a:t> </a:t>
            </a:r>
            <a:r>
              <a:rPr lang="en-US" b="1" dirty="0" err="1">
                <a:cs typeface="Arial" pitchFamily="34" charset="0"/>
              </a:rPr>
              <a:t>sampiran</a:t>
            </a:r>
            <a:r>
              <a:rPr lang="en-US" b="1" dirty="0">
                <a:cs typeface="Arial" pitchFamily="34" charset="0"/>
              </a:rPr>
              <a:t>) </a:t>
            </a:r>
            <a:br>
              <a:rPr lang="en-US" b="1" dirty="0">
                <a:cs typeface="Arial" pitchFamily="34" charset="0"/>
              </a:rPr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4906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3600" b="1" dirty="0" smtClean="0">
                <a:cs typeface="Arial" pitchFamily="34" charset="0"/>
              </a:rPr>
              <a:t>.</a:t>
            </a:r>
            <a:r>
              <a:rPr lang="en-US" sz="2800" b="1" dirty="0" err="1" smtClean="0">
                <a:cs typeface="Arial" pitchFamily="34" charset="0"/>
              </a:rPr>
              <a:t>Vriij</a:t>
            </a:r>
            <a:r>
              <a:rPr lang="en-US" sz="2800" b="1" dirty="0" smtClean="0">
                <a:cs typeface="Arial" pitchFamily="34" charset="0"/>
              </a:rPr>
              <a:t> </a:t>
            </a:r>
            <a:r>
              <a:rPr lang="en-US" sz="2800" b="1" dirty="0" err="1">
                <a:cs typeface="Arial" pitchFamily="34" charset="0"/>
              </a:rPr>
              <a:t>bestuur</a:t>
            </a:r>
            <a:r>
              <a:rPr lang="en-US" sz="2800" b="1" dirty="0">
                <a:cs typeface="Arial" pitchFamily="34" charset="0"/>
              </a:rPr>
              <a:t> (</a:t>
            </a:r>
            <a:r>
              <a:rPr lang="en-US" sz="2800" b="1" dirty="0" err="1">
                <a:cs typeface="Arial" pitchFamily="34" charset="0"/>
              </a:rPr>
              <a:t>tugas</a:t>
            </a:r>
            <a:r>
              <a:rPr lang="en-US" sz="2800" b="1" dirty="0">
                <a:cs typeface="Arial" pitchFamily="34" charset="0"/>
              </a:rPr>
              <a:t> </a:t>
            </a:r>
            <a:r>
              <a:rPr lang="en-US" sz="2800" b="1" dirty="0" err="1">
                <a:cs typeface="Arial" pitchFamily="34" charset="0"/>
              </a:rPr>
              <a:t>sampiran</a:t>
            </a:r>
            <a:r>
              <a:rPr lang="en-US" sz="2800" b="1" dirty="0">
                <a:cs typeface="Arial" pitchFamily="34" charset="0"/>
              </a:rPr>
              <a:t>) </a:t>
            </a:r>
          </a:p>
          <a:p>
            <a:r>
              <a:rPr lang="en-US" dirty="0">
                <a:cs typeface="Arial" pitchFamily="34" charset="0"/>
              </a:rPr>
              <a:t> </a:t>
            </a:r>
            <a:r>
              <a:rPr lang="id-ID" dirty="0">
                <a:cs typeface="Arial" pitchFamily="34" charset="0"/>
              </a:rPr>
              <a:t>P</a:t>
            </a:r>
            <a:r>
              <a:rPr lang="en-US" dirty="0" err="1">
                <a:cs typeface="Arial" pitchFamily="34" charset="0"/>
              </a:rPr>
              <a:t>enyerahan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tambahan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pekerjaan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tanpa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anggaran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kepada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seseorang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pejabat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untuk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dilaksanakan</a:t>
            </a:r>
            <a:r>
              <a:rPr lang="en-US" dirty="0">
                <a:cs typeface="Arial" pitchFamily="34" charset="0"/>
              </a:rPr>
              <a:t>. </a:t>
            </a:r>
          </a:p>
          <a:p>
            <a:r>
              <a:rPr lang="en-US" dirty="0" err="1">
                <a:cs typeface="Arial" pitchFamily="34" charset="0"/>
              </a:rPr>
              <a:t>Misal</a:t>
            </a:r>
            <a:r>
              <a:rPr lang="en-US" dirty="0">
                <a:cs typeface="Arial" pitchFamily="34" charset="0"/>
              </a:rPr>
              <a:t>: </a:t>
            </a:r>
            <a:r>
              <a:rPr lang="en-US" dirty="0" err="1">
                <a:cs typeface="Arial" pitchFamily="34" charset="0"/>
              </a:rPr>
              <a:t>ada</a:t>
            </a:r>
            <a:r>
              <a:rPr lang="en-US" dirty="0">
                <a:cs typeface="Arial" pitchFamily="34" charset="0"/>
              </a:rPr>
              <a:t>  </a:t>
            </a:r>
            <a:r>
              <a:rPr lang="en-US" dirty="0" err="1">
                <a:cs typeface="Arial" pitchFamily="34" charset="0"/>
              </a:rPr>
              <a:t>surat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dari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pos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diantar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sampai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kealamat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tetapi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karena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lokasi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jauh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maka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hanya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didrop</a:t>
            </a:r>
            <a:r>
              <a:rPr lang="en-US" dirty="0">
                <a:cs typeface="Arial" pitchFamily="34" charset="0"/>
              </a:rPr>
              <a:t> di </a:t>
            </a:r>
            <a:r>
              <a:rPr lang="en-US" dirty="0" err="1">
                <a:cs typeface="Arial" pitchFamily="34" charset="0"/>
              </a:rPr>
              <a:t>kecamatan</a:t>
            </a:r>
            <a:r>
              <a:rPr lang="en-US" dirty="0">
                <a:cs typeface="Arial" pitchFamily="34" charset="0"/>
              </a:rPr>
              <a:t>  </a:t>
            </a:r>
            <a:r>
              <a:rPr lang="en-US" dirty="0" err="1">
                <a:cs typeface="Arial" pitchFamily="34" charset="0"/>
              </a:rPr>
              <a:t>atau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didesa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kemudian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dititipkan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kepada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kades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>
                <a:cs typeface="Arial" pitchFamily="34" charset="0"/>
                <a:sym typeface="Wingdings" pitchFamily="2" charset="2"/>
              </a:rPr>
              <a:t> </a:t>
            </a:r>
            <a:r>
              <a:rPr lang="en-US" dirty="0" err="1">
                <a:cs typeface="Arial" pitchFamily="34" charset="0"/>
                <a:sym typeface="Wingdings" pitchFamily="2" charset="2"/>
              </a:rPr>
              <a:t>ke</a:t>
            </a:r>
            <a:r>
              <a:rPr lang="en-US" dirty="0"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>
                <a:cs typeface="Arial" pitchFamily="34" charset="0"/>
                <a:sym typeface="Wingdings" pitchFamily="2" charset="2"/>
              </a:rPr>
              <a:t>kadus</a:t>
            </a:r>
            <a:r>
              <a:rPr lang="en-US" dirty="0">
                <a:cs typeface="Arial" pitchFamily="34" charset="0"/>
                <a:sym typeface="Wingdings" pitchFamily="2" charset="2"/>
              </a:rPr>
              <a:t>  RT </a:t>
            </a:r>
            <a:r>
              <a:rPr lang="en-US" dirty="0" err="1">
                <a:cs typeface="Arial" pitchFamily="34" charset="0"/>
                <a:sym typeface="Wingdings" pitchFamily="2" charset="2"/>
              </a:rPr>
              <a:t>baru</a:t>
            </a:r>
            <a:r>
              <a:rPr lang="en-US" dirty="0">
                <a:cs typeface="Arial" pitchFamily="34" charset="0"/>
                <a:sym typeface="Wingdings" pitchFamily="2" charset="2"/>
              </a:rPr>
              <a:t> </a:t>
            </a:r>
            <a:r>
              <a:rPr lang="en-US" dirty="0" err="1">
                <a:cs typeface="Arial" pitchFamily="34" charset="0"/>
                <a:sym typeface="Wingdings" pitchFamily="2" charset="2"/>
              </a:rPr>
              <a:t>kewarga</a:t>
            </a:r>
            <a:r>
              <a:rPr lang="en-US" dirty="0">
                <a:cs typeface="Arial" pitchFamily="34" charset="0"/>
                <a:sym typeface="Wingdings" pitchFamily="2" charset="2"/>
              </a:rPr>
              <a:t>.</a:t>
            </a:r>
            <a:endParaRPr lang="en-US" dirty="0">
              <a:cs typeface="Arial" pitchFamily="34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492837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20000"/>
          </a:bodyPr>
          <a:lstStyle/>
          <a:p>
            <a:pPr lvl="0" fontAlgn="base"/>
            <a:r>
              <a:rPr lang="en-US" b="1" dirty="0"/>
              <a:t>Wilayah </a:t>
            </a:r>
            <a:r>
              <a:rPr lang="en-US" b="1" dirty="0" err="1"/>
              <a:t>Administratif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wakil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menyelenggarakan</a:t>
            </a:r>
            <a:r>
              <a:rPr lang="en-US" dirty="0"/>
              <a:t> Urusan Pemerintahan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di Daerah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/</a:t>
            </a:r>
            <a:r>
              <a:rPr lang="en-US" dirty="0" err="1"/>
              <a:t>wali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di Daerah. </a:t>
            </a:r>
            <a:endParaRPr lang="id-ID" dirty="0"/>
          </a:p>
          <a:p>
            <a:pPr lvl="0" fontAlgn="base"/>
            <a:r>
              <a:rPr lang="en-US" b="1" dirty="0"/>
              <a:t>Urusan Pemerintahan </a:t>
            </a:r>
            <a:r>
              <a:rPr lang="en-US" b="1" dirty="0" err="1"/>
              <a:t>Wajib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Urusan Pemerintahan yang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diselenggarakan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Daerah. </a:t>
            </a:r>
            <a:endParaRPr lang="id-ID" dirty="0"/>
          </a:p>
          <a:p>
            <a:pPr lvl="0" fontAlgn="base"/>
            <a:r>
              <a:rPr lang="en-US" b="1" dirty="0"/>
              <a:t>Urusan Pemerintahan </a:t>
            </a:r>
            <a:r>
              <a:rPr lang="en-US" b="1" dirty="0" err="1"/>
              <a:t>Pilihan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Urusan Pemerintahan yang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diselenggarakan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Daerah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b="1" dirty="0" err="1"/>
              <a:t>potensi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Daerah. 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23942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305800" cy="62484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+mj-lt"/>
                <a:cs typeface="Arial" pitchFamily="34" charset="0"/>
              </a:rPr>
              <a:t>Pemerintahan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latin typeface="+mj-lt"/>
                <a:cs typeface="Arial" pitchFamily="34" charset="0"/>
              </a:rPr>
              <a:t>arti</a:t>
            </a:r>
            <a:r>
              <a:rPr lang="en-US" sz="2400" b="1" dirty="0">
                <a:latin typeface="+mj-lt"/>
                <a:cs typeface="Arial" pitchFamily="34" charset="0"/>
              </a:rPr>
              <a:t> yang </a:t>
            </a:r>
            <a:r>
              <a:rPr lang="en-US" sz="2400" b="1" dirty="0" err="1">
                <a:latin typeface="+mj-lt"/>
                <a:cs typeface="Arial" pitchFamily="34" charset="0"/>
              </a:rPr>
              <a:t>sempit</a:t>
            </a:r>
            <a:r>
              <a:rPr lang="en-US" sz="2400" dirty="0">
                <a:latin typeface="+mj-lt"/>
                <a:cs typeface="Arial" pitchFamily="34" charset="0"/>
              </a:rPr>
              <a:t>,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adalah</a:t>
            </a:r>
            <a:r>
              <a:rPr lang="en-US" sz="2400" dirty="0">
                <a:latin typeface="+mj-lt"/>
                <a:cs typeface="Arial" pitchFamily="34" charset="0"/>
              </a:rPr>
              <a:t>   </a:t>
            </a:r>
            <a:r>
              <a:rPr lang="en-US" sz="2400" dirty="0" err="1">
                <a:latin typeface="+mj-lt"/>
                <a:cs typeface="Arial" pitchFamily="34" charset="0"/>
              </a:rPr>
              <a:t>perbuatan</a:t>
            </a:r>
            <a:r>
              <a:rPr lang="en-US" sz="2400" dirty="0">
                <a:latin typeface="+mj-lt"/>
                <a:cs typeface="Arial" pitchFamily="34" charset="0"/>
              </a:rPr>
              <a:t>  </a:t>
            </a:r>
            <a:r>
              <a:rPr lang="en-US" sz="2400" dirty="0" err="1">
                <a:latin typeface="+mj-lt"/>
                <a:cs typeface="Arial" pitchFamily="34" charset="0"/>
              </a:rPr>
              <a:t>memerintah</a:t>
            </a:r>
            <a:r>
              <a:rPr lang="en-US" sz="2400" dirty="0">
                <a:latin typeface="+mj-lt"/>
                <a:cs typeface="Arial" pitchFamily="34" charset="0"/>
              </a:rPr>
              <a:t> yang </a:t>
            </a:r>
            <a:r>
              <a:rPr lang="en-US" sz="2400" dirty="0" err="1">
                <a:latin typeface="+mj-lt"/>
                <a:cs typeface="Arial" pitchFamily="34" charset="0"/>
              </a:rPr>
              <a:t>dilakukan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oleh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badan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eksekutif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beserta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jajarannya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dlm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rangka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mencapai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tujuan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penyelenggaraan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neg.</a:t>
            </a:r>
          </a:p>
          <a:p>
            <a:r>
              <a:rPr lang="en-US" sz="2400" dirty="0" smtClean="0">
                <a:latin typeface="+mj-lt"/>
                <a:cs typeface="Arial" pitchFamily="34" charset="0"/>
              </a:rPr>
              <a:t>Pemerintahan</a:t>
            </a:r>
            <a:r>
              <a:rPr lang="en-US" sz="2400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dalam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latin typeface="+mj-lt"/>
                <a:cs typeface="Arial" pitchFamily="34" charset="0"/>
              </a:rPr>
              <a:t>arti</a:t>
            </a:r>
            <a:r>
              <a:rPr lang="en-US" sz="2400" b="1" dirty="0">
                <a:latin typeface="+mj-lt"/>
                <a:cs typeface="Arial" pitchFamily="34" charset="0"/>
              </a:rPr>
              <a:t> yang </a:t>
            </a:r>
            <a:r>
              <a:rPr lang="en-US" sz="2400" b="1" dirty="0" err="1">
                <a:latin typeface="+mj-lt"/>
                <a:cs typeface="Arial" pitchFamily="34" charset="0"/>
              </a:rPr>
              <a:t>luas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pemerintahan</a:t>
            </a:r>
            <a:r>
              <a:rPr lang="en-US" sz="2400" dirty="0">
                <a:latin typeface="+mj-lt"/>
                <a:cs typeface="Arial" pitchFamily="34" charset="0"/>
              </a:rPr>
              <a:t>   </a:t>
            </a:r>
            <a:r>
              <a:rPr lang="en-US" sz="2400" dirty="0" err="1">
                <a:latin typeface="+mj-lt"/>
                <a:cs typeface="Arial" pitchFamily="34" charset="0"/>
              </a:rPr>
              <a:t>adalah</a:t>
            </a:r>
            <a:r>
              <a:rPr lang="en-US" sz="2400" dirty="0">
                <a:latin typeface="+mj-lt"/>
                <a:cs typeface="Arial" pitchFamily="34" charset="0"/>
              </a:rPr>
              <a:t>   </a:t>
            </a:r>
            <a:r>
              <a:rPr lang="en-US" sz="2400" dirty="0" err="1">
                <a:latin typeface="+mj-lt"/>
                <a:cs typeface="Arial" pitchFamily="34" charset="0"/>
              </a:rPr>
              <a:t>perbuatan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memerintah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y</a:t>
            </a:r>
            <a:r>
              <a:rPr lang="id-ID" sz="2400" dirty="0" smtClean="0">
                <a:latin typeface="+mj-lt"/>
                <a:cs typeface="Arial" pitchFamily="34" charset="0"/>
              </a:rPr>
              <a:t>an</a:t>
            </a:r>
            <a:r>
              <a:rPr lang="en-US" sz="2400" dirty="0" smtClean="0">
                <a:latin typeface="+mj-lt"/>
                <a:cs typeface="Arial" pitchFamily="34" charset="0"/>
              </a:rPr>
              <a:t>g </a:t>
            </a:r>
            <a:r>
              <a:rPr lang="en-US" sz="2400" dirty="0" err="1">
                <a:latin typeface="+mj-lt"/>
                <a:cs typeface="Arial" pitchFamily="34" charset="0"/>
              </a:rPr>
              <a:t>dilakukan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oleh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badan-badan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legislatif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eksekutif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  <a:r>
              <a:rPr lang="en-US" sz="2400" dirty="0" err="1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yudikatif</a:t>
            </a:r>
            <a:r>
              <a:rPr lang="en-US" sz="2400" dirty="0">
                <a:latin typeface="+mj-lt"/>
                <a:cs typeface="Arial" pitchFamily="34" charset="0"/>
              </a:rPr>
              <a:t> di </a:t>
            </a:r>
            <a:r>
              <a:rPr lang="en-US" sz="2400" dirty="0" err="1">
                <a:latin typeface="+mj-lt"/>
                <a:cs typeface="Arial" pitchFamily="34" charset="0"/>
              </a:rPr>
              <a:t>suatu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negara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dalam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rangka</a:t>
            </a:r>
            <a:r>
              <a:rPr lang="en-US" sz="2400" dirty="0">
                <a:latin typeface="+mj-lt"/>
                <a:cs typeface="Arial" pitchFamily="34" charset="0"/>
              </a:rPr>
              <a:t>   </a:t>
            </a:r>
            <a:r>
              <a:rPr lang="en-US" sz="2400" dirty="0" err="1">
                <a:latin typeface="+mj-lt"/>
                <a:cs typeface="Arial" pitchFamily="34" charset="0"/>
              </a:rPr>
              <a:t>mencapai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tujuan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penyelenggaraan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negara</a:t>
            </a:r>
            <a:r>
              <a:rPr lang="en-US" sz="2400" dirty="0">
                <a:latin typeface="+mj-lt"/>
                <a:cs typeface="Arial" pitchFamily="34" charset="0"/>
              </a:rPr>
              <a:t>.</a:t>
            </a:r>
          </a:p>
          <a:p>
            <a:r>
              <a:rPr lang="en-US" sz="2400" b="1" dirty="0" err="1" smtClean="0">
                <a:latin typeface="+mj-lt"/>
                <a:cs typeface="Arial" pitchFamily="34" charset="0"/>
              </a:rPr>
              <a:t>Sistem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latin typeface="+mj-lt"/>
                <a:cs typeface="Arial" pitchFamily="34" charset="0"/>
              </a:rPr>
              <a:t>pemerintahan</a:t>
            </a:r>
            <a:r>
              <a:rPr lang="en-US" sz="2400" b="1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diartikan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sebagai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suatu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tatanan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utuh</a:t>
            </a:r>
            <a:r>
              <a:rPr lang="en-US" sz="2400" dirty="0">
                <a:latin typeface="+mj-lt"/>
                <a:cs typeface="Arial" pitchFamily="34" charset="0"/>
              </a:rPr>
              <a:t> yang </a:t>
            </a:r>
            <a:r>
              <a:rPr lang="en-US" sz="2400" dirty="0" err="1">
                <a:latin typeface="+mj-lt"/>
                <a:cs typeface="Arial" pitchFamily="34" charset="0"/>
              </a:rPr>
              <a:t>terdiri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atas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berbagai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komponen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pemerintahan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yg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bekerja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latin typeface="+mj-lt"/>
                <a:cs typeface="Arial" pitchFamily="34" charset="0"/>
              </a:rPr>
              <a:t>saling</a:t>
            </a:r>
            <a:r>
              <a:rPr lang="en-US" sz="2400" b="1" dirty="0"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latin typeface="+mj-lt"/>
                <a:cs typeface="Arial" pitchFamily="34" charset="0"/>
              </a:rPr>
              <a:t>bergantungan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memengaruhi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dalam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mencapaian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tujuan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fungsi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pemerintahan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  <a:endParaRPr lang="id-ID" sz="2400" dirty="0" smtClean="0">
              <a:latin typeface="+mj-lt"/>
              <a:cs typeface="Arial" pitchFamily="34" charset="0"/>
            </a:endParaRPr>
          </a:p>
          <a:p>
            <a:r>
              <a:rPr lang="en-US" sz="2400" b="1" dirty="0" err="1" smtClean="0">
                <a:latin typeface="+mj-lt"/>
                <a:cs typeface="Arial" pitchFamily="34" charset="0"/>
              </a:rPr>
              <a:t>Sistem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>
                <a:latin typeface="+mj-lt"/>
                <a:cs typeface="Arial" pitchFamily="34" charset="0"/>
              </a:rPr>
              <a:t>Pemerintahan di Daerah </a:t>
            </a:r>
            <a:r>
              <a:rPr lang="en-US" sz="2400" dirty="0" err="1">
                <a:latin typeface="+mj-lt"/>
                <a:cs typeface="Arial" pitchFamily="34" charset="0"/>
              </a:rPr>
              <a:t>diartikan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sebagai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suatu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kebulatan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atau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keseluruhan</a:t>
            </a:r>
            <a:r>
              <a:rPr lang="en-US" sz="2400" dirty="0">
                <a:latin typeface="+mj-lt"/>
                <a:cs typeface="Arial" pitchFamily="34" charset="0"/>
              </a:rPr>
              <a:t> yang </a:t>
            </a:r>
            <a:r>
              <a:rPr lang="en-US" sz="2400" dirty="0" err="1">
                <a:latin typeface="+mj-lt"/>
                <a:cs typeface="Arial" pitchFamily="34" charset="0"/>
              </a:rPr>
              <a:t>utuh</a:t>
            </a:r>
            <a:r>
              <a:rPr lang="en-US" sz="2400" dirty="0">
                <a:latin typeface="+mj-lt"/>
                <a:cs typeface="Arial" pitchFamily="34" charset="0"/>
              </a:rPr>
              <a:t> yang </a:t>
            </a:r>
            <a:r>
              <a:rPr lang="en-US" sz="2400" dirty="0" err="1">
                <a:latin typeface="+mj-lt"/>
                <a:cs typeface="Arial" pitchFamily="34" charset="0"/>
              </a:rPr>
              <a:t>didalamnya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terdapat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komponen</a:t>
            </a:r>
            <a:r>
              <a:rPr lang="en-US" sz="2400" dirty="0" smtClean="0">
                <a:latin typeface="+mj-lt"/>
                <a:cs typeface="Arial" pitchFamily="34" charset="0"/>
              </a:rPr>
              <a:t>-</a:t>
            </a:r>
            <a:r>
              <a:rPr lang="id-ID" sz="2400" dirty="0" smtClean="0">
                <a:latin typeface="+mj-lt"/>
                <a:cs typeface="Arial" pitchFamily="34" charset="0"/>
              </a:rPr>
              <a:t>2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>
                <a:latin typeface="+mj-lt"/>
                <a:cs typeface="Arial" pitchFamily="34" charset="0"/>
              </a:rPr>
              <a:t>unit Daerah yang </a:t>
            </a:r>
            <a:r>
              <a:rPr lang="en-US" sz="2400" dirty="0" err="1">
                <a:latin typeface="+mj-lt"/>
                <a:cs typeface="Arial" pitchFamily="34" charset="0"/>
              </a:rPr>
              <a:t>mempunyai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fungsi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tugas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saling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terkait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berdasarkan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asas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penyelenggaraan</a:t>
            </a:r>
            <a:r>
              <a:rPr lang="en-US" sz="2400" dirty="0">
                <a:latin typeface="+mj-lt"/>
                <a:cs typeface="Arial" pitchFamily="34" charset="0"/>
              </a:rPr>
              <a:t> Pemerintahan di Daerah </a:t>
            </a:r>
            <a:r>
              <a:rPr lang="en-US" sz="2400" dirty="0" err="1">
                <a:latin typeface="+mj-lt"/>
                <a:cs typeface="Arial" pitchFamily="34" charset="0"/>
              </a:rPr>
              <a:t>untuk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mencapai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tujuan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daerah</a:t>
            </a:r>
            <a:r>
              <a:rPr lang="en-US" sz="2400" dirty="0">
                <a:latin typeface="+mj-lt"/>
                <a:cs typeface="Arial" pitchFamily="34" charset="0"/>
              </a:rPr>
              <a:t>.  </a:t>
            </a:r>
            <a:endParaRPr lang="en-US" sz="2400" dirty="0">
              <a:latin typeface="+mj-lt"/>
            </a:endParaRPr>
          </a:p>
          <a:p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03159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11162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600" b="1" dirty="0" smtClean="0">
                <a:latin typeface="Arial" pitchFamily="34" charset="0"/>
                <a:cs typeface="Arial" pitchFamily="34" charset="0"/>
              </a:rPr>
            </a:br>
            <a:r>
              <a:rPr lang="en-US" sz="3200" b="1" dirty="0" smtClean="0">
                <a:cs typeface="Arial" pitchFamily="34" charset="0"/>
              </a:rPr>
              <a:t>SISTEM </a:t>
            </a:r>
            <a:r>
              <a:rPr lang="en-US" sz="3200" b="1" dirty="0">
                <a:cs typeface="Arial" pitchFamily="34" charset="0"/>
              </a:rPr>
              <a:t>PEMERINTAHAN DAERAH</a:t>
            </a:r>
            <a:r>
              <a:rPr lang="en-US" sz="3600" b="1" dirty="0">
                <a:cs typeface="Arial" pitchFamily="34" charset="0"/>
              </a:rPr>
              <a:t/>
            </a:r>
            <a:br>
              <a:rPr lang="en-US" sz="3600" b="1" dirty="0">
                <a:cs typeface="Arial" pitchFamily="34" charset="0"/>
              </a:rPr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05800" cy="5638800"/>
          </a:xfrm>
        </p:spPr>
        <p:txBody>
          <a:bodyPr>
            <a:noAutofit/>
          </a:bodyPr>
          <a:lstStyle/>
          <a:p>
            <a:r>
              <a:rPr lang="id-ID" sz="2400" b="1" dirty="0">
                <a:latin typeface="+mj-lt"/>
                <a:cs typeface="Arial" pitchFamily="34" charset="0"/>
              </a:rPr>
              <a:t>Sejarah</a:t>
            </a:r>
            <a:r>
              <a:rPr lang="id-ID" sz="2400" dirty="0">
                <a:latin typeface="+mj-lt"/>
                <a:cs typeface="Arial" pitchFamily="34" charset="0"/>
              </a:rPr>
              <a:t> </a:t>
            </a:r>
            <a:r>
              <a:rPr lang="en-US" sz="2400" b="1" dirty="0" err="1">
                <a:latin typeface="+mj-lt"/>
                <a:cs typeface="Arial" pitchFamily="34" charset="0"/>
              </a:rPr>
              <a:t>Sistem</a:t>
            </a:r>
            <a:r>
              <a:rPr lang="en-US" sz="2400" b="1" dirty="0">
                <a:latin typeface="+mj-lt"/>
                <a:cs typeface="Arial" pitchFamily="34" charset="0"/>
              </a:rPr>
              <a:t> Pemerintahan </a:t>
            </a:r>
            <a:r>
              <a:rPr lang="en-US" sz="2400" b="1" dirty="0" smtClean="0">
                <a:latin typeface="+mj-lt"/>
                <a:cs typeface="Arial" pitchFamily="34" charset="0"/>
              </a:rPr>
              <a:t>di</a:t>
            </a:r>
            <a:r>
              <a:rPr lang="id-ID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smtClean="0">
                <a:latin typeface="+mj-lt"/>
                <a:cs typeface="Arial" pitchFamily="34" charset="0"/>
              </a:rPr>
              <a:t>Daerah</a:t>
            </a:r>
            <a:r>
              <a:rPr lang="id-ID" sz="2400" dirty="0">
                <a:latin typeface="+mj-lt"/>
                <a:cs typeface="Arial" pitchFamily="34" charset="0"/>
              </a:rPr>
              <a:t> 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id-ID" sz="2400" dirty="0">
                <a:latin typeface="+mj-lt"/>
                <a:cs typeface="Arial" pitchFamily="34" charset="0"/>
              </a:rPr>
              <a:t>di </a:t>
            </a:r>
            <a:r>
              <a:rPr lang="en-US" sz="2400" dirty="0" err="1">
                <a:latin typeface="+mj-lt"/>
                <a:cs typeface="Arial" pitchFamily="34" charset="0"/>
              </a:rPr>
              <a:t>Republik</a:t>
            </a:r>
            <a:r>
              <a:rPr lang="en-US" sz="2400" dirty="0">
                <a:latin typeface="+mj-lt"/>
                <a:cs typeface="Arial" pitchFamily="34" charset="0"/>
              </a:rPr>
              <a:t> Indonesia </a:t>
            </a:r>
            <a:r>
              <a:rPr lang="id-ID" sz="2400" dirty="0">
                <a:latin typeface="+mj-lt"/>
                <a:cs typeface="Arial" pitchFamily="34" charset="0"/>
              </a:rPr>
              <a:t> tidaklah berusia pendek</a:t>
            </a:r>
            <a:r>
              <a:rPr lang="id-ID" sz="2400" dirty="0" smtClean="0">
                <a:latin typeface="+mj-lt"/>
                <a:cs typeface="Arial" pitchFamily="34" charset="0"/>
              </a:rPr>
              <a:t>. Lebih </a:t>
            </a:r>
            <a:r>
              <a:rPr lang="id-ID" sz="2400" dirty="0">
                <a:latin typeface="+mj-lt"/>
                <a:cs typeface="Arial" pitchFamily="34" charset="0"/>
              </a:rPr>
              <a:t>dari setengah abad lembaga pemerintah lokal ini telah mengisi perjalanan bangsa. Dari waktu ke waktu pemerintahan daerah telah mengalami perubahan bentuknya </a:t>
            </a:r>
            <a:endParaRPr lang="id-ID" sz="2400" dirty="0" smtClean="0">
              <a:latin typeface="+mj-lt"/>
              <a:cs typeface="Arial" pitchFamily="34" charset="0"/>
            </a:endParaRPr>
          </a:p>
          <a:p>
            <a:r>
              <a:rPr lang="en-US" sz="2400" dirty="0" err="1" smtClean="0">
                <a:latin typeface="+mj-lt"/>
              </a:rPr>
              <a:t>Penyelenggaraan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pemerintahan</a:t>
            </a:r>
            <a:r>
              <a:rPr lang="en-US" sz="2400" dirty="0" smtClean="0">
                <a:latin typeface="+mj-lt"/>
              </a:rPr>
              <a:t> Negara Indonesia, </a:t>
            </a:r>
            <a:r>
              <a:rPr lang="en-US" sz="2400" dirty="0" err="1" smtClean="0">
                <a:latin typeface="+mj-lt"/>
              </a:rPr>
              <a:t>pada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dekade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awal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kemerdekaan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negara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bangsa</a:t>
            </a:r>
            <a:r>
              <a:rPr lang="en-US" sz="2400" dirty="0" smtClean="0">
                <a:latin typeface="+mj-lt"/>
              </a:rPr>
              <a:t> Indonesia </a:t>
            </a:r>
            <a:r>
              <a:rPr lang="en-US" sz="2400" dirty="0" err="1" smtClean="0">
                <a:latin typeface="+mj-lt"/>
              </a:rPr>
              <a:t>sudah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harus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berhadapan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dengan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masalah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persatuan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kesatuan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nasional</a:t>
            </a:r>
            <a:r>
              <a:rPr lang="en-US" sz="2400" dirty="0" smtClean="0">
                <a:latin typeface="+mj-lt"/>
              </a:rPr>
              <a:t>. </a:t>
            </a:r>
            <a:endParaRPr lang="id-ID" sz="2400" dirty="0" smtClean="0">
              <a:latin typeface="+mj-lt"/>
            </a:endParaRPr>
          </a:p>
          <a:p>
            <a:r>
              <a:rPr lang="id-ID" sz="2400" dirty="0" smtClean="0">
                <a:latin typeface="+mj-lt"/>
                <a:cs typeface="Arial" pitchFamily="34" charset="0"/>
              </a:rPr>
              <a:t>Setidaknya </a:t>
            </a:r>
            <a:r>
              <a:rPr lang="id-ID" sz="2400" dirty="0">
                <a:latin typeface="+mj-lt"/>
                <a:cs typeface="Arial" pitchFamily="34" charset="0"/>
              </a:rPr>
              <a:t>ada tujuh tahapan hingga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bentuk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b="1" dirty="0">
                <a:latin typeface="+mj-lt"/>
                <a:cs typeface="Arial" pitchFamily="34" charset="0"/>
              </a:rPr>
              <a:t>Pemerintahan  Daerah </a:t>
            </a:r>
            <a:r>
              <a:rPr lang="id-ID" sz="2400" dirty="0">
                <a:latin typeface="+mj-lt"/>
                <a:cs typeface="Arial" pitchFamily="34" charset="0"/>
              </a:rPr>
              <a:t> seperti sekarang ini </a:t>
            </a:r>
            <a:r>
              <a:rPr lang="id-ID" sz="2400" dirty="0" smtClean="0">
                <a:latin typeface="+mj-lt"/>
                <a:cs typeface="Arial" pitchFamily="34" charset="0"/>
              </a:rPr>
              <a:t>Pembagian </a:t>
            </a:r>
            <a:r>
              <a:rPr lang="id-ID" sz="2400" dirty="0">
                <a:latin typeface="+mj-lt"/>
                <a:cs typeface="Arial" pitchFamily="34" charset="0"/>
              </a:rPr>
              <a:t>tahapan ini didasarkan pd mas</a:t>
            </a:r>
            <a:r>
              <a:rPr lang="en-US" sz="2400" dirty="0">
                <a:latin typeface="+mj-lt"/>
                <a:cs typeface="Arial" pitchFamily="34" charset="0"/>
              </a:rPr>
              <a:t>a </a:t>
            </a:r>
            <a:r>
              <a:rPr lang="id-ID" sz="2400" dirty="0">
                <a:latin typeface="+mj-lt"/>
                <a:cs typeface="Arial" pitchFamily="34" charset="0"/>
              </a:rPr>
              <a:t>berlakunya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latin typeface="+mj-lt"/>
                <a:cs typeface="Arial" pitchFamily="34" charset="0"/>
              </a:rPr>
              <a:t>Undang-undang</a:t>
            </a:r>
            <a:r>
              <a:rPr lang="id-ID" sz="2400" dirty="0">
                <a:latin typeface="+mj-lt"/>
                <a:cs typeface="Arial" pitchFamily="34" charset="0"/>
              </a:rPr>
              <a:t> yang mengatu</a:t>
            </a:r>
            <a:r>
              <a:rPr lang="en-US" sz="2400" dirty="0">
                <a:latin typeface="+mj-lt"/>
                <a:cs typeface="Arial" pitchFamily="34" charset="0"/>
              </a:rPr>
              <a:t>r </a:t>
            </a:r>
            <a:r>
              <a:rPr lang="en-US" sz="2400" b="1" dirty="0" err="1">
                <a:latin typeface="+mj-lt"/>
                <a:cs typeface="Arial" pitchFamily="34" charset="0"/>
              </a:rPr>
              <a:t>Pemerintaha</a:t>
            </a:r>
            <a:r>
              <a:rPr lang="id-ID" sz="2400" b="1" dirty="0">
                <a:latin typeface="+mj-lt"/>
                <a:cs typeface="Arial" pitchFamily="34" charset="0"/>
              </a:rPr>
              <a:t> </a:t>
            </a:r>
            <a:r>
              <a:rPr lang="en-US" sz="2400" b="1" u="sng" dirty="0" err="1" smtClean="0">
                <a:latin typeface="+mj-lt"/>
                <a:cs typeface="Arial" pitchFamily="34" charset="0"/>
              </a:rPr>
              <a:t>loka</a:t>
            </a:r>
            <a:r>
              <a:rPr lang="id-ID" sz="2400" b="1" u="sng" dirty="0" smtClean="0">
                <a:latin typeface="+mj-lt"/>
                <a:cs typeface="Arial" pitchFamily="34" charset="0"/>
              </a:rPr>
              <a:t>l</a:t>
            </a:r>
            <a:endParaRPr lang="en-US" sz="2400" b="1" u="sng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755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153400" cy="5867400"/>
          </a:xfrm>
        </p:spPr>
        <p:txBody>
          <a:bodyPr>
            <a:noAutofit/>
          </a:bodyPr>
          <a:lstStyle/>
          <a:p>
            <a:r>
              <a:rPr lang="id-ID" sz="2400" dirty="0">
                <a:cs typeface="Arial" pitchFamily="34" charset="0"/>
              </a:rPr>
              <a:t>Tiap-tiap periode </a:t>
            </a:r>
            <a:r>
              <a:rPr lang="en-US" sz="2400" b="1" dirty="0">
                <a:cs typeface="Arial" pitchFamily="34" charset="0"/>
              </a:rPr>
              <a:t> Pemerintahan di Daerah </a:t>
            </a:r>
            <a:r>
              <a:rPr lang="id-ID" sz="2400" dirty="0">
                <a:cs typeface="Arial" pitchFamily="34" charset="0"/>
              </a:rPr>
              <a:t> memiliki bentuk dan susunan yang berbeda-beda berdasarkan aturan umum yang ditetapkan melalui undang-undang. Patut juga dicatat bahwa </a:t>
            </a:r>
            <a:r>
              <a:rPr lang="en-US" sz="2400" b="1" dirty="0" err="1">
                <a:cs typeface="Arial" pitchFamily="34" charset="0"/>
              </a:rPr>
              <a:t>konstitus</a:t>
            </a:r>
            <a:r>
              <a:rPr lang="id-ID" sz="2400" b="1" u="sng" dirty="0">
                <a:cs typeface="Arial" pitchFamily="34" charset="0"/>
              </a:rPr>
              <a:t>i</a:t>
            </a:r>
            <a:r>
              <a:rPr lang="id-ID" sz="2400" dirty="0">
                <a:cs typeface="Arial" pitchFamily="34" charset="0"/>
              </a:rPr>
              <a:t> yang digunakan juga turut memengaruhi corak dari </a:t>
            </a:r>
            <a:r>
              <a:rPr lang="id-ID" sz="2400" dirty="0" smtClean="0">
                <a:cs typeface="Arial" pitchFamily="34" charset="0"/>
              </a:rPr>
              <a:t>undang-2 yg </a:t>
            </a:r>
            <a:r>
              <a:rPr lang="id-ID" sz="2400" dirty="0">
                <a:cs typeface="Arial" pitchFamily="34" charset="0"/>
              </a:rPr>
              <a:t>mengatur</a:t>
            </a:r>
            <a:r>
              <a:rPr lang="en-US" sz="2400" b="1" dirty="0">
                <a:cs typeface="Arial" pitchFamily="34" charset="0"/>
              </a:rPr>
              <a:t> Pemerintahan di Daerah </a:t>
            </a:r>
            <a:r>
              <a:rPr lang="id-ID" sz="2400" dirty="0">
                <a:cs typeface="Arial" pitchFamily="34" charset="0"/>
              </a:rPr>
              <a:t> . </a:t>
            </a:r>
            <a:endParaRPr lang="en-US" sz="2400" dirty="0">
              <a:cs typeface="Arial" pitchFamily="34" charset="0"/>
            </a:endParaRPr>
          </a:p>
          <a:p>
            <a:pPr lvl="0"/>
            <a:r>
              <a:rPr lang="en-US" sz="2400" dirty="0" err="1">
                <a:cs typeface="Arial" pitchFamily="34" charset="0"/>
              </a:rPr>
              <a:t>Penyelenggaraan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err="1">
                <a:cs typeface="Arial" pitchFamily="34" charset="0"/>
              </a:rPr>
              <a:t>pemerintahan</a:t>
            </a:r>
            <a:r>
              <a:rPr lang="en-US" sz="2400" dirty="0">
                <a:cs typeface="Arial" pitchFamily="34" charset="0"/>
              </a:rPr>
              <a:t> Negara Indonesia </a:t>
            </a:r>
            <a:r>
              <a:rPr lang="en-US" sz="2400" dirty="0" err="1">
                <a:cs typeface="Arial" pitchFamily="34" charset="0"/>
              </a:rPr>
              <a:t>meliputi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Pemerintah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Pusat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dan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err="1">
                <a:cs typeface="Arial" pitchFamily="34" charset="0"/>
              </a:rPr>
              <a:t>Pemerintah</a:t>
            </a:r>
            <a:r>
              <a:rPr lang="en-US" sz="2400" b="1" dirty="0">
                <a:cs typeface="Arial" pitchFamily="34" charset="0"/>
              </a:rPr>
              <a:t> </a:t>
            </a:r>
            <a:r>
              <a:rPr lang="en-US" sz="2400" b="1" dirty="0" smtClean="0">
                <a:cs typeface="Arial" pitchFamily="34" charset="0"/>
              </a:rPr>
              <a:t>Daerah.</a:t>
            </a:r>
            <a:endParaRPr lang="id-ID" sz="2400" b="1" dirty="0" smtClean="0"/>
          </a:p>
          <a:p>
            <a:pPr lvl="0"/>
            <a:r>
              <a:rPr lang="en-US" sz="2400" b="1" dirty="0" err="1" smtClean="0"/>
              <a:t>Pemerintah</a:t>
            </a:r>
            <a:r>
              <a:rPr lang="en-US" sz="2400" b="1" dirty="0" smtClean="0"/>
              <a:t> </a:t>
            </a:r>
            <a:r>
              <a:rPr lang="en-US" sz="2400" b="1" dirty="0" err="1"/>
              <a:t>Pusat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Presiden</a:t>
            </a:r>
            <a:r>
              <a:rPr lang="en-US" sz="2400" dirty="0"/>
              <a:t> </a:t>
            </a:r>
            <a:r>
              <a:rPr lang="en-US" sz="2400" dirty="0" err="1"/>
              <a:t>Republik</a:t>
            </a:r>
            <a:r>
              <a:rPr lang="en-US" sz="2400" dirty="0"/>
              <a:t> Indonesia yang </a:t>
            </a:r>
            <a:r>
              <a:rPr lang="en-US" sz="2400" dirty="0" err="1"/>
              <a:t>memegang</a:t>
            </a:r>
            <a:r>
              <a:rPr lang="en-US" sz="2400" dirty="0"/>
              <a:t> </a:t>
            </a:r>
            <a:r>
              <a:rPr lang="en-US" sz="2400" dirty="0" err="1"/>
              <a:t>kekuasaan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</a:t>
            </a:r>
            <a:r>
              <a:rPr lang="id-ID" sz="2400" dirty="0" err="1"/>
              <a:t>N</a:t>
            </a:r>
            <a:r>
              <a:rPr lang="en-US" sz="2400" dirty="0" err="1" smtClean="0"/>
              <a:t>egara</a:t>
            </a:r>
            <a:r>
              <a:rPr lang="en-US" sz="2400" dirty="0" smtClean="0"/>
              <a:t> </a:t>
            </a:r>
            <a:r>
              <a:rPr lang="en-US" sz="2400" dirty="0" err="1"/>
              <a:t>Republik</a:t>
            </a:r>
            <a:r>
              <a:rPr lang="en-US" sz="2400" dirty="0"/>
              <a:t> Indonesia yang </a:t>
            </a:r>
            <a:r>
              <a:rPr lang="en-US" sz="2400" dirty="0" err="1"/>
              <a:t>dibantu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Wakil</a:t>
            </a:r>
            <a:r>
              <a:rPr lang="en-US" sz="2400" dirty="0"/>
              <a:t> </a:t>
            </a:r>
            <a:r>
              <a:rPr lang="en-US" sz="2400" dirty="0" err="1"/>
              <a:t>Presiden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menteri</a:t>
            </a:r>
            <a:r>
              <a:rPr lang="en-US" sz="2400" dirty="0"/>
              <a:t> </a:t>
            </a:r>
            <a:r>
              <a:rPr lang="en-US" sz="2400" dirty="0" err="1"/>
              <a:t>sebagaimana</a:t>
            </a:r>
            <a:r>
              <a:rPr lang="en-US" sz="2400" dirty="0"/>
              <a:t> </a:t>
            </a:r>
            <a:r>
              <a:rPr lang="en-US" sz="2400" dirty="0" err="1"/>
              <a:t>dimaksud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Undang-Undang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Negara </a:t>
            </a:r>
            <a:r>
              <a:rPr lang="en-US" sz="2400" dirty="0" err="1"/>
              <a:t>Republik</a:t>
            </a:r>
            <a:r>
              <a:rPr lang="en-US" sz="2400" dirty="0"/>
              <a:t> Indonesia </a:t>
            </a:r>
            <a:r>
              <a:rPr lang="en-US" sz="2400" dirty="0" err="1"/>
              <a:t>Tahun</a:t>
            </a:r>
            <a:r>
              <a:rPr lang="en-US" sz="2400" dirty="0"/>
              <a:t> 1945.  </a:t>
            </a:r>
            <a:endParaRPr lang="id-ID" sz="2400" dirty="0"/>
          </a:p>
          <a:p>
            <a:r>
              <a:rPr lang="en-US" sz="2400" dirty="0" smtClean="0"/>
              <a:t>Dalam </a:t>
            </a:r>
            <a:r>
              <a:rPr lang="en-US" sz="2400" dirty="0" err="1"/>
              <a:t>menjalankan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</a:t>
            </a:r>
            <a:r>
              <a:rPr lang="en-US" sz="2400" dirty="0" err="1"/>
              <a:t>presiden</a:t>
            </a:r>
            <a:r>
              <a:rPr lang="en-US" sz="2400" dirty="0"/>
              <a:t> </a:t>
            </a:r>
            <a:r>
              <a:rPr lang="en-US" sz="2400" dirty="0" err="1"/>
              <a:t>dibantu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wakil</a:t>
            </a:r>
            <a:r>
              <a:rPr lang="en-US" sz="2400" dirty="0"/>
              <a:t> </a:t>
            </a:r>
            <a:r>
              <a:rPr lang="en-US" sz="2400" dirty="0" err="1"/>
              <a:t>presiden</a:t>
            </a:r>
            <a:r>
              <a:rPr lang="en-US" sz="2400" dirty="0"/>
              <a:t>, </a:t>
            </a:r>
            <a:r>
              <a:rPr lang="en-US" sz="2400" dirty="0" err="1"/>
              <a:t>menteri-menteri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kepala</a:t>
            </a:r>
            <a:r>
              <a:rPr lang="en-US" sz="2400" dirty="0"/>
              <a:t> </a:t>
            </a:r>
            <a:r>
              <a:rPr lang="en-US" sz="2400" dirty="0" err="1"/>
              <a:t>lembaga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non </a:t>
            </a:r>
            <a:r>
              <a:rPr lang="en-US" sz="2400" dirty="0" err="1"/>
              <a:t>departemen</a:t>
            </a:r>
            <a:r>
              <a:rPr lang="en-US" sz="2400" dirty="0" smtClean="0"/>
              <a:t>.</a:t>
            </a:r>
            <a:r>
              <a:rPr lang="en-US" sz="2400" b="1" dirty="0" smtClean="0"/>
              <a:t>.  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877414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944562"/>
          </a:xfrm>
        </p:spPr>
        <p:txBody>
          <a:bodyPr>
            <a:noAutofit/>
          </a:bodyPr>
          <a:lstStyle/>
          <a:p>
            <a:r>
              <a:rPr lang="id-ID" sz="28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id-ID" sz="2800" b="1" dirty="0" smtClean="0">
                <a:latin typeface="Arial" pitchFamily="34" charset="0"/>
                <a:cs typeface="Arial" pitchFamily="34" charset="0"/>
              </a:rPr>
            </a:br>
            <a:r>
              <a:rPr lang="en-US" sz="2800" b="1" dirty="0" err="1" smtClean="0">
                <a:cs typeface="Arial" pitchFamily="34" charset="0"/>
              </a:rPr>
              <a:t>Pemerintah</a:t>
            </a:r>
            <a:r>
              <a:rPr lang="en-US" sz="2800" b="1" dirty="0" smtClean="0">
                <a:cs typeface="Arial" pitchFamily="34" charset="0"/>
              </a:rPr>
              <a:t> Daerah </a:t>
            </a:r>
            <a:r>
              <a:rPr lang="en-US" sz="2800" b="1" dirty="0" err="1" smtClean="0">
                <a:cs typeface="Arial" pitchFamily="34" charset="0"/>
              </a:rPr>
              <a:t>menurut</a:t>
            </a:r>
            <a:r>
              <a:rPr lang="en-US" sz="2800" b="1" dirty="0" smtClean="0">
                <a:cs typeface="Arial" pitchFamily="34" charset="0"/>
              </a:rPr>
              <a:t> U</a:t>
            </a:r>
            <a:r>
              <a:rPr lang="id-ID" sz="2800" b="1" dirty="0" smtClean="0">
                <a:cs typeface="Arial" pitchFamily="34" charset="0"/>
              </a:rPr>
              <a:t>ndang-Undang</a:t>
            </a:r>
            <a:r>
              <a:rPr lang="en-US" sz="2800" b="1" dirty="0" smtClean="0">
                <a:cs typeface="Arial" pitchFamily="34" charset="0"/>
              </a:rPr>
              <a:t> </a:t>
            </a:r>
            <a:r>
              <a:rPr lang="en-US" sz="2800" b="1" dirty="0" err="1" smtClean="0"/>
              <a:t>Nomor</a:t>
            </a:r>
            <a:r>
              <a:rPr lang="en-US" sz="2800" b="1" dirty="0" smtClean="0"/>
              <a:t> 23 </a:t>
            </a:r>
            <a:r>
              <a:rPr lang="en-US" sz="2800" b="1" dirty="0" err="1" smtClean="0"/>
              <a:t>Tahun</a:t>
            </a:r>
            <a:r>
              <a:rPr lang="en-US" sz="2800" b="1" dirty="0" smtClean="0"/>
              <a:t> </a:t>
            </a:r>
            <a:r>
              <a:rPr lang="en-US" sz="2800" b="1" dirty="0"/>
              <a:t>2014 </a:t>
            </a:r>
            <a:r>
              <a:rPr lang="id-ID" sz="2800" b="1" dirty="0"/>
              <a:t/>
            </a:r>
            <a:br>
              <a:rPr lang="id-ID" sz="2800" b="1" dirty="0"/>
            </a:br>
            <a:endParaRPr lang="en-US" sz="2800" b="1" dirty="0"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Autofit/>
          </a:bodyPr>
          <a:lstStyle/>
          <a:p>
            <a:pPr lvl="0"/>
            <a:r>
              <a:rPr lang="en-US" sz="2400" b="1" dirty="0">
                <a:latin typeface="+mj-lt"/>
              </a:rPr>
              <a:t>Pemerintahan 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adalah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penyelenggaraan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urusan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oleh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dewan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perwakilan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rakyat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menurut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asas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otonomi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tugas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pembantuan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prinsip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otonomi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seluas-luasnya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dalam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sistem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prinsip</a:t>
            </a:r>
            <a:r>
              <a:rPr lang="en-US" sz="2400" dirty="0">
                <a:latin typeface="+mj-lt"/>
              </a:rPr>
              <a:t> Negara </a:t>
            </a:r>
            <a:r>
              <a:rPr lang="en-US" sz="2400" dirty="0" err="1">
                <a:latin typeface="+mj-lt"/>
              </a:rPr>
              <a:t>Kesatuan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Republik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Indonesia</a:t>
            </a:r>
            <a:endParaRPr lang="id-ID" sz="2400" b="1" dirty="0">
              <a:latin typeface="+mj-lt"/>
            </a:endParaRPr>
          </a:p>
          <a:p>
            <a:pPr lvl="0"/>
            <a:r>
              <a:rPr lang="en-US" sz="2400" b="1" dirty="0" err="1" smtClean="0">
                <a:latin typeface="+mj-lt"/>
              </a:rPr>
              <a:t>Pemerintah</a:t>
            </a:r>
            <a:r>
              <a:rPr lang="en-US" sz="2400" b="1" dirty="0" smtClean="0">
                <a:latin typeface="+mj-lt"/>
              </a:rPr>
              <a:t> </a:t>
            </a:r>
            <a:r>
              <a:rPr lang="en-US" sz="2400" b="1" dirty="0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adalah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kepala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sebagai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unsur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penyelenggara</a:t>
            </a:r>
            <a:r>
              <a:rPr lang="en-US" sz="2400" dirty="0">
                <a:latin typeface="+mj-lt"/>
              </a:rPr>
              <a:t> Pemerintahan Daerah yang </a:t>
            </a:r>
            <a:r>
              <a:rPr lang="en-US" sz="2400" dirty="0" err="1">
                <a:latin typeface="+mj-lt"/>
              </a:rPr>
              <a:t>memimpin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pelaksanaan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urusan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pemerintahan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menjadi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kewenangan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otonom</a:t>
            </a:r>
            <a:r>
              <a:rPr lang="en-US" sz="2400" dirty="0">
                <a:latin typeface="+mj-lt"/>
              </a:rPr>
              <a:t>. </a:t>
            </a:r>
            <a:r>
              <a:rPr lang="en-US" sz="2400" dirty="0" smtClean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(UU 23  Th 2014)</a:t>
            </a:r>
            <a:endParaRPr lang="id-ID" sz="2400" dirty="0">
              <a:latin typeface="+mj-lt"/>
            </a:endParaRPr>
          </a:p>
          <a:p>
            <a:r>
              <a:rPr lang="en-US" sz="2400" b="1" dirty="0" err="1" smtClean="0">
                <a:latin typeface="+mj-lt"/>
              </a:rPr>
              <a:t>Pemerintah</a:t>
            </a:r>
            <a:r>
              <a:rPr lang="en-US" sz="2400" b="1" dirty="0" smtClean="0">
                <a:latin typeface="+mj-lt"/>
              </a:rPr>
              <a:t> Daerah </a:t>
            </a:r>
            <a:r>
              <a:rPr lang="en-US" sz="2400" dirty="0" smtClean="0">
                <a:latin typeface="+mj-lt"/>
              </a:rPr>
              <a:t>adalah  </a:t>
            </a:r>
            <a:r>
              <a:rPr lang="en-US" sz="2400" dirty="0" err="1">
                <a:latin typeface="+mj-lt"/>
              </a:rPr>
              <a:t>penyelenggaraan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urusan </a:t>
            </a:r>
            <a:r>
              <a:rPr lang="en-US" sz="2400" dirty="0" err="1" smtClean="0">
                <a:latin typeface="+mj-lt"/>
              </a:rPr>
              <a:t>pemerintahan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oleh</a:t>
            </a:r>
            <a:r>
              <a:rPr lang="en-US" sz="2400" dirty="0">
                <a:latin typeface="+mj-lt"/>
              </a:rPr>
              <a:t> Pemerintah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D</a:t>
            </a:r>
            <a:r>
              <a:rPr lang="en-US" sz="2400" dirty="0" smtClean="0">
                <a:latin typeface="+mj-lt"/>
              </a:rPr>
              <a:t>aerah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DPRD </a:t>
            </a:r>
            <a:r>
              <a:rPr lang="en-US" sz="2400" dirty="0" err="1" smtClean="0">
                <a:latin typeface="+mj-lt"/>
              </a:rPr>
              <a:t>menurut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asas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otonomi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tugas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pembantuan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dengan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prinsip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otonomi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seluas-luasnya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dalam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sistem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prinsip</a:t>
            </a:r>
            <a:r>
              <a:rPr lang="en-US" sz="2400" dirty="0" smtClean="0">
                <a:latin typeface="+mj-lt"/>
              </a:rPr>
              <a:t> NKRI </a:t>
            </a:r>
            <a:r>
              <a:rPr lang="en-US" sz="2400" dirty="0" err="1" smtClean="0">
                <a:latin typeface="+mj-lt"/>
              </a:rPr>
              <a:t>sebagaimana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dimaksud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dalam</a:t>
            </a:r>
            <a:r>
              <a:rPr lang="en-US" sz="2400" dirty="0" smtClean="0">
                <a:latin typeface="+mj-lt"/>
              </a:rPr>
              <a:t> UUD Negara R</a:t>
            </a:r>
            <a:r>
              <a:rPr lang="id-ID" sz="2400" dirty="0" smtClean="0">
                <a:latin typeface="+mj-lt"/>
              </a:rPr>
              <a:t>I</a:t>
            </a:r>
            <a:r>
              <a:rPr lang="en-US" sz="2400" dirty="0" smtClean="0">
                <a:latin typeface="+mj-lt"/>
              </a:rPr>
              <a:t> Indonesia 1945.</a:t>
            </a:r>
            <a:r>
              <a:rPr lang="id-ID" sz="2400" dirty="0" smtClean="0">
                <a:latin typeface="+mj-lt"/>
              </a:rPr>
              <a:t> </a:t>
            </a:r>
            <a:endParaRPr lang="en-US" sz="24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05163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8736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5562600"/>
          </a:xfrm>
        </p:spPr>
        <p:txBody>
          <a:bodyPr>
            <a:noAutofit/>
          </a:bodyPr>
          <a:lstStyle/>
          <a:p>
            <a:r>
              <a:rPr lang="en-US" sz="2400" dirty="0" err="1">
                <a:latin typeface="+mj-lt"/>
              </a:rPr>
              <a:t>Melihat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definisi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tersebut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maka</a:t>
            </a:r>
            <a:r>
              <a:rPr lang="en-US" sz="2400" dirty="0">
                <a:latin typeface="+mj-lt"/>
              </a:rPr>
              <a:t>  yang </a:t>
            </a:r>
            <a:r>
              <a:rPr lang="en-US" sz="2400" dirty="0" err="1">
                <a:latin typeface="+mj-lt"/>
              </a:rPr>
              <a:t>dimaksud</a:t>
            </a:r>
            <a:r>
              <a:rPr lang="en-US" sz="2400" dirty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Pemerintah</a:t>
            </a:r>
            <a:r>
              <a:rPr lang="en-US" sz="2400" b="1" dirty="0">
                <a:latin typeface="+mj-lt"/>
              </a:rPr>
              <a:t> Daerah </a:t>
            </a:r>
            <a:r>
              <a:rPr lang="en-US" sz="2400" dirty="0" err="1">
                <a:latin typeface="+mj-lt"/>
              </a:rPr>
              <a:t>adalah</a:t>
            </a:r>
            <a:r>
              <a:rPr lang="en-US" sz="2400" dirty="0">
                <a:latin typeface="+mj-lt"/>
              </a:rPr>
              <a:t>  </a:t>
            </a:r>
            <a:r>
              <a:rPr lang="en-US" sz="2400" dirty="0" err="1">
                <a:latin typeface="+mj-lt"/>
              </a:rPr>
              <a:t>penyelenggaraan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otonom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oleh</a:t>
            </a:r>
            <a:r>
              <a:rPr lang="en-US" sz="2400" dirty="0">
                <a:latin typeface="+mj-lt"/>
              </a:rPr>
              <a:t> </a:t>
            </a:r>
            <a:r>
              <a:rPr lang="id-ID" sz="2400" dirty="0" err="1">
                <a:latin typeface="+mj-lt"/>
              </a:rPr>
              <a:t>P</a:t>
            </a:r>
            <a:r>
              <a:rPr lang="en-US" sz="2400" dirty="0" err="1" smtClean="0">
                <a:latin typeface="+mj-lt"/>
              </a:rPr>
              <a:t>emerintah</a:t>
            </a:r>
            <a:r>
              <a:rPr lang="en-US" sz="2400" dirty="0" smtClean="0">
                <a:latin typeface="+mj-lt"/>
              </a:rPr>
              <a:t> </a:t>
            </a:r>
            <a:r>
              <a:rPr lang="id-ID" sz="2400" dirty="0" err="1">
                <a:latin typeface="+mj-lt"/>
              </a:rPr>
              <a:t>D</a:t>
            </a:r>
            <a:r>
              <a:rPr lang="en-US" sz="2400" dirty="0" err="1" smtClean="0">
                <a:latin typeface="+mj-lt"/>
              </a:rPr>
              <a:t>aerah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DPRD  </a:t>
            </a:r>
            <a:r>
              <a:rPr lang="en-US" sz="2400" dirty="0" err="1">
                <a:latin typeface="+mj-lt"/>
              </a:rPr>
              <a:t>menurut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asas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desentralisasi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unsur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penyelenggara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adalah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Gubernur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Bupati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atau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walikota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perangkat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Desa</a:t>
            </a:r>
            <a:r>
              <a:rPr lang="en-US" sz="2400" dirty="0">
                <a:latin typeface="+mj-lt"/>
              </a:rPr>
              <a:t>.</a:t>
            </a:r>
          </a:p>
          <a:p>
            <a:r>
              <a:rPr lang="en-US" sz="2400" b="1" dirty="0" err="1" smtClean="0">
                <a:latin typeface="+mj-lt"/>
              </a:rPr>
              <a:t>Dewan</a:t>
            </a:r>
            <a:r>
              <a:rPr lang="en-US" sz="2400" b="1" dirty="0" smtClean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Perwakilan</a:t>
            </a:r>
            <a:r>
              <a:rPr lang="en-US" sz="2400" b="1" dirty="0">
                <a:latin typeface="+mj-lt"/>
              </a:rPr>
              <a:t> Rakyat Daerah</a:t>
            </a:r>
            <a:r>
              <a:rPr lang="en-US" sz="2400" dirty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(</a:t>
            </a:r>
            <a:r>
              <a:rPr lang="en-US" sz="2400" b="1" dirty="0" smtClean="0">
                <a:latin typeface="+mj-lt"/>
              </a:rPr>
              <a:t>DPRD</a:t>
            </a:r>
            <a:r>
              <a:rPr lang="id-ID" sz="2400" b="1" dirty="0" smtClean="0">
                <a:latin typeface="+mj-lt"/>
              </a:rPr>
              <a:t>)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adalah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lembaga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perwakilan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rakyat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berkedudukan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sebagai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unsur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penyelenggara</a:t>
            </a:r>
            <a:r>
              <a:rPr lang="en-US" sz="2400" dirty="0">
                <a:latin typeface="+mj-lt"/>
              </a:rPr>
              <a:t> Pemerintahan Daerah. </a:t>
            </a:r>
            <a:endParaRPr lang="id-ID" sz="2400" dirty="0">
              <a:latin typeface="+mj-lt"/>
            </a:endParaRPr>
          </a:p>
          <a:p>
            <a:r>
              <a:rPr lang="en-US" sz="2400" b="1" dirty="0" smtClean="0">
                <a:latin typeface="+mj-lt"/>
              </a:rPr>
              <a:t>Urusan </a:t>
            </a:r>
            <a:r>
              <a:rPr lang="en-US" sz="2400" b="1" dirty="0">
                <a:latin typeface="+mj-lt"/>
              </a:rPr>
              <a:t>Pemerintahan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adalah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kekuasaan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pemerintahan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menjadi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kewenangan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Presiden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pelaksanaannya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dilakukan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oleh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kementerian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negara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penyelenggara</a:t>
            </a:r>
            <a:r>
              <a:rPr lang="en-US" sz="2400" dirty="0">
                <a:latin typeface="+mj-lt"/>
              </a:rPr>
              <a:t> Pemerintahan Daerah </a:t>
            </a:r>
            <a:r>
              <a:rPr lang="en-US" sz="2400" dirty="0" err="1">
                <a:latin typeface="+mj-lt"/>
              </a:rPr>
              <a:t>untuk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melindungi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melayani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memberdayakan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menyejahterakan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masyarakat</a:t>
            </a:r>
            <a:r>
              <a:rPr lang="en-US" sz="2400" dirty="0">
                <a:latin typeface="+mj-lt"/>
              </a:rPr>
              <a:t>.  </a:t>
            </a:r>
            <a:endParaRPr lang="id-ID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20229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txBody>
          <a:bodyPr>
            <a:noAutofit/>
          </a:bodyPr>
          <a:lstStyle/>
          <a:p>
            <a:pPr lvl="0"/>
            <a:r>
              <a:rPr lang="en-US" sz="2400" b="1" dirty="0" err="1"/>
              <a:t>Otonomi</a:t>
            </a:r>
            <a:r>
              <a:rPr lang="en-US" sz="2400" b="1" dirty="0"/>
              <a:t> Daerah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hak</a:t>
            </a:r>
            <a:r>
              <a:rPr lang="en-US" sz="2400" dirty="0"/>
              <a:t>, </a:t>
            </a:r>
            <a:r>
              <a:rPr lang="en-US" sz="2400" dirty="0" err="1"/>
              <a:t>wewenang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kewajiban</a:t>
            </a:r>
            <a:r>
              <a:rPr lang="en-US" sz="2400" dirty="0"/>
              <a:t> 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dirty="0" err="1"/>
              <a:t>otonom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mengatur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mengurus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 Urusan Pemerintahan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setempat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Negara </a:t>
            </a:r>
            <a:r>
              <a:rPr lang="en-US" sz="2400" dirty="0" err="1"/>
              <a:t>Kesatuan</a:t>
            </a:r>
            <a:r>
              <a:rPr lang="en-US" sz="2400" dirty="0"/>
              <a:t> </a:t>
            </a:r>
            <a:r>
              <a:rPr lang="en-US" sz="2400" dirty="0" err="1"/>
              <a:t>Republik</a:t>
            </a:r>
            <a:r>
              <a:rPr lang="en-US" sz="2400" dirty="0"/>
              <a:t> Indonesia</a:t>
            </a:r>
            <a:r>
              <a:rPr lang="id-ID" sz="2400" dirty="0"/>
              <a:t> </a:t>
            </a:r>
            <a:r>
              <a:rPr lang="en-US" sz="2400" dirty="0"/>
              <a:t>.  </a:t>
            </a:r>
            <a:endParaRPr lang="id-ID" sz="2400" dirty="0"/>
          </a:p>
          <a:p>
            <a:r>
              <a:rPr lang="en-US" sz="2400" dirty="0" smtClean="0">
                <a:latin typeface="+mj-lt"/>
              </a:rPr>
              <a:t>Dalam </a:t>
            </a:r>
            <a:r>
              <a:rPr lang="en-US" sz="2400" dirty="0" err="1" smtClean="0">
                <a:latin typeface="+mj-lt"/>
              </a:rPr>
              <a:t>penyelenggaraan</a:t>
            </a:r>
            <a:r>
              <a:rPr lang="en-US" sz="2400" dirty="0" smtClean="0">
                <a:latin typeface="+mj-lt"/>
              </a:rPr>
              <a:t> Pemerintahan Daerah </a:t>
            </a:r>
            <a:r>
              <a:rPr lang="en-US" sz="2400" dirty="0" err="1">
                <a:latin typeface="+mj-lt"/>
              </a:rPr>
              <a:t>K</a:t>
            </a:r>
            <a:r>
              <a:rPr lang="en-US" sz="2400" dirty="0" err="1" smtClean="0">
                <a:latin typeface="+mj-lt"/>
              </a:rPr>
              <a:t>epala</a:t>
            </a:r>
            <a:r>
              <a:rPr lang="en-US" sz="2400" dirty="0" smtClean="0">
                <a:latin typeface="+mj-lt"/>
              </a:rPr>
              <a:t> Daerah </a:t>
            </a:r>
            <a:r>
              <a:rPr lang="en-US" sz="2400" dirty="0" err="1" smtClean="0">
                <a:latin typeface="+mj-lt"/>
              </a:rPr>
              <a:t>dibantu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oleh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Perangkat</a:t>
            </a:r>
            <a:r>
              <a:rPr lang="en-US" sz="2400" dirty="0" smtClean="0">
                <a:latin typeface="+mj-lt"/>
              </a:rPr>
              <a:t> Daerah yang </a:t>
            </a:r>
            <a:r>
              <a:rPr lang="en-US" sz="2400" dirty="0" err="1" smtClean="0">
                <a:latin typeface="+mj-lt"/>
              </a:rPr>
              <a:t>terdiri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dari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unsur</a:t>
            </a:r>
            <a:r>
              <a:rPr lang="en-US" sz="2400" dirty="0" smtClean="0">
                <a:latin typeface="+mj-lt"/>
              </a:rPr>
              <a:t> : </a:t>
            </a:r>
            <a:r>
              <a:rPr lang="en-US" sz="2400" dirty="0" err="1" smtClean="0">
                <a:latin typeface="+mj-lt"/>
              </a:rPr>
              <a:t>staf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membantu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penyusunan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kebijakan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koordinasi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diwadahi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dalam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Sekertariat</a:t>
            </a:r>
            <a:r>
              <a:rPr lang="en-US" sz="2400" dirty="0" smtClean="0">
                <a:latin typeface="+mj-lt"/>
              </a:rPr>
              <a:t>.</a:t>
            </a:r>
          </a:p>
          <a:p>
            <a:r>
              <a:rPr lang="en-US" sz="2400" dirty="0" err="1" smtClean="0">
                <a:latin typeface="+mj-lt"/>
              </a:rPr>
              <a:t>Unsur</a:t>
            </a:r>
            <a:r>
              <a:rPr lang="en-US" sz="2400" dirty="0" smtClean="0">
                <a:latin typeface="+mj-lt"/>
              </a:rPr>
              <a:t>  </a:t>
            </a:r>
            <a:r>
              <a:rPr lang="en-US" sz="2400" dirty="0" err="1" smtClean="0">
                <a:latin typeface="+mj-lt"/>
              </a:rPr>
              <a:t>pengawas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diwadahi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dalam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bentuk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b="1" dirty="0" err="1" smtClean="0">
                <a:latin typeface="+mj-lt"/>
              </a:rPr>
              <a:t>Inspektorat</a:t>
            </a:r>
            <a:endParaRPr lang="en-US" sz="2400" b="1" dirty="0" smtClean="0">
              <a:latin typeface="+mj-lt"/>
            </a:endParaRPr>
          </a:p>
          <a:p>
            <a:r>
              <a:rPr lang="en-US" sz="2400" dirty="0" err="1" smtClean="0">
                <a:latin typeface="+mj-lt"/>
              </a:rPr>
              <a:t>Unsur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pendukung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tugas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Kepala</a:t>
            </a:r>
            <a:r>
              <a:rPr lang="en-US" sz="2400" dirty="0" smtClean="0">
                <a:latin typeface="+mj-lt"/>
              </a:rPr>
              <a:t> Daerah </a:t>
            </a:r>
            <a:r>
              <a:rPr lang="en-US" sz="2400" dirty="0" err="1" smtClean="0">
                <a:latin typeface="+mj-lt"/>
              </a:rPr>
              <a:t>dalam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penyusunan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pelaksanaan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kebijakan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daerah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bersifat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spesifik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diwadahi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dalam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b="1" dirty="0" err="1">
                <a:latin typeface="+mj-lt"/>
              </a:rPr>
              <a:t>L</a:t>
            </a:r>
            <a:r>
              <a:rPr lang="en-US" sz="2400" b="1" dirty="0" err="1" smtClean="0">
                <a:latin typeface="+mj-lt"/>
              </a:rPr>
              <a:t>embaga</a:t>
            </a:r>
            <a:r>
              <a:rPr lang="en-US" sz="2400" b="1" dirty="0" smtClean="0">
                <a:latin typeface="+mj-lt"/>
              </a:rPr>
              <a:t> </a:t>
            </a:r>
            <a:r>
              <a:rPr lang="en-US" sz="2400" b="1" dirty="0" err="1" smtClean="0">
                <a:latin typeface="+mj-lt"/>
              </a:rPr>
              <a:t>Teknis</a:t>
            </a:r>
            <a:r>
              <a:rPr lang="en-US" sz="2400" b="1" dirty="0" smtClean="0">
                <a:latin typeface="+mj-lt"/>
              </a:rPr>
              <a:t> Daerah.</a:t>
            </a:r>
          </a:p>
          <a:p>
            <a:r>
              <a:rPr lang="en-US" sz="2400" dirty="0" err="1" smtClean="0">
                <a:latin typeface="+mj-lt"/>
              </a:rPr>
              <a:t>Unsur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pelaksana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urusan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daerah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diwadahi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dalam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b="1" dirty="0" smtClean="0">
                <a:latin typeface="+mj-lt"/>
              </a:rPr>
              <a:t>Dinas Daerah</a:t>
            </a:r>
            <a:r>
              <a:rPr lang="en-US" sz="2400" b="1" dirty="0" smtClean="0">
                <a:latin typeface="+mj-lt"/>
              </a:rPr>
              <a:t>.</a:t>
            </a:r>
            <a:r>
              <a:rPr lang="id-ID" sz="2400" b="1" dirty="0" smtClean="0">
                <a:latin typeface="+mj-lt"/>
              </a:rPr>
              <a:t> (OPD)</a:t>
            </a:r>
            <a:endParaRPr lang="en-US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4793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25876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153400" cy="6019800"/>
          </a:xfrm>
        </p:spPr>
        <p:txBody>
          <a:bodyPr>
            <a:noAutofit/>
          </a:bodyPr>
          <a:lstStyle/>
          <a:p>
            <a:r>
              <a:rPr lang="en-US" sz="2400" b="1" dirty="0" err="1">
                <a:latin typeface="+mj-lt"/>
              </a:rPr>
              <a:t>Kelembagaan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merupakan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elemen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dasar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dalam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penyelenggaraan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disuatu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selain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elemen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urusan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pemerintahan</a:t>
            </a:r>
            <a:r>
              <a:rPr lang="en-US" sz="2400" dirty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&amp; 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kapasitas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aparatur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daerah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itu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sendiri</a:t>
            </a:r>
            <a:r>
              <a:rPr lang="en-US" sz="2400" dirty="0">
                <a:latin typeface="+mj-lt"/>
              </a:rPr>
              <a:t>. </a:t>
            </a:r>
          </a:p>
          <a:p>
            <a:r>
              <a:rPr lang="en-US" sz="2400" dirty="0">
                <a:latin typeface="+mj-lt"/>
                <a:cs typeface="Arial" pitchFamily="34" charset="0"/>
              </a:rPr>
              <a:t>Peraturan </a:t>
            </a:r>
            <a:r>
              <a:rPr lang="en-US" sz="2400" dirty="0" err="1">
                <a:latin typeface="+mj-lt"/>
                <a:cs typeface="Arial" pitchFamily="34" charset="0"/>
              </a:rPr>
              <a:t>Pemerintah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Nomor</a:t>
            </a:r>
            <a:r>
              <a:rPr lang="en-US" sz="2400" dirty="0">
                <a:latin typeface="+mj-lt"/>
                <a:cs typeface="Arial" pitchFamily="34" charset="0"/>
              </a:rPr>
              <a:t> 18 </a:t>
            </a:r>
            <a:r>
              <a:rPr lang="en-US" sz="2400" dirty="0" err="1">
                <a:latin typeface="+mj-lt"/>
                <a:cs typeface="Arial" pitchFamily="34" charset="0"/>
              </a:rPr>
              <a:t>Tahun</a:t>
            </a:r>
            <a:r>
              <a:rPr lang="en-US" sz="2400" dirty="0">
                <a:latin typeface="+mj-lt"/>
                <a:cs typeface="Arial" pitchFamily="34" charset="0"/>
              </a:rPr>
              <a:t> 2016 </a:t>
            </a:r>
            <a:r>
              <a:rPr lang="en-US" sz="2400" dirty="0" err="1">
                <a:latin typeface="+mj-lt"/>
                <a:cs typeface="Arial" pitchFamily="34" charset="0"/>
              </a:rPr>
              <a:t>Tentang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Perangkat</a:t>
            </a:r>
            <a:r>
              <a:rPr lang="en-US" sz="2400" dirty="0">
                <a:latin typeface="+mj-lt"/>
                <a:cs typeface="Arial" pitchFamily="34" charset="0"/>
              </a:rPr>
              <a:t> Daerah </a:t>
            </a:r>
            <a:r>
              <a:rPr lang="en-US" sz="2400" dirty="0" err="1">
                <a:latin typeface="+mj-lt"/>
                <a:cs typeface="Arial" pitchFamily="34" charset="0"/>
              </a:rPr>
              <a:t>pada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tanggal</a:t>
            </a:r>
            <a:r>
              <a:rPr lang="en-US" sz="2400" dirty="0">
                <a:latin typeface="+mj-lt"/>
                <a:cs typeface="Arial" pitchFamily="34" charset="0"/>
              </a:rPr>
              <a:t> 19 </a:t>
            </a:r>
            <a:r>
              <a:rPr lang="en-US" sz="2400" dirty="0" err="1">
                <a:latin typeface="+mj-lt"/>
                <a:cs typeface="Arial" pitchFamily="34" charset="0"/>
              </a:rPr>
              <a:t>Juni</a:t>
            </a:r>
            <a:r>
              <a:rPr lang="en-US" sz="2400" dirty="0">
                <a:latin typeface="+mj-lt"/>
                <a:cs typeface="Arial" pitchFamily="34" charset="0"/>
              </a:rPr>
              <a:t> 2016 yang </a:t>
            </a:r>
            <a:r>
              <a:rPr lang="en-US" sz="2400" dirty="0" err="1">
                <a:latin typeface="+mj-lt"/>
                <a:cs typeface="Arial" pitchFamily="34" charset="0"/>
              </a:rPr>
              <a:t>mencabut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menyatakan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tidak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berlaku</a:t>
            </a:r>
            <a:r>
              <a:rPr lang="en-US" sz="2400" dirty="0">
                <a:latin typeface="+mj-lt"/>
                <a:cs typeface="Arial" pitchFamily="34" charset="0"/>
              </a:rPr>
              <a:t> PP No 41 </a:t>
            </a:r>
            <a:r>
              <a:rPr lang="en-US" sz="2400" dirty="0" err="1">
                <a:latin typeface="+mj-lt"/>
                <a:cs typeface="Arial" pitchFamily="34" charset="0"/>
              </a:rPr>
              <a:t>Tahun</a:t>
            </a:r>
            <a:r>
              <a:rPr lang="en-US" sz="2400" dirty="0">
                <a:latin typeface="+mj-lt"/>
                <a:cs typeface="Arial" pitchFamily="34" charset="0"/>
              </a:rPr>
              <a:t> 2007 </a:t>
            </a:r>
            <a:r>
              <a:rPr lang="en-US" sz="2400" dirty="0" err="1">
                <a:latin typeface="+mj-lt"/>
                <a:cs typeface="Arial" pitchFamily="34" charset="0"/>
              </a:rPr>
              <a:t>tentang</a:t>
            </a:r>
            <a:r>
              <a:rPr lang="en-US" sz="2400" dirty="0">
                <a:latin typeface="+mj-lt"/>
                <a:cs typeface="Arial" pitchFamily="34" charset="0"/>
              </a:rPr>
              <a:t> Organisasi </a:t>
            </a:r>
            <a:r>
              <a:rPr lang="en-US" sz="2400" dirty="0" err="1">
                <a:latin typeface="+mj-lt"/>
                <a:cs typeface="Arial" pitchFamily="34" charset="0"/>
              </a:rPr>
              <a:t>Perangkat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Daerah</a:t>
            </a:r>
            <a:r>
              <a:rPr lang="en-US" sz="2400" dirty="0">
                <a:latin typeface="+mj-lt"/>
              </a:rPr>
              <a:t> (OPD) </a:t>
            </a:r>
            <a:endParaRPr lang="en-US" sz="2400" dirty="0">
              <a:latin typeface="+mj-lt"/>
            </a:endParaRPr>
          </a:p>
          <a:p>
            <a:r>
              <a:rPr lang="en-US" sz="2400" dirty="0" err="1" smtClean="0">
                <a:latin typeface="+mj-lt"/>
              </a:rPr>
              <a:t>Pengaturan</a:t>
            </a:r>
            <a:r>
              <a:rPr lang="en-US" sz="2400" dirty="0" smtClean="0">
                <a:latin typeface="+mj-lt"/>
              </a:rPr>
              <a:t> (</a:t>
            </a:r>
            <a:r>
              <a:rPr lang="en-US" sz="2400" dirty="0">
                <a:latin typeface="+mj-lt"/>
              </a:rPr>
              <a:t>OPD) </a:t>
            </a:r>
            <a:r>
              <a:rPr lang="en-US" sz="2400" dirty="0" err="1">
                <a:latin typeface="+mj-lt"/>
              </a:rPr>
              <a:t>telah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ditetapkan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berdasarkan</a:t>
            </a:r>
            <a:r>
              <a:rPr lang="en-US" sz="2400" dirty="0">
                <a:latin typeface="+mj-lt"/>
              </a:rPr>
              <a:t> PP No 84 </a:t>
            </a:r>
            <a:r>
              <a:rPr lang="en-US" sz="2400" dirty="0" err="1">
                <a:latin typeface="+mj-lt"/>
              </a:rPr>
              <a:t>Tahun</a:t>
            </a:r>
            <a:r>
              <a:rPr lang="en-US" sz="2400" dirty="0">
                <a:latin typeface="+mj-lt"/>
              </a:rPr>
              <a:t> 2000 yang </a:t>
            </a:r>
            <a:r>
              <a:rPr lang="en-US" sz="2400" dirty="0" err="1">
                <a:latin typeface="+mj-lt"/>
              </a:rPr>
              <a:t>diganti</a:t>
            </a:r>
            <a:r>
              <a:rPr lang="en-US" sz="2400" dirty="0">
                <a:latin typeface="+mj-lt"/>
              </a:rPr>
              <a:t> dg PP No 8 </a:t>
            </a:r>
            <a:r>
              <a:rPr lang="en-US" sz="2400" dirty="0" err="1">
                <a:latin typeface="+mj-lt"/>
              </a:rPr>
              <a:t>Tahun</a:t>
            </a:r>
            <a:r>
              <a:rPr lang="en-US" sz="2400" dirty="0">
                <a:latin typeface="+mj-lt"/>
              </a:rPr>
              <a:t> 2003 </a:t>
            </a:r>
            <a:r>
              <a:rPr lang="en-US" sz="2400" dirty="0" err="1">
                <a:latin typeface="+mj-lt"/>
              </a:rPr>
              <a:t>dan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kemudian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direvisi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menjadi</a:t>
            </a:r>
            <a:r>
              <a:rPr lang="en-US" sz="2400" dirty="0">
                <a:latin typeface="+mj-lt"/>
              </a:rPr>
              <a:t> PP No. 41 </a:t>
            </a:r>
            <a:r>
              <a:rPr lang="en-US" sz="2400" dirty="0" err="1">
                <a:latin typeface="+mj-lt"/>
              </a:rPr>
              <a:t>tahun</a:t>
            </a:r>
            <a:r>
              <a:rPr lang="en-US" sz="2400" dirty="0">
                <a:latin typeface="+mj-lt"/>
              </a:rPr>
              <a:t> 2007 </a:t>
            </a:r>
            <a:r>
              <a:rPr lang="en-US" sz="2400" dirty="0" err="1">
                <a:latin typeface="+mj-lt"/>
              </a:rPr>
              <a:t>ttg</a:t>
            </a:r>
            <a:r>
              <a:rPr lang="en-US" sz="2400" dirty="0">
                <a:latin typeface="+mj-lt"/>
              </a:rPr>
              <a:t> OPD.  </a:t>
            </a:r>
          </a:p>
          <a:p>
            <a:pPr marL="0" indent="0">
              <a:buNone/>
            </a:pPr>
            <a:r>
              <a:rPr lang="en-US" sz="2400" b="1" dirty="0" err="1">
                <a:latin typeface="+mj-lt"/>
                <a:cs typeface="Arial" pitchFamily="34" charset="0"/>
              </a:rPr>
              <a:t>Pembentukan</a:t>
            </a:r>
            <a:r>
              <a:rPr lang="en-US" sz="2400" b="1" dirty="0">
                <a:latin typeface="+mj-lt"/>
                <a:cs typeface="Arial" pitchFamily="34" charset="0"/>
              </a:rPr>
              <a:t> </a:t>
            </a:r>
            <a:r>
              <a:rPr lang="en-US" sz="2400" b="1" dirty="0" err="1">
                <a:latin typeface="+mj-lt"/>
                <a:cs typeface="Arial" pitchFamily="34" charset="0"/>
              </a:rPr>
              <a:t>Perangkat</a:t>
            </a:r>
            <a:r>
              <a:rPr lang="en-US" sz="2400" b="1" dirty="0">
                <a:latin typeface="+mj-lt"/>
                <a:cs typeface="Arial" pitchFamily="34" charset="0"/>
              </a:rPr>
              <a:t> Daerah </a:t>
            </a:r>
            <a:r>
              <a:rPr lang="en-US" sz="2400" b="1" dirty="0" err="1">
                <a:latin typeface="+mj-lt"/>
                <a:cs typeface="Arial" pitchFamily="34" charset="0"/>
              </a:rPr>
              <a:t>mempertimbangkan</a:t>
            </a:r>
            <a:r>
              <a:rPr lang="en-US" sz="2400" dirty="0">
                <a:latin typeface="+mj-lt"/>
                <a:cs typeface="Arial" pitchFamily="34" charset="0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>
                <a:latin typeface="+mj-lt"/>
                <a:cs typeface="Arial" pitchFamily="34" charset="0"/>
              </a:rPr>
              <a:t>Faktor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luas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wilayah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>
                <a:latin typeface="+mj-lt"/>
                <a:cs typeface="Arial" pitchFamily="34" charset="0"/>
              </a:rPr>
              <a:t>Jumlah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penduduk</a:t>
            </a:r>
            <a:r>
              <a:rPr lang="en-US" sz="2400" dirty="0">
                <a:latin typeface="+mj-lt"/>
                <a:cs typeface="Arial" pitchFamily="34" charset="0"/>
              </a:rPr>
              <a:t>,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>
                <a:latin typeface="+mj-lt"/>
                <a:cs typeface="Arial" pitchFamily="34" charset="0"/>
              </a:rPr>
              <a:t>Kemampuan</a:t>
            </a:r>
            <a:r>
              <a:rPr lang="en-US" sz="2400" dirty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keuangan</a:t>
            </a:r>
            <a:r>
              <a:rPr lang="en-US" sz="2400" dirty="0">
                <a:latin typeface="+mj-lt"/>
                <a:cs typeface="Arial" pitchFamily="34" charset="0"/>
              </a:rPr>
              <a:t> Daerah</a:t>
            </a:r>
          </a:p>
          <a:p>
            <a:pPr marL="0" indent="0">
              <a:buNone/>
            </a:pPr>
            <a:endParaRPr lang="id-ID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30747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2049</TotalTime>
  <Words>1956</Words>
  <Application>Microsoft Office PowerPoint</Application>
  <PresentationFormat>On-screen Show (4:3)</PresentationFormat>
  <Paragraphs>138</Paragraphs>
  <Slides>24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SISTEM PEMERINTAHAN DAERAH Dra. Herawati, MPA</vt:lpstr>
      <vt:lpstr> Pengertian Sistem Pemerintahan </vt:lpstr>
      <vt:lpstr>PowerPoint Presentation</vt:lpstr>
      <vt:lpstr> SISTEM PEMERINTAHAN DAERAH </vt:lpstr>
      <vt:lpstr>PowerPoint Presentation</vt:lpstr>
      <vt:lpstr> Pemerintah Daerah menurut Undang-Undang Nomor 23 Tahun 2014  </vt:lpstr>
      <vt:lpstr>PowerPoint Presentation</vt:lpstr>
      <vt:lpstr>PowerPoint Presentation</vt:lpstr>
      <vt:lpstr>PowerPoint Presentation</vt:lpstr>
      <vt:lpstr>Asas pnyelenggaraan Pemerintahan-Da</vt:lpstr>
      <vt:lpstr>PowerPoint Presentation</vt:lpstr>
      <vt:lpstr>1. Sentralisasi</vt:lpstr>
      <vt:lpstr>Alasan Pemerintah Pusat Mendesentralisaikan Kekuasaan kepada Pemda</vt:lpstr>
      <vt:lpstr>PowerPoint Presentation</vt:lpstr>
      <vt:lpstr>2. Desentralisasi</vt:lpstr>
      <vt:lpstr>PowerPoint Presentation</vt:lpstr>
      <vt:lpstr>3. Dekonsentrasi</vt:lpstr>
      <vt:lpstr>PowerPoint Presentation</vt:lpstr>
      <vt:lpstr>PowerPoint Presentation</vt:lpstr>
      <vt:lpstr>4. Tugas Pembantuan /Medebewind</vt:lpstr>
      <vt:lpstr>PowerPoint Presentation</vt:lpstr>
      <vt:lpstr>Latar belakang perlunya Tugas Pembantuan kepada daerah dan desa</vt:lpstr>
      <vt:lpstr> 5. Vriij bestuur (tugas sampiran) 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My PC</cp:lastModifiedBy>
  <cp:revision>98</cp:revision>
  <dcterms:created xsi:type="dcterms:W3CDTF">2019-09-19T05:41:28Z</dcterms:created>
  <dcterms:modified xsi:type="dcterms:W3CDTF">2021-10-01T00:59:17Z</dcterms:modified>
</cp:coreProperties>
</file>