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1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1898D61-1B20-4CAB-A809-DD38173ED7AC}" type="datetimeFigureOut">
              <a:rPr lang="id-ID" smtClean="0"/>
              <a:t>24/10/2020</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4AD28C8-8677-4487-994C-2A8AC0563CEB}"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1898D61-1B20-4CAB-A809-DD38173ED7AC}" type="datetimeFigureOut">
              <a:rPr lang="id-ID" smtClean="0"/>
              <a:t>24/10/2020</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1898D61-1B20-4CAB-A809-DD38173ED7AC}" type="datetimeFigureOut">
              <a:rPr lang="id-ID" smtClean="0"/>
              <a:t>24/10/2020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1898D61-1B20-4CAB-A809-DD38173ED7AC}" type="datetimeFigureOut">
              <a:rPr lang="id-ID" smtClean="0"/>
              <a:t>24/10/2020</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4AD28C8-8677-4487-994C-2A8AC0563CEB}"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1898D61-1B20-4CAB-A809-DD38173ED7AC}" type="datetimeFigureOut">
              <a:rPr lang="id-ID" smtClean="0"/>
              <a:t>24/10/2020</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AD28C8-8677-4487-994C-2A8AC0563CEB}"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1124744"/>
            <a:ext cx="8928992" cy="2160240"/>
          </a:xfrm>
        </p:spPr>
        <p:txBody>
          <a:bodyPr>
            <a:noAutofit/>
          </a:bodyPr>
          <a:lstStyle/>
          <a:p>
            <a:pPr algn="just"/>
            <a:r>
              <a:rPr lang="id-ID" sz="2000" dirty="0" smtClean="0">
                <a:solidFill>
                  <a:schemeClr val="tx1"/>
                </a:solidFill>
                <a:latin typeface="Arial Rounded MT Bold" pitchFamily="34" charset="0"/>
              </a:rPr>
              <a:t>Michael Burgoon, Michael Ruffnel dalam buku </a:t>
            </a:r>
            <a:r>
              <a:rPr lang="id-ID" sz="2000" i="1" dirty="0" smtClean="0">
                <a:solidFill>
                  <a:schemeClr val="tx1"/>
                </a:solidFill>
                <a:latin typeface="Arial Rounded MT Bold" pitchFamily="34" charset="0"/>
              </a:rPr>
              <a:t>Human Communication, A Revisienof, Approaching Speech/Communication, </a:t>
            </a:r>
            <a:r>
              <a:rPr lang="id-ID" sz="2000" dirty="0" smtClean="0">
                <a:solidFill>
                  <a:schemeClr val="tx1"/>
                </a:solidFill>
                <a:latin typeface="Arial Rounded MT Bold" pitchFamily="34" charset="0"/>
              </a:rPr>
              <a:t>komunikasi kelompok sebagai tatap muka dari tiga atau lebih dari individu guna memperoleh maksud dan tujuan yang dikehendaki seperti berbagai informasi, peliharaan diri atau pemecahab masalah sehingga anggota dapat menumbuhkan karakteristik pribadi anggota lainnya dengan akurat.</a:t>
            </a:r>
          </a:p>
          <a:p>
            <a:pPr algn="just"/>
            <a:endParaRPr lang="id-ID" sz="2000" dirty="0">
              <a:solidFill>
                <a:schemeClr val="tx1"/>
              </a:solidFill>
              <a:latin typeface="Arial Rounded MT Bold" pitchFamily="34" charset="0"/>
            </a:endParaRPr>
          </a:p>
        </p:txBody>
      </p:sp>
      <p:sp>
        <p:nvSpPr>
          <p:cNvPr id="4" name="Rectangle 3"/>
          <p:cNvSpPr/>
          <p:nvPr/>
        </p:nvSpPr>
        <p:spPr>
          <a:xfrm>
            <a:off x="827584" y="0"/>
            <a:ext cx="748883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solidFill>
                  <a:schemeClr val="tx1"/>
                </a:solidFill>
                <a:latin typeface="Arial Rounded MT Bold" pitchFamily="34" charset="0"/>
              </a:rPr>
              <a:t>KOMUNIKASI KELOMPOK</a:t>
            </a:r>
            <a:endParaRPr lang="id-ID" sz="3200" dirty="0">
              <a:solidFill>
                <a:schemeClr val="tx1"/>
              </a:solidFill>
            </a:endParaRPr>
          </a:p>
        </p:txBody>
      </p:sp>
      <p:sp>
        <p:nvSpPr>
          <p:cNvPr id="6" name="Rectangle 5"/>
          <p:cNvSpPr/>
          <p:nvPr/>
        </p:nvSpPr>
        <p:spPr>
          <a:xfrm>
            <a:off x="146332" y="3284984"/>
            <a:ext cx="8818156" cy="1846659"/>
          </a:xfrm>
          <a:prstGeom prst="rect">
            <a:avLst/>
          </a:prstGeom>
        </p:spPr>
        <p:txBody>
          <a:bodyPr wrap="square">
            <a:spAutoFit/>
          </a:bodyPr>
          <a:lstStyle/>
          <a:p>
            <a:pPr algn="just"/>
            <a:r>
              <a:rPr lang="id-ID" sz="1900" dirty="0" smtClean="0">
                <a:solidFill>
                  <a:srgbClr val="002060"/>
                </a:solidFill>
                <a:latin typeface="Arial Rounded MT Bold" pitchFamily="34" charset="0"/>
              </a:rPr>
              <a:t>Karakteristik Komunikasi Kelompok</a:t>
            </a:r>
          </a:p>
          <a:p>
            <a:pPr marL="457200" indent="-457200" algn="just">
              <a:buAutoNum type="arabicPeriod"/>
            </a:pPr>
            <a:r>
              <a:rPr lang="id-ID" sz="1900" dirty="0" smtClean="0">
                <a:solidFill>
                  <a:schemeClr val="tx1"/>
                </a:solidFill>
                <a:latin typeface="Arial Rounded MT Bold" pitchFamily="34" charset="0"/>
              </a:rPr>
              <a:t>Adanya Norma, yaitu persetujuan atau perjanjian tentang bagaimana orang2 dalam suatu kelompok berperilaku yg pantas/ tidak pantas satu dg lainya</a:t>
            </a:r>
          </a:p>
          <a:p>
            <a:pPr marL="457200" indent="-457200" algn="just">
              <a:buAutoNum type="arabicPeriod"/>
            </a:pPr>
            <a:r>
              <a:rPr lang="id-ID" sz="1900" dirty="0" smtClean="0">
                <a:solidFill>
                  <a:schemeClr val="tx1"/>
                </a:solidFill>
                <a:latin typeface="Arial Rounded MT Bold" pitchFamily="34" charset="0"/>
              </a:rPr>
              <a:t>Adanya Peran, yaitu pola2 perilaku yg diharapkan dr setiap anggota kelompok</a:t>
            </a:r>
            <a:endParaRPr lang="id-ID" sz="1900" dirty="0">
              <a:solidFill>
                <a:schemeClr val="tx1"/>
              </a:solidFill>
              <a:latin typeface="Arial Rounded MT Bold" pitchFamily="34" charset="0"/>
            </a:endParaRPr>
          </a:p>
        </p:txBody>
      </p:sp>
    </p:spTree>
    <p:extLst>
      <p:ext uri="{BB962C8B-B14F-4D97-AF65-F5344CB8AC3E}">
        <p14:creationId xmlns:p14="http://schemas.microsoft.com/office/powerpoint/2010/main" val="3592257252"/>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1259632" y="-34993"/>
            <a:ext cx="6768752" cy="129614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smtClean="0">
                <a:solidFill>
                  <a:schemeClr val="bg1"/>
                </a:solidFill>
                <a:effectLst>
                  <a:outerShdw blurRad="38100" dist="38100" dir="2700000" algn="tl">
                    <a:srgbClr val="000000">
                      <a:alpha val="43137"/>
                    </a:srgbClr>
                  </a:outerShdw>
                </a:effectLst>
              </a:rPr>
              <a:t>KOMUNIKASI KELOMPOK  DALAM </a:t>
            </a:r>
          </a:p>
          <a:p>
            <a:pPr algn="ctr"/>
            <a:r>
              <a:rPr lang="id-ID" sz="2800" b="1" dirty="0" smtClean="0">
                <a:solidFill>
                  <a:schemeClr val="bg1"/>
                </a:solidFill>
                <a:effectLst>
                  <a:outerShdw blurRad="38100" dist="38100" dir="2700000" algn="tl">
                    <a:srgbClr val="000000">
                      <a:alpha val="43137"/>
                    </a:srgbClr>
                  </a:outerShdw>
                </a:effectLst>
              </a:rPr>
              <a:t>PERSPEKTIF TEORITIS</a:t>
            </a:r>
            <a:endParaRPr lang="id-ID" sz="2800" b="1"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61151"/>
            <a:ext cx="9144000" cy="4154984"/>
          </a:xfrm>
          <a:prstGeom prst="rect">
            <a:avLst/>
          </a:prstGeom>
        </p:spPr>
        <p:txBody>
          <a:bodyPr wrap="square">
            <a:spAutoFit/>
          </a:bodyPr>
          <a:lstStyle/>
          <a:p>
            <a:pPr marL="342900" indent="-342900">
              <a:buClr>
                <a:schemeClr val="tx1"/>
              </a:buClr>
              <a:buFont typeface="+mj-lt"/>
              <a:buAutoNum type="arabicPeriod"/>
            </a:pPr>
            <a:endParaRPr lang="id-ID" sz="2200" b="1" dirty="0" smtClean="0">
              <a:solidFill>
                <a:schemeClr val="bg1"/>
              </a:solidFill>
              <a:latin typeface="Arial Rounded MT Bold" pitchFamily="34" charset="0"/>
            </a:endParaRPr>
          </a:p>
          <a:p>
            <a:pPr marL="342900" indent="-342900">
              <a:buClr>
                <a:schemeClr val="tx2">
                  <a:lumMod val="50000"/>
                </a:schemeClr>
              </a:buClr>
              <a:buFont typeface="+mj-lt"/>
              <a:buAutoNum type="arabicPeriod"/>
            </a:pPr>
            <a:r>
              <a:rPr lang="id-ID" sz="2200" b="0" dirty="0" smtClean="0">
                <a:solidFill>
                  <a:srgbClr val="0070C0"/>
                </a:solidFill>
                <a:effectLst/>
                <a:latin typeface="Arial Rounded MT Bold" pitchFamily="34" charset="0"/>
              </a:rPr>
              <a:t>TEORI PERBANDINGA SOSIAL (Social Comparison Theo</a:t>
            </a:r>
            <a:r>
              <a:rPr lang="en-US" sz="2200" b="0" dirty="0" err="1" smtClean="0">
                <a:solidFill>
                  <a:srgbClr val="0070C0"/>
                </a:solidFill>
                <a:effectLst/>
                <a:latin typeface="Arial Rounded MT Bold" pitchFamily="34" charset="0"/>
              </a:rPr>
              <a:t>ry</a:t>
            </a:r>
            <a:r>
              <a:rPr lang="id-ID" sz="2200" b="0" dirty="0" smtClean="0">
                <a:solidFill>
                  <a:srgbClr val="0070C0"/>
                </a:solidFill>
                <a:effectLst/>
                <a:latin typeface="Arial Rounded MT Bold" pitchFamily="34" charset="0"/>
              </a:rPr>
              <a:t>)</a:t>
            </a:r>
            <a:r>
              <a:rPr lang="id-ID" sz="2200" b="0" dirty="0" smtClean="0">
                <a:solidFill>
                  <a:srgbClr val="FF0000"/>
                </a:solidFill>
                <a:effectLst/>
                <a:latin typeface="Arial Rounded MT Bold" pitchFamily="34" charset="0"/>
              </a:rPr>
              <a:t/>
            </a:r>
            <a:br>
              <a:rPr lang="id-ID" sz="2200" b="0" dirty="0" smtClean="0">
                <a:solidFill>
                  <a:srgbClr val="FF0000"/>
                </a:solidFill>
                <a:effectLst/>
                <a:latin typeface="Arial Rounded MT Bold" pitchFamily="34" charset="0"/>
              </a:rPr>
            </a:br>
            <a:r>
              <a:rPr lang="id-ID" sz="2200" b="0" dirty="0" smtClean="0">
                <a:solidFill>
                  <a:srgbClr val="FF0000"/>
                </a:solidFill>
                <a:effectLst/>
                <a:latin typeface="Arial Rounded MT Bold" pitchFamily="34" charset="0"/>
              </a:rPr>
              <a:t>	</a:t>
            </a:r>
            <a:r>
              <a:rPr lang="id-ID" sz="2200" b="0" dirty="0" smtClean="0">
                <a:solidFill>
                  <a:schemeClr val="tx1"/>
                </a:solidFill>
                <a:effectLst/>
                <a:latin typeface="Arial Rounded MT Bold" pitchFamily="34" charset="0"/>
              </a:rPr>
              <a:t>Tindakan komunikasi dlm kelompok berlangsung karena 	adanya kebutuhan2 dr inividu untuk membandingkan sikap, 	pendapat dan kemampuannya dengan individu lain.</a:t>
            </a:r>
          </a:p>
          <a:p>
            <a:pPr>
              <a:buClr>
                <a:schemeClr val="tx1"/>
              </a:buClr>
            </a:pPr>
            <a:endParaRPr lang="id-ID" sz="2200" b="1" dirty="0" smtClean="0">
              <a:solidFill>
                <a:schemeClr val="bg1"/>
              </a:solidFill>
              <a:latin typeface="Arial Rounded MT Bold" pitchFamily="34" charset="0"/>
            </a:endParaRPr>
          </a:p>
          <a:p>
            <a:pPr marL="342900" indent="-342900">
              <a:buClr>
                <a:schemeClr val="tx2">
                  <a:lumMod val="50000"/>
                </a:schemeClr>
              </a:buClr>
              <a:buFont typeface="+mj-lt"/>
              <a:buAutoNum type="arabicPeriod" startAt="2"/>
            </a:pPr>
            <a:r>
              <a:rPr lang="id-ID" sz="2200" b="1" dirty="0" smtClean="0">
                <a:solidFill>
                  <a:srgbClr val="0070C0"/>
                </a:solidFill>
                <a:latin typeface="Arial Rounded MT Bold" pitchFamily="34" charset="0"/>
              </a:rPr>
              <a:t>TEORI KEPRIBADIAN KELOMPOK (Group Syntality Theory)</a:t>
            </a:r>
          </a:p>
          <a:p>
            <a:pPr>
              <a:buClr>
                <a:schemeClr val="tx1"/>
              </a:buClr>
            </a:pPr>
            <a:r>
              <a:rPr lang="id-ID" sz="2200" b="1" dirty="0" smtClean="0">
                <a:solidFill>
                  <a:schemeClr val="bg1"/>
                </a:solidFill>
                <a:latin typeface="Arial Rounded MT Bold" pitchFamily="34" charset="0"/>
              </a:rPr>
              <a:t>	</a:t>
            </a:r>
            <a:r>
              <a:rPr lang="id-ID" sz="2200" dirty="0" smtClean="0">
                <a:latin typeface="Arial Rounded MT Bold" pitchFamily="34" charset="0"/>
              </a:rPr>
              <a:t>Merujuk pd ciri2 populasi atau karakteristik individu seperti 	umur, 	kecendekiawan  (intelligence), sementara ciri2 	kepribadian atau suatu efek yang memungkinkan kelompok 	bertindak sbg suatu keseluruhan, merujuk pd peran2 	spesifik, klik dan posisi status. </a:t>
            </a:r>
          </a:p>
        </p:txBody>
      </p:sp>
    </p:spTree>
    <p:extLst>
      <p:ext uri="{BB962C8B-B14F-4D97-AF65-F5344CB8AC3E}">
        <p14:creationId xmlns:p14="http://schemas.microsoft.com/office/powerpoint/2010/main" val="874372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624"/>
            <a:ext cx="9144000" cy="6232475"/>
          </a:xfrm>
          <a:prstGeom prst="rect">
            <a:avLst/>
          </a:prstGeom>
        </p:spPr>
        <p:txBody>
          <a:bodyPr wrap="square">
            <a:spAutoFit/>
          </a:bodyPr>
          <a:lstStyle/>
          <a:p>
            <a:pPr marL="342900" indent="-342900">
              <a:buClr>
                <a:schemeClr val="bg2">
                  <a:lumMod val="50000"/>
                </a:schemeClr>
              </a:buClr>
              <a:buFont typeface="+mj-lt"/>
              <a:buAutoNum type="arabicPeriod" startAt="3"/>
            </a:pPr>
            <a:r>
              <a:rPr lang="id-ID" sz="2100" b="1" dirty="0" smtClean="0">
                <a:solidFill>
                  <a:srgbClr val="0070C0"/>
                </a:solidFill>
                <a:latin typeface="Arial Rounded MT Bold" pitchFamily="34" charset="0"/>
              </a:rPr>
              <a:t>TEORI PERCAKAPAN KELOMPOK ( Group Achievement Theory)</a:t>
            </a:r>
          </a:p>
          <a:p>
            <a:pPr>
              <a:buClr>
                <a:schemeClr val="tx1"/>
              </a:buClr>
            </a:pPr>
            <a:r>
              <a:rPr lang="id-ID" sz="2100" b="1" dirty="0" smtClean="0">
                <a:latin typeface="Arial Rounded MT Bold" pitchFamily="34" charset="0"/>
              </a:rPr>
              <a:t>	</a:t>
            </a:r>
            <a:r>
              <a:rPr lang="id-ID" sz="2100" dirty="0" smtClean="0">
                <a:latin typeface="Arial Rounded MT Bold" pitchFamily="34" charset="0"/>
              </a:rPr>
              <a:t>Teori ini sangat berkaitan dgn produktivitas kelompok atau 	upaya2 untuk 	mencapainya melalui pemeriksaan masukan 	(perilaku, interaksi, dan harapan2 yg bersifat individual) dari 	anggota/ </a:t>
            </a:r>
            <a:r>
              <a:rPr lang="id-ID" sz="2100" i="1" dirty="0" smtClean="0">
                <a:latin typeface="Arial Rounded MT Bold" pitchFamily="34" charset="0"/>
              </a:rPr>
              <a:t>member input, </a:t>
            </a:r>
            <a:r>
              <a:rPr lang="id-ID" sz="2100" dirty="0" smtClean="0">
                <a:latin typeface="Arial Rounded MT Bold" pitchFamily="34" charset="0"/>
              </a:rPr>
              <a:t>variabel2 perantara/</a:t>
            </a:r>
            <a:r>
              <a:rPr lang="id-ID" sz="2100" i="1" dirty="0" smtClean="0">
                <a:latin typeface="Arial Rounded MT Bold" pitchFamily="34" charset="0"/>
              </a:rPr>
              <a:t>mediating  	variables </a:t>
            </a:r>
            <a:r>
              <a:rPr lang="id-ID" sz="2100" dirty="0" smtClean="0">
                <a:latin typeface="Arial Rounded MT Bold" pitchFamily="34" charset="0"/>
              </a:rPr>
              <a:t>(status, norma, dan tujuan2 kelompok) dan keluaran 	dari kelompok/ </a:t>
            </a:r>
            <a:r>
              <a:rPr lang="id-ID" sz="2100" i="1" dirty="0" smtClean="0">
                <a:latin typeface="Arial Rounded MT Bold" pitchFamily="34" charset="0"/>
              </a:rPr>
              <a:t>group  output </a:t>
            </a:r>
            <a:r>
              <a:rPr lang="id-ID" sz="2100" dirty="0" smtClean="0">
                <a:latin typeface="Arial Rounded MT Bold" pitchFamily="34" charset="0"/>
              </a:rPr>
              <a:t>(pencapaian,/ prestasi dari tugas 	atau tujuan kelompok).</a:t>
            </a:r>
          </a:p>
          <a:p>
            <a:pPr>
              <a:buClr>
                <a:schemeClr val="tx1"/>
              </a:buClr>
            </a:pPr>
            <a:endParaRPr lang="id-ID" sz="2100" dirty="0" smtClean="0">
              <a:latin typeface="Arial Rounded MT Bold" pitchFamily="34" charset="0"/>
            </a:endParaRPr>
          </a:p>
          <a:p>
            <a:pPr marL="342900" indent="-342900">
              <a:buClr>
                <a:schemeClr val="bg2">
                  <a:lumMod val="50000"/>
                </a:schemeClr>
              </a:buClr>
              <a:buFont typeface="+mj-lt"/>
              <a:buAutoNum type="arabicPeriod" startAt="4"/>
            </a:pPr>
            <a:r>
              <a:rPr lang="id-ID" sz="2100" b="1" dirty="0" smtClean="0">
                <a:solidFill>
                  <a:srgbClr val="0070C0"/>
                </a:solidFill>
                <a:latin typeface="Arial Rounded MT Bold" pitchFamily="34" charset="0"/>
              </a:rPr>
              <a:t>TEORI PERTUKARAN SOSIAL (Social Exchange Theory)</a:t>
            </a:r>
          </a:p>
          <a:p>
            <a:pPr>
              <a:buClr>
                <a:schemeClr val="tx1"/>
              </a:buClr>
            </a:pPr>
            <a:r>
              <a:rPr lang="id-ID" sz="2100" b="1" dirty="0" smtClean="0">
                <a:latin typeface="Arial Rounded MT Bold" pitchFamily="34" charset="0"/>
              </a:rPr>
              <a:t>	</a:t>
            </a:r>
            <a:r>
              <a:rPr lang="id-ID" sz="2100" dirty="0" smtClean="0">
                <a:latin typeface="Arial Rounded MT Bold" pitchFamily="34" charset="0"/>
              </a:rPr>
              <a:t>Interaksi manusia melibatkan pertukaran barang dan jasa.</a:t>
            </a:r>
          </a:p>
          <a:p>
            <a:pPr>
              <a:buClr>
                <a:schemeClr val="tx1"/>
              </a:buClr>
            </a:pPr>
            <a:r>
              <a:rPr lang="id-ID" sz="2100" dirty="0">
                <a:latin typeface="Arial Rounded MT Bold" pitchFamily="34" charset="0"/>
              </a:rPr>
              <a:t>	</a:t>
            </a:r>
            <a:r>
              <a:rPr lang="id-ID" sz="2100" dirty="0" smtClean="0">
                <a:latin typeface="Arial Rounded MT Bold" pitchFamily="34" charset="0"/>
              </a:rPr>
              <a:t>Biaya (cost) dan imbalan (reward) dipahami dalam situasi yg akan disajikan untuk mendapatkan respon dan individu2 	selama interaksi sosial.</a:t>
            </a:r>
          </a:p>
          <a:p>
            <a:pPr>
              <a:buClr>
                <a:schemeClr val="tx1"/>
              </a:buClr>
            </a:pPr>
            <a:r>
              <a:rPr lang="id-ID" sz="2100" dirty="0" smtClean="0">
                <a:latin typeface="Arial Rounded MT Bold" pitchFamily="34" charset="0"/>
              </a:rPr>
              <a:t>	Jika imbalan dirasakan tidak cukup atau lebih banyak dari biaya, maka</a:t>
            </a:r>
            <a:r>
              <a:rPr lang="id-ID" sz="2100" dirty="0">
                <a:latin typeface="Arial Rounded MT Bold" pitchFamily="34" charset="0"/>
              </a:rPr>
              <a:t> </a:t>
            </a:r>
            <a:r>
              <a:rPr lang="id-ID" sz="2100" dirty="0" smtClean="0">
                <a:latin typeface="Arial Rounded MT Bold" pitchFamily="34" charset="0"/>
              </a:rPr>
              <a:t>interaksi kelompok akan diakhiri atau individu2 	yang terlibat akan mengubah perilaku mereka untuk 	melindungi imbalan apa pun yg mereka cari.</a:t>
            </a:r>
          </a:p>
          <a:p>
            <a:pPr marL="800100" lvl="1" indent="-342900">
              <a:buClr>
                <a:schemeClr val="tx1"/>
              </a:buClr>
              <a:buFont typeface="+mj-lt"/>
              <a:buAutoNum type="arabicPeriod" startAt="5"/>
            </a:pPr>
            <a:endParaRPr lang="id-ID" sz="2100" dirty="0"/>
          </a:p>
        </p:txBody>
      </p:sp>
    </p:spTree>
    <p:extLst>
      <p:ext uri="{BB962C8B-B14F-4D97-AF65-F5344CB8AC3E}">
        <p14:creationId xmlns:p14="http://schemas.microsoft.com/office/powerpoint/2010/main" val="246416662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5071" y="692696"/>
            <a:ext cx="9144000" cy="5262979"/>
          </a:xfrm>
          <a:prstGeom prst="rect">
            <a:avLst/>
          </a:prstGeom>
        </p:spPr>
        <p:txBody>
          <a:bodyPr wrap="square">
            <a:spAutoFit/>
          </a:bodyPr>
          <a:lstStyle/>
          <a:p>
            <a:pPr marL="342900" indent="-342900">
              <a:buClr>
                <a:schemeClr val="tx2">
                  <a:lumMod val="50000"/>
                </a:schemeClr>
              </a:buClr>
              <a:buFont typeface="+mj-lt"/>
              <a:buAutoNum type="arabicPeriod" startAt="5"/>
            </a:pPr>
            <a:r>
              <a:rPr lang="id-ID" sz="2400" b="1" dirty="0" smtClean="0">
                <a:solidFill>
                  <a:srgbClr val="0070C0"/>
                </a:solidFill>
                <a:latin typeface="Arial Rounded MT Bold" pitchFamily="34" charset="0"/>
              </a:rPr>
              <a:t>TEORI SOSIOMETRIX (Sociometric Theory)</a:t>
            </a:r>
          </a:p>
          <a:p>
            <a:pPr>
              <a:buClr>
                <a:schemeClr val="bg1"/>
              </a:buClr>
            </a:pPr>
            <a:r>
              <a:rPr lang="id-ID" sz="2400" b="1" dirty="0">
                <a:solidFill>
                  <a:srgbClr val="0070C0"/>
                </a:solidFill>
                <a:latin typeface="Arial Rounded MT Bold" pitchFamily="34" charset="0"/>
              </a:rPr>
              <a:t>	</a:t>
            </a:r>
            <a:r>
              <a:rPr lang="id-ID" sz="2400" dirty="0" smtClean="0">
                <a:latin typeface="Arial Rounded MT Bold" pitchFamily="34" charset="0"/>
              </a:rPr>
              <a:t>Individu2 dalam kelompok yg merasa tertarik satu sama lain akan lebih banyak melakukan tindak komunikasi, sebalaiknya individu2 yg saling menolak , hanya sedikit atau kurang melakukan tindak komunikasi.</a:t>
            </a:r>
          </a:p>
          <a:p>
            <a:pPr>
              <a:buClr>
                <a:schemeClr val="bg1"/>
              </a:buClr>
            </a:pPr>
            <a:r>
              <a:rPr lang="id-ID" sz="2400" dirty="0" smtClean="0">
                <a:latin typeface="Arial Rounded MT Bold" pitchFamily="34" charset="0"/>
              </a:rPr>
              <a:t>	Tataran ketertarikan atau penolakan itu dapat diukur melalui alat tes sosiometri, dengan cara setiap anggota ditanyakan untuk memberi jenjang atau ranking terhadap anggota lainnya dalam kerangka ketertarikan antarpribadi (intrapersonal attractiveness) dan keefektifan tugas ( task effectiveness).</a:t>
            </a:r>
          </a:p>
          <a:p>
            <a:pPr>
              <a:buClr>
                <a:schemeClr val="bg1"/>
              </a:buClr>
            </a:pPr>
            <a:r>
              <a:rPr lang="id-ID" sz="2400" dirty="0" smtClean="0">
                <a:latin typeface="Arial Rounded MT Bold" pitchFamily="34" charset="0"/>
              </a:rPr>
              <a:t>	Dengan menggunakan teori ini, kita dapat mengukur dan menentukan bagaimana sebuah kelompok akan mempunyai keterpaduan dan produktif. </a:t>
            </a:r>
          </a:p>
        </p:txBody>
      </p:sp>
    </p:spTree>
    <p:extLst>
      <p:ext uri="{BB962C8B-B14F-4D97-AF65-F5344CB8AC3E}">
        <p14:creationId xmlns:p14="http://schemas.microsoft.com/office/powerpoint/2010/main" val="329574591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197</TotalTime>
  <Words>121</Words>
  <Application>Microsoft Office PowerPoint</Application>
  <PresentationFormat>On-screen Show (4:3)</PresentationFormat>
  <Paragraphs>23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Concourse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Inside</cp:lastModifiedBy>
  <cp:revision>31</cp:revision>
  <dcterms:created xsi:type="dcterms:W3CDTF">2019-10-23T13:41:25Z</dcterms:created>
  <dcterms:modified xsi:type="dcterms:W3CDTF">2020-10-24T03:38:59Z</dcterms:modified>
</cp:coreProperties>
</file>