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40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D5378D-111A-48D2-90CB-1E6AEDD68971}"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D5378D-111A-48D2-90CB-1E6AEDD68971}"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D5378D-111A-48D2-90CB-1E6AEDD68971}"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D5378D-111A-48D2-90CB-1E6AEDD68971}"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D5378D-111A-48D2-90CB-1E6AEDD68971}"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D5378D-111A-48D2-90CB-1E6AEDD68971}" type="datetimeFigureOut">
              <a:rPr lang="en-US" smtClean="0"/>
              <a:pPr/>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D5378D-111A-48D2-90CB-1E6AEDD68971}" type="datetimeFigureOut">
              <a:rPr lang="en-US" smtClean="0"/>
              <a:pPr/>
              <a:t>4/5/2017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D5378D-111A-48D2-90CB-1E6AEDD68971}" type="datetimeFigureOut">
              <a:rPr lang="en-US" smtClean="0"/>
              <a:pPr/>
              <a:t>4/5/2017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D5378D-111A-48D2-90CB-1E6AEDD68971}" type="datetimeFigureOut">
              <a:rPr lang="en-US" smtClean="0"/>
              <a:pPr/>
              <a:t>4/5/2017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D5378D-111A-48D2-90CB-1E6AEDD68971}" type="datetimeFigureOut">
              <a:rPr lang="en-US" smtClean="0"/>
              <a:pPr/>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D5378D-111A-48D2-90CB-1E6AEDD68971}" type="datetimeFigureOut">
              <a:rPr lang="en-US" smtClean="0"/>
              <a:pPr/>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C9DB9C-CBB3-4AE4-92F8-DBC8111E00E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D5378D-111A-48D2-90CB-1E6AEDD68971}" type="datetimeFigureOut">
              <a:rPr lang="en-US" smtClean="0"/>
              <a:pPr/>
              <a:t>4/5/2017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C9DB9C-CBB3-4AE4-92F8-DBC8111E00E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RELEVANSI</a:t>
            </a:r>
            <a:br>
              <a:rPr lang="en-US" dirty="0" smtClean="0"/>
            </a:br>
            <a:r>
              <a:rPr lang="en-US" dirty="0" smtClean="0"/>
              <a:t>MODAL SOSIAL</a:t>
            </a:r>
            <a:br>
              <a:rPr lang="en-US" dirty="0" smtClean="0"/>
            </a:br>
            <a:endParaRPr lang="en-US" dirty="0"/>
          </a:p>
        </p:txBody>
      </p:sp>
      <p:sp>
        <p:nvSpPr>
          <p:cNvPr id="7" name="Content Placeholder 6"/>
          <p:cNvSpPr>
            <a:spLocks noGrp="1"/>
          </p:cNvSpPr>
          <p:nvPr>
            <p:ph idx="1"/>
          </p:nvPr>
        </p:nvSpPr>
        <p:spPr/>
        <p:txBody>
          <a:bodyPr/>
          <a:lstStyle/>
          <a:p>
            <a:pPr algn="ctr">
              <a:buNone/>
            </a:pPr>
            <a:r>
              <a:rPr lang="en-US" dirty="0" err="1" smtClean="0"/>
              <a:t>Tragedi</a:t>
            </a:r>
            <a:r>
              <a:rPr lang="en-US" dirty="0" smtClean="0"/>
              <a:t> Mei 1998</a:t>
            </a:r>
          </a:p>
          <a:p>
            <a:pPr algn="ctr">
              <a:buNone/>
            </a:pPr>
            <a:endParaRPr lang="en-US" dirty="0"/>
          </a:p>
          <a:p>
            <a:pPr algn="ctr">
              <a:buNone/>
            </a:pPr>
            <a:endParaRPr lang="en-US" dirty="0" smtClean="0"/>
          </a:p>
          <a:p>
            <a:pPr algn="ctr">
              <a:buNone/>
            </a:pPr>
            <a:endParaRPr lang="en-US" dirty="0"/>
          </a:p>
          <a:p>
            <a:pPr algn="ctr">
              <a:buNone/>
            </a:pPr>
            <a:endParaRPr lang="en-US" dirty="0" smtClean="0"/>
          </a:p>
          <a:p>
            <a:pPr algn="ctr">
              <a:buNone/>
            </a:pPr>
            <a:endParaRPr lang="en-US" dirty="0"/>
          </a:p>
          <a:p>
            <a:pPr algn="ctr">
              <a:buNone/>
            </a:pPr>
            <a:endParaRPr lang="en-US" dirty="0" smtClean="0"/>
          </a:p>
          <a:p>
            <a:pPr algn="ctr">
              <a:buNone/>
            </a:pPr>
            <a:endParaRPr lang="en-US" dirty="0"/>
          </a:p>
          <a:p>
            <a:pPr algn="ctr">
              <a:buNone/>
            </a:pPr>
            <a:endParaRPr lang="en-US" dirty="0"/>
          </a:p>
        </p:txBody>
      </p:sp>
      <p:sp>
        <p:nvSpPr>
          <p:cNvPr id="8" name="Text Placeholder 7"/>
          <p:cNvSpPr>
            <a:spLocks noGrp="1"/>
          </p:cNvSpPr>
          <p:nvPr>
            <p:ph type="body" sz="half" idx="2"/>
          </p:nvPr>
        </p:nvSpPr>
        <p:spPr/>
        <p:txBody>
          <a:bodyPr>
            <a:normAutofit/>
          </a:bodyPr>
          <a:lstStyle/>
          <a:p>
            <a:r>
              <a:rPr lang="en-US" sz="1800" dirty="0" smtClean="0"/>
              <a:t>1998 : </a:t>
            </a:r>
            <a:r>
              <a:rPr lang="en-US" sz="1800" dirty="0" err="1" smtClean="0"/>
              <a:t>reformasi</a:t>
            </a:r>
            <a:r>
              <a:rPr lang="en-US" sz="1800" dirty="0" smtClean="0"/>
              <a:t>, </a:t>
            </a:r>
            <a:r>
              <a:rPr lang="en-US" sz="1800" dirty="0" err="1" smtClean="0"/>
              <a:t>hingga</a:t>
            </a:r>
            <a:r>
              <a:rPr lang="en-US" sz="1800" dirty="0" smtClean="0"/>
              <a:t> 201</a:t>
            </a:r>
            <a:r>
              <a:rPr lang="id-ID" sz="1800" dirty="0"/>
              <a:t>4</a:t>
            </a:r>
            <a:r>
              <a:rPr lang="en-US" sz="1800" smtClean="0"/>
              <a:t> </a:t>
            </a:r>
            <a:r>
              <a:rPr lang="en-US" sz="1800" dirty="0" smtClean="0"/>
              <a:t>form </a:t>
            </a:r>
            <a:r>
              <a:rPr lang="en-US" sz="1800" dirty="0" err="1" smtClean="0"/>
              <a:t>yg</a:t>
            </a:r>
            <a:r>
              <a:rPr lang="en-US" sz="1800" dirty="0" smtClean="0"/>
              <a:t> </a:t>
            </a:r>
            <a:r>
              <a:rPr lang="en-US" sz="1800" dirty="0" err="1" smtClean="0"/>
              <a:t>baru</a:t>
            </a:r>
            <a:r>
              <a:rPr lang="en-US" sz="1800" dirty="0" smtClean="0"/>
              <a:t> </a:t>
            </a:r>
            <a:r>
              <a:rPr lang="en-US" sz="1800" dirty="0" err="1" smtClean="0"/>
              <a:t>blm</a:t>
            </a:r>
            <a:r>
              <a:rPr lang="en-US" sz="1800" dirty="0" smtClean="0"/>
              <a:t> </a:t>
            </a:r>
            <a:r>
              <a:rPr lang="en-US" sz="1800" dirty="0" err="1" smtClean="0"/>
              <a:t>terbukti</a:t>
            </a:r>
            <a:r>
              <a:rPr lang="en-US" sz="1800" dirty="0" smtClean="0"/>
              <a:t>, y, </a:t>
            </a:r>
            <a:r>
              <a:rPr lang="en-US" sz="1800" dirty="0" err="1" smtClean="0"/>
              <a:t>baik</a:t>
            </a:r>
            <a:r>
              <a:rPr lang="en-US" sz="1800" dirty="0" smtClean="0"/>
              <a:t> </a:t>
            </a:r>
            <a:r>
              <a:rPr lang="en-US" sz="1800" dirty="0" err="1" smtClean="0"/>
              <a:t>vertikal</a:t>
            </a:r>
            <a:r>
              <a:rPr lang="en-US" sz="1800" dirty="0" smtClean="0"/>
              <a:t> </a:t>
            </a:r>
            <a:r>
              <a:rPr lang="en-US" sz="1800" dirty="0" err="1" smtClean="0"/>
              <a:t>ada</a:t>
            </a:r>
            <a:r>
              <a:rPr lang="en-US" sz="1800" dirty="0" smtClean="0"/>
              <a:t> </a:t>
            </a:r>
            <a:r>
              <a:rPr lang="en-US" sz="1800" dirty="0" err="1" smtClean="0"/>
              <a:t>anarkhi</a:t>
            </a:r>
            <a:r>
              <a:rPr lang="en-US" sz="1800" dirty="0" smtClean="0"/>
              <a:t> di </a:t>
            </a:r>
            <a:r>
              <a:rPr lang="en-US" sz="1800" dirty="0" err="1" smtClean="0"/>
              <a:t>sana</a:t>
            </a:r>
            <a:r>
              <a:rPr lang="en-US" sz="1800" dirty="0" smtClean="0"/>
              <a:t> </a:t>
            </a:r>
            <a:r>
              <a:rPr lang="en-US" sz="1800" dirty="0" err="1" smtClean="0"/>
              <a:t>sini</a:t>
            </a:r>
            <a:r>
              <a:rPr lang="en-US" sz="1800" dirty="0" smtClean="0"/>
              <a:t>.</a:t>
            </a:r>
          </a:p>
          <a:p>
            <a:endParaRPr lang="en-US" sz="1800" dirty="0"/>
          </a:p>
          <a:p>
            <a:r>
              <a:rPr lang="en-US" sz="1800" dirty="0" err="1" smtClean="0"/>
              <a:t>Konflik</a:t>
            </a:r>
            <a:r>
              <a:rPr lang="en-US" sz="1800" dirty="0" smtClean="0"/>
              <a:t> </a:t>
            </a:r>
            <a:r>
              <a:rPr lang="en-US" sz="1800" dirty="0" err="1" smtClean="0"/>
              <a:t>sosial</a:t>
            </a:r>
            <a:r>
              <a:rPr lang="en-US" sz="1800" dirty="0" smtClean="0"/>
              <a:t>, </a:t>
            </a:r>
            <a:r>
              <a:rPr lang="en-US" sz="1800" dirty="0" err="1" smtClean="0"/>
              <a:t>baik</a:t>
            </a:r>
            <a:r>
              <a:rPr lang="en-US" sz="1800" dirty="0" smtClean="0"/>
              <a:t> </a:t>
            </a:r>
            <a:r>
              <a:rPr lang="en-US" sz="1800" dirty="0" err="1" smtClean="0"/>
              <a:t>horisontal</a:t>
            </a:r>
            <a:r>
              <a:rPr lang="en-US" sz="1800" dirty="0" smtClean="0"/>
              <a:t> </a:t>
            </a:r>
            <a:r>
              <a:rPr lang="en-US" sz="1800" dirty="0" err="1" smtClean="0"/>
              <a:t>maupun</a:t>
            </a:r>
            <a:r>
              <a:rPr lang="en-US" sz="1800" dirty="0" smtClean="0"/>
              <a:t> </a:t>
            </a:r>
            <a:r>
              <a:rPr lang="en-US" sz="1800" dirty="0" err="1" smtClean="0"/>
              <a:t>vertikal</a:t>
            </a:r>
            <a:r>
              <a:rPr lang="en-US" sz="1800" dirty="0" smtClean="0"/>
              <a:t> </a:t>
            </a:r>
            <a:r>
              <a:rPr lang="en-US" sz="1800" dirty="0" err="1" smtClean="0"/>
              <a:t>merebak</a:t>
            </a:r>
            <a:r>
              <a:rPr lang="en-US" sz="1800" dirty="0" smtClean="0"/>
              <a:t> </a:t>
            </a:r>
            <a:r>
              <a:rPr lang="en-US" sz="1800" dirty="0" err="1" smtClean="0"/>
              <a:t>dlm</a:t>
            </a:r>
            <a:r>
              <a:rPr lang="en-US" sz="1800" dirty="0" smtClean="0"/>
              <a:t> </a:t>
            </a:r>
            <a:r>
              <a:rPr lang="en-US" sz="1800" dirty="0" err="1" smtClean="0"/>
              <a:t>skala</a:t>
            </a:r>
            <a:r>
              <a:rPr lang="en-US" sz="1800" dirty="0" smtClean="0"/>
              <a:t> </a:t>
            </a:r>
            <a:r>
              <a:rPr lang="en-US" sz="1800" dirty="0" err="1" smtClean="0"/>
              <a:t>nasional</a:t>
            </a:r>
            <a:r>
              <a:rPr lang="en-US" sz="1800" dirty="0" smtClean="0"/>
              <a:t>, </a:t>
            </a:r>
            <a:r>
              <a:rPr lang="en-US" sz="1800" dirty="0" err="1" smtClean="0"/>
              <a:t>meningkat</a:t>
            </a:r>
            <a:r>
              <a:rPr lang="en-US" sz="1800" dirty="0" smtClean="0"/>
              <a:t> </a:t>
            </a:r>
            <a:r>
              <a:rPr lang="en-US" sz="1800" dirty="0" err="1" smtClean="0"/>
              <a:t>eskalasinya</a:t>
            </a:r>
            <a:r>
              <a:rPr lang="en-US" sz="1800" dirty="0" smtClean="0"/>
              <a:t>, </a:t>
            </a:r>
            <a:r>
              <a:rPr lang="en-US" sz="1800" dirty="0" err="1" smtClean="0"/>
              <a:t>baik</a:t>
            </a:r>
            <a:r>
              <a:rPr lang="en-US" sz="1800" dirty="0" smtClean="0"/>
              <a:t> </a:t>
            </a:r>
            <a:r>
              <a:rPr lang="en-US" sz="1800" dirty="0" err="1" smtClean="0"/>
              <a:t>frekuensi</a:t>
            </a:r>
            <a:r>
              <a:rPr lang="en-US" sz="1800" dirty="0" smtClean="0"/>
              <a:t> </a:t>
            </a:r>
            <a:r>
              <a:rPr lang="en-US" sz="1800" dirty="0" err="1" smtClean="0"/>
              <a:t>maupun</a:t>
            </a:r>
            <a:r>
              <a:rPr lang="en-US" sz="1800" dirty="0" smtClean="0"/>
              <a:t> modus operandi </a:t>
            </a:r>
            <a:r>
              <a:rPr lang="en-US" sz="1800" dirty="0" err="1" smtClean="0"/>
              <a:t>serta</a:t>
            </a:r>
            <a:r>
              <a:rPr lang="en-US" sz="1800" dirty="0" smtClean="0"/>
              <a:t> </a:t>
            </a:r>
            <a:r>
              <a:rPr lang="en-US" sz="1800" dirty="0" err="1" smtClean="0"/>
              <a:t>pelakunya</a:t>
            </a:r>
            <a:r>
              <a:rPr lang="en-US" sz="1800" dirty="0" smtClean="0"/>
              <a:t>.</a:t>
            </a:r>
          </a:p>
          <a:p>
            <a:endParaRPr lang="en-US" sz="1800" dirty="0"/>
          </a:p>
          <a:p>
            <a:r>
              <a:rPr lang="en-US" sz="1800" dirty="0" err="1" smtClean="0"/>
              <a:t>Mengapa</a:t>
            </a:r>
            <a:r>
              <a:rPr lang="en-US" sz="1800" dirty="0" smtClean="0"/>
              <a:t> </a:t>
            </a:r>
            <a:r>
              <a:rPr lang="en-US" sz="1800" dirty="0" err="1" smtClean="0"/>
              <a:t>hal</a:t>
            </a:r>
            <a:r>
              <a:rPr lang="en-US" sz="1800" dirty="0" smtClean="0"/>
              <a:t> </a:t>
            </a:r>
            <a:r>
              <a:rPr lang="en-US" sz="1800" dirty="0" err="1" smtClean="0"/>
              <a:t>ini</a:t>
            </a:r>
            <a:r>
              <a:rPr lang="en-US" sz="1800" dirty="0" smtClean="0"/>
              <a:t> </a:t>
            </a:r>
            <a:r>
              <a:rPr lang="en-US" sz="1800" dirty="0" err="1" smtClean="0"/>
              <a:t>dapat</a:t>
            </a:r>
            <a:r>
              <a:rPr lang="en-US" sz="1800" dirty="0" smtClean="0"/>
              <a:t> </a:t>
            </a:r>
            <a:r>
              <a:rPr lang="en-US" sz="1800" dirty="0" err="1" smtClean="0"/>
              <a:t>terjadi</a:t>
            </a:r>
            <a:r>
              <a:rPr lang="en-US" sz="1800" dirty="0" smtClean="0"/>
              <a:t> </a:t>
            </a:r>
            <a:r>
              <a:rPr lang="en-US" sz="1800" dirty="0" err="1" smtClean="0"/>
              <a:t>di</a:t>
            </a:r>
            <a:r>
              <a:rPr lang="en-US" sz="1800" dirty="0" smtClean="0"/>
              <a:t> </a:t>
            </a:r>
            <a:r>
              <a:rPr lang="en-US" sz="1800" dirty="0" err="1" smtClean="0"/>
              <a:t>negara</a:t>
            </a:r>
            <a:r>
              <a:rPr lang="en-US" sz="1800" dirty="0" smtClean="0"/>
              <a:t> </a:t>
            </a:r>
            <a:r>
              <a:rPr lang="en-US" sz="1800" dirty="0" err="1" smtClean="0"/>
              <a:t>Pancasila</a:t>
            </a:r>
            <a:r>
              <a:rPr lang="en-US" sz="1800" dirty="0" smtClean="0"/>
              <a:t>, </a:t>
            </a:r>
            <a:r>
              <a:rPr lang="en-US" sz="1800" dirty="0" err="1" smtClean="0"/>
              <a:t>yg</a:t>
            </a:r>
            <a:r>
              <a:rPr lang="en-US" sz="1800" dirty="0" smtClean="0"/>
              <a:t> </a:t>
            </a:r>
            <a:r>
              <a:rPr lang="en-US" sz="1800" dirty="0" err="1" smtClean="0"/>
              <a:t>dikenal</a:t>
            </a:r>
            <a:r>
              <a:rPr lang="en-US" sz="1800" dirty="0" smtClean="0"/>
              <a:t> </a:t>
            </a:r>
            <a:r>
              <a:rPr lang="en-US" sz="1800" dirty="0" err="1" smtClean="0"/>
              <a:t>berbudi</a:t>
            </a:r>
            <a:r>
              <a:rPr lang="en-US" sz="1800" dirty="0" smtClean="0"/>
              <a:t> </a:t>
            </a:r>
            <a:r>
              <a:rPr lang="en-US" sz="1800" dirty="0" err="1" smtClean="0"/>
              <a:t>luhur</a:t>
            </a:r>
            <a:r>
              <a:rPr lang="en-US" sz="1800" dirty="0" smtClean="0"/>
              <a:t> ?</a:t>
            </a:r>
            <a:endParaRPr lang="en-US" sz="1800" dirty="0"/>
          </a:p>
        </p:txBody>
      </p:sp>
      <p:pic>
        <p:nvPicPr>
          <p:cNvPr id="9" name="Picture 8" descr="rusuh mei 98.jpg"/>
          <p:cNvPicPr>
            <a:picLocks noChangeAspect="1"/>
          </p:cNvPicPr>
          <p:nvPr/>
        </p:nvPicPr>
        <p:blipFill>
          <a:blip r:embed="rId2"/>
          <a:stretch>
            <a:fillRect/>
          </a:stretch>
        </p:blipFill>
        <p:spPr>
          <a:xfrm>
            <a:off x="3962400" y="990600"/>
            <a:ext cx="4540249" cy="2514600"/>
          </a:xfrm>
          <a:prstGeom prst="rect">
            <a:avLst/>
          </a:prstGeom>
        </p:spPr>
      </p:pic>
      <p:pic>
        <p:nvPicPr>
          <p:cNvPr id="10" name="Picture 9" descr="rusuh mei 1.jpg"/>
          <p:cNvPicPr>
            <a:picLocks noChangeAspect="1"/>
          </p:cNvPicPr>
          <p:nvPr/>
        </p:nvPicPr>
        <p:blipFill>
          <a:blip r:embed="rId3"/>
          <a:stretch>
            <a:fillRect/>
          </a:stretch>
        </p:blipFill>
        <p:spPr>
          <a:xfrm>
            <a:off x="3962400" y="3657599"/>
            <a:ext cx="4495800" cy="278553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6962"/>
          </a:xfrm>
        </p:spPr>
        <p:txBody>
          <a:bodyPr>
            <a:normAutofit fontScale="90000"/>
          </a:bodyPr>
          <a:lstStyle/>
          <a:p>
            <a:r>
              <a:rPr lang="en-US" sz="3200" dirty="0" smtClean="0"/>
              <a:t/>
            </a:r>
            <a:br>
              <a:rPr lang="en-US" sz="3200" dirty="0" smtClean="0"/>
            </a:br>
            <a:r>
              <a:rPr lang="id-ID" sz="3200" dirty="0" smtClean="0"/>
              <a:t>Pada tataran makro, modal sosial meliputi institusi-institusi seperti pemerintah, aturan hukum, kebebasan sipil dan politik. Sedangkan pada tataran mikro dan meso, modal sosial berkenaan dengan norma-nilai yang mengatur interaksi di antara individu, keluarga dan komunitas, yang dapat mengejawantah dalam berbagai tradisi, kebiasaan dengan rasionalitasnya masing-masing.</a:t>
            </a:r>
            <a:endParaRPr lang="en-U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id-ID" sz="2800" dirty="0" smtClean="0"/>
              <a:t>R</a:t>
            </a:r>
            <a:r>
              <a:rPr lang="en-US" sz="2800" dirty="0" err="1" smtClean="0"/>
              <a:t>obert</a:t>
            </a:r>
            <a:r>
              <a:rPr lang="id-ID" sz="2800" dirty="0" smtClean="0"/>
              <a:t> Putnam </a:t>
            </a:r>
            <a:r>
              <a:rPr lang="en-US" sz="2800" dirty="0" smtClean="0"/>
              <a:t/>
            </a:r>
            <a:br>
              <a:rPr lang="en-US" sz="2800" dirty="0" smtClean="0"/>
            </a:br>
            <a:r>
              <a:rPr lang="id-ID" sz="2800" dirty="0" smtClean="0"/>
              <a:t>(1993)</a:t>
            </a:r>
            <a:endParaRPr lang="en-US" sz="2800" dirty="0"/>
          </a:p>
        </p:txBody>
      </p:sp>
      <p:pic>
        <p:nvPicPr>
          <p:cNvPr id="5" name="Content Placeholder 4" descr="kolaborasi.jpg"/>
          <p:cNvPicPr>
            <a:picLocks noGrp="1" noChangeAspect="1"/>
          </p:cNvPicPr>
          <p:nvPr>
            <p:ph idx="1"/>
          </p:nvPr>
        </p:nvPicPr>
        <p:blipFill>
          <a:blip r:embed="rId2"/>
          <a:stretch>
            <a:fillRect/>
          </a:stretch>
        </p:blipFill>
        <p:spPr>
          <a:xfrm>
            <a:off x="3962400" y="1447800"/>
            <a:ext cx="3886200" cy="3886200"/>
          </a:xfrm>
        </p:spPr>
      </p:pic>
      <p:sp>
        <p:nvSpPr>
          <p:cNvPr id="4" name="Text Placeholder 3"/>
          <p:cNvSpPr>
            <a:spLocks noGrp="1"/>
          </p:cNvSpPr>
          <p:nvPr>
            <p:ph type="body" sz="half" idx="2"/>
          </p:nvPr>
        </p:nvSpPr>
        <p:spPr/>
        <p:txBody>
          <a:bodyPr/>
          <a:lstStyle/>
          <a:p>
            <a:endParaRPr lang="en-US" dirty="0" smtClean="0"/>
          </a:p>
          <a:p>
            <a:r>
              <a:rPr lang="id-ID" sz="2800" dirty="0" smtClean="0"/>
              <a:t>mencandra </a:t>
            </a:r>
            <a:r>
              <a:rPr lang="id-ID" sz="2800" dirty="0"/>
              <a:t>tradisi sipil-masyarakat Italy yang lebih memfokuskan pada asosiasi horisontal, dimana relasi anggota berdasar pada kedudukan sederajat</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87762"/>
          </a:xfrm>
        </p:spPr>
        <p:txBody>
          <a:bodyPr>
            <a:normAutofit/>
          </a:bodyPr>
          <a:lstStyle/>
          <a:p>
            <a:r>
              <a:rPr lang="id-ID" sz="2800" dirty="0"/>
              <a:t>Coleman (1988,1990) menyatakan bahwa aspek modal sosial tidak saja bersifat horisontal, melainkan asosiasi vertikal dengan karakteristik relasi hirarkhis dan distribusi kekuasaan yang tidak seimbang di antara anggotanya. Selama ini banyak ahli memberikan definisi/konsep terhadap modal sosial secara variatif sesuai dengan tujuan/kepentingannya. </a:t>
            </a:r>
            <a:endParaRPr lang="en-US" sz="2800" dirty="0"/>
          </a:p>
        </p:txBody>
      </p:sp>
      <p:pic>
        <p:nvPicPr>
          <p:cNvPr id="4" name="Content Placeholder 3" descr="kuasa.jpg"/>
          <p:cNvPicPr>
            <a:picLocks noGrp="1" noChangeAspect="1"/>
          </p:cNvPicPr>
          <p:nvPr>
            <p:ph idx="1"/>
          </p:nvPr>
        </p:nvPicPr>
        <p:blipFill>
          <a:blip r:embed="rId2"/>
          <a:stretch>
            <a:fillRect/>
          </a:stretch>
        </p:blipFill>
        <p:spPr>
          <a:xfrm>
            <a:off x="2895600" y="3657600"/>
            <a:ext cx="2971800" cy="2586147"/>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usuh mei 2.jpg"/>
          <p:cNvPicPr>
            <a:picLocks noChangeAspect="1"/>
          </p:cNvPicPr>
          <p:nvPr/>
        </p:nvPicPr>
        <p:blipFill>
          <a:blip r:embed="rId2"/>
          <a:stretch>
            <a:fillRect/>
          </a:stretch>
        </p:blipFill>
        <p:spPr>
          <a:xfrm>
            <a:off x="2286000" y="381000"/>
            <a:ext cx="4343400" cy="5932449"/>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suh mei 4.jpg"/>
          <p:cNvPicPr>
            <a:picLocks noChangeAspect="1"/>
          </p:cNvPicPr>
          <p:nvPr/>
        </p:nvPicPr>
        <p:blipFill>
          <a:blip r:embed="rId2"/>
          <a:stretch>
            <a:fillRect/>
          </a:stretch>
        </p:blipFill>
        <p:spPr>
          <a:xfrm>
            <a:off x="1357747" y="990601"/>
            <a:ext cx="6033653" cy="457725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Prakiraan</a:t>
            </a:r>
            <a:r>
              <a:rPr lang="en-US" dirty="0" smtClean="0"/>
              <a:t> </a:t>
            </a:r>
            <a:r>
              <a:rPr lang="en-US" dirty="0" err="1" smtClean="0"/>
              <a:t>Penyebab</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	</a:t>
            </a:r>
            <a:r>
              <a:rPr lang="en-US" dirty="0"/>
              <a:t>P</a:t>
            </a:r>
            <a:r>
              <a:rPr lang="id-ID" dirty="0" smtClean="0"/>
              <a:t>ara</a:t>
            </a:r>
            <a:r>
              <a:rPr lang="en-US" b="1" dirty="0"/>
              <a:t> </a:t>
            </a:r>
            <a:r>
              <a:rPr lang="id-ID" b="1" dirty="0" smtClean="0"/>
              <a:t>ekonom </a:t>
            </a:r>
            <a:r>
              <a:rPr lang="id-ID" dirty="0"/>
              <a:t>menduga penyebabnya adalah kemelaratan, pengangguran, ketimpangan kaya-miskin, kecemburuan </a:t>
            </a:r>
            <a:r>
              <a:rPr lang="en-US" dirty="0" err="1"/>
              <a:t>sosial</a:t>
            </a:r>
            <a:r>
              <a:rPr lang="en-US" dirty="0"/>
              <a:t> </a:t>
            </a:r>
            <a:r>
              <a:rPr lang="en-US" dirty="0" err="1"/>
              <a:t>ekonomi</a:t>
            </a:r>
            <a:r>
              <a:rPr lang="en-US" dirty="0"/>
              <a:t> </a:t>
            </a:r>
            <a:r>
              <a:rPr lang="id-ID" dirty="0"/>
              <a:t>dan semacamnya. </a:t>
            </a:r>
            <a:endParaRPr lang="en-US" dirty="0" smtClean="0"/>
          </a:p>
          <a:p>
            <a:pPr>
              <a:buNone/>
            </a:pPr>
            <a:endParaRPr lang="en-US" dirty="0"/>
          </a:p>
          <a:p>
            <a:pPr>
              <a:buNone/>
            </a:pPr>
            <a:r>
              <a:rPr lang="en-US" dirty="0" smtClean="0"/>
              <a:t>	</a:t>
            </a:r>
            <a:r>
              <a:rPr lang="id-ID" dirty="0" smtClean="0"/>
              <a:t>Para </a:t>
            </a:r>
            <a:r>
              <a:rPr lang="id-ID" b="1" dirty="0"/>
              <a:t>ahli politik</a:t>
            </a:r>
            <a:r>
              <a:rPr lang="id-ID" dirty="0"/>
              <a:t> menilai bahwa penyebab semua itu adalah karena perasaan eforia reformasi yang salah pemahaman terlebih salah  dalam pengejawantahan, dan meluapkan kemarahan karena ditindas, dibodohi, diperalat selama </a:t>
            </a:r>
            <a:r>
              <a:rPr lang="en-US" dirty="0" err="1"/>
              <a:t>lk</a:t>
            </a:r>
            <a:r>
              <a:rPr lang="en-US" dirty="0"/>
              <a:t> </a:t>
            </a:r>
            <a:r>
              <a:rPr lang="id-ID" dirty="0"/>
              <a:t>30 tahun, karena saluran aspirasi selama ini macet, karena tata pemerintahan yang korup, nepotis, kolutis, dll. </a:t>
            </a:r>
            <a:endParaRPr lang="en-US" dirty="0" smtClean="0"/>
          </a:p>
          <a:p>
            <a:pPr>
              <a:buNone/>
            </a:pPr>
            <a:r>
              <a:rPr lang="en-US" dirty="0"/>
              <a:t>	</a:t>
            </a:r>
            <a:r>
              <a:rPr lang="id-ID" dirty="0" smtClean="0"/>
              <a:t>Para </a:t>
            </a:r>
            <a:r>
              <a:rPr lang="id-ID" b="1" dirty="0" smtClean="0"/>
              <a:t>sosi</a:t>
            </a:r>
            <a:r>
              <a:rPr lang="en-US" b="1" dirty="0" err="1" smtClean="0"/>
              <a:t>olog</a:t>
            </a:r>
            <a:r>
              <a:rPr lang="id-ID" dirty="0" smtClean="0"/>
              <a:t> </a:t>
            </a:r>
            <a:r>
              <a:rPr lang="id-ID" dirty="0"/>
              <a:t>mencandra bahwa berbagai tindak anarkhi mendapat “kebenarannya” oleh karena hilangnya rasa solidaritas, rasa ikatan kemasyarakatan, lunturnya kontrol sosial, dan sebangsanya yang biasa disebut </a:t>
            </a:r>
            <a:r>
              <a:rPr lang="id-ID" sz="4600" b="1" dirty="0"/>
              <a:t>modal sosial.</a:t>
            </a:r>
            <a:endParaRPr lang="en-US" sz="46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Autofit/>
          </a:bodyPr>
          <a:lstStyle/>
          <a:p>
            <a:r>
              <a:rPr lang="en-US" sz="2000" dirty="0" smtClean="0"/>
              <a:t/>
            </a:r>
            <a:br>
              <a:rPr lang="en-US" sz="2000" dirty="0" smtClean="0"/>
            </a:br>
            <a:r>
              <a:rPr lang="id-ID" sz="2000" dirty="0" smtClean="0"/>
              <a:t>Para </a:t>
            </a:r>
            <a:r>
              <a:rPr lang="id-ID" sz="2000" b="1" dirty="0" smtClean="0"/>
              <a:t>sosi</a:t>
            </a:r>
            <a:r>
              <a:rPr lang="en-US" sz="2000" b="1" dirty="0" err="1" smtClean="0"/>
              <a:t>olog</a:t>
            </a:r>
            <a:r>
              <a:rPr lang="id-ID" sz="2000" dirty="0" smtClean="0"/>
              <a:t> mencandra bahwa berbagai tindak anarkhi mendapat “kebenarannya” oleh karena hilangnya rasa solidaritas, rasa ikatan kemasyarakatan, lunturnya kontrol sosial, dan sebangsanya yang biasa disebut modal sosial.</a:t>
            </a:r>
            <a:r>
              <a:rPr lang="en-US" sz="2000" dirty="0" smtClean="0"/>
              <a:t/>
            </a:r>
            <a:br>
              <a:rPr lang="en-US" sz="2000" dirty="0" smtClean="0"/>
            </a:br>
            <a:endParaRPr lang="en-US" sz="2000" dirty="0"/>
          </a:p>
        </p:txBody>
      </p:sp>
      <p:pic>
        <p:nvPicPr>
          <p:cNvPr id="5" name="Content Placeholder 4" descr="rusuh sampit 1.jpg"/>
          <p:cNvPicPr>
            <a:picLocks noGrp="1" noChangeAspect="1"/>
          </p:cNvPicPr>
          <p:nvPr>
            <p:ph sz="half" idx="1"/>
          </p:nvPr>
        </p:nvPicPr>
        <p:blipFill>
          <a:blip r:embed="rId2"/>
          <a:stretch>
            <a:fillRect/>
          </a:stretch>
        </p:blipFill>
        <p:spPr>
          <a:xfrm>
            <a:off x="457200" y="2286000"/>
            <a:ext cx="3733215" cy="3224141"/>
          </a:xfrm>
        </p:spPr>
      </p:pic>
      <p:pic>
        <p:nvPicPr>
          <p:cNvPr id="6" name="Content Placeholder 5" descr="rusuh sampit.jpg"/>
          <p:cNvPicPr>
            <a:picLocks noGrp="1" noChangeAspect="1"/>
          </p:cNvPicPr>
          <p:nvPr>
            <p:ph sz="half" idx="2"/>
          </p:nvPr>
        </p:nvPicPr>
        <p:blipFill>
          <a:blip r:embed="rId3"/>
          <a:stretch>
            <a:fillRect/>
          </a:stretch>
        </p:blipFill>
        <p:spPr>
          <a:xfrm>
            <a:off x="4800600" y="2133600"/>
            <a:ext cx="2895600" cy="3458633"/>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2133600"/>
          </a:xfrm>
        </p:spPr>
        <p:txBody>
          <a:bodyPr>
            <a:normAutofit/>
          </a:bodyPr>
          <a:lstStyle/>
          <a:p>
            <a:r>
              <a:rPr lang="en-US" sz="3200" dirty="0" smtClean="0"/>
              <a:t>Di </a:t>
            </a:r>
            <a:r>
              <a:rPr lang="en-US" sz="3200" dirty="0" err="1" smtClean="0"/>
              <a:t>jaman</a:t>
            </a:r>
            <a:r>
              <a:rPr lang="en-US" sz="3200" dirty="0" smtClean="0"/>
              <a:t> </a:t>
            </a:r>
            <a:r>
              <a:rPr lang="en-US" sz="3200" dirty="0" err="1" smtClean="0"/>
              <a:t>kolonial</a:t>
            </a:r>
            <a:r>
              <a:rPr lang="en-US" sz="3200" dirty="0" smtClean="0"/>
              <a:t> : </a:t>
            </a:r>
            <a:r>
              <a:rPr lang="en-US" sz="3200" dirty="0" err="1"/>
              <a:t>d</a:t>
            </a:r>
            <a:r>
              <a:rPr lang="en-US" sz="3200" dirty="0" err="1" smtClean="0"/>
              <a:t>evide</a:t>
            </a:r>
            <a:r>
              <a:rPr lang="en-US" sz="3200" dirty="0" smtClean="0"/>
              <a:t> et </a:t>
            </a:r>
            <a:r>
              <a:rPr lang="en-US" sz="3200" dirty="0" err="1" smtClean="0"/>
              <a:t>impera</a:t>
            </a:r>
            <a:r>
              <a:rPr lang="en-US" sz="3200" dirty="0" smtClean="0"/>
              <a:t/>
            </a:r>
            <a:br>
              <a:rPr lang="en-US" sz="3200" dirty="0" smtClean="0"/>
            </a:br>
            <a:r>
              <a:rPr lang="en-US" sz="3200" dirty="0" err="1" smtClean="0"/>
              <a:t>sekarang</a:t>
            </a:r>
            <a:r>
              <a:rPr lang="en-US" sz="3200" dirty="0" smtClean="0"/>
              <a:t> : homo </a:t>
            </a:r>
            <a:r>
              <a:rPr lang="en-US" sz="3200" dirty="0" err="1" smtClean="0"/>
              <a:t>homini</a:t>
            </a:r>
            <a:r>
              <a:rPr lang="en-US" sz="3200" dirty="0" smtClean="0"/>
              <a:t> lupus</a:t>
            </a:r>
            <a:br>
              <a:rPr lang="en-US" sz="3200" dirty="0" smtClean="0"/>
            </a:br>
            <a:r>
              <a:rPr lang="en-US" sz="3200" dirty="0" err="1" smtClean="0"/>
              <a:t>yad</a:t>
            </a:r>
            <a:r>
              <a:rPr lang="en-US" sz="3200" dirty="0" smtClean="0"/>
              <a:t> : necropolis ?</a:t>
            </a:r>
            <a:endParaRPr lang="en-US" sz="3200" dirty="0"/>
          </a:p>
        </p:txBody>
      </p:sp>
      <p:pic>
        <p:nvPicPr>
          <p:cNvPr id="5" name="Content Placeholder 4" descr="rusuh sampit 2.jpg"/>
          <p:cNvPicPr>
            <a:picLocks noGrp="1" noChangeAspect="1"/>
          </p:cNvPicPr>
          <p:nvPr>
            <p:ph sz="half" idx="1"/>
          </p:nvPr>
        </p:nvPicPr>
        <p:blipFill>
          <a:blip r:embed="rId2"/>
          <a:stretch>
            <a:fillRect/>
          </a:stretch>
        </p:blipFill>
        <p:spPr>
          <a:xfrm>
            <a:off x="609600" y="3810000"/>
            <a:ext cx="3594652" cy="2362200"/>
          </a:xfrm>
        </p:spPr>
      </p:pic>
      <p:pic>
        <p:nvPicPr>
          <p:cNvPr id="6" name="Content Placeholder 5" descr="rusuh sampit 3.jpg"/>
          <p:cNvPicPr>
            <a:picLocks noGrp="1" noChangeAspect="1"/>
          </p:cNvPicPr>
          <p:nvPr>
            <p:ph sz="half" idx="2"/>
          </p:nvPr>
        </p:nvPicPr>
        <p:blipFill>
          <a:blip r:embed="rId3"/>
          <a:stretch>
            <a:fillRect/>
          </a:stretch>
        </p:blipFill>
        <p:spPr>
          <a:xfrm>
            <a:off x="4724400" y="3733800"/>
            <a:ext cx="3047999" cy="24384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Konsep</a:t>
            </a:r>
            <a:r>
              <a:rPr lang="en-US" dirty="0" smtClean="0"/>
              <a:t> Modal </a:t>
            </a:r>
            <a:r>
              <a:rPr lang="en-US" dirty="0" err="1" smtClean="0"/>
              <a:t>Sosial</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D</a:t>
            </a:r>
            <a:r>
              <a:rPr lang="id-ID" dirty="0" smtClean="0"/>
              <a:t>ua </a:t>
            </a:r>
            <a:r>
              <a:rPr lang="id-ID" dirty="0"/>
              <a:t>demensi, yaitu </a:t>
            </a:r>
            <a:r>
              <a:rPr lang="id-ID" i="1" dirty="0"/>
              <a:t>social glue</a:t>
            </a:r>
            <a:r>
              <a:rPr lang="id-ID" dirty="0"/>
              <a:t> dan </a:t>
            </a:r>
            <a:r>
              <a:rPr lang="id-ID" i="1" dirty="0"/>
              <a:t>social bridge</a:t>
            </a:r>
            <a:r>
              <a:rPr lang="id-ID" dirty="0"/>
              <a:t> (Lang and Hornburg, 1998). Kerekatan sosial selain mencakup kepercayaan sosial, juga mencakup kesediaan atau keikhlasan berpartisipasi (</a:t>
            </a:r>
            <a:r>
              <a:rPr lang="id-ID" i="1" dirty="0"/>
              <a:t>willingness to participate</a:t>
            </a:r>
            <a:r>
              <a:rPr lang="id-ID" dirty="0"/>
              <a:t>). Sedangkan jembatan sosial mencakup pengertian tidak hanya sekedar jalinan antar kelompok melainkan juga keterbukaan akses bagi seluruh anggota masyarakat untuk berhubungan dengan sumber daya di luar sirkel mereka (Sudaryono, 2001).</a:t>
            </a:r>
            <a:endParaRPr lang="en-US" dirty="0"/>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4114800" cy="1162050"/>
          </a:xfrm>
        </p:spPr>
        <p:txBody>
          <a:bodyPr>
            <a:normAutofit/>
          </a:bodyPr>
          <a:lstStyle/>
          <a:p>
            <a:r>
              <a:rPr lang="id-ID" sz="2400" dirty="0" smtClean="0"/>
              <a:t>Lyda Judson Hanifan (1920) dalam </a:t>
            </a:r>
            <a:r>
              <a:rPr lang="id-ID" sz="2400" i="1" dirty="0" smtClean="0"/>
              <a:t>The Community Center.</a:t>
            </a:r>
            <a:endParaRPr lang="en-US" sz="2400" dirty="0"/>
          </a:p>
        </p:txBody>
      </p:sp>
      <p:pic>
        <p:nvPicPr>
          <p:cNvPr id="5" name="Content Placeholder 4" descr="friends.jpg"/>
          <p:cNvPicPr>
            <a:picLocks noGrp="1" noChangeAspect="1"/>
          </p:cNvPicPr>
          <p:nvPr>
            <p:ph idx="1"/>
          </p:nvPr>
        </p:nvPicPr>
        <p:blipFill>
          <a:blip r:embed="rId2"/>
          <a:stretch>
            <a:fillRect/>
          </a:stretch>
        </p:blipFill>
        <p:spPr>
          <a:xfrm>
            <a:off x="4953000" y="2133600"/>
            <a:ext cx="3448357" cy="2895600"/>
          </a:xfrm>
        </p:spPr>
      </p:pic>
      <p:sp>
        <p:nvSpPr>
          <p:cNvPr id="4" name="Text Placeholder 3"/>
          <p:cNvSpPr>
            <a:spLocks noGrp="1"/>
          </p:cNvSpPr>
          <p:nvPr>
            <p:ph type="body" sz="half" idx="2"/>
          </p:nvPr>
        </p:nvSpPr>
        <p:spPr>
          <a:xfrm>
            <a:off x="457200" y="1633537"/>
            <a:ext cx="4191000" cy="4691063"/>
          </a:xfrm>
        </p:spPr>
        <p:txBody>
          <a:bodyPr/>
          <a:lstStyle/>
          <a:p>
            <a:endParaRPr lang="en-US" dirty="0" smtClean="0"/>
          </a:p>
          <a:p>
            <a:r>
              <a:rPr lang="id-ID" sz="2800" dirty="0" smtClean="0"/>
              <a:t>Ia </a:t>
            </a:r>
            <a:r>
              <a:rPr lang="id-ID" sz="2800" dirty="0"/>
              <a:t>mendefisikan modal sosial sebagai kenyataan yang dimiliki warga, dapat berupa  kehendak baik, simpati, persahabatan, hubungan sosial antar individu dan antar keluarga yang dapat membantu</a:t>
            </a:r>
            <a:r>
              <a:rPr lang="en-US" sz="2800" dirty="0"/>
              <a:t>/</a:t>
            </a:r>
            <a:r>
              <a:rPr lang="id-ID" sz="2800" dirty="0"/>
              <a:t>mengatasi persoalan masyarakat. </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 </a:t>
            </a:r>
            <a:r>
              <a:rPr lang="id-ID" sz="3200" dirty="0" smtClean="0"/>
              <a:t>Grootaert (1977) dalam </a:t>
            </a:r>
            <a:r>
              <a:rPr lang="id-ID" sz="3200" i="1" dirty="0" smtClean="0"/>
              <a:t>Social Capital, Household Welfare and Poverty in Indonesia</a:t>
            </a:r>
            <a:endParaRPr lang="en-US" sz="3200" dirty="0"/>
          </a:p>
        </p:txBody>
      </p:sp>
      <p:sp>
        <p:nvSpPr>
          <p:cNvPr id="3" name="Content Placeholder 2"/>
          <p:cNvSpPr>
            <a:spLocks noGrp="1"/>
          </p:cNvSpPr>
          <p:nvPr>
            <p:ph idx="1"/>
          </p:nvPr>
        </p:nvSpPr>
        <p:spPr/>
        <p:txBody>
          <a:bodyPr>
            <a:normAutofit/>
          </a:bodyPr>
          <a:lstStyle/>
          <a:p>
            <a:pPr>
              <a:buNone/>
            </a:pPr>
            <a:r>
              <a:rPr lang="en-US" dirty="0"/>
              <a:t>	</a:t>
            </a:r>
            <a:endParaRPr lang="en-US" dirty="0" smtClean="0"/>
          </a:p>
          <a:p>
            <a:pPr>
              <a:buNone/>
            </a:pPr>
            <a:r>
              <a:rPr lang="en-US" dirty="0"/>
              <a:t>	</a:t>
            </a:r>
            <a:r>
              <a:rPr lang="id-ID" dirty="0" smtClean="0"/>
              <a:t>bahwa </a:t>
            </a:r>
            <a:r>
              <a:rPr lang="id-ID" dirty="0"/>
              <a:t>modal sosial dimaknai sebagai kemampuan seseorang untuk memanfaatkan berbagai keunggulan jaringan sosial atau struktur sosial dimana ia menjadi anggotanya. Dengan demikian ia membilahkannya menjadi </a:t>
            </a:r>
            <a:r>
              <a:rPr lang="en-US" dirty="0"/>
              <a:t>3</a:t>
            </a:r>
            <a:r>
              <a:rPr lang="id-ID" dirty="0" smtClean="0"/>
              <a:t> </a:t>
            </a:r>
            <a:r>
              <a:rPr lang="id-ID" dirty="0"/>
              <a:t>tataran, yaitu mikro (individu dan keluarga), meso (komunitas) dan makro (negara</a:t>
            </a:r>
            <a:r>
              <a:rPr lang="id-ID" dirty="0" smtClean="0"/>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201</Words>
  <Application>Microsoft Office PowerPoint</Application>
  <PresentationFormat>On-screen Show (4:3)</PresentationFormat>
  <Paragraphs>33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RELEVANSI MODAL SOSIAL </vt:lpstr>
      <vt:lpstr>PowerPoint Presentation</vt:lpstr>
      <vt:lpstr>PowerPoint Presentation</vt:lpstr>
      <vt:lpstr>Prakiraan Penyebab</vt:lpstr>
      <vt:lpstr> Para sosiolog mencandra bahwa berbagai tindak anarkhi mendapat “kebenarannya” oleh karena hilangnya rasa solidaritas, rasa ikatan kemasyarakatan, lunturnya kontrol sosial, dan sebangsanya yang biasa disebut modal sosial. </vt:lpstr>
      <vt:lpstr>Di jaman kolonial : devide et impera sekarang : homo homini lupus yad : necropolis ?</vt:lpstr>
      <vt:lpstr>Konsep Modal Sosial</vt:lpstr>
      <vt:lpstr>Lyda Judson Hanifan (1920) dalam The Community Center.</vt:lpstr>
      <vt:lpstr>C. Grootaert (1977) dalam Social Capital, Household Welfare and Poverty in Indonesia</vt:lpstr>
      <vt:lpstr> Pada tataran makro, modal sosial meliputi institusi-institusi seperti pemerintah, aturan hukum, kebebasan sipil dan politik. Sedangkan pada tataran mikro dan meso, modal sosial berkenaan dengan norma-nilai yang mengatur interaksi di antara individu, keluarga dan komunitas, yang dapat mengejawantah dalam berbagai tradisi, kebiasaan dengan rasionalitasnya masing-masing.</vt:lpstr>
      <vt:lpstr>    Robert Putnam  (1993)</vt:lpstr>
      <vt:lpstr>Coleman (1988,1990) menyatakan bahwa aspek modal sosial tidak saja bersifat horisontal, melainkan asosiasi vertikal dengan karakteristik relasi hirarkhis dan distribusi kekuasaan yang tidak seimbang di antara anggotanya. Selama ini banyak ahli memberikan definisi/konsep terhadap modal sosial secara variatif sesuai dengan tujuan/kepentingannya.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RELEVANSI MODAL SOSIAL </dc:title>
  <dc:creator>oelin</dc:creator>
  <cp:lastModifiedBy>PAK OELIN</cp:lastModifiedBy>
  <cp:revision>15</cp:revision>
  <dcterms:created xsi:type="dcterms:W3CDTF">2011-02-27T00:24:28Z</dcterms:created>
  <dcterms:modified xsi:type="dcterms:W3CDTF">2017-04-05T01:34:24Z</dcterms:modified>
</cp:coreProperties>
</file>