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60" r:id="rId2"/>
    <p:sldId id="261" r:id="rId3"/>
    <p:sldId id="262" r:id="rId4"/>
    <p:sldId id="263" r:id="rId5"/>
    <p:sldId id="264" r:id="rId6"/>
    <p:sldId id="265" r:id="rId7"/>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1410"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91898D61-1B20-4CAB-A809-DD38173ED7AC}" type="datetimeFigureOut">
              <a:rPr lang="id-ID" smtClean="0"/>
              <a:t>01/11/2021</a:t>
            </a:fld>
            <a:endParaRPr lang="id-ID"/>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id-ID"/>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74AD28C8-8677-4487-994C-2A8AC0563CEB}" type="slidenum">
              <a:rPr lang="id-ID" smtClean="0"/>
              <a:t>‹#›</a:t>
            </a:fld>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1898D61-1B20-4CAB-A809-DD38173ED7AC}" type="datetimeFigureOut">
              <a:rPr lang="id-ID" smtClean="0"/>
              <a:t>01/11/2021</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74AD28C8-8677-4487-994C-2A8AC0563CEB}" type="slidenum">
              <a:rPr lang="id-ID" smtClean="0"/>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1898D61-1B20-4CAB-A809-DD38173ED7AC}" type="datetimeFigureOut">
              <a:rPr lang="id-ID" smtClean="0"/>
              <a:t>01/11/2021</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74AD28C8-8677-4487-994C-2A8AC0563CEB}" type="slidenum">
              <a:rPr lang="id-ID" smtClean="0"/>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91898D61-1B20-4CAB-A809-DD38173ED7AC}" type="datetimeFigureOut">
              <a:rPr lang="id-ID" smtClean="0"/>
              <a:t>01/11/2021</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74AD28C8-8677-4487-994C-2A8AC0563CEB}" type="slidenum">
              <a:rPr lang="id-ID" smtClean="0"/>
              <a:t>‹#›</a:t>
            </a:fld>
            <a:endParaRPr lang="id-ID"/>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91898D61-1B20-4CAB-A809-DD38173ED7AC}" type="datetimeFigureOut">
              <a:rPr lang="id-ID" smtClean="0"/>
              <a:t>01/11/2021</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74AD28C8-8677-4487-994C-2A8AC0563CEB}" type="slidenum">
              <a:rPr lang="id-ID" smtClean="0"/>
              <a:t>‹#›</a:t>
            </a:fld>
            <a:endParaRPr lang="id-ID"/>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91898D61-1B20-4CAB-A809-DD38173ED7AC}" type="datetimeFigureOut">
              <a:rPr lang="id-ID" smtClean="0"/>
              <a:t>01/11/2021</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74AD28C8-8677-4487-994C-2A8AC0563CEB}" type="slidenum">
              <a:rPr lang="id-ID" smtClean="0"/>
              <a:t>‹#›</a:t>
            </a:fld>
            <a:endParaRPr lang="id-ID"/>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91898D61-1B20-4CAB-A809-DD38173ED7AC}" type="datetimeFigureOut">
              <a:rPr lang="id-ID" smtClean="0"/>
              <a:t>01/11/2021</a:t>
            </a:fld>
            <a:endParaRPr lang="id-ID"/>
          </a:p>
        </p:txBody>
      </p:sp>
      <p:sp>
        <p:nvSpPr>
          <p:cNvPr id="8" name="Footer Placeholder 7"/>
          <p:cNvSpPr>
            <a:spLocks noGrp="1"/>
          </p:cNvSpPr>
          <p:nvPr>
            <p:ph type="ftr" sz="quarter" idx="11"/>
          </p:nvPr>
        </p:nvSpPr>
        <p:spPr/>
        <p:txBody>
          <a:bodyPr/>
          <a:lstStyle>
            <a:extLst/>
          </a:lstStyle>
          <a:p>
            <a:endParaRPr lang="id-ID"/>
          </a:p>
        </p:txBody>
      </p:sp>
      <p:sp>
        <p:nvSpPr>
          <p:cNvPr id="9" name="Slide Number Placeholder 8"/>
          <p:cNvSpPr>
            <a:spLocks noGrp="1"/>
          </p:cNvSpPr>
          <p:nvPr>
            <p:ph type="sldNum" sz="quarter" idx="12"/>
          </p:nvPr>
        </p:nvSpPr>
        <p:spPr/>
        <p:txBody>
          <a:bodyPr/>
          <a:lstStyle>
            <a:extLst/>
          </a:lstStyle>
          <a:p>
            <a:fld id="{74AD28C8-8677-4487-994C-2A8AC0563CEB}" type="slidenum">
              <a:rPr lang="id-ID" smtClean="0"/>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91898D61-1B20-4CAB-A809-DD38173ED7AC}" type="datetimeFigureOut">
              <a:rPr lang="id-ID" smtClean="0"/>
              <a:t>01/11/2021</a:t>
            </a:fld>
            <a:endParaRPr lang="id-ID"/>
          </a:p>
        </p:txBody>
      </p:sp>
      <p:sp>
        <p:nvSpPr>
          <p:cNvPr id="4" name="Footer Placeholder 3"/>
          <p:cNvSpPr>
            <a:spLocks noGrp="1"/>
          </p:cNvSpPr>
          <p:nvPr>
            <p:ph type="ftr" sz="quarter" idx="11"/>
          </p:nvPr>
        </p:nvSpPr>
        <p:spPr/>
        <p:txBody>
          <a:bodyPr/>
          <a:lstStyle>
            <a:extLst/>
          </a:lstStyle>
          <a:p>
            <a:endParaRPr lang="id-ID"/>
          </a:p>
        </p:txBody>
      </p:sp>
      <p:sp>
        <p:nvSpPr>
          <p:cNvPr id="5" name="Slide Number Placeholder 4"/>
          <p:cNvSpPr>
            <a:spLocks noGrp="1"/>
          </p:cNvSpPr>
          <p:nvPr>
            <p:ph type="sldNum" sz="quarter" idx="12"/>
          </p:nvPr>
        </p:nvSpPr>
        <p:spPr/>
        <p:txBody>
          <a:bodyPr/>
          <a:lstStyle>
            <a:extLst/>
          </a:lstStyle>
          <a:p>
            <a:fld id="{74AD28C8-8677-4487-994C-2A8AC0563CEB}" type="slidenum">
              <a:rPr lang="id-ID" smtClean="0"/>
              <a:t>‹#›</a:t>
            </a:fld>
            <a:endParaRPr lang="id-ID"/>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91898D61-1B20-4CAB-A809-DD38173ED7AC}" type="datetimeFigureOut">
              <a:rPr lang="id-ID" smtClean="0"/>
              <a:t>01/11/2021</a:t>
            </a:fld>
            <a:endParaRPr lang="id-ID"/>
          </a:p>
        </p:txBody>
      </p:sp>
      <p:sp>
        <p:nvSpPr>
          <p:cNvPr id="3" name="Footer Placeholder 2"/>
          <p:cNvSpPr>
            <a:spLocks noGrp="1"/>
          </p:cNvSpPr>
          <p:nvPr>
            <p:ph type="ftr" sz="quarter" idx="11"/>
          </p:nvPr>
        </p:nvSpPr>
        <p:spPr/>
        <p:txBody>
          <a:bodyPr/>
          <a:lstStyle>
            <a:extLst/>
          </a:lstStyle>
          <a:p>
            <a:endParaRPr lang="id-ID"/>
          </a:p>
        </p:txBody>
      </p:sp>
      <p:sp>
        <p:nvSpPr>
          <p:cNvPr id="4" name="Slide Number Placeholder 3"/>
          <p:cNvSpPr>
            <a:spLocks noGrp="1"/>
          </p:cNvSpPr>
          <p:nvPr>
            <p:ph type="sldNum" sz="quarter" idx="12"/>
          </p:nvPr>
        </p:nvSpPr>
        <p:spPr/>
        <p:txBody>
          <a:bodyPr/>
          <a:lstStyle>
            <a:extLst/>
          </a:lstStyle>
          <a:p>
            <a:fld id="{74AD28C8-8677-4487-994C-2A8AC0563CEB}" type="slidenum">
              <a:rPr lang="id-ID" smtClean="0"/>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91898D61-1B20-4CAB-A809-DD38173ED7AC}" type="datetimeFigureOut">
              <a:rPr lang="id-ID" smtClean="0"/>
              <a:t>01/11/2021</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74AD28C8-8677-4487-994C-2A8AC0563CEB}" type="slidenum">
              <a:rPr lang="id-ID" smtClean="0"/>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91898D61-1B20-4CAB-A809-DD38173ED7AC}" type="datetimeFigureOut">
              <a:rPr lang="id-ID" smtClean="0"/>
              <a:t>01/11/2021</a:t>
            </a:fld>
            <a:endParaRPr lang="id-ID"/>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id-ID"/>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74AD28C8-8677-4487-994C-2A8AC0563CEB}" type="slidenum">
              <a:rPr lang="id-ID" smtClean="0"/>
              <a:t>‹#›</a:t>
            </a:fld>
            <a:endParaRPr lang="id-ID"/>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91898D61-1B20-4CAB-A809-DD38173ED7AC}" type="datetimeFigureOut">
              <a:rPr lang="id-ID" smtClean="0"/>
              <a:t>01/11/2021</a:t>
            </a:fld>
            <a:endParaRPr lang="id-ID"/>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id-ID"/>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74AD28C8-8677-4487-994C-2A8AC0563CEB}"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bg2">
                <a:lumMod val="25000"/>
              </a:schemeClr>
            </a:gs>
            <a:gs pos="50000">
              <a:schemeClr val="bg2">
                <a:lumMod val="50000"/>
              </a:schemeClr>
            </a:gs>
            <a:gs pos="100000">
              <a:schemeClr val="bg2">
                <a:lumMod val="75000"/>
              </a:schemeClr>
            </a:gs>
          </a:gsLst>
          <a:lin ang="5400000" scaled="0"/>
        </a:gradFill>
        <a:effectLst/>
      </p:bgPr>
    </p:bg>
    <p:spTree>
      <p:nvGrpSpPr>
        <p:cNvPr id="1" name=""/>
        <p:cNvGrpSpPr/>
        <p:nvPr/>
      </p:nvGrpSpPr>
      <p:grpSpPr>
        <a:xfrm>
          <a:off x="0" y="0"/>
          <a:ext cx="0" cy="0"/>
          <a:chOff x="0" y="0"/>
          <a:chExt cx="0" cy="0"/>
        </a:xfrm>
      </p:grpSpPr>
      <p:sp>
        <p:nvSpPr>
          <p:cNvPr id="3" name="Text Placeholder 2"/>
          <p:cNvSpPr>
            <a:spLocks noGrp="1"/>
          </p:cNvSpPr>
          <p:nvPr>
            <p:ph type="body" idx="2"/>
          </p:nvPr>
        </p:nvSpPr>
        <p:spPr>
          <a:xfrm>
            <a:off x="143508" y="2852936"/>
            <a:ext cx="8856984" cy="2160240"/>
          </a:xfrm>
        </p:spPr>
        <p:txBody>
          <a:bodyPr>
            <a:normAutofit/>
          </a:bodyPr>
          <a:lstStyle/>
          <a:p>
            <a:pPr algn="just"/>
            <a:r>
              <a:rPr lang="id-ID" sz="2200" dirty="0" smtClean="0">
                <a:latin typeface="Cambria" pitchFamily="18" charset="0"/>
              </a:rPr>
              <a:t>Komunikasi antarmanusia (</a:t>
            </a:r>
            <a:r>
              <a:rPr lang="id-ID" sz="2200" i="1" dirty="0" smtClean="0">
                <a:latin typeface="Cambria" pitchFamily="18" charset="0"/>
              </a:rPr>
              <a:t>human communication) </a:t>
            </a:r>
            <a:r>
              <a:rPr lang="id-ID" sz="2200" dirty="0" smtClean="0">
                <a:latin typeface="Cambria" pitchFamily="18" charset="0"/>
              </a:rPr>
              <a:t>yang terjadi dalam konteks organisasi. Arus pesan dalam suatu jaringan yg sifat hubungannya saling bergantung satu sama lain (</a:t>
            </a:r>
            <a:r>
              <a:rPr lang="id-ID" sz="2200" i="1" dirty="0" smtClean="0">
                <a:latin typeface="Cambria" pitchFamily="18" charset="0"/>
              </a:rPr>
              <a:t>the flow of messages within a network of independent relationship) (Goldhaber). </a:t>
            </a:r>
            <a:endParaRPr lang="id-ID" sz="2200" dirty="0">
              <a:latin typeface="Cambria" pitchFamily="18" charset="0"/>
            </a:endParaRPr>
          </a:p>
        </p:txBody>
      </p:sp>
      <p:sp>
        <p:nvSpPr>
          <p:cNvPr id="5" name="Rectangle 4"/>
          <p:cNvSpPr/>
          <p:nvPr/>
        </p:nvSpPr>
        <p:spPr>
          <a:xfrm>
            <a:off x="827584" y="396044"/>
            <a:ext cx="7488832" cy="100811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3500" b="1" dirty="0" smtClean="0">
                <a:solidFill>
                  <a:schemeClr val="tx1"/>
                </a:solidFill>
                <a:latin typeface="Cambria" pitchFamily="18" charset="0"/>
              </a:rPr>
              <a:t>KOMUNIKASI ORGANISASI</a:t>
            </a:r>
            <a:endParaRPr lang="id-ID" sz="3500" b="1" dirty="0">
              <a:solidFill>
                <a:schemeClr val="tx1"/>
              </a:solidFill>
              <a:latin typeface="Cambria" pitchFamily="18" charset="0"/>
            </a:endParaRPr>
          </a:p>
        </p:txBody>
      </p:sp>
      <p:cxnSp>
        <p:nvCxnSpPr>
          <p:cNvPr id="7" name="Straight Arrow Connector 6"/>
          <p:cNvCxnSpPr/>
          <p:nvPr/>
        </p:nvCxnSpPr>
        <p:spPr>
          <a:xfrm>
            <a:off x="4572000" y="1628800"/>
            <a:ext cx="0" cy="1088740"/>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74906036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bg2">
                <a:lumMod val="75000"/>
              </a:schemeClr>
            </a:gs>
            <a:gs pos="50000">
              <a:schemeClr val="accent1">
                <a:lumMod val="60000"/>
                <a:lumOff val="40000"/>
              </a:schemeClr>
            </a:gs>
            <a:gs pos="100000">
              <a:schemeClr val="bg2">
                <a:lumMod val="50000"/>
              </a:schemeClr>
            </a:gs>
          </a:gsLst>
          <a:lin ang="5400000" scaled="0"/>
        </a:gradFill>
        <a:effectLst/>
      </p:bgPr>
    </p:bg>
    <p:spTree>
      <p:nvGrpSpPr>
        <p:cNvPr id="1" name=""/>
        <p:cNvGrpSpPr/>
        <p:nvPr/>
      </p:nvGrpSpPr>
      <p:grpSpPr>
        <a:xfrm>
          <a:off x="0" y="0"/>
          <a:ext cx="0" cy="0"/>
          <a:chOff x="0" y="0"/>
          <a:chExt cx="0" cy="0"/>
        </a:xfrm>
      </p:grpSpPr>
      <p:sp>
        <p:nvSpPr>
          <p:cNvPr id="2" name="Horizontal Scroll 1"/>
          <p:cNvSpPr/>
          <p:nvPr/>
        </p:nvSpPr>
        <p:spPr>
          <a:xfrm>
            <a:off x="1259632" y="-104266"/>
            <a:ext cx="6768752" cy="1296144"/>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100" b="1" dirty="0" smtClean="0">
                <a:solidFill>
                  <a:schemeClr val="bg1"/>
                </a:solidFill>
                <a:effectLst>
                  <a:outerShdw blurRad="38100" dist="38100" dir="2700000" algn="tl">
                    <a:srgbClr val="000000">
                      <a:alpha val="43137"/>
                    </a:srgbClr>
                  </a:outerShdw>
                </a:effectLst>
                <a:latin typeface="Cambria" pitchFamily="18" charset="0"/>
              </a:rPr>
              <a:t>BEBERAPA PENDEKATAN DALAM KOMUNIKASI ORGANISASI</a:t>
            </a:r>
            <a:endParaRPr lang="id-ID" sz="2100" b="1" dirty="0">
              <a:solidFill>
                <a:schemeClr val="bg1"/>
              </a:solidFill>
              <a:effectLst>
                <a:outerShdw blurRad="38100" dist="38100" dir="2700000" algn="tl">
                  <a:srgbClr val="000000">
                    <a:alpha val="43137"/>
                  </a:srgbClr>
                </a:outerShdw>
              </a:effectLst>
              <a:latin typeface="Cambria" pitchFamily="18" charset="0"/>
            </a:endParaRPr>
          </a:p>
        </p:txBody>
      </p:sp>
      <p:sp>
        <p:nvSpPr>
          <p:cNvPr id="3" name="Text Placeholder 2"/>
          <p:cNvSpPr txBox="1">
            <a:spLocks/>
          </p:cNvSpPr>
          <p:nvPr/>
        </p:nvSpPr>
        <p:spPr>
          <a:xfrm>
            <a:off x="251520" y="1262309"/>
            <a:ext cx="8568952" cy="4829410"/>
          </a:xfrm>
          <a:prstGeom prst="rect">
            <a:avLst/>
          </a:prstGeom>
        </p:spPr>
        <p:txBody>
          <a:bodyPr>
            <a:norm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566928" indent="-457200" algn="just">
              <a:buClr>
                <a:schemeClr val="tx1"/>
              </a:buClr>
              <a:buAutoNum type="arabicPeriod"/>
            </a:pPr>
            <a:r>
              <a:rPr lang="id-ID" sz="1900" b="1" dirty="0" smtClean="0">
                <a:latin typeface="Cambria" pitchFamily="18" charset="0"/>
              </a:rPr>
              <a:t>Pendekatan Struktur dan Fungsi Organisasi</a:t>
            </a:r>
          </a:p>
          <a:p>
            <a:pPr algn="just">
              <a:buClr>
                <a:srgbClr val="FF0000"/>
              </a:buClr>
              <a:buFont typeface="Wingdings" pitchFamily="2" charset="2"/>
              <a:buChar char="Ø"/>
            </a:pPr>
            <a:r>
              <a:rPr lang="id-ID" sz="1900" dirty="0" smtClean="0">
                <a:latin typeface="Cambria" pitchFamily="18" charset="0"/>
              </a:rPr>
              <a:t>Teori Birokrasi (Max Weber), yang mendefinisikan organisasi sbg sistem aktivitas tertentu yang bertujuan dan berkesinambungan.</a:t>
            </a:r>
          </a:p>
          <a:p>
            <a:pPr algn="just">
              <a:buClr>
                <a:srgbClr val="FF0000"/>
              </a:buClr>
              <a:buFont typeface="Wingdings" pitchFamily="2" charset="2"/>
              <a:buChar char="Ø"/>
            </a:pPr>
            <a:r>
              <a:rPr lang="id-ID" sz="1900" dirty="0" smtClean="0">
                <a:latin typeface="Cambria" pitchFamily="18" charset="0"/>
              </a:rPr>
              <a:t>Teori Sistem (Chester Barnard), organisasi hanya dpt berjalan melalui kerjasama antarmanusia. Kerjasama adalah sarana dimana kemampuan individu dipadukan guna mencapai tujuan bersama atau tujuan yang lebih tinggi.</a:t>
            </a:r>
          </a:p>
          <a:p>
            <a:pPr algn="just"/>
            <a:endParaRPr lang="id-ID" sz="1900" dirty="0">
              <a:latin typeface="Cambria" pitchFamily="18" charset="0"/>
            </a:endParaRPr>
          </a:p>
          <a:p>
            <a:pPr marL="566928" indent="-457200" algn="just">
              <a:buClr>
                <a:schemeClr val="tx1"/>
              </a:buClr>
              <a:buFont typeface="+mj-lt"/>
              <a:buAutoNum type="arabicPeriod" startAt="2"/>
            </a:pPr>
            <a:r>
              <a:rPr lang="id-ID" sz="1900" b="1" dirty="0" smtClean="0">
                <a:latin typeface="Cambria" pitchFamily="18" charset="0"/>
              </a:rPr>
              <a:t>Pendekatan Hubungan Manusia (Human Relations)</a:t>
            </a:r>
          </a:p>
          <a:p>
            <a:pPr marL="109728" indent="0" algn="just">
              <a:buClr>
                <a:schemeClr val="tx1"/>
              </a:buClr>
              <a:buNone/>
            </a:pPr>
            <a:r>
              <a:rPr lang="id-ID" sz="1900" dirty="0" smtClean="0">
                <a:latin typeface="Cambria" pitchFamily="18" charset="0"/>
              </a:rPr>
              <a:t>Pendekatan ini merukapan kritik terhadap perspektif struktural fungsional, yg dipandang sbg pendekatan yg tdk manusiawi, karena penyelesaian pekerjaan dan produktivitas kerja ( kopetensi teknis ) cenderung mengalahkan perkembangan individu (kopetensi antar pribadi)</a:t>
            </a:r>
            <a:endParaRPr lang="id-ID" sz="1900" dirty="0">
              <a:latin typeface="Cambria" pitchFamily="18" charset="0"/>
            </a:endParaRPr>
          </a:p>
        </p:txBody>
      </p:sp>
    </p:spTree>
    <p:extLst>
      <p:ext uri="{BB962C8B-B14F-4D97-AF65-F5344CB8AC3E}">
        <p14:creationId xmlns:p14="http://schemas.microsoft.com/office/powerpoint/2010/main" val="22100005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bg2">
                <a:lumMod val="75000"/>
              </a:schemeClr>
            </a:gs>
            <a:gs pos="50000">
              <a:schemeClr val="bg2">
                <a:lumMod val="50000"/>
              </a:schemeClr>
            </a:gs>
            <a:gs pos="100000">
              <a:schemeClr val="bg2">
                <a:lumMod val="25000"/>
              </a:schemeClr>
            </a:gs>
          </a:gsLst>
          <a:lin ang="5400000" scaled="0"/>
        </a:gradFill>
        <a:effectLst/>
      </p:bgPr>
    </p:bg>
    <p:spTree>
      <p:nvGrpSpPr>
        <p:cNvPr id="1" name=""/>
        <p:cNvGrpSpPr/>
        <p:nvPr/>
      </p:nvGrpSpPr>
      <p:grpSpPr>
        <a:xfrm>
          <a:off x="0" y="0"/>
          <a:ext cx="0" cy="0"/>
          <a:chOff x="0" y="0"/>
          <a:chExt cx="0" cy="0"/>
        </a:xfrm>
      </p:grpSpPr>
      <p:sp>
        <p:nvSpPr>
          <p:cNvPr id="3" name="Text Placeholder 2"/>
          <p:cNvSpPr>
            <a:spLocks noGrp="1"/>
          </p:cNvSpPr>
          <p:nvPr>
            <p:ph type="body" idx="2"/>
          </p:nvPr>
        </p:nvSpPr>
        <p:spPr>
          <a:xfrm>
            <a:off x="395536" y="188640"/>
            <a:ext cx="8280920" cy="6264696"/>
          </a:xfrm>
        </p:spPr>
        <p:txBody>
          <a:bodyPr>
            <a:normAutofit fontScale="92500" lnSpcReduction="10000"/>
          </a:bodyPr>
          <a:lstStyle/>
          <a:p>
            <a:pPr marL="457200" indent="-457200" algn="just">
              <a:lnSpc>
                <a:spcPct val="120000"/>
              </a:lnSpc>
              <a:buClr>
                <a:schemeClr val="tx1"/>
              </a:buClr>
              <a:buFont typeface="+mj-lt"/>
              <a:buAutoNum type="arabicPeriod" startAt="3"/>
            </a:pPr>
            <a:r>
              <a:rPr lang="id-ID" sz="1700" b="1" dirty="0" smtClean="0">
                <a:latin typeface="Cambria" pitchFamily="18" charset="0"/>
              </a:rPr>
              <a:t>Pendekatan Komunikasi sbg Suatu Proses Pengorganisasian</a:t>
            </a:r>
          </a:p>
          <a:p>
            <a:pPr marL="342900" indent="-342900" algn="just">
              <a:lnSpc>
                <a:spcPct val="120000"/>
              </a:lnSpc>
              <a:buClr>
                <a:schemeClr val="bg1"/>
              </a:buClr>
              <a:buFont typeface="Wingdings" pitchFamily="2" charset="2"/>
              <a:buChar char="Ø"/>
            </a:pPr>
            <a:r>
              <a:rPr lang="id-ID" sz="1700" dirty="0" smtClean="0">
                <a:latin typeface="Cambria" pitchFamily="18" charset="0"/>
              </a:rPr>
              <a:t>Teori Pengorganisasian (Weick dan Poole)</a:t>
            </a:r>
          </a:p>
          <a:p>
            <a:pPr algn="just">
              <a:lnSpc>
                <a:spcPct val="120000"/>
              </a:lnSpc>
              <a:buClr>
                <a:srgbClr val="FF0000"/>
              </a:buClr>
            </a:pPr>
            <a:r>
              <a:rPr lang="id-ID" sz="1700" dirty="0">
                <a:latin typeface="Cambria" pitchFamily="18" charset="0"/>
              </a:rPr>
              <a:t>	</a:t>
            </a:r>
            <a:r>
              <a:rPr lang="id-ID" sz="1700" dirty="0" smtClean="0">
                <a:latin typeface="Cambria" pitchFamily="18" charset="0"/>
              </a:rPr>
              <a:t>Esensi dlm setiap organisasi adalah bahwa orang bertindak atau beraksi dlm suatu cara tertentu, sehingga perilaku mereka saling terkait (perilaku seseorang bergantung pd perilaku orang lain). Ukurannya adalah bahwa komunikasi memainkan peran diantara orang dlm organisasi, dimana aktivitas mereka terdiri dari “interaksi ganda”, yaitu suatu tindakan yg diikuti oleh suatu respons dan kemudian tindakan penyesuaian oleh orang pertama.</a:t>
            </a:r>
          </a:p>
          <a:p>
            <a:pPr algn="just">
              <a:lnSpc>
                <a:spcPct val="120000"/>
              </a:lnSpc>
              <a:buClr>
                <a:srgbClr val="FF0000"/>
              </a:buClr>
            </a:pPr>
            <a:r>
              <a:rPr lang="id-ID" sz="1700" dirty="0" smtClean="0">
                <a:latin typeface="Cambria" pitchFamily="18" charset="0"/>
              </a:rPr>
              <a:t>Contoh : </a:t>
            </a:r>
            <a:r>
              <a:rPr lang="en-US" sz="1700" dirty="0" smtClean="0">
                <a:latin typeface="Cambria" pitchFamily="18" charset="0"/>
              </a:rPr>
              <a:t>		</a:t>
            </a:r>
            <a:r>
              <a:rPr lang="id-ID" sz="1700" dirty="0" smtClean="0">
                <a:latin typeface="Cambria" pitchFamily="18" charset="0"/>
              </a:rPr>
              <a:t>Pimpinan</a:t>
            </a:r>
            <a:r>
              <a:rPr lang="id-ID" sz="1700" dirty="0" smtClean="0">
                <a:latin typeface="Cambria" pitchFamily="18" charset="0"/>
              </a:rPr>
              <a:t>			</a:t>
            </a:r>
            <a:r>
              <a:rPr lang="en-US" sz="1700" dirty="0" smtClean="0">
                <a:latin typeface="Cambria" pitchFamily="18" charset="0"/>
              </a:rPr>
              <a:t>	</a:t>
            </a:r>
            <a:r>
              <a:rPr lang="id-ID" sz="1700" dirty="0" smtClean="0">
                <a:latin typeface="Cambria" pitchFamily="18" charset="0"/>
              </a:rPr>
              <a:t>Sekretaris</a:t>
            </a:r>
            <a:endParaRPr lang="id-ID" sz="1700" dirty="0" smtClean="0">
              <a:latin typeface="Cambria" pitchFamily="18" charset="0"/>
            </a:endParaRPr>
          </a:p>
          <a:p>
            <a:pPr algn="just">
              <a:lnSpc>
                <a:spcPct val="120000"/>
              </a:lnSpc>
              <a:buClr>
                <a:srgbClr val="FF0000"/>
              </a:buClr>
            </a:pPr>
            <a:endParaRPr lang="id-ID" sz="1700" dirty="0">
              <a:latin typeface="Cambria" pitchFamily="18" charset="0"/>
            </a:endParaRPr>
          </a:p>
          <a:p>
            <a:pPr algn="just">
              <a:lnSpc>
                <a:spcPct val="120000"/>
              </a:lnSpc>
              <a:buClr>
                <a:srgbClr val="FF0000"/>
              </a:buClr>
            </a:pPr>
            <a:r>
              <a:rPr lang="id-ID" sz="1700" dirty="0">
                <a:latin typeface="Cambria" pitchFamily="18" charset="0"/>
              </a:rPr>
              <a:t>	</a:t>
            </a:r>
            <a:r>
              <a:rPr lang="id-ID" sz="1700" dirty="0" smtClean="0">
                <a:latin typeface="Cambria" pitchFamily="18" charset="0"/>
              </a:rPr>
              <a:t>		</a:t>
            </a:r>
            <a:endParaRPr lang="en-US" sz="1700" dirty="0" smtClean="0">
              <a:latin typeface="Cambria" pitchFamily="18" charset="0"/>
            </a:endParaRPr>
          </a:p>
          <a:p>
            <a:pPr algn="just">
              <a:lnSpc>
                <a:spcPct val="120000"/>
              </a:lnSpc>
              <a:buClr>
                <a:srgbClr val="FF0000"/>
              </a:buClr>
            </a:pPr>
            <a:r>
              <a:rPr lang="en-US" sz="1700" dirty="0">
                <a:latin typeface="Cambria" pitchFamily="18" charset="0"/>
              </a:rPr>
              <a:t>	</a:t>
            </a:r>
            <a:r>
              <a:rPr lang="en-US" sz="1700" dirty="0" smtClean="0">
                <a:latin typeface="Cambria" pitchFamily="18" charset="0"/>
              </a:rPr>
              <a:t>		              </a:t>
            </a:r>
            <a:r>
              <a:rPr lang="id-ID" sz="1700" dirty="0" smtClean="0">
                <a:latin typeface="Cambria" pitchFamily="18" charset="0"/>
              </a:rPr>
              <a:t>Interaksi </a:t>
            </a:r>
            <a:r>
              <a:rPr lang="id-ID" sz="1700" dirty="0" smtClean="0">
                <a:latin typeface="Cambria" pitchFamily="18" charset="0"/>
              </a:rPr>
              <a:t>Ganda</a:t>
            </a:r>
          </a:p>
          <a:p>
            <a:pPr algn="just">
              <a:lnSpc>
                <a:spcPct val="120000"/>
              </a:lnSpc>
              <a:buClr>
                <a:srgbClr val="FF0000"/>
              </a:buClr>
            </a:pPr>
            <a:endParaRPr lang="id-ID" sz="1700" dirty="0" smtClean="0">
              <a:latin typeface="Cambria" pitchFamily="18" charset="0"/>
            </a:endParaRPr>
          </a:p>
          <a:p>
            <a:pPr marL="342900" indent="-342900" algn="just">
              <a:lnSpc>
                <a:spcPct val="120000"/>
              </a:lnSpc>
              <a:buClr>
                <a:schemeClr val="bg1"/>
              </a:buClr>
              <a:buFont typeface="Wingdings" pitchFamily="2" charset="2"/>
              <a:buChar char="Ø"/>
            </a:pPr>
            <a:r>
              <a:rPr lang="id-ID" sz="1700" dirty="0" smtClean="0">
                <a:latin typeface="Cambria" pitchFamily="18" charset="0"/>
              </a:rPr>
              <a:t>Teori Strukturisasi (Robert D. McPhee)</a:t>
            </a:r>
          </a:p>
          <a:p>
            <a:pPr algn="just">
              <a:lnSpc>
                <a:spcPct val="120000"/>
              </a:lnSpc>
              <a:buClr>
                <a:srgbClr val="FF0000"/>
              </a:buClr>
            </a:pPr>
            <a:r>
              <a:rPr lang="id-ID" sz="1700" dirty="0">
                <a:latin typeface="Cambria" pitchFamily="18" charset="0"/>
              </a:rPr>
              <a:t>	</a:t>
            </a:r>
            <a:r>
              <a:rPr lang="id-ID" sz="1700" dirty="0" smtClean="0">
                <a:latin typeface="Cambria" pitchFamily="18" charset="0"/>
              </a:rPr>
              <a:t>Struktur organisasi diciptakan ketika sekelompok orang saling berkomunikasi melalui saluran tertentu. Komunikasi terjadi dlm 3 tempat:</a:t>
            </a:r>
          </a:p>
          <a:p>
            <a:pPr marL="457200" indent="-457200" algn="just">
              <a:lnSpc>
                <a:spcPct val="120000"/>
              </a:lnSpc>
              <a:buClr>
                <a:schemeClr val="bg1"/>
              </a:buClr>
              <a:buFont typeface="+mj-lt"/>
              <a:buAutoNum type="alphaLcParenR"/>
            </a:pPr>
            <a:r>
              <a:rPr lang="id-ID" sz="1700" dirty="0" smtClean="0">
                <a:latin typeface="Cambria" pitchFamily="18" charset="0"/>
              </a:rPr>
              <a:t>Konsepsi : seluruh bagian dari kehidupan organisasi dimana orang2 membuat berbagai keputusan dan pilihan.</a:t>
            </a:r>
          </a:p>
          <a:p>
            <a:pPr marL="457200" indent="-457200" algn="just">
              <a:lnSpc>
                <a:spcPct val="120000"/>
              </a:lnSpc>
              <a:buClr>
                <a:schemeClr val="bg1"/>
              </a:buClr>
              <a:buFont typeface="+mj-lt"/>
              <a:buAutoNum type="alphaLcParenR"/>
            </a:pPr>
            <a:r>
              <a:rPr lang="id-ID" sz="1700" dirty="0" smtClean="0">
                <a:latin typeface="Cambria" pitchFamily="18" charset="0"/>
              </a:rPr>
              <a:t>Implementasi : kodifikasi formal dan pemberitahuan mengenai berbagai keputusan.</a:t>
            </a:r>
          </a:p>
          <a:p>
            <a:pPr marL="457200" indent="-457200" algn="just">
              <a:lnSpc>
                <a:spcPct val="120000"/>
              </a:lnSpc>
              <a:buClr>
                <a:schemeClr val="bg1"/>
              </a:buClr>
              <a:buFont typeface="+mj-lt"/>
              <a:buAutoNum type="alphaLcParenR"/>
            </a:pPr>
            <a:r>
              <a:rPr lang="id-ID" sz="1700" dirty="0" smtClean="0">
                <a:latin typeface="Cambria" pitchFamily="18" charset="0"/>
              </a:rPr>
              <a:t>Penerimaan (reception) : ketika para anggota kelompok bertindak dgn menyesuaikan diri kpd keputusan dan </a:t>
            </a:r>
            <a:r>
              <a:rPr lang="id-ID" sz="1700" dirty="0" smtClean="0">
                <a:latin typeface="Cambria" pitchFamily="18" charset="0"/>
              </a:rPr>
              <a:t>orrganisasi.</a:t>
            </a:r>
            <a:endParaRPr lang="id-ID" sz="1700" dirty="0">
              <a:latin typeface="Cambria" pitchFamily="18" charset="0"/>
            </a:endParaRPr>
          </a:p>
        </p:txBody>
      </p:sp>
      <p:cxnSp>
        <p:nvCxnSpPr>
          <p:cNvPr id="6" name="Straight Arrow Connector 5"/>
          <p:cNvCxnSpPr/>
          <p:nvPr/>
        </p:nvCxnSpPr>
        <p:spPr>
          <a:xfrm>
            <a:off x="3705169" y="2420888"/>
            <a:ext cx="1584176" cy="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7" name="Straight Arrow Connector 6"/>
          <p:cNvCxnSpPr/>
          <p:nvPr/>
        </p:nvCxnSpPr>
        <p:spPr>
          <a:xfrm flipH="1">
            <a:off x="3705169" y="2708920"/>
            <a:ext cx="1584176" cy="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8" name="Straight Arrow Connector 7"/>
          <p:cNvCxnSpPr/>
          <p:nvPr/>
        </p:nvCxnSpPr>
        <p:spPr>
          <a:xfrm>
            <a:off x="3727408" y="3068960"/>
            <a:ext cx="1584176" cy="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23103580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0"/>
              </a:schemeClr>
            </a:gs>
            <a:gs pos="50000">
              <a:schemeClr val="accent1">
                <a:lumMod val="60000"/>
                <a:lumOff val="40000"/>
              </a:schemeClr>
            </a:gs>
            <a:gs pos="100000">
              <a:schemeClr val="bg2">
                <a:lumMod val="75000"/>
              </a:schemeClr>
            </a:gs>
          </a:gsLst>
          <a:lin ang="5400000" scaled="0"/>
        </a:gradFill>
        <a:effectLst/>
      </p:bgPr>
    </p:bg>
    <p:spTree>
      <p:nvGrpSpPr>
        <p:cNvPr id="1" name=""/>
        <p:cNvGrpSpPr/>
        <p:nvPr/>
      </p:nvGrpSpPr>
      <p:grpSpPr>
        <a:xfrm>
          <a:off x="0" y="0"/>
          <a:ext cx="0" cy="0"/>
          <a:chOff x="0" y="0"/>
          <a:chExt cx="0" cy="0"/>
        </a:xfrm>
      </p:grpSpPr>
      <p:sp>
        <p:nvSpPr>
          <p:cNvPr id="2" name="Text Placeholder 2"/>
          <p:cNvSpPr txBox="1">
            <a:spLocks/>
          </p:cNvSpPr>
          <p:nvPr/>
        </p:nvSpPr>
        <p:spPr>
          <a:xfrm>
            <a:off x="395536" y="476672"/>
            <a:ext cx="8568952" cy="5256584"/>
          </a:xfrm>
          <a:prstGeom prst="rect">
            <a:avLst/>
          </a:prstGeom>
        </p:spPr>
        <p:txBody>
          <a:bodyPr>
            <a:norm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566928" indent="-457200" algn="just">
              <a:buClr>
                <a:schemeClr val="tx1"/>
              </a:buClr>
              <a:buFont typeface="+mj-lt"/>
              <a:buAutoNum type="arabicPeriod" startAt="4"/>
            </a:pPr>
            <a:r>
              <a:rPr lang="id-ID" sz="1800" b="1" dirty="0" smtClean="0">
                <a:latin typeface="Cambria" pitchFamily="18" charset="0"/>
              </a:rPr>
              <a:t>Pendekatan Organisasi sbg Kultur</a:t>
            </a:r>
          </a:p>
          <a:p>
            <a:pPr marL="109728" indent="0" algn="just">
              <a:buClr>
                <a:schemeClr val="tx1"/>
              </a:buClr>
              <a:buNone/>
            </a:pPr>
            <a:r>
              <a:rPr lang="id-ID" sz="1800" b="1" dirty="0">
                <a:latin typeface="Cambria" pitchFamily="18" charset="0"/>
              </a:rPr>
              <a:t>	</a:t>
            </a:r>
            <a:r>
              <a:rPr lang="id-ID" sz="1800" dirty="0" smtClean="0">
                <a:latin typeface="Cambria" pitchFamily="18" charset="0"/>
              </a:rPr>
              <a:t>Organisasi sbg pegangan hidup (</a:t>
            </a:r>
            <a:r>
              <a:rPr lang="id-ID" sz="1800" i="1" dirty="0" smtClean="0">
                <a:latin typeface="Cambria" pitchFamily="18" charset="0"/>
              </a:rPr>
              <a:t>way of life</a:t>
            </a:r>
            <a:r>
              <a:rPr lang="id-ID" sz="1800" dirty="0" smtClean="0">
                <a:latin typeface="Cambria" pitchFamily="18" charset="0"/>
              </a:rPr>
              <a:t>) bagi para anggotanya.</a:t>
            </a:r>
          </a:p>
          <a:p>
            <a:pPr algn="just">
              <a:buClr>
                <a:schemeClr val="bg1"/>
              </a:buClr>
              <a:buFont typeface="Wingdings" pitchFamily="2" charset="2"/>
              <a:buChar char="Ø"/>
            </a:pPr>
            <a:r>
              <a:rPr lang="id-ID" sz="1800" dirty="0" smtClean="0">
                <a:latin typeface="Cambria" pitchFamily="18" charset="0"/>
              </a:rPr>
              <a:t>Teori  Penampilan (Pancanowsky dan Trujillo</a:t>
            </a:r>
            <a:r>
              <a:rPr lang="en-US" sz="1800" dirty="0" smtClean="0">
                <a:latin typeface="Cambria" pitchFamily="18" charset="0"/>
              </a:rPr>
              <a:t>)</a:t>
            </a:r>
            <a:endParaRPr lang="id-ID" sz="1800" dirty="0" smtClean="0">
              <a:latin typeface="Cambria" pitchFamily="18" charset="0"/>
            </a:endParaRPr>
          </a:p>
          <a:p>
            <a:pPr marL="109728" indent="0" algn="just">
              <a:buClr>
                <a:srgbClr val="FF0000"/>
              </a:buClr>
              <a:buNone/>
            </a:pPr>
            <a:r>
              <a:rPr lang="id-ID" sz="1800" dirty="0" smtClean="0">
                <a:latin typeface="Cambria" pitchFamily="18" charset="0"/>
              </a:rPr>
              <a:t>Ada 5 bentuk penampilan organisasi :</a:t>
            </a:r>
          </a:p>
          <a:p>
            <a:pPr marL="566928" indent="-457200" algn="just">
              <a:buClrTx/>
              <a:buFont typeface="+mj-lt"/>
              <a:buAutoNum type="alphaLcParenR"/>
            </a:pPr>
            <a:r>
              <a:rPr lang="id-ID" sz="1800" dirty="0" smtClean="0">
                <a:latin typeface="Cambria" pitchFamily="18" charset="0"/>
              </a:rPr>
              <a:t>Ritual: Penampilan yg diulang2 scr teratur/ aktivitas yg dianggap sdh biasa dan rutin.</a:t>
            </a:r>
          </a:p>
          <a:p>
            <a:pPr marL="566928" indent="-457200" algn="just">
              <a:buClrTx/>
              <a:buFont typeface="+mj-lt"/>
              <a:buAutoNum type="alphaLcParenR"/>
            </a:pPr>
            <a:r>
              <a:rPr lang="id-ID" sz="1800" dirty="0" smtClean="0">
                <a:latin typeface="Cambria" pitchFamily="18" charset="0"/>
              </a:rPr>
              <a:t>Hasrat: Bgmn para karyawan dpt mengubah pekerjaan2 rutin dan membosankan mnjd menarik dan merangsang minat. Biasanya dgn cara menentukan pengalaman kerja.</a:t>
            </a:r>
          </a:p>
          <a:p>
            <a:pPr marL="566928" indent="-457200" algn="just">
              <a:buClrTx/>
              <a:buFont typeface="+mj-lt"/>
              <a:buAutoNum type="alphaLcParenR"/>
            </a:pPr>
            <a:r>
              <a:rPr lang="id-ID" sz="1800" dirty="0" smtClean="0">
                <a:latin typeface="Cambria" pitchFamily="18" charset="0"/>
              </a:rPr>
              <a:t>Sosialitas: Penampilan yg memperkuat suatu pengertian bersama mengenai kebenaran ataupun norma2 dan penggunaan aturan2 dlm organisasi, seperti tata susila dan sopan santun.</a:t>
            </a:r>
          </a:p>
          <a:p>
            <a:pPr marL="566928" indent="-457200" algn="just">
              <a:buClrTx/>
              <a:buFont typeface="+mj-lt"/>
              <a:buAutoNum type="alphaLcParenR"/>
            </a:pPr>
            <a:r>
              <a:rPr lang="id-ID" sz="1800" dirty="0" smtClean="0">
                <a:latin typeface="Cambria" pitchFamily="18" charset="0"/>
              </a:rPr>
              <a:t>Politik Organisasi: Penampilan yg menciptakan dan memperkuat minat thdp kekuasaan dan pengaruh seperti, memperlihatkan kekuatan diri, kekuatan untuk bergaining power</a:t>
            </a:r>
          </a:p>
          <a:p>
            <a:pPr marL="566928" indent="-457200" algn="just">
              <a:buClrTx/>
              <a:buFont typeface="+mj-lt"/>
              <a:buAutoNum type="alphaLcParenR"/>
            </a:pPr>
            <a:r>
              <a:rPr lang="id-ID" sz="1800" dirty="0" smtClean="0">
                <a:latin typeface="Cambria" pitchFamily="18" charset="0"/>
              </a:rPr>
              <a:t>Enkulturasi: Proses mengajarkan budaya kpd para anggota organisasi.</a:t>
            </a:r>
            <a:endParaRPr lang="id-ID" sz="1800" dirty="0">
              <a:latin typeface="Cambria" pitchFamily="18" charset="0"/>
            </a:endParaRPr>
          </a:p>
        </p:txBody>
      </p:sp>
    </p:spTree>
    <p:extLst>
      <p:ext uri="{BB962C8B-B14F-4D97-AF65-F5344CB8AC3E}">
        <p14:creationId xmlns:p14="http://schemas.microsoft.com/office/powerpoint/2010/main" val="383907378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bg2">
                <a:lumMod val="90000"/>
              </a:schemeClr>
            </a:gs>
            <a:gs pos="50000">
              <a:schemeClr val="bg2">
                <a:lumMod val="50000"/>
              </a:schemeClr>
            </a:gs>
            <a:gs pos="100000">
              <a:schemeClr val="bg2">
                <a:lumMod val="25000"/>
              </a:schemeClr>
            </a:gs>
          </a:gsLst>
          <a:lin ang="5400000" scaled="0"/>
        </a:gra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51520" y="1191878"/>
            <a:ext cx="8640960" cy="3749290"/>
          </a:xfrm>
        </p:spPr>
        <p:txBody>
          <a:bodyPr>
            <a:normAutofit/>
          </a:bodyPr>
          <a:lstStyle/>
          <a:p>
            <a:pPr marL="457200" indent="-457200" algn="just">
              <a:buClr>
                <a:schemeClr val="tx1"/>
              </a:buClr>
              <a:buFont typeface="+mj-lt"/>
              <a:buAutoNum type="arabicPeriod"/>
            </a:pPr>
            <a:r>
              <a:rPr lang="id-ID" sz="1800" b="1" dirty="0" smtClean="0">
                <a:solidFill>
                  <a:schemeClr val="tx1"/>
                </a:solidFill>
                <a:latin typeface="Cambria" pitchFamily="18" charset="0"/>
              </a:rPr>
              <a:t>Teori Informasi</a:t>
            </a:r>
          </a:p>
          <a:p>
            <a:pPr algn="just">
              <a:buClr>
                <a:schemeClr val="tx1"/>
              </a:buClr>
            </a:pPr>
            <a:r>
              <a:rPr lang="id-ID" sz="1800" dirty="0">
                <a:solidFill>
                  <a:schemeClr val="tx1"/>
                </a:solidFill>
                <a:latin typeface="Cambria" pitchFamily="18" charset="0"/>
              </a:rPr>
              <a:t>	</a:t>
            </a:r>
            <a:r>
              <a:rPr lang="id-ID" sz="1800" dirty="0" smtClean="0">
                <a:solidFill>
                  <a:schemeClr val="tx1"/>
                </a:solidFill>
                <a:latin typeface="Cambria" pitchFamily="18" charset="0"/>
              </a:rPr>
              <a:t>Informasi		untuk mengurangi ketidakpastian</a:t>
            </a:r>
          </a:p>
          <a:p>
            <a:pPr algn="just">
              <a:buClr>
                <a:schemeClr val="tx1"/>
              </a:buClr>
            </a:pPr>
            <a:r>
              <a:rPr lang="id-ID" sz="1800" dirty="0">
                <a:solidFill>
                  <a:schemeClr val="tx1"/>
                </a:solidFill>
                <a:latin typeface="Cambria" pitchFamily="18" charset="0"/>
              </a:rPr>
              <a:t>	</a:t>
            </a:r>
            <a:r>
              <a:rPr lang="id-ID" sz="1800" dirty="0" smtClean="0">
                <a:solidFill>
                  <a:schemeClr val="tx1"/>
                </a:solidFill>
                <a:latin typeface="Cambria" pitchFamily="18" charset="0"/>
              </a:rPr>
              <a:t>Komunikasi  		sbgian merupakan pengurai </a:t>
            </a:r>
            <a:r>
              <a:rPr lang="id-ID" sz="1800" dirty="0" smtClean="0">
                <a:solidFill>
                  <a:schemeClr val="tx1"/>
                </a:solidFill>
                <a:latin typeface="Cambria" pitchFamily="18" charset="0"/>
              </a:rPr>
              <a:t>ketidakpastian</a:t>
            </a:r>
            <a:endParaRPr lang="en-US" sz="1800" dirty="0" smtClean="0">
              <a:solidFill>
                <a:schemeClr val="tx1"/>
              </a:solidFill>
              <a:latin typeface="Cambria" pitchFamily="18" charset="0"/>
            </a:endParaRPr>
          </a:p>
          <a:p>
            <a:pPr algn="just">
              <a:buClr>
                <a:schemeClr val="tx1"/>
              </a:buClr>
            </a:pPr>
            <a:endParaRPr lang="en-US" sz="1800" dirty="0">
              <a:solidFill>
                <a:schemeClr val="tx1"/>
              </a:solidFill>
              <a:latin typeface="Cambria" pitchFamily="18" charset="0"/>
            </a:endParaRPr>
          </a:p>
          <a:p>
            <a:pPr algn="just">
              <a:buClr>
                <a:schemeClr val="tx1"/>
              </a:buClr>
            </a:pPr>
            <a:r>
              <a:rPr lang="id-ID" sz="1800" dirty="0" smtClean="0">
                <a:solidFill>
                  <a:schemeClr val="tx1"/>
                </a:solidFill>
                <a:latin typeface="Cambria" pitchFamily="18" charset="0"/>
              </a:rPr>
              <a:t>melalui </a:t>
            </a:r>
            <a:r>
              <a:rPr lang="id-ID" sz="1800" dirty="0" smtClean="0">
                <a:solidFill>
                  <a:schemeClr val="tx1"/>
                </a:solidFill>
                <a:latin typeface="Cambria" pitchFamily="18" charset="0"/>
              </a:rPr>
              <a:t>informasi, karena komunikasi mencakup penggunaan “bentuk2 simbolis” umum yg saling dimengerti oleh para partisipannya.</a:t>
            </a:r>
          </a:p>
          <a:p>
            <a:pPr algn="just">
              <a:buClr>
                <a:schemeClr val="tx1"/>
              </a:buClr>
            </a:pPr>
            <a:r>
              <a:rPr lang="id-ID" sz="1800" dirty="0" smtClean="0">
                <a:solidFill>
                  <a:schemeClr val="tx1"/>
                </a:solidFill>
                <a:latin typeface="Cambria" pitchFamily="18" charset="0"/>
              </a:rPr>
              <a:t>Ada 2 macam informasi :</a:t>
            </a:r>
          </a:p>
          <a:p>
            <a:pPr marL="457200" indent="-457200" algn="just">
              <a:buClr>
                <a:schemeClr val="tx1"/>
              </a:buClr>
              <a:buFont typeface="+mj-lt"/>
              <a:buAutoNum type="alphaLcParenR"/>
            </a:pPr>
            <a:r>
              <a:rPr lang="id-ID" sz="1800" dirty="0" smtClean="0">
                <a:solidFill>
                  <a:schemeClr val="tx1"/>
                </a:solidFill>
                <a:latin typeface="Cambria" pitchFamily="18" charset="0"/>
              </a:rPr>
              <a:t>Informasi Absolut</a:t>
            </a:r>
          </a:p>
          <a:p>
            <a:pPr marL="452438" indent="-452438" algn="just">
              <a:buClr>
                <a:schemeClr val="tx1"/>
              </a:buClr>
            </a:pPr>
            <a:r>
              <a:rPr lang="id-ID" sz="1800" dirty="0">
                <a:solidFill>
                  <a:schemeClr val="tx1"/>
                </a:solidFill>
                <a:latin typeface="Cambria" pitchFamily="18" charset="0"/>
              </a:rPr>
              <a:t>Keseluruhan informasi yg dikomunikasikan dlm suatu organisasi. </a:t>
            </a:r>
            <a:endParaRPr lang="id-ID" sz="1800" dirty="0" smtClean="0">
              <a:solidFill>
                <a:schemeClr val="tx1"/>
              </a:solidFill>
              <a:latin typeface="Cambria" pitchFamily="18" charset="0"/>
            </a:endParaRPr>
          </a:p>
          <a:p>
            <a:pPr marL="457200" indent="-457200" algn="just">
              <a:buClr>
                <a:schemeClr val="tx1"/>
              </a:buClr>
              <a:buFont typeface="+mj-lt"/>
              <a:buAutoNum type="alphaLcParenR" startAt="2"/>
            </a:pPr>
            <a:r>
              <a:rPr lang="id-ID" sz="1800" dirty="0" smtClean="0">
                <a:solidFill>
                  <a:schemeClr val="tx1"/>
                </a:solidFill>
                <a:latin typeface="Cambria" pitchFamily="18" charset="0"/>
              </a:rPr>
              <a:t>Informasi yang </a:t>
            </a:r>
            <a:r>
              <a:rPr lang="en-US" sz="1800" dirty="0" smtClean="0">
                <a:solidFill>
                  <a:schemeClr val="tx1"/>
                </a:solidFill>
                <a:latin typeface="Cambria" pitchFamily="18" charset="0"/>
              </a:rPr>
              <a:t>d</a:t>
            </a:r>
            <a:r>
              <a:rPr lang="id-ID" sz="1800" dirty="0" smtClean="0">
                <a:solidFill>
                  <a:schemeClr val="tx1"/>
                </a:solidFill>
                <a:latin typeface="Cambria" pitchFamily="18" charset="0"/>
              </a:rPr>
              <a:t>idistribusikan</a:t>
            </a:r>
          </a:p>
          <a:p>
            <a:pPr algn="just">
              <a:buClr>
                <a:schemeClr val="tx1"/>
              </a:buClr>
            </a:pPr>
            <a:r>
              <a:rPr lang="id-ID" sz="1800" dirty="0" smtClean="0">
                <a:solidFill>
                  <a:schemeClr val="tx1"/>
                </a:solidFill>
                <a:latin typeface="Cambria" pitchFamily="18" charset="0"/>
              </a:rPr>
              <a:t>Informasi yang telah disebarkan melalui organisasi.</a:t>
            </a:r>
          </a:p>
        </p:txBody>
      </p:sp>
      <p:sp>
        <p:nvSpPr>
          <p:cNvPr id="4" name="Horizontal Scroll 3"/>
          <p:cNvSpPr/>
          <p:nvPr/>
        </p:nvSpPr>
        <p:spPr>
          <a:xfrm>
            <a:off x="1043608" y="-104266"/>
            <a:ext cx="6984776" cy="1296144"/>
          </a:xfrm>
          <a:prstGeom prst="horizontalScroll">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d-ID" sz="2000" b="1" dirty="0" smtClean="0">
                <a:solidFill>
                  <a:schemeClr val="bg1"/>
                </a:solidFill>
                <a:effectLst>
                  <a:outerShdw blurRad="38100" dist="38100" dir="2700000" algn="tl">
                    <a:srgbClr val="000000">
                      <a:alpha val="43137"/>
                    </a:srgbClr>
                  </a:outerShdw>
                </a:effectLst>
                <a:latin typeface="Cambria" pitchFamily="18" charset="0"/>
              </a:rPr>
              <a:t>TEORI INTEGRATIF DALAM KOMUNIKASI ORGANISASI</a:t>
            </a:r>
            <a:endParaRPr lang="id-ID" sz="2000" b="1" dirty="0">
              <a:solidFill>
                <a:schemeClr val="bg1"/>
              </a:solidFill>
              <a:effectLst>
                <a:outerShdw blurRad="38100" dist="38100" dir="2700000" algn="tl">
                  <a:srgbClr val="000000">
                    <a:alpha val="43137"/>
                  </a:srgbClr>
                </a:outerShdw>
              </a:effectLst>
              <a:latin typeface="Cambria" pitchFamily="18" charset="0"/>
            </a:endParaRPr>
          </a:p>
        </p:txBody>
      </p:sp>
      <p:cxnSp>
        <p:nvCxnSpPr>
          <p:cNvPr id="6" name="Straight Arrow Connector 5"/>
          <p:cNvCxnSpPr/>
          <p:nvPr/>
        </p:nvCxnSpPr>
        <p:spPr>
          <a:xfrm>
            <a:off x="2548461" y="1700808"/>
            <a:ext cx="720080" cy="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cxnSp>
        <p:nvCxnSpPr>
          <p:cNvPr id="9" name="Straight Arrow Connector 8"/>
          <p:cNvCxnSpPr/>
          <p:nvPr/>
        </p:nvCxnSpPr>
        <p:spPr>
          <a:xfrm>
            <a:off x="2548461" y="2060848"/>
            <a:ext cx="720080" cy="0"/>
          </a:xfrm>
          <a:prstGeom prst="straightConnector1">
            <a:avLst/>
          </a:prstGeom>
          <a:ln>
            <a:tailEnd type="arrow"/>
          </a:ln>
        </p:spPr>
        <p:style>
          <a:lnRef idx="2">
            <a:schemeClr val="accent2"/>
          </a:lnRef>
          <a:fillRef idx="0">
            <a:schemeClr val="accent2"/>
          </a:fillRef>
          <a:effectRef idx="1">
            <a:schemeClr val="accent2"/>
          </a:effectRef>
          <a:fontRef idx="minor">
            <a:schemeClr val="tx1"/>
          </a:fontRef>
        </p:style>
      </p:cxnSp>
    </p:spTree>
    <p:extLst>
      <p:ext uri="{BB962C8B-B14F-4D97-AF65-F5344CB8AC3E}">
        <p14:creationId xmlns:p14="http://schemas.microsoft.com/office/powerpoint/2010/main" val="39158494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bg2">
                <a:lumMod val="90000"/>
              </a:schemeClr>
            </a:gs>
            <a:gs pos="50000">
              <a:schemeClr val="bg2">
                <a:lumMod val="50000"/>
              </a:schemeClr>
            </a:gs>
            <a:gs pos="100000">
              <a:schemeClr val="bg2">
                <a:lumMod val="75000"/>
              </a:schemeClr>
            </a:gs>
          </a:gsLst>
          <a:lin ang="5400000" scaled="0"/>
        </a:gradFill>
        <a:effectLst/>
      </p:bgPr>
    </p:bg>
    <p:spTree>
      <p:nvGrpSpPr>
        <p:cNvPr id="1" name=""/>
        <p:cNvGrpSpPr/>
        <p:nvPr/>
      </p:nvGrpSpPr>
      <p:grpSpPr>
        <a:xfrm>
          <a:off x="0" y="0"/>
          <a:ext cx="0" cy="0"/>
          <a:chOff x="0" y="0"/>
          <a:chExt cx="0" cy="0"/>
        </a:xfrm>
      </p:grpSpPr>
      <p:sp>
        <p:nvSpPr>
          <p:cNvPr id="2" name="Subtitle 2"/>
          <p:cNvSpPr txBox="1">
            <a:spLocks/>
          </p:cNvSpPr>
          <p:nvPr/>
        </p:nvSpPr>
        <p:spPr>
          <a:xfrm>
            <a:off x="395536" y="188640"/>
            <a:ext cx="8424936" cy="5760640"/>
          </a:xfrm>
          <a:prstGeom prst="rect">
            <a:avLst/>
          </a:prstGeom>
        </p:spPr>
        <p:txBody>
          <a:bodyPr>
            <a:noAutofit/>
          </a:bodyPr>
          <a:lst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457200" indent="-457200" algn="just">
              <a:buClr>
                <a:schemeClr val="tx1"/>
              </a:buClr>
              <a:buFont typeface="+mj-lt"/>
              <a:buAutoNum type="arabicPeriod" startAt="2"/>
            </a:pPr>
            <a:r>
              <a:rPr lang="id-ID" sz="1700" b="1" dirty="0" smtClean="0">
                <a:latin typeface="Cambria" pitchFamily="18" charset="0"/>
              </a:rPr>
              <a:t>Teori Struktural Fungsional</a:t>
            </a:r>
          </a:p>
          <a:p>
            <a:pPr marL="0" indent="0" algn="just">
              <a:buClr>
                <a:schemeClr val="tx1"/>
              </a:buClr>
              <a:buNone/>
            </a:pPr>
            <a:r>
              <a:rPr lang="id-ID" sz="1700" dirty="0" smtClean="0">
                <a:latin typeface="Cambria" pitchFamily="18" charset="0"/>
              </a:rPr>
              <a:t>Komunikasi organisasi terletak pd dimensi analitis</a:t>
            </a:r>
          </a:p>
          <a:p>
            <a:pPr marL="457200" indent="-457200" algn="just">
              <a:buClr>
                <a:schemeClr val="tx1"/>
              </a:buClr>
              <a:buFont typeface="+mj-lt"/>
              <a:buAutoNum type="alphaLcParenR"/>
            </a:pPr>
            <a:r>
              <a:rPr lang="id-ID" sz="1700" b="1" dirty="0" smtClean="0">
                <a:latin typeface="Cambria" pitchFamily="18" charset="0"/>
              </a:rPr>
              <a:t>Sistem Level</a:t>
            </a:r>
          </a:p>
          <a:p>
            <a:pPr marL="457200" indent="-457200" algn="just">
              <a:buClr>
                <a:schemeClr val="tx1"/>
              </a:buClr>
              <a:buFont typeface="+mj-lt"/>
              <a:buAutoNum type="alphaLcParenR"/>
            </a:pPr>
            <a:endParaRPr lang="id-ID" sz="1700" dirty="0">
              <a:latin typeface="Cambria" pitchFamily="18" charset="0"/>
            </a:endParaRPr>
          </a:p>
          <a:p>
            <a:pPr marL="0" indent="0" algn="just">
              <a:buClr>
                <a:schemeClr val="tx1"/>
              </a:buClr>
              <a:buNone/>
            </a:pPr>
            <a:endParaRPr lang="id-ID" sz="1700" dirty="0">
              <a:latin typeface="Cambria" pitchFamily="18" charset="0"/>
            </a:endParaRPr>
          </a:p>
          <a:p>
            <a:pPr marL="0" indent="0" algn="just">
              <a:buClr>
                <a:schemeClr val="tx1"/>
              </a:buClr>
              <a:buNone/>
            </a:pPr>
            <a:endParaRPr lang="id-ID" sz="1700" dirty="0" smtClean="0">
              <a:latin typeface="Cambria" pitchFamily="18" charset="0"/>
            </a:endParaRPr>
          </a:p>
          <a:p>
            <a:pPr marL="0" indent="0" algn="just">
              <a:buClr>
                <a:schemeClr val="tx1"/>
              </a:buClr>
              <a:buNone/>
            </a:pPr>
            <a:endParaRPr lang="id-ID" sz="1700" dirty="0" smtClean="0">
              <a:latin typeface="Cambria" pitchFamily="18" charset="0"/>
            </a:endParaRPr>
          </a:p>
          <a:p>
            <a:pPr marL="0" indent="0" algn="just">
              <a:buClr>
                <a:schemeClr val="tx1"/>
              </a:buClr>
              <a:buNone/>
            </a:pPr>
            <a:endParaRPr lang="id-ID" sz="1700" dirty="0" smtClean="0">
              <a:latin typeface="Cambria" pitchFamily="18" charset="0"/>
            </a:endParaRPr>
          </a:p>
          <a:p>
            <a:pPr marL="0" indent="0" algn="just">
              <a:buClr>
                <a:schemeClr val="tx1"/>
              </a:buClr>
              <a:buNone/>
            </a:pPr>
            <a:endParaRPr lang="id-ID" sz="1700" dirty="0">
              <a:latin typeface="Cambria" pitchFamily="18" charset="0"/>
            </a:endParaRPr>
          </a:p>
          <a:p>
            <a:pPr marL="0" indent="0" algn="just">
              <a:buClr>
                <a:schemeClr val="tx1"/>
              </a:buClr>
              <a:buNone/>
            </a:pPr>
            <a:endParaRPr lang="id-ID" sz="1700" dirty="0" smtClean="0">
              <a:latin typeface="Cambria" pitchFamily="18" charset="0"/>
            </a:endParaRPr>
          </a:p>
          <a:p>
            <a:pPr marL="457200" indent="-457200" algn="just">
              <a:buClr>
                <a:schemeClr val="tx1"/>
              </a:buClr>
              <a:buFont typeface="+mj-lt"/>
              <a:buAutoNum type="alphaLcParenR" startAt="2"/>
            </a:pPr>
            <a:r>
              <a:rPr lang="id-ID" sz="1700" b="1" dirty="0" smtClean="0">
                <a:latin typeface="Cambria" pitchFamily="18" charset="0"/>
              </a:rPr>
              <a:t>Fungsi-Fungsi Komunikasi</a:t>
            </a:r>
          </a:p>
          <a:p>
            <a:pPr marL="342900" indent="-342900" algn="just">
              <a:buClr>
                <a:schemeClr val="tx1"/>
              </a:buClr>
            </a:pPr>
            <a:r>
              <a:rPr lang="id-ID" sz="1700" dirty="0" smtClean="0">
                <a:latin typeface="Cambria" pitchFamily="18" charset="0"/>
              </a:rPr>
              <a:t>Fungsi produksi : pengarahan, koordinasi, kontrol aktivitas organisasi</a:t>
            </a:r>
          </a:p>
          <a:p>
            <a:pPr marL="342900" indent="-342900" algn="just">
              <a:buClr>
                <a:schemeClr val="tx1"/>
              </a:buClr>
            </a:pPr>
            <a:r>
              <a:rPr lang="id-ID" sz="1700" dirty="0" smtClean="0">
                <a:latin typeface="Cambria" pitchFamily="18" charset="0"/>
              </a:rPr>
              <a:t>Fungsi Inovasi : membangkitkan/ mendorong perubahan2 gagasan baru dl, sistem</a:t>
            </a:r>
          </a:p>
          <a:p>
            <a:pPr marL="342900" indent="-342900" algn="just">
              <a:buClr>
                <a:schemeClr val="tx1"/>
              </a:buClr>
            </a:pPr>
            <a:r>
              <a:rPr lang="id-ID" sz="1700" dirty="0" smtClean="0">
                <a:latin typeface="Cambria" pitchFamily="18" charset="0"/>
              </a:rPr>
              <a:t>Fungsi Pemeliharaan : melindungi nilai2 individual dan hubungan antar pribadi untuk mempertahankan sistem.</a:t>
            </a:r>
          </a:p>
          <a:p>
            <a:pPr marL="457200" indent="-457200" algn="just">
              <a:buClr>
                <a:schemeClr val="tx1"/>
              </a:buClr>
              <a:buFont typeface="+mj-lt"/>
              <a:buAutoNum type="alphaLcParenR" startAt="3"/>
            </a:pPr>
            <a:r>
              <a:rPr lang="id-ID" sz="1700" b="1" dirty="0" smtClean="0">
                <a:latin typeface="Cambria" pitchFamily="18" charset="0"/>
              </a:rPr>
              <a:t>Struktur</a:t>
            </a:r>
          </a:p>
          <a:p>
            <a:pPr marL="0" indent="0" algn="just">
              <a:buClr>
                <a:schemeClr val="tx1"/>
              </a:buClr>
              <a:buNone/>
            </a:pPr>
            <a:r>
              <a:rPr lang="id-ID" sz="1700" dirty="0" smtClean="0">
                <a:latin typeface="Cambria" pitchFamily="18" charset="0"/>
              </a:rPr>
              <a:t>Berkaitan dgn tumbuhnya pola2 atau aturan2 dlm penyampaian pesan. Pd setiap level organisasi (individual, dyadic, kelompok, dan organisasional) dpt diteliti cara2 bagaimana komunikasi dpt berfungsi dan distrukturkan.</a:t>
            </a:r>
          </a:p>
        </p:txBody>
      </p:sp>
      <p:sp>
        <p:nvSpPr>
          <p:cNvPr id="3" name="Oval 2"/>
          <p:cNvSpPr/>
          <p:nvPr/>
        </p:nvSpPr>
        <p:spPr>
          <a:xfrm>
            <a:off x="2483768" y="908720"/>
            <a:ext cx="6048672" cy="2520280"/>
          </a:xfrm>
          <a:prstGeom prst="ellipse">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lang="id-ID"/>
          </a:p>
        </p:txBody>
      </p:sp>
      <p:sp>
        <p:nvSpPr>
          <p:cNvPr id="5" name="Oval 4"/>
          <p:cNvSpPr/>
          <p:nvPr/>
        </p:nvSpPr>
        <p:spPr>
          <a:xfrm>
            <a:off x="3131840" y="1228564"/>
            <a:ext cx="4625280" cy="1880592"/>
          </a:xfrm>
          <a:prstGeom prst="ellipse">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id-ID"/>
          </a:p>
        </p:txBody>
      </p:sp>
      <p:sp>
        <p:nvSpPr>
          <p:cNvPr id="6" name="Oval 5"/>
          <p:cNvSpPr/>
          <p:nvPr/>
        </p:nvSpPr>
        <p:spPr>
          <a:xfrm>
            <a:off x="3585354" y="1470631"/>
            <a:ext cx="3845500" cy="1341766"/>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endParaRPr lang="id-ID"/>
          </a:p>
        </p:txBody>
      </p:sp>
      <p:sp>
        <p:nvSpPr>
          <p:cNvPr id="7" name="Oval 6"/>
          <p:cNvSpPr/>
          <p:nvPr/>
        </p:nvSpPr>
        <p:spPr>
          <a:xfrm>
            <a:off x="4383306" y="1768898"/>
            <a:ext cx="2442846" cy="745232"/>
          </a:xfrm>
          <a:prstGeom prst="ellipse">
            <a:avLst/>
          </a:prstGeom>
        </p:spPr>
        <p:style>
          <a:lnRef idx="2">
            <a:schemeClr val="accent4"/>
          </a:lnRef>
          <a:fillRef idx="1">
            <a:schemeClr val="lt1"/>
          </a:fillRef>
          <a:effectRef idx="0">
            <a:schemeClr val="accent4"/>
          </a:effectRef>
          <a:fontRef idx="minor">
            <a:schemeClr val="dk1"/>
          </a:fontRef>
        </p:style>
        <p:txBody>
          <a:bodyPr rtlCol="0" anchor="ctr"/>
          <a:lstStyle/>
          <a:p>
            <a:pPr algn="ctr"/>
            <a:endParaRPr lang="id-ID" b="1">
              <a:latin typeface="Cambria" pitchFamily="18" charset="0"/>
            </a:endParaRPr>
          </a:p>
        </p:txBody>
      </p:sp>
      <p:sp>
        <p:nvSpPr>
          <p:cNvPr id="8" name="Rectangle 7"/>
          <p:cNvSpPr/>
          <p:nvPr/>
        </p:nvSpPr>
        <p:spPr>
          <a:xfrm>
            <a:off x="4846888" y="908719"/>
            <a:ext cx="1127753" cy="307777"/>
          </a:xfrm>
          <a:prstGeom prst="rect">
            <a:avLst/>
          </a:prstGeom>
        </p:spPr>
        <p:txBody>
          <a:bodyPr wrap="square">
            <a:spAutoFit/>
          </a:bodyPr>
          <a:lstStyle/>
          <a:p>
            <a:pPr algn="just">
              <a:buClr>
                <a:schemeClr val="tx1"/>
              </a:buClr>
            </a:pPr>
            <a:r>
              <a:rPr lang="id-ID" sz="1400" b="1" dirty="0" smtClean="0">
                <a:latin typeface="Cambria" pitchFamily="18" charset="0"/>
              </a:rPr>
              <a:t>Organisasi</a:t>
            </a:r>
            <a:endParaRPr lang="id-ID" sz="1400" b="1" dirty="0">
              <a:latin typeface="Cambria" pitchFamily="18" charset="0"/>
            </a:endParaRPr>
          </a:p>
        </p:txBody>
      </p:sp>
      <p:sp>
        <p:nvSpPr>
          <p:cNvPr id="9" name="Rectangle 8"/>
          <p:cNvSpPr/>
          <p:nvPr/>
        </p:nvSpPr>
        <p:spPr>
          <a:xfrm>
            <a:off x="4880603" y="1216496"/>
            <a:ext cx="1127753" cy="307777"/>
          </a:xfrm>
          <a:prstGeom prst="rect">
            <a:avLst/>
          </a:prstGeom>
        </p:spPr>
        <p:txBody>
          <a:bodyPr wrap="square">
            <a:spAutoFit/>
          </a:bodyPr>
          <a:lstStyle/>
          <a:p>
            <a:pPr algn="just">
              <a:buClr>
                <a:schemeClr val="tx1"/>
              </a:buClr>
            </a:pPr>
            <a:r>
              <a:rPr lang="id-ID" sz="1400" b="1" dirty="0" smtClean="0">
                <a:latin typeface="Cambria" pitchFamily="18" charset="0"/>
              </a:rPr>
              <a:t>Kelompok</a:t>
            </a:r>
            <a:endParaRPr lang="id-ID" sz="1400" b="1" dirty="0">
              <a:latin typeface="Cambria" pitchFamily="18" charset="0"/>
            </a:endParaRPr>
          </a:p>
        </p:txBody>
      </p:sp>
      <p:sp>
        <p:nvSpPr>
          <p:cNvPr id="10" name="Rectangle 9"/>
          <p:cNvSpPr/>
          <p:nvPr/>
        </p:nvSpPr>
        <p:spPr>
          <a:xfrm>
            <a:off x="4944226" y="1458418"/>
            <a:ext cx="1127753" cy="307777"/>
          </a:xfrm>
          <a:prstGeom prst="rect">
            <a:avLst/>
          </a:prstGeom>
        </p:spPr>
        <p:txBody>
          <a:bodyPr wrap="square">
            <a:spAutoFit/>
          </a:bodyPr>
          <a:lstStyle/>
          <a:p>
            <a:pPr algn="just">
              <a:buClr>
                <a:schemeClr val="tx1"/>
              </a:buClr>
            </a:pPr>
            <a:r>
              <a:rPr lang="id-ID" sz="1400" b="1" dirty="0" smtClean="0">
                <a:latin typeface="Cambria" pitchFamily="18" charset="0"/>
              </a:rPr>
              <a:t>Dyadic</a:t>
            </a:r>
            <a:endParaRPr lang="id-ID" sz="1400" b="1" dirty="0">
              <a:latin typeface="Cambria" pitchFamily="18" charset="0"/>
            </a:endParaRPr>
          </a:p>
        </p:txBody>
      </p:sp>
      <p:sp>
        <p:nvSpPr>
          <p:cNvPr id="11" name="Rectangle 10"/>
          <p:cNvSpPr/>
          <p:nvPr/>
        </p:nvSpPr>
        <p:spPr>
          <a:xfrm>
            <a:off x="4944227" y="1987625"/>
            <a:ext cx="1127753" cy="307777"/>
          </a:xfrm>
          <a:prstGeom prst="rect">
            <a:avLst/>
          </a:prstGeom>
        </p:spPr>
        <p:txBody>
          <a:bodyPr wrap="square">
            <a:spAutoFit/>
          </a:bodyPr>
          <a:lstStyle/>
          <a:p>
            <a:pPr algn="just">
              <a:buClr>
                <a:schemeClr val="tx1"/>
              </a:buClr>
            </a:pPr>
            <a:r>
              <a:rPr lang="id-ID" sz="1400" b="1" dirty="0" smtClean="0">
                <a:latin typeface="Cambria" pitchFamily="18" charset="0"/>
              </a:rPr>
              <a:t>Individu</a:t>
            </a:r>
            <a:endParaRPr lang="id-ID" sz="1400" b="1" dirty="0">
              <a:latin typeface="Cambria" pitchFamily="18" charset="0"/>
            </a:endParaRPr>
          </a:p>
        </p:txBody>
      </p:sp>
    </p:spTree>
    <p:extLst>
      <p:ext uri="{BB962C8B-B14F-4D97-AF65-F5344CB8AC3E}">
        <p14:creationId xmlns:p14="http://schemas.microsoft.com/office/powerpoint/2010/main" val="98228222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Thatch</Template>
  <TotalTime>258</TotalTime>
  <Words>256</Words>
  <Application>Microsoft Office PowerPoint</Application>
  <PresentationFormat>On-screen Show (4:3)</PresentationFormat>
  <Paragraphs>62</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Concourse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Inside</cp:lastModifiedBy>
  <cp:revision>35</cp:revision>
  <dcterms:created xsi:type="dcterms:W3CDTF">2019-10-23T13:41:25Z</dcterms:created>
  <dcterms:modified xsi:type="dcterms:W3CDTF">2021-11-01T04:14:51Z</dcterms:modified>
</cp:coreProperties>
</file>