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4" r:id="rId3"/>
    <p:sldId id="262" r:id="rId4"/>
    <p:sldId id="265" r:id="rId5"/>
    <p:sldId id="266" r:id="rId6"/>
    <p:sldId id="283" r:id="rId7"/>
    <p:sldId id="284" r:id="rId8"/>
    <p:sldId id="268" r:id="rId9"/>
    <p:sldId id="269" r:id="rId10"/>
    <p:sldId id="259" r:id="rId11"/>
    <p:sldId id="270" r:id="rId12"/>
    <p:sldId id="271" r:id="rId13"/>
    <p:sldId id="285" r:id="rId14"/>
    <p:sldId id="286" r:id="rId15"/>
    <p:sldId id="272" r:id="rId16"/>
    <p:sldId id="277" r:id="rId17"/>
    <p:sldId id="282" r:id="rId18"/>
    <p:sldId id="279" r:id="rId19"/>
    <p:sldId id="28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0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4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91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5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6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83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3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82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0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0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BDC3A-BAA3-42DB-AA22-331B0046B41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FFC63-94E7-42F3-B625-45FD6A87F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7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Pemerintahan Daerah </a:t>
            </a:r>
            <a:r>
              <a:rPr lang="en-US" sz="2800" b="1" dirty="0" err="1" smtClean="0"/>
              <a:t>menurut</a:t>
            </a:r>
            <a:r>
              <a:rPr lang="en-US" sz="2800" b="1" dirty="0" smtClean="0"/>
              <a:t> UU No 23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2014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j-lt"/>
              </a:rPr>
              <a:t>Pemerintahan Daerah</a:t>
            </a:r>
            <a:r>
              <a:rPr lang="en-US" sz="2400" dirty="0">
                <a:latin typeface="+mj-lt"/>
              </a:rPr>
              <a:t> adalah penyelenggaraan urusan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(DPRD)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tugas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seluas-luasnya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Indonesia </a:t>
            </a:r>
            <a:r>
              <a:rPr lang="en-US" sz="2400" dirty="0" err="1">
                <a:latin typeface="+mj-lt"/>
              </a:rPr>
              <a:t>sebagaimana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dimaksud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Undang-Undang </a:t>
            </a:r>
            <a:r>
              <a:rPr lang="en-US" sz="2400" dirty="0" err="1">
                <a:latin typeface="+mj-lt"/>
              </a:rPr>
              <a:t>Dasar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Indonesia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1945.</a:t>
            </a:r>
          </a:p>
          <a:p>
            <a:r>
              <a:rPr lang="en-US" sz="2400" b="1" dirty="0" smtClean="0">
                <a:latin typeface="+mj-lt"/>
              </a:rPr>
              <a:t>Pemerintah </a:t>
            </a:r>
            <a:r>
              <a:rPr lang="en-US" sz="2400" b="1" dirty="0">
                <a:latin typeface="+mj-lt"/>
              </a:rPr>
              <a:t>Daerah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penyelenggara Pemerintahan Daerah yang </a:t>
            </a:r>
            <a:r>
              <a:rPr lang="en-US" sz="2400" dirty="0" err="1">
                <a:latin typeface="+mj-lt"/>
              </a:rPr>
              <a:t>memimpin</a:t>
            </a:r>
            <a:r>
              <a:rPr lang="en-US" sz="2400" dirty="0">
                <a:latin typeface="+mj-lt"/>
              </a:rPr>
              <a:t> pelaksanaan urusan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 smtClean="0">
                <a:latin typeface="+mj-lt"/>
              </a:rPr>
              <a:t>.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unsur</a:t>
            </a:r>
            <a:r>
              <a:rPr lang="en-US" sz="2400" dirty="0" smtClean="0">
                <a:latin typeface="+mj-lt"/>
                <a:cs typeface="Arial" pitchFamily="34" charset="0"/>
              </a:rPr>
              <a:t> penyelenggara Pemerintah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adalah Gubernur,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walikota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perangkat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Desa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    </a:t>
            </a:r>
          </a:p>
          <a:p>
            <a:endParaRPr lang="en-US" sz="2400" dirty="0" smtClean="0">
              <a:latin typeface="+mj-lt"/>
            </a:endParaRPr>
          </a:p>
          <a:p>
            <a:pPr marL="0" indent="0">
              <a:buNone/>
            </a:pP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8667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4953000"/>
          </a:xfrm>
        </p:spPr>
        <p:txBody>
          <a:bodyPr>
            <a:normAutofit/>
          </a:bodyPr>
          <a:lstStyle/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/>
              <a:t> </a:t>
            </a:r>
            <a:r>
              <a:rPr lang="en-US" sz="2800" dirty="0" smtClean="0">
                <a:latin typeface="+mj-lt"/>
              </a:rPr>
              <a:t>komunikasi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informatika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koperasi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usaha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kecil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menengah</a:t>
            </a:r>
            <a:r>
              <a:rPr lang="en-US" sz="2800" dirty="0" smtClean="0">
                <a:latin typeface="+mj-lt"/>
              </a:rPr>
              <a:t>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>
                <a:latin typeface="+mj-lt"/>
              </a:rPr>
              <a:t>  </a:t>
            </a:r>
            <a:r>
              <a:rPr lang="en-US" sz="2800" dirty="0" err="1" smtClean="0">
                <a:latin typeface="+mj-lt"/>
              </a:rPr>
              <a:t>penanaman</a:t>
            </a:r>
            <a:r>
              <a:rPr lang="en-US" sz="2800" dirty="0" smtClean="0">
                <a:latin typeface="+mj-lt"/>
              </a:rPr>
              <a:t> modal; 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>
                <a:latin typeface="+mj-lt"/>
                <a:cs typeface="Arial" pitchFamily="34" charset="0"/>
              </a:rPr>
              <a:t>  kepemudaan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olah</a:t>
            </a:r>
            <a:r>
              <a:rPr lang="en-US" sz="2800" dirty="0" smtClean="0">
                <a:latin typeface="+mj-lt"/>
                <a:cs typeface="Arial" pitchFamily="34" charset="0"/>
              </a:rPr>
              <a:t> raga;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>
                <a:latin typeface="+mj-lt"/>
                <a:cs typeface="Arial" pitchFamily="34" charset="0"/>
              </a:rPr>
              <a:t> statistik;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 smtClean="0">
                <a:latin typeface="+mj-lt"/>
                <a:cs typeface="Arial" pitchFamily="34" charset="0"/>
              </a:rPr>
              <a:t>persandian</a:t>
            </a:r>
            <a:r>
              <a:rPr lang="en-US" sz="2800" dirty="0" smtClean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kebudayaan</a:t>
            </a:r>
            <a:r>
              <a:rPr lang="en-US" sz="2800" dirty="0" smtClean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 smtClean="0">
                <a:latin typeface="+mj-lt"/>
                <a:cs typeface="Arial" pitchFamily="34" charset="0"/>
              </a:rPr>
              <a:t>perpustakaan</a:t>
            </a:r>
            <a:r>
              <a:rPr lang="en-US" sz="2800" dirty="0" smtClean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 startAt="10"/>
            </a:pP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kearsipan</a:t>
            </a:r>
            <a:r>
              <a:rPr lang="en-US" sz="2800" dirty="0" smtClean="0">
                <a:latin typeface="+mj-lt"/>
                <a:cs typeface="Arial" pitchFamily="34" charset="0"/>
              </a:rPr>
              <a:t>. </a:t>
            </a: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29898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Pilihan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Kelautan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perikanan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Pariwisata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Pertanian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Kehutanan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Energi</a:t>
            </a:r>
            <a:r>
              <a:rPr lang="en-US" dirty="0" smtClean="0">
                <a:cs typeface="Arial" pitchFamily="34" charset="0"/>
              </a:rPr>
              <a:t> &amp; sumber </a:t>
            </a:r>
            <a:r>
              <a:rPr lang="en-US" dirty="0" err="1" smtClean="0">
                <a:cs typeface="Arial" pitchFamily="34" charset="0"/>
              </a:rPr>
              <a:t>daya</a:t>
            </a:r>
            <a:r>
              <a:rPr lang="en-US" dirty="0" smtClean="0">
                <a:cs typeface="Arial" pitchFamily="34" charset="0"/>
              </a:rPr>
              <a:t> mineral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Perdagangan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Perindustrian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Transmigrasi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3.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Urusan Pemerintahan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Urusan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gubernur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diwilayah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masing-masing</a:t>
            </a:r>
            <a:endParaRPr lang="en-US" dirty="0" smtClean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21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IDEALNYA PENGELOLAAN DAERAH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+mj-lt"/>
                <a:cs typeface="Arial" pitchFamily="34" charset="0"/>
              </a:rPr>
              <a:t>Aspek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administrasi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merujuk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pada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pemerataan</a:t>
            </a:r>
            <a:r>
              <a:rPr lang="en-US" dirty="0" smtClean="0">
                <a:latin typeface="+mj-lt"/>
                <a:cs typeface="Arial" pitchFamily="34" charset="0"/>
              </a:rPr>
              <a:t> &amp; </a:t>
            </a:r>
            <a:r>
              <a:rPr lang="en-US" dirty="0" err="1" smtClean="0">
                <a:latin typeface="+mj-lt"/>
                <a:cs typeface="Arial" pitchFamily="34" charset="0"/>
              </a:rPr>
              <a:t>efisiensi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penyelenggaraan </a:t>
            </a:r>
            <a:r>
              <a:rPr lang="en-US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pembanguan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.  Administrasi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merupakan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suatu</a:t>
            </a:r>
            <a:r>
              <a:rPr lang="en-US" dirty="0" smtClean="0">
                <a:latin typeface="+mj-lt"/>
                <a:cs typeface="Arial" pitchFamily="34" charset="0"/>
              </a:rPr>
              <a:t>  proses  </a:t>
            </a:r>
            <a:r>
              <a:rPr lang="en-US" b="1" dirty="0" err="1" smtClean="0">
                <a:latin typeface="+mj-lt"/>
                <a:cs typeface="Arial" pitchFamily="34" charset="0"/>
              </a:rPr>
              <a:t>penataan</a:t>
            </a:r>
            <a:r>
              <a:rPr lang="en-US" b="1" dirty="0" smtClean="0">
                <a:latin typeface="+mj-lt"/>
                <a:cs typeface="Arial" pitchFamily="34" charset="0"/>
              </a:rPr>
              <a:t>  </a:t>
            </a:r>
            <a:r>
              <a:rPr lang="en-US" dirty="0" smtClean="0">
                <a:latin typeface="+mj-lt"/>
                <a:cs typeface="Arial" pitchFamily="34" charset="0"/>
              </a:rPr>
              <a:t>kerjasama </a:t>
            </a:r>
            <a:r>
              <a:rPr lang="en-US" dirty="0" err="1" smtClean="0">
                <a:latin typeface="+mj-lt"/>
                <a:cs typeface="Arial" pitchFamily="34" charset="0"/>
              </a:rPr>
              <a:t>sekelompok</a:t>
            </a:r>
            <a:r>
              <a:rPr lang="en-US" dirty="0" smtClean="0">
                <a:latin typeface="+mj-lt"/>
                <a:cs typeface="Arial" pitchFamily="34" charset="0"/>
              </a:rPr>
              <a:t> orang </a:t>
            </a:r>
            <a:r>
              <a:rPr lang="en-US" dirty="0" err="1" smtClean="0">
                <a:latin typeface="+mj-lt"/>
                <a:cs typeface="Arial" pitchFamily="34" charset="0"/>
              </a:rPr>
              <a:t>dengan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menggunakan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fasilitas</a:t>
            </a:r>
            <a:r>
              <a:rPr lang="en-US" dirty="0" smtClean="0">
                <a:latin typeface="+mj-lt"/>
                <a:cs typeface="Arial" pitchFamily="34" charset="0"/>
              </a:rPr>
              <a:t> yang </a:t>
            </a:r>
            <a:r>
              <a:rPr lang="en-US" dirty="0" err="1" smtClean="0">
                <a:latin typeface="+mj-lt"/>
                <a:cs typeface="Arial" pitchFamily="34" charset="0"/>
              </a:rPr>
              <a:t>diperlukan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mencapai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tujuan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tertentu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+mj-lt"/>
                <a:cs typeface="Arial" pitchFamily="34" charset="0"/>
              </a:rPr>
              <a:t>Aspek politik </a:t>
            </a:r>
            <a:r>
              <a:rPr lang="en-US" dirty="0" err="1" smtClean="0">
                <a:latin typeface="+mj-lt"/>
                <a:cs typeface="Arial" pitchFamily="34" charset="0"/>
              </a:rPr>
              <a:t>merujuk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pd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upaya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  </a:t>
            </a:r>
            <a:r>
              <a:rPr lang="en-US" b="1" dirty="0" err="1" smtClean="0">
                <a:latin typeface="+mj-lt"/>
                <a:cs typeface="Arial" pitchFamily="34" charset="0"/>
              </a:rPr>
              <a:t>pendemokrasian</a:t>
            </a:r>
            <a:r>
              <a:rPr lang="en-US" dirty="0" smtClean="0">
                <a:latin typeface="+mj-lt"/>
                <a:cs typeface="Arial" pitchFamily="34" charset="0"/>
              </a:rPr>
              <a:t> 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di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  <a:cs typeface="Arial" pitchFamily="34" charset="0"/>
              </a:rPr>
              <a:t> Aspek </a:t>
            </a:r>
            <a:r>
              <a:rPr lang="en-US" b="1" dirty="0" err="1" smtClean="0">
                <a:latin typeface="+mj-lt"/>
                <a:cs typeface="Arial" pitchFamily="34" charset="0"/>
              </a:rPr>
              <a:t>kemandirian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dimaksudkan</a:t>
            </a:r>
            <a:r>
              <a:rPr lang="en-US" dirty="0" smtClean="0">
                <a:latin typeface="+mj-lt"/>
                <a:cs typeface="Arial" pitchFamily="34" charset="0"/>
              </a:rPr>
              <a:t> agar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mampu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mandiri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khususnya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melaksanakan</a:t>
            </a:r>
            <a:r>
              <a:rPr lang="en-US" dirty="0" smtClean="0">
                <a:latin typeface="+mj-lt"/>
                <a:cs typeface="Arial" pitchFamily="34" charset="0"/>
              </a:rPr>
              <a:t> urusan </a:t>
            </a:r>
            <a:r>
              <a:rPr lang="en-US" dirty="0" err="1" smtClean="0">
                <a:latin typeface="+mj-lt"/>
                <a:cs typeface="Arial" pitchFamily="34" charset="0"/>
              </a:rPr>
              <a:t>rumah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tangganya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sehingga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pemerintah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dituntut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menciptakan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kondisi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dimana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ikut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berperan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serta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kreatif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inovatif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pembangunan </a:t>
            </a:r>
            <a:r>
              <a:rPr lang="en-US" dirty="0" err="1" smtClean="0">
                <a:latin typeface="+mj-lt"/>
                <a:cs typeface="Arial" pitchFamily="34" charset="0"/>
              </a:rPr>
              <a:t>daerah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881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err="1"/>
              <a:t>Kewenangan</a:t>
            </a:r>
            <a:r>
              <a:rPr lang="en-US" dirty="0"/>
              <a:t> Pemerintah Daerah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Perencanaan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ketentraman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Penyelenggaraan pendidikan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 err="1"/>
              <a:t>Penanggulangan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sosial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Pelayanan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ketenagakerjaan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57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h.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,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i.   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j.   Pelayanan pertahanan</a:t>
            </a:r>
          </a:p>
          <a:p>
            <a:pPr marL="514350" indent="-514350">
              <a:buNone/>
            </a:pPr>
            <a:r>
              <a:rPr lang="en-US" dirty="0"/>
              <a:t>k.    Pelayanan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;</a:t>
            </a:r>
          </a:p>
          <a:p>
            <a:pPr marL="514350" indent="-514350">
              <a:buNone/>
            </a:pPr>
            <a:r>
              <a:rPr lang="en-US" dirty="0"/>
              <a:t>l.  Pelayanan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pemerintahan;n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m.   Pelayanan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penanaman</a:t>
            </a:r>
            <a:r>
              <a:rPr lang="en-US" dirty="0"/>
              <a:t> modal</a:t>
            </a:r>
          </a:p>
          <a:p>
            <a:pPr marL="514350" indent="-514350">
              <a:buNone/>
            </a:pPr>
            <a:r>
              <a:rPr lang="en-US" dirty="0"/>
              <a:t>n.   Penyelenggaraan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 marL="514350" indent="-514350">
              <a:buNone/>
            </a:pPr>
            <a:r>
              <a:rPr lang="en-US" dirty="0"/>
              <a:t>o.   Urusan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diamanatkan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peraturanperundang-undangan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324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Pemerintah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b="1" dirty="0" err="1" smtClean="0"/>
              <a:t>visi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Menentukan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organisasi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Kemampuan</a:t>
            </a:r>
            <a:r>
              <a:rPr lang="en-US" dirty="0" smtClean="0"/>
              <a:t>  </a:t>
            </a:r>
            <a:r>
              <a:rPr lang="en-US" b="1" dirty="0" err="1" smtClean="0"/>
              <a:t>manajerial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.( POASDBRC)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b="1" dirty="0" err="1" smtClean="0"/>
              <a:t>akuntabilitas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</a:rPr>
              <a:t>Pengembangan </a:t>
            </a:r>
            <a:r>
              <a:rPr lang="en-US" b="1" dirty="0" smtClean="0"/>
              <a:t>Budaya Organisasi </a:t>
            </a:r>
            <a:r>
              <a:rPr lang="en-US" b="1" dirty="0" err="1" smtClean="0"/>
              <a:t>Pemda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Peningkatan </a:t>
            </a:r>
            <a:r>
              <a:rPr lang="en-US" b="1" dirty="0" smtClean="0"/>
              <a:t>SDM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(Morality,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Ladership</a:t>
            </a:r>
            <a:r>
              <a:rPr lang="en-US" dirty="0" smtClean="0"/>
              <a:t>, </a:t>
            </a:r>
            <a:r>
              <a:rPr lang="en-US" dirty="0" err="1" smtClean="0"/>
              <a:t>Manajerial</a:t>
            </a:r>
            <a:r>
              <a:rPr lang="en-US" dirty="0" smtClean="0"/>
              <a:t>, </a:t>
            </a:r>
            <a:r>
              <a:rPr lang="en-US" dirty="0" err="1" smtClean="0"/>
              <a:t>Tehnical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2835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>  </a:t>
            </a:r>
            <a:r>
              <a:rPr lang="en-US" sz="3600" b="1" dirty="0" smtClean="0">
                <a:cs typeface="Arial" panose="020B0604020202020204" pitchFamily="34" charset="0"/>
              </a:rPr>
              <a:t>MERUMUSKAN VISI</a:t>
            </a:r>
            <a:endParaRPr lang="en-US" sz="3600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Autofit/>
          </a:bodyPr>
          <a:lstStyle/>
          <a:p>
            <a:pPr marL="973138" indent="-406400">
              <a:lnSpc>
                <a:spcPct val="90000"/>
              </a:lnSpc>
              <a:buFontTx/>
              <a:buNone/>
            </a:pPr>
            <a:r>
              <a:rPr lang="en-US" sz="2400" b="1" dirty="0" smtClean="0">
                <a:latin typeface="+mj-lt"/>
                <a:cs typeface="Arial" panose="020B0604020202020204" pitchFamily="34" charset="0"/>
              </a:rPr>
              <a:t>Visi:</a:t>
            </a:r>
            <a:endParaRPr lang="en-US" sz="2400" dirty="0">
              <a:latin typeface="+mj-lt"/>
              <a:cs typeface="Arial" panose="020B0604020202020204" pitchFamily="34" charset="0"/>
            </a:endParaRPr>
          </a:p>
          <a:p>
            <a:pPr marL="1023938" indent="-457200">
              <a:lnSpc>
                <a:spcPct val="90000"/>
              </a:lnSpc>
            </a:pP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Gambaran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cita-cita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bersama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mengenai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depan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berupa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kesepakatan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/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komitmen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murni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marL="1023938" indent="-457200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Visi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berguna</a:t>
            </a:r>
            <a:r>
              <a:rPr lang="en-US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untuk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menentukan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perubahan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lingkungan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sehingga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dapat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menuju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depan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yg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lebih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baik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marL="973138" indent="-406400" algn="just">
              <a:lnSpc>
                <a:spcPct val="90000"/>
              </a:lnSpc>
              <a:buFontTx/>
              <a:buNone/>
            </a:pPr>
            <a:r>
              <a:rPr lang="en-US" sz="2400" b="1" dirty="0" err="1" smtClean="0">
                <a:latin typeface="+mj-lt"/>
                <a:cs typeface="Arial" panose="020B0604020202020204" pitchFamily="34" charset="0"/>
              </a:rPr>
              <a:t>Tujuan</a:t>
            </a:r>
            <a:r>
              <a:rPr lang="en-US" sz="24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anose="020B0604020202020204" pitchFamily="34" charset="0"/>
              </a:rPr>
              <a:t>penetapan</a:t>
            </a:r>
            <a:r>
              <a:rPr lang="en-US" sz="24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anose="020B0604020202020204" pitchFamily="34" charset="0"/>
              </a:rPr>
              <a:t>visi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: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Mencerminkan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apa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ingin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dicapai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Pem</a:t>
            </a:r>
            <a:r>
              <a:rPr lang="en-US" sz="2400" dirty="0">
                <a:latin typeface="+mj-lt"/>
                <a:cs typeface="Arial" panose="020B0604020202020204" pitchFamily="34" charset="0"/>
              </a:rPr>
              <a:t>-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Da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arah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jelas</a:t>
            </a:r>
            <a:endParaRPr lang="en-US" sz="2400" dirty="0" smtClean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Menjadi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perekat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menyatakan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gagasan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&amp; kepentingan </a:t>
            </a: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Mempunyai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orientasi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terhadap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masa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depan</a:t>
            </a:r>
            <a:endParaRPr lang="en-US" sz="2400" dirty="0" smtClean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Menumbuhkan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komitmen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jajaran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+mj-lt"/>
                <a:cs typeface="Arial" panose="020B0604020202020204" pitchFamily="34" charset="0"/>
              </a:rPr>
              <a:t>P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emda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+mj-lt"/>
                <a:cs typeface="Arial" panose="020B0604020202020204" pitchFamily="34" charset="0"/>
              </a:rPr>
              <a:t>&amp;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masyarakat</a:t>
            </a:r>
            <a:endParaRPr lang="en-US" sz="2400" dirty="0" smtClean="0">
              <a:latin typeface="+mj-lt"/>
              <a:cs typeface="Arial" panose="020B0604020202020204" pitchFamily="34" charset="0"/>
            </a:endParaRPr>
          </a:p>
          <a:p>
            <a:pPr marL="973138" indent="-406400" algn="just">
              <a:lnSpc>
                <a:spcPct val="90000"/>
              </a:lnSpc>
            </a:pP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Menjamin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kesinambungan</a:t>
            </a:r>
            <a:r>
              <a:rPr lang="en-US" sz="24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anose="020B0604020202020204" pitchFamily="34" charset="0"/>
              </a:rPr>
              <a:t>kepemimpinan</a:t>
            </a:r>
            <a:endParaRPr lang="en-US" sz="2400" dirty="0" smtClean="0">
              <a:latin typeface="+mj-lt"/>
              <a:cs typeface="Arial" panose="020B0604020202020204" pitchFamily="34" charset="0"/>
            </a:endParaRPr>
          </a:p>
          <a:p>
            <a:pPr marL="973138" indent="-406400">
              <a:lnSpc>
                <a:spcPct val="90000"/>
              </a:lnSpc>
              <a:buFontTx/>
              <a:buNone/>
            </a:pPr>
            <a:endParaRPr lang="en-US" sz="2800" dirty="0" smtClean="0">
              <a:solidFill>
                <a:srgbClr val="FFFF99"/>
              </a:solidFill>
              <a:latin typeface="+mj-lt"/>
              <a:cs typeface="Arial" panose="020B060402020202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083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MERUMUSKAN MISI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endParaRPr lang="en-US" dirty="0"/>
          </a:p>
          <a:p>
            <a:r>
              <a:rPr lang="en-US" dirty="0" smtClean="0">
                <a:cs typeface="Arial" pitchFamily="34" charset="0"/>
              </a:rPr>
              <a:t>Pernyataan </a:t>
            </a:r>
            <a:r>
              <a:rPr lang="en-US" dirty="0">
                <a:cs typeface="Arial" pitchFamily="34" charset="0"/>
              </a:rPr>
              <a:t>yang </a:t>
            </a:r>
            <a:r>
              <a:rPr lang="en-US" dirty="0" err="1">
                <a:cs typeface="Arial" pitchFamily="34" charset="0"/>
              </a:rPr>
              <a:t>menetapkan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 &amp; </a:t>
            </a:r>
            <a:r>
              <a:rPr lang="en-US" dirty="0" err="1">
                <a:cs typeface="Arial" pitchFamily="34" charset="0"/>
              </a:rPr>
              <a:t>sasaran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yang </a:t>
            </a:r>
            <a:r>
              <a:rPr lang="en-US" dirty="0" err="1">
                <a:cs typeface="Arial" pitchFamily="34" charset="0"/>
              </a:rPr>
              <a:t>ingin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dicapai</a:t>
            </a:r>
            <a:r>
              <a:rPr lang="en-US" dirty="0">
                <a:cs typeface="Arial" pitchFamily="34" charset="0"/>
              </a:rPr>
              <a:t>. Pernyataan </a:t>
            </a:r>
            <a:r>
              <a:rPr lang="en-US" dirty="0" err="1">
                <a:cs typeface="Arial" pitchFamily="34" charset="0"/>
              </a:rPr>
              <a:t>misi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membawa</a:t>
            </a:r>
            <a:r>
              <a:rPr lang="en-US" dirty="0">
                <a:cs typeface="Arial" pitchFamily="34" charset="0"/>
              </a:rPr>
              <a:t> organisasi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arah</a:t>
            </a:r>
            <a:r>
              <a:rPr lang="en-US" dirty="0">
                <a:cs typeface="Arial" pitchFamily="34" charset="0"/>
              </a:rPr>
              <a:t> (</a:t>
            </a:r>
            <a:r>
              <a:rPr lang="en-US" dirty="0" err="1">
                <a:cs typeface="Arial" pitchFamily="34" charset="0"/>
              </a:rPr>
              <a:t>tujuan</a:t>
            </a:r>
            <a:r>
              <a:rPr lang="en-US" dirty="0">
                <a:cs typeface="Arial" pitchFamily="34" charset="0"/>
              </a:rPr>
              <a:t>) </a:t>
            </a:r>
            <a:r>
              <a:rPr lang="en-US" dirty="0" err="1">
                <a:cs typeface="Arial" pitchFamily="34" charset="0"/>
              </a:rPr>
              <a:t>ttt</a:t>
            </a:r>
            <a:r>
              <a:rPr lang="en-US" dirty="0">
                <a:cs typeface="Arial" pitchFamily="34" charset="0"/>
              </a:rPr>
              <a:t>. </a:t>
            </a:r>
            <a:r>
              <a:rPr lang="en-US" dirty="0" err="1">
                <a:cs typeface="Arial" pitchFamily="34" charset="0"/>
              </a:rPr>
              <a:t>Penjelasan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tentang</a:t>
            </a:r>
            <a:r>
              <a:rPr lang="en-US" dirty="0">
                <a:cs typeface="Arial" pitchFamily="34" charset="0"/>
              </a:rPr>
              <a:t>: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Mengapa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 (</a:t>
            </a:r>
            <a:r>
              <a:rPr lang="en-US" dirty="0" err="1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),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Untukk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siapa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pemda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,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Apa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yang </a:t>
            </a:r>
            <a:r>
              <a:rPr lang="en-US" dirty="0" err="1">
                <a:cs typeface="Arial" pitchFamily="34" charset="0"/>
              </a:rPr>
              <a:t>harus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dilakukannya</a:t>
            </a:r>
            <a:r>
              <a:rPr lang="en-US" dirty="0" smtClean="0"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Bagaimana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melakukannya</a:t>
            </a:r>
            <a:r>
              <a:rPr lang="en-US" dirty="0" smtClean="0">
                <a:cs typeface="Arial" pitchFamily="34" charset="0"/>
              </a:rPr>
              <a:t> </a:t>
            </a:r>
          </a:p>
          <a:p>
            <a:r>
              <a:rPr lang="en-US" dirty="0" smtClean="0">
                <a:cs typeface="Arial" pitchFamily="34" charset="0"/>
              </a:rPr>
              <a:t>Proses </a:t>
            </a:r>
            <a:r>
              <a:rPr lang="en-US" dirty="0" err="1" smtClean="0">
                <a:cs typeface="Arial" pitchFamily="34" charset="0"/>
              </a:rPr>
              <a:t>perumusan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pemda</a:t>
            </a:r>
            <a:r>
              <a:rPr lang="en-US" dirty="0" smtClean="0">
                <a:cs typeface="Arial" pitchFamily="34" charset="0"/>
              </a:rPr>
              <a:t> dg </a:t>
            </a:r>
            <a:r>
              <a:rPr lang="en-US" dirty="0" err="1" smtClean="0">
                <a:cs typeface="Arial" pitchFamily="34" charset="0"/>
              </a:rPr>
              <a:t>memperhatikan</a:t>
            </a:r>
            <a:r>
              <a:rPr lang="en-US" dirty="0" smtClean="0">
                <a:cs typeface="Arial" pitchFamily="34" charset="0"/>
              </a:rPr>
              <a:t> orang-orang yang  </a:t>
            </a:r>
            <a:r>
              <a:rPr lang="en-US" dirty="0" err="1" smtClean="0">
                <a:cs typeface="Arial" pitchFamily="34" charset="0"/>
              </a:rPr>
              <a:t>berkepentingan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memberi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peluang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penyesuaian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degnan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lingkungan</a:t>
            </a:r>
            <a:endParaRPr lang="en-US" dirty="0">
              <a:cs typeface="Arial" pitchFamily="34" charset="0"/>
            </a:endParaRPr>
          </a:p>
          <a:p>
            <a:r>
              <a:rPr lang="en-US" dirty="0" err="1" smtClean="0">
                <a:cs typeface="Arial" pitchFamily="34" charset="0"/>
              </a:rPr>
              <a:t>Pengarah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pmbangunan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menengah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jangka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panjang</a:t>
            </a:r>
            <a:endParaRPr lang="en-US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93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00"/>
                </a:solidFill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MERUMUSKAN TUJUAN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791200"/>
          </a:xfrm>
        </p:spPr>
        <p:txBody>
          <a:bodyPr>
            <a:noAutofit/>
          </a:bodyPr>
          <a:lstStyle/>
          <a:p>
            <a:pPr marL="914400" indent="-45720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pernyataan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80010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914400" indent="-457200" algn="just">
              <a:buAutoNum type="alphaLcPeriod" startAt="3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tupoksi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914400" indent="-457200" algn="just">
              <a:buAutoNum type="alphaLcPeriod" startAt="3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perbaikan-perbaikan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tupoksi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meletakkan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e.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sejalan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menjelaskan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g.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permasalahan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kajian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h.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71500" indent="-571500" algn="just">
              <a:lnSpc>
                <a:spcPct val="90000"/>
              </a:lnSpc>
              <a:buFontTx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programnya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800100" algn="just">
              <a:buFontTx/>
              <a:buAutoNum type="alphaL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35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800000"/>
                </a:solidFill>
              </a:rPr>
              <a:t/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 </a:t>
            </a:r>
            <a:r>
              <a:rPr lang="en-US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MENENTUKAN SASARAN</a:t>
            </a:r>
            <a:br>
              <a:rPr lang="en-US" sz="3600" b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924800" cy="5334000"/>
          </a:xfrm>
        </p:spPr>
        <p:txBody>
          <a:bodyPr>
            <a:noAutofit/>
          </a:bodyPr>
          <a:lstStyle/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anose="020B0604020202020204" pitchFamily="34" charset="0"/>
              </a:rPr>
              <a:t>Merupakan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penjabaran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tujuan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yaitu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: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sesuai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apa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akan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dicapai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/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dihasilkan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pemda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dalam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waktu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satu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tahun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enam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bulan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triwulan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atau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hanya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dalam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waktu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satu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bulan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RKP</a:t>
            </a:r>
          </a:p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Menggambarkan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hal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ingin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dicapai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melalui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tindakan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untuk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mencapai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tujuan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pemda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menjamin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keberhasilan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pelaksanaan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rencana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jangka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panjang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bersifat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menyeluruh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marL="1022350" indent="-514350">
              <a:lnSpc>
                <a:spcPct val="80000"/>
              </a:lnSpc>
              <a:buFont typeface="+mj-lt"/>
              <a:buAutoNum type="alphaLcPeriod"/>
            </a:pP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Meletakkan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dasar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kuat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untuk</a:t>
            </a:r>
            <a:r>
              <a:rPr lang="en-US" sz="2800" dirty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mengendalikan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memantau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kinerja</a:t>
            </a:r>
            <a:r>
              <a:rPr lang="en-U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anose="020B0604020202020204" pitchFamily="34" charset="0"/>
              </a:rPr>
              <a:t>pemda</a:t>
            </a:r>
            <a:r>
              <a:rPr lang="en-US" sz="2800" smtClean="0">
                <a:latin typeface="+mj-lt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49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Rakyat Daerah (</a:t>
            </a:r>
            <a:r>
              <a:rPr lang="en-US" b="1" dirty="0" smtClean="0"/>
              <a:t>DPRD</a:t>
            </a:r>
            <a:r>
              <a:rPr lang="en-US" dirty="0" smtClean="0"/>
              <a:t>) adalah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berkedudukan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penyelenggara Pemerintahan Daerah.</a:t>
            </a:r>
          </a:p>
          <a:p>
            <a:r>
              <a:rPr lang="en-US" b="1" dirty="0" smtClean="0"/>
              <a:t>Urusan Pemerintahan </a:t>
            </a:r>
            <a:r>
              <a:rPr lang="en-US" dirty="0" smtClean="0"/>
              <a:t>adalah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Presiden yang </a:t>
            </a:r>
            <a:r>
              <a:rPr lang="en-US" dirty="0" err="1" smtClean="0"/>
              <a:t>pelaksanaannya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kementerian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penyelenggara Pemerintahan Daerah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, </a:t>
            </a:r>
            <a:r>
              <a:rPr lang="en-US" dirty="0" err="1" smtClean="0"/>
              <a:t>melayani</a:t>
            </a:r>
            <a:r>
              <a:rPr lang="en-US" dirty="0" smtClean="0"/>
              <a:t>, </a:t>
            </a:r>
            <a:r>
              <a:rPr lang="en-US" dirty="0" err="1" smtClean="0"/>
              <a:t>memberdayakan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menyejahterakan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Otonomi Daerah </a:t>
            </a:r>
            <a:r>
              <a:rPr lang="en-US" dirty="0" smtClean="0"/>
              <a:t>adalah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wewenang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sendiri Urusan Pemerintahan </a:t>
            </a:r>
            <a:r>
              <a:rPr lang="en-US" dirty="0" err="1" smtClean="0"/>
              <a:t>dan</a:t>
            </a:r>
            <a:r>
              <a:rPr lang="en-US" dirty="0" smtClean="0"/>
              <a:t> kepentingan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Negara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Republik</a:t>
            </a:r>
            <a:r>
              <a:rPr lang="en-US" dirty="0" smtClean="0"/>
              <a:t> Indonesia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94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Asas</a:t>
            </a:r>
            <a:r>
              <a:rPr lang="en-US" b="1" dirty="0" smtClean="0"/>
              <a:t> Otonomi </a:t>
            </a:r>
            <a:r>
              <a:rPr lang="en-US" dirty="0" smtClean="0"/>
              <a:t>adalah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penyelenggaraan Pemerintahan Daerah </a:t>
            </a:r>
            <a:r>
              <a:rPr lang="en-US" dirty="0" err="1" smtClean="0"/>
              <a:t>berdasarkan</a:t>
            </a:r>
            <a:r>
              <a:rPr lang="en-US" dirty="0" smtClean="0"/>
              <a:t> Otonomi Daerah.</a:t>
            </a:r>
          </a:p>
          <a:p>
            <a:r>
              <a:rPr lang="en-US" b="1" dirty="0" smtClean="0"/>
              <a:t>Desentralisas</a:t>
            </a:r>
            <a:r>
              <a:rPr lang="en-US" dirty="0" smtClean="0"/>
              <a:t>i adalah </a:t>
            </a:r>
            <a:r>
              <a:rPr lang="en-US" dirty="0" err="1" smtClean="0"/>
              <a:t>penyerahan</a:t>
            </a:r>
            <a:r>
              <a:rPr lang="en-US" dirty="0" smtClean="0"/>
              <a:t> Urusan Pemerintahan </a:t>
            </a:r>
            <a:r>
              <a:rPr lang="en-US" dirty="0" err="1" smtClean="0"/>
              <a:t>oleh</a:t>
            </a:r>
            <a:r>
              <a:rPr lang="en-US" dirty="0" smtClean="0"/>
              <a:t> Pemerintah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otonom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Otonomi.</a:t>
            </a:r>
          </a:p>
          <a:p>
            <a:r>
              <a:rPr lang="en-US" b="1" dirty="0" err="1" smtClean="0"/>
              <a:t>Dekonsentrasi</a:t>
            </a:r>
            <a:r>
              <a:rPr lang="en-US" dirty="0" smtClean="0"/>
              <a:t> adalah </a:t>
            </a:r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Urusan Pemerintahan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Pemerintah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gubernur </a:t>
            </a:r>
            <a:r>
              <a:rPr lang="en-US" dirty="0" err="1" smtClean="0"/>
              <a:t>sebagai</a:t>
            </a:r>
            <a:r>
              <a:rPr lang="en-US" dirty="0" smtClean="0"/>
              <a:t> wakil Pemerintah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vertikal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gubernur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urusan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49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r>
              <a:rPr lang="en-US" sz="2800" b="1" dirty="0" err="1">
                <a:latin typeface="+mj-lt"/>
              </a:rPr>
              <a:t>Instansi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Vertikal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adalah </a:t>
            </a:r>
            <a:r>
              <a:rPr lang="en-US" sz="2800" dirty="0" err="1">
                <a:latin typeface="+mj-lt"/>
              </a:rPr>
              <a:t>perangkat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kementerian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non </a:t>
            </a:r>
            <a:r>
              <a:rPr lang="en-US" sz="2800" dirty="0" err="1" smtClean="0">
                <a:latin typeface="+mj-lt"/>
              </a:rPr>
              <a:t>kementerian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yang </a:t>
            </a:r>
            <a:r>
              <a:rPr lang="en-US" sz="2800" dirty="0" err="1">
                <a:latin typeface="+mj-lt"/>
              </a:rPr>
              <a:t>mengurus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diserahkan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wilayah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rangka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Dekonsentrasi</a:t>
            </a:r>
            <a:r>
              <a:rPr lang="en-US" sz="2800" dirty="0" smtClean="0">
                <a:latin typeface="+mj-lt"/>
              </a:rPr>
              <a:t>.</a:t>
            </a:r>
          </a:p>
          <a:p>
            <a:r>
              <a:rPr lang="en-US" sz="2800" dirty="0" smtClean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Tugas </a:t>
            </a:r>
            <a:r>
              <a:rPr lang="en-US" sz="2800" b="1" dirty="0" err="1">
                <a:latin typeface="+mj-lt"/>
              </a:rPr>
              <a:t>Pembantuan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adalh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penugasan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dr</a:t>
            </a:r>
            <a:r>
              <a:rPr lang="en-US" sz="2800" dirty="0" smtClean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sebagian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Pemerintah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Pemerintah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sebagian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 smtClean="0">
                <a:latin typeface="+mj-lt"/>
              </a:rPr>
              <a:t>provinsi</a:t>
            </a:r>
            <a:r>
              <a:rPr lang="en-US" sz="28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5771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Daerah </a:t>
            </a:r>
            <a:r>
              <a:rPr lang="en-US" b="1" dirty="0" err="1"/>
              <a:t>Otonom</a:t>
            </a:r>
            <a:r>
              <a:rPr lang="en-US" b="1" dirty="0"/>
              <a:t> </a:t>
            </a:r>
            <a:r>
              <a:rPr lang="en-US" dirty="0"/>
              <a:t>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Daerah adalah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mengurus</a:t>
            </a:r>
            <a:r>
              <a:rPr lang="en-US" dirty="0"/>
              <a:t> Urusan Pemerintahan </a:t>
            </a:r>
            <a:r>
              <a:rPr lang="en-US" dirty="0" err="1"/>
              <a:t>dan</a:t>
            </a:r>
            <a:r>
              <a:rPr lang="en-US" dirty="0"/>
              <a:t> kepentingan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sendiri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</a:t>
            </a:r>
            <a:r>
              <a:rPr lang="en-US" dirty="0" smtClean="0"/>
              <a:t>Indonesia.</a:t>
            </a:r>
          </a:p>
          <a:p>
            <a:r>
              <a:rPr lang="en-US" b="1" dirty="0" smtClean="0"/>
              <a:t>Wilayah </a:t>
            </a:r>
            <a:r>
              <a:rPr lang="en-US" b="1" dirty="0" err="1"/>
              <a:t>Administratif</a:t>
            </a:r>
            <a:r>
              <a:rPr lang="en-US" b="1" dirty="0"/>
              <a:t> </a:t>
            </a:r>
            <a:r>
              <a:rPr lang="en-US" dirty="0"/>
              <a:t>adalah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gubernur </a:t>
            </a:r>
            <a:r>
              <a:rPr lang="en-US" dirty="0" err="1"/>
              <a:t>sebagai</a:t>
            </a:r>
            <a:r>
              <a:rPr lang="en-US" dirty="0"/>
              <a:t> wakil Pemerintah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 di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gubernur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di Daerah.</a:t>
            </a:r>
          </a:p>
        </p:txBody>
      </p:sp>
    </p:spTree>
    <p:extLst>
      <p:ext uri="{BB962C8B-B14F-4D97-AF65-F5344CB8AC3E}">
        <p14:creationId xmlns:p14="http://schemas.microsoft.com/office/powerpoint/2010/main" val="3277246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>
                <a:cs typeface="Arial" pitchFamily="34" charset="0"/>
              </a:rPr>
              <a:t>urusan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Dalam UU No 23 Th. 2014 urusan </a:t>
            </a:r>
            <a:r>
              <a:rPr lang="en-US" dirty="0" smtClean="0"/>
              <a:t>Pemerintahan </a:t>
            </a:r>
            <a:r>
              <a:rPr lang="en-US" dirty="0" err="1"/>
              <a:t>dibagi</a:t>
            </a:r>
            <a:r>
              <a:rPr lang="en-US" dirty="0"/>
              <a:t> 3.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Urusan </a:t>
            </a:r>
            <a:r>
              <a:rPr lang="en-US" b="1" dirty="0"/>
              <a:t>Absolut </a:t>
            </a:r>
            <a:r>
              <a:rPr lang="en-US" dirty="0"/>
              <a:t>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/>
              <a:t>kongkruen</a:t>
            </a:r>
            <a:r>
              <a:rPr lang="en-US" dirty="0"/>
              <a:t> yang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, Pemerintah Daerah </a:t>
            </a:r>
            <a:r>
              <a:rPr lang="en-US" dirty="0" err="1"/>
              <a:t>Propoinsi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Pemerintah Daerah Kabupaten Kota.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Urusan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b="1" dirty="0" err="1"/>
              <a:t>Umum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720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Urusan </a:t>
            </a:r>
            <a:r>
              <a:rPr lang="en-US" b="1" dirty="0"/>
              <a:t>Absolut </a:t>
            </a:r>
            <a:r>
              <a:rPr lang="en-US" dirty="0"/>
              <a:t>yang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Pemerintah </a:t>
            </a:r>
            <a:r>
              <a:rPr lang="en-US" dirty="0" err="1"/>
              <a:t>Pusat</a:t>
            </a:r>
            <a:r>
              <a:rPr lang="en-US" dirty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Pertahanan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Keamanan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Agama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Yustisi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cs typeface="Arial" pitchFamily="34" charset="0"/>
              </a:rPr>
              <a:t>Politik </a:t>
            </a:r>
            <a:r>
              <a:rPr lang="en-US" dirty="0" err="1">
                <a:cs typeface="Arial" pitchFamily="34" charset="0"/>
              </a:rPr>
              <a:t>Luar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negeri</a:t>
            </a:r>
            <a:endParaRPr lang="en-US" dirty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cs typeface="Arial" pitchFamily="34" charset="0"/>
              </a:rPr>
              <a:t>Moneter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fiskal</a:t>
            </a:r>
            <a:r>
              <a:rPr lang="en-US" dirty="0">
                <a:cs typeface="Arial" pitchFamily="34" charset="0"/>
              </a:rPr>
              <a:t> </a:t>
            </a:r>
            <a:endParaRPr lang="en-U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57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1"/>
            <a:ext cx="8153400" cy="5334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latin typeface="+mj-lt"/>
              </a:rPr>
              <a:t>Urusan </a:t>
            </a:r>
            <a:r>
              <a:rPr lang="en-US" dirty="0" smtClean="0">
                <a:latin typeface="+mj-lt"/>
              </a:rPr>
              <a:t>Pemerintahan </a:t>
            </a:r>
            <a:r>
              <a:rPr lang="en-US" b="1" dirty="0" err="1">
                <a:latin typeface="+mj-lt"/>
              </a:rPr>
              <a:t>kongkruen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dibagi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antara</a:t>
            </a:r>
            <a:r>
              <a:rPr lang="en-US" dirty="0">
                <a:latin typeface="+mj-lt"/>
              </a:rPr>
              <a:t> Pemerintah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, Pemerintah Daerah </a:t>
            </a:r>
            <a:r>
              <a:rPr lang="en-US" dirty="0" err="1">
                <a:latin typeface="+mj-lt"/>
              </a:rPr>
              <a:t>Propoinsi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Pemerintah Daerah Kabupaten </a:t>
            </a:r>
            <a:r>
              <a:rPr lang="en-US" dirty="0" smtClean="0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terdiri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:</a:t>
            </a:r>
            <a:endParaRPr lang="en-US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smtClean="0">
                <a:latin typeface="+mj-lt"/>
                <a:cs typeface="Arial" pitchFamily="34" charset="0"/>
              </a:rPr>
              <a:t>Urusan </a:t>
            </a:r>
            <a:r>
              <a:rPr lang="en-US" b="1" dirty="0" err="1" smtClean="0">
                <a:latin typeface="+mj-lt"/>
                <a:cs typeface="Arial" pitchFamily="34" charset="0"/>
              </a:rPr>
              <a:t>wajib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pelayanan</a:t>
            </a:r>
            <a:r>
              <a:rPr lang="en-US" b="1" dirty="0" smtClean="0">
                <a:latin typeface="+mj-lt"/>
                <a:cs typeface="Arial" pitchFamily="34" charset="0"/>
              </a:rPr>
              <a:t> </a:t>
            </a:r>
            <a:r>
              <a:rPr lang="en-US" b="1" dirty="0" err="1" smtClean="0">
                <a:latin typeface="+mj-lt"/>
                <a:cs typeface="Arial" pitchFamily="34" charset="0"/>
              </a:rPr>
              <a:t>dasar</a:t>
            </a:r>
            <a:endParaRPr lang="en-US" b="1" dirty="0" smtClean="0">
              <a:latin typeface="+mj-lt"/>
              <a:cs typeface="Arial" pitchFamily="34" charset="0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pendidikan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kesehatan</a:t>
            </a:r>
            <a:r>
              <a:rPr lang="en-US" dirty="0" smtClean="0">
                <a:latin typeface="+mj-lt"/>
                <a:cs typeface="Arial" pitchFamily="34" charset="0"/>
              </a:rPr>
              <a:t>; </a:t>
            </a:r>
            <a:r>
              <a:rPr lang="en-US" dirty="0" err="1" smtClean="0">
                <a:latin typeface="+mj-lt"/>
                <a:cs typeface="Arial" pitchFamily="34" charset="0"/>
              </a:rPr>
              <a:t>jiwa</a:t>
            </a:r>
            <a:r>
              <a:rPr lang="en-US" dirty="0" smtClean="0">
                <a:latin typeface="+mj-lt"/>
                <a:cs typeface="Arial" pitchFamily="34" charset="0"/>
              </a:rPr>
              <a:t>, raga, sosial, </a:t>
            </a:r>
            <a:r>
              <a:rPr lang="en-US" dirty="0" err="1" smtClean="0">
                <a:latin typeface="+mj-lt"/>
                <a:cs typeface="Arial" pitchFamily="34" charset="0"/>
              </a:rPr>
              <a:t>ekonomi</a:t>
            </a:r>
            <a:r>
              <a:rPr lang="en-US" dirty="0" smtClean="0">
                <a:latin typeface="+mj-lt"/>
                <a:cs typeface="Arial" pitchFamily="34" charset="0"/>
              </a:rPr>
              <a:t>.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pekerjaan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umum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penataan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ruang</a:t>
            </a:r>
            <a:r>
              <a:rPr lang="en-US" dirty="0" smtClean="0">
                <a:latin typeface="+mj-lt"/>
                <a:cs typeface="Arial" pitchFamily="34" charset="0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perumahan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rakyat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kawasan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permukiman</a:t>
            </a:r>
            <a:r>
              <a:rPr lang="en-US" dirty="0" smtClean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ketenteraman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ketertiban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umum</a:t>
            </a:r>
            <a:r>
              <a:rPr lang="en-US" dirty="0" smtClean="0">
                <a:latin typeface="+mj-lt"/>
                <a:cs typeface="Arial" pitchFamily="34" charset="0"/>
              </a:rPr>
              <a:t>,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pelindunganmasyarakat</a:t>
            </a:r>
            <a:r>
              <a:rPr lang="en-US" dirty="0" smtClean="0">
                <a:latin typeface="+mj-lt"/>
                <a:cs typeface="Arial" pitchFamily="34" charset="0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 sosial. </a:t>
            </a:r>
          </a:p>
          <a:p>
            <a:pPr marL="0" indent="0">
              <a:buNone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848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en-US" sz="2800" b="1" dirty="0" smtClean="0">
                <a:latin typeface="+mj-lt"/>
              </a:rPr>
              <a:t>Urusan Pemerintahan </a:t>
            </a:r>
            <a:r>
              <a:rPr lang="en-US" sz="2800" b="1" dirty="0" err="1" smtClean="0">
                <a:latin typeface="+mj-lt"/>
              </a:rPr>
              <a:t>Wajib</a:t>
            </a:r>
            <a:r>
              <a:rPr lang="en-US" sz="2800" b="1" dirty="0" smtClean="0">
                <a:latin typeface="+mj-lt"/>
              </a:rPr>
              <a:t> Non Pelayanan </a:t>
            </a:r>
            <a:r>
              <a:rPr lang="en-US" sz="2800" b="1" dirty="0" err="1" smtClean="0">
                <a:latin typeface="+mj-lt"/>
              </a:rPr>
              <a:t>Dasar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al :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</a:t>
            </a:r>
            <a:endParaRPr lang="en-US" sz="2800" dirty="0" smtClean="0">
              <a:latin typeface="+mj-lt"/>
            </a:endParaRP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smtClean="0">
                <a:latin typeface="+mj-lt"/>
              </a:rPr>
              <a:t>tenaga </a:t>
            </a:r>
            <a:r>
              <a:rPr lang="en-US" sz="2800" dirty="0" err="1" smtClean="0">
                <a:latin typeface="+mj-lt"/>
              </a:rPr>
              <a:t>kerja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pemberdayaan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perempuan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pelindungan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anak</a:t>
            </a:r>
            <a:r>
              <a:rPr lang="en-US" sz="2800" dirty="0" smtClean="0">
                <a:latin typeface="+mj-lt"/>
              </a:rPr>
              <a:t>; 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pangan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pertanahan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lingkungan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hidup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administrasi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kependudukan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pencatatan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sipil</a:t>
            </a:r>
            <a:r>
              <a:rPr lang="en-US" sz="2800" dirty="0" smtClean="0">
                <a:latin typeface="+mj-lt"/>
              </a:rPr>
              <a:t>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pemberdayaan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masyarakat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Desa; 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err="1" smtClean="0">
                <a:latin typeface="+mj-lt"/>
              </a:rPr>
              <a:t>pengendalian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penduduk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keluarga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berencana</a:t>
            </a:r>
            <a:r>
              <a:rPr lang="en-US" sz="2800" dirty="0" smtClean="0">
                <a:latin typeface="+mj-lt"/>
              </a:rPr>
              <a:t>;</a:t>
            </a:r>
          </a:p>
          <a:p>
            <a:pPr marL="514350" lvl="0" indent="-514350" fontAlgn="base">
              <a:buFont typeface="+mj-lt"/>
              <a:buAutoNum type="alphaLcPeriod"/>
            </a:pP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perhubungan</a:t>
            </a:r>
            <a:r>
              <a:rPr lang="en-US" sz="2800" dirty="0" smtClean="0">
                <a:latin typeface="+mj-lt"/>
              </a:rPr>
              <a:t>;  </a:t>
            </a:r>
          </a:p>
          <a:p>
            <a:pPr marL="0" indent="0">
              <a:buNone/>
            </a:pPr>
            <a:endParaRPr lang="en-US" sz="2800" b="1" dirty="0" smtClean="0">
              <a:latin typeface="+mj-lt"/>
              <a:cs typeface="Arial" pitchFamily="34" charset="0"/>
            </a:endParaRPr>
          </a:p>
          <a:p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3328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1146</Words>
  <Application>Microsoft Office PowerPoint</Application>
  <PresentationFormat>On-screen Show (4:3)</PresentationFormat>
  <Paragraphs>129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Pemerintahan Daerah menurut UU No 23 Tahun 2014 </vt:lpstr>
      <vt:lpstr>PowerPoint Presentation</vt:lpstr>
      <vt:lpstr>PowerPoint Presentation</vt:lpstr>
      <vt:lpstr>PowerPoint Presentation</vt:lpstr>
      <vt:lpstr>PowerPoint Presentation</vt:lpstr>
      <vt:lpstr>urusan Pemerintahan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IDEALNYA PENGELOLAAN DAERAH</vt:lpstr>
      <vt:lpstr>Kewenangan Pemerintah Daerah</vt:lpstr>
      <vt:lpstr>PowerPoint Presentation</vt:lpstr>
      <vt:lpstr>Pemerintah Daerah</vt:lpstr>
      <vt:lpstr>  MERUMUSKAN VISI</vt:lpstr>
      <vt:lpstr>MERUMUSKAN MISI</vt:lpstr>
      <vt:lpstr> MERUMUSKAN TUJUAN</vt:lpstr>
      <vt:lpstr>  MENENTUKAN SASARAN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 Daerah</dc:title>
  <dc:creator>asus</dc:creator>
  <cp:lastModifiedBy>asus</cp:lastModifiedBy>
  <cp:revision>19</cp:revision>
  <dcterms:created xsi:type="dcterms:W3CDTF">2021-03-18T10:24:10Z</dcterms:created>
  <dcterms:modified xsi:type="dcterms:W3CDTF">2021-03-22T14:29:30Z</dcterms:modified>
</cp:coreProperties>
</file>