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63" r:id="rId5"/>
    <p:sldId id="261" r:id="rId6"/>
    <p:sldId id="262" r:id="rId7"/>
  </p:sldIdLst>
  <p:sldSz cx="9144000" cy="6858000" type="screen4x3"/>
  <p:notesSz cx="6858000" cy="9144000"/>
  <p:embeddedFontLst>
    <p:embeddedFont>
      <p:font typeface="Cambria" pitchFamily="18" charset="0"/>
      <p:regular r:id="rId9"/>
      <p:bold r:id="rId10"/>
      <p:italic r:id="rId11"/>
      <p:boldItalic r:id="rId12"/>
    </p:embeddedFont>
    <p:embeddedFont>
      <p:font typeface="Palatino Linotype" pitchFamily="18" charset="0"/>
      <p:regular r:id="rId13"/>
      <p:bold r:id="rId14"/>
      <p:italic r:id="rId15"/>
      <p:boldItalic r:id="rId16"/>
    </p:embeddedFont>
    <p:embeddedFont>
      <p:font typeface="Arial Black" pitchFamily="34" charset="0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orbel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8199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50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4;p13"/>
          <p:cNvSpPr txBox="1">
            <a:spLocks noGrp="1"/>
          </p:cNvSpPr>
          <p:nvPr/>
        </p:nvSpPr>
        <p:spPr>
          <a:xfrm>
            <a:off x="464024" y="4018209"/>
            <a:ext cx="7780091" cy="109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latino Linotype"/>
              <a:buNone/>
              <a:defRPr sz="6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500" b="1" dirty="0" smtClean="0">
                <a:solidFill>
                  <a:srgbClr val="000000"/>
                </a:solidFill>
                <a:latin typeface="+mn-lt"/>
              </a:rPr>
              <a:t>ANALISIS STATIKA SOSIAL/</a:t>
            </a:r>
          </a:p>
          <a:p>
            <a:pPr algn="ctr"/>
            <a:r>
              <a:rPr lang="en-US" sz="3500" b="1" dirty="0" smtClean="0">
                <a:solidFill>
                  <a:srgbClr val="000000"/>
                </a:solidFill>
                <a:latin typeface="+mn-lt"/>
              </a:rPr>
              <a:t>ANALISIS AKTOR</a:t>
            </a:r>
          </a:p>
        </p:txBody>
      </p:sp>
      <p:sp>
        <p:nvSpPr>
          <p:cNvPr id="4" name="Google Shape;95;p13"/>
          <p:cNvSpPr txBox="1">
            <a:spLocks noGrp="1"/>
          </p:cNvSpPr>
          <p:nvPr/>
        </p:nvSpPr>
        <p:spPr>
          <a:xfrm>
            <a:off x="3625140" y="5053698"/>
            <a:ext cx="1520932" cy="54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861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ctr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ctr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None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>
              <a:spcBef>
                <a:spcPts val="0"/>
              </a:spcBef>
              <a:buSzPts val="1800"/>
            </a:pPr>
            <a:r>
              <a:rPr lang="en-US" sz="1700" b="1" dirty="0" err="1" smtClean="0">
                <a:solidFill>
                  <a:srgbClr val="FF0000"/>
                </a:solidFill>
                <a:latin typeface="+mn-lt"/>
                <a:ea typeface="Corbel"/>
                <a:cs typeface="Corbel"/>
                <a:sym typeface="Corbel"/>
              </a:rPr>
              <a:t>Minggu</a:t>
            </a:r>
            <a:r>
              <a:rPr lang="en-US" sz="1700" b="1" dirty="0" smtClean="0">
                <a:solidFill>
                  <a:srgbClr val="FF0000"/>
                </a:solidFill>
                <a:latin typeface="+mn-lt"/>
                <a:ea typeface="Corbel"/>
                <a:cs typeface="Corbel"/>
                <a:sym typeface="Corbel"/>
              </a:rPr>
              <a:t> Ke-7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9309" y="5588042"/>
            <a:ext cx="280397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SzPts val="1800"/>
            </a:pPr>
            <a:r>
              <a:rPr lang="en-US" sz="1700" b="1" dirty="0">
                <a:solidFill>
                  <a:srgbClr val="FF0000"/>
                </a:solidFill>
                <a:latin typeface="+mn-lt"/>
                <a:ea typeface="Corbel"/>
                <a:cs typeface="Corbel"/>
                <a:sym typeface="Corbel"/>
              </a:rPr>
              <a:t>Dr. </a:t>
            </a:r>
            <a:r>
              <a:rPr lang="en-US" sz="1700" b="1" dirty="0" err="1">
                <a:solidFill>
                  <a:srgbClr val="FF0000"/>
                </a:solidFill>
                <a:latin typeface="+mn-lt"/>
                <a:ea typeface="Corbel"/>
                <a:cs typeface="Corbel"/>
                <a:sym typeface="Corbel"/>
              </a:rPr>
              <a:t>Yuli</a:t>
            </a:r>
            <a:r>
              <a:rPr lang="en-US" sz="1700" b="1" dirty="0">
                <a:solidFill>
                  <a:srgbClr val="FF0000"/>
                </a:solidFill>
                <a:latin typeface="+mn-lt"/>
                <a:ea typeface="Corbel"/>
                <a:cs typeface="Corbel"/>
                <a:sym typeface="Corbel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+mn-lt"/>
                <a:ea typeface="Corbel"/>
                <a:cs typeface="Corbel"/>
                <a:sym typeface="Corbel"/>
              </a:rPr>
              <a:t>Setyowati</a:t>
            </a:r>
            <a:r>
              <a:rPr lang="en-US" sz="1700" b="1" dirty="0">
                <a:solidFill>
                  <a:srgbClr val="FF0000"/>
                </a:solidFill>
                <a:latin typeface="+mn-lt"/>
                <a:ea typeface="Corbel"/>
                <a:cs typeface="Corbel"/>
                <a:sym typeface="Corbel"/>
              </a:rPr>
              <a:t>, S.IP,. </a:t>
            </a:r>
            <a:r>
              <a:rPr lang="en-US" sz="1700" b="1" dirty="0" err="1">
                <a:solidFill>
                  <a:srgbClr val="FF0000"/>
                </a:solidFill>
                <a:latin typeface="+mn-lt"/>
                <a:ea typeface="Corbel"/>
                <a:cs typeface="Corbel"/>
                <a:sym typeface="Corbel"/>
              </a:rPr>
              <a:t>M.Si</a:t>
            </a:r>
            <a:endParaRPr lang="en-US" sz="17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F:\MATERI KULIAH\Smt. Gasal 2021-2022\Analisis Sosial\6c12b4d3ae0c1841d1780406599a3cc05607bd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94"/>
            <a:ext cx="8371268" cy="39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0" y="332656"/>
            <a:ext cx="8447553" cy="10801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000" b="1" i="0" u="none" strike="noStrike" cap="none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ANALISIS KESADARAN </a:t>
            </a:r>
            <a:endParaRPr sz="3000" b="1" i="0" u="none" strike="noStrike" cap="none" dirty="0">
              <a:solidFill>
                <a:srgbClr val="000000"/>
              </a:solidFill>
              <a:ea typeface="Arial Black"/>
              <a:cs typeface="Arial Black"/>
              <a:sym typeface="Arial Black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281338" y="1910686"/>
            <a:ext cx="7884876" cy="266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" pitchFamily="2" charset="2"/>
              <a:buChar char="Ø"/>
            </a:pPr>
            <a:r>
              <a:rPr lang="id-ID" sz="2100" i="0" u="none" strike="noStrike" cap="none" dirty="0">
                <a:latin typeface="+mn-lt"/>
                <a:ea typeface="Arial Rounded"/>
                <a:cs typeface="Arial Rounded"/>
                <a:sym typeface="Arial Rounded"/>
              </a:rPr>
              <a:t>Merupakan analisis yg </a:t>
            </a:r>
            <a:r>
              <a:rPr lang="id-ID" sz="2100" i="0" u="none" strike="noStrike" cap="none" dirty="0" smtClean="0">
                <a:latin typeface="+mn-lt"/>
                <a:ea typeface="Arial Rounded"/>
                <a:cs typeface="Arial Rounded"/>
                <a:sym typeface="Arial Rounded"/>
              </a:rPr>
              <a:t>berusaha</a:t>
            </a:r>
            <a:r>
              <a:rPr lang="en-US" sz="2100" i="0" u="none" strike="noStrike" cap="none" dirty="0" smtClean="0">
                <a:latin typeface="+mn-lt"/>
                <a:ea typeface="Arial Rounded"/>
                <a:cs typeface="Arial Rounded"/>
                <a:sym typeface="Arial Rounded"/>
              </a:rPr>
              <a:t> </a:t>
            </a:r>
            <a:r>
              <a:rPr lang="id-ID" sz="2100" i="0" u="none" strike="noStrike" cap="none" dirty="0" smtClean="0">
                <a:latin typeface="+mn-lt"/>
                <a:ea typeface="Arial Rounded"/>
                <a:cs typeface="Arial Rounded"/>
                <a:sym typeface="Arial Rounded"/>
              </a:rPr>
              <a:t>mengkritisi </a:t>
            </a:r>
            <a:r>
              <a:rPr lang="id-ID" sz="2100" i="0" u="none" strike="noStrike" cap="none" dirty="0">
                <a:latin typeface="+mn-lt"/>
                <a:ea typeface="Arial Rounded"/>
                <a:cs typeface="Arial Rounded"/>
                <a:sym typeface="Arial Rounded"/>
              </a:rPr>
              <a:t>cara berfikir dan perilaku keseharian masyarakat. </a:t>
            </a:r>
            <a:endParaRPr sz="2100" i="0" u="none" strike="noStrike" cap="none" dirty="0">
              <a:latin typeface="+mn-lt"/>
              <a:ea typeface="Arial Rounded"/>
              <a:cs typeface="Arial Rounded"/>
              <a:sym typeface="Arial Rounde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" pitchFamily="2" charset="2"/>
              <a:buChar char="Ø"/>
            </a:pPr>
            <a:r>
              <a:rPr lang="id-ID" sz="2100" i="0" u="none" strike="noStrike" cap="none" dirty="0">
                <a:latin typeface="+mn-lt"/>
                <a:ea typeface="Arial Rounded"/>
                <a:cs typeface="Arial Rounded"/>
                <a:sym typeface="Arial Rounded"/>
              </a:rPr>
              <a:t>Terkait dengan gaya hidup (life style)  masyarakat dengan kajian kebudayaan.</a:t>
            </a:r>
            <a:endParaRPr sz="2100" dirty="0">
              <a:latin typeface="+mn-l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" pitchFamily="2" charset="2"/>
              <a:buChar char="Ø"/>
            </a:pPr>
            <a:r>
              <a:rPr lang="id-ID" sz="2100" i="0" u="none" strike="noStrike" cap="none" dirty="0">
                <a:latin typeface="+mn-lt"/>
                <a:ea typeface="Arial Rounded"/>
                <a:cs typeface="Arial Rounded"/>
                <a:sym typeface="Arial Rounded"/>
              </a:rPr>
              <a:t>Analisis Kesadaran berusaha untuk terus menerus membongkar/deskontruksi struktur kesadaran dan kekuasaan sehingga orang-orang dalam suatu komunitas bertindak dengan penuh kesadaran.</a:t>
            </a:r>
            <a:endParaRPr sz="2100" i="0" u="none" strike="noStrike" cap="none" dirty="0"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/>
        </p:nvSpPr>
        <p:spPr>
          <a:xfrm>
            <a:off x="2129051" y="163773"/>
            <a:ext cx="4926841" cy="57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id-ID" sz="2000" b="1" i="0" u="none" strike="noStrike" cap="none" dirty="0">
                <a:solidFill>
                  <a:schemeClr val="dk1"/>
                </a:solidFill>
                <a:latin typeface="+mn-lt"/>
                <a:ea typeface="Arial Black"/>
                <a:cs typeface="Arial Black"/>
                <a:sym typeface="Arial Black"/>
              </a:rPr>
              <a:t>KONSEP Model Analisis Problem (MAP)</a:t>
            </a:r>
            <a:endParaRPr sz="2000" b="1" i="0" u="none" strike="noStrike" cap="none" dirty="0">
              <a:solidFill>
                <a:schemeClr val="dk1"/>
              </a:solidFill>
              <a:latin typeface="+mn-lt"/>
              <a:ea typeface="Arial Black"/>
              <a:cs typeface="Arial Black"/>
              <a:sym typeface="Arial Black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3275856" y="980728"/>
            <a:ext cx="2664296" cy="49129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500" b="1" i="0" u="none" strike="noStrike" cap="none" dirty="0" smtClean="0">
                <a:solidFill>
                  <a:schemeClr val="dk1"/>
                </a:solidFill>
                <a:ea typeface="Arial Rounded"/>
                <a:cs typeface="Arial Rounded"/>
                <a:sym typeface="Arial Rounded"/>
              </a:rPr>
              <a:t>TERHEG</a:t>
            </a:r>
            <a:r>
              <a:rPr lang="en-US" sz="1500" b="1" dirty="0">
                <a:solidFill>
                  <a:schemeClr val="dk1"/>
                </a:solidFill>
                <a:ea typeface="Arial Rounded"/>
                <a:cs typeface="Arial Rounded"/>
                <a:sym typeface="Arial Rounded"/>
              </a:rPr>
              <a:t>E</a:t>
            </a:r>
            <a:r>
              <a:rPr lang="id-ID" sz="1500" b="1" i="0" u="none" strike="noStrike" cap="none" dirty="0" smtClean="0">
                <a:solidFill>
                  <a:schemeClr val="dk1"/>
                </a:solidFill>
                <a:ea typeface="Arial Rounded"/>
                <a:cs typeface="Arial Rounded"/>
                <a:sym typeface="Arial Rounded"/>
              </a:rPr>
              <a:t>MONI</a:t>
            </a:r>
            <a:endParaRPr sz="1500" b="1" i="0" u="none" strike="noStrike" cap="none" dirty="0">
              <a:solidFill>
                <a:schemeClr val="dk1"/>
              </a:solidFill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97" name="Google Shape;97;p15"/>
          <p:cNvCxnSpPr/>
          <p:nvPr/>
        </p:nvCxnSpPr>
        <p:spPr>
          <a:xfrm>
            <a:off x="4608004" y="1484784"/>
            <a:ext cx="0" cy="45319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98" name="Google Shape;98;p15"/>
          <p:cNvSpPr/>
          <p:nvPr/>
        </p:nvSpPr>
        <p:spPr>
          <a:xfrm>
            <a:off x="1978923" y="4775340"/>
            <a:ext cx="5786651" cy="100379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500" b="1" i="0" u="none" strike="noStrike" cap="none" dirty="0">
                <a:solidFill>
                  <a:schemeClr val="dk1"/>
                </a:solidFill>
                <a:ea typeface="Arial Rounded"/>
                <a:cs typeface="Arial Rounded"/>
                <a:sym typeface="Arial Rounded"/>
              </a:rPr>
              <a:t>Kesadaran Kritis :</a:t>
            </a:r>
            <a:endParaRPr sz="15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500" b="1" i="0" u="none" strike="noStrike" cap="none" dirty="0">
                <a:solidFill>
                  <a:schemeClr val="dk1"/>
                </a:solidFill>
                <a:ea typeface="Arial Rounded"/>
                <a:cs typeface="Arial Rounded"/>
                <a:sym typeface="Arial Rounded"/>
              </a:rPr>
              <a:t>Memilih atau Bertindak atas Pertimbangan Rasional</a:t>
            </a:r>
            <a:endParaRPr sz="1500" b="1" i="0" u="none" strike="noStrike" cap="none" dirty="0">
              <a:solidFill>
                <a:schemeClr val="dk1"/>
              </a:solidFill>
              <a:ea typeface="Arial Rounded"/>
              <a:cs typeface="Arial Rounded"/>
              <a:sym typeface="Arial Rounded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2972291" y="3335180"/>
            <a:ext cx="3240360" cy="7884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500" b="1" i="0" u="none" strike="noStrike" cap="none">
                <a:solidFill>
                  <a:schemeClr val="dk1"/>
                </a:solidFill>
                <a:ea typeface="Arial Rounded"/>
                <a:cs typeface="Arial Rounded"/>
                <a:sym typeface="Arial Rounded"/>
              </a:rPr>
              <a:t>COUNTER</a:t>
            </a:r>
            <a:endParaRPr sz="15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500" b="1" i="0" u="none" strike="noStrike" cap="none">
                <a:solidFill>
                  <a:schemeClr val="dk1"/>
                </a:solidFill>
                <a:ea typeface="Arial Rounded"/>
                <a:cs typeface="Arial Rounded"/>
                <a:sym typeface="Arial Rounded"/>
              </a:rPr>
              <a:t>HEGEMONI</a:t>
            </a:r>
            <a:endParaRPr sz="1500" b="1" i="0" u="none" strike="noStrike" cap="none">
              <a:solidFill>
                <a:schemeClr val="dk1"/>
              </a:solidFill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978924" y="1937981"/>
            <a:ext cx="5786651" cy="85674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500" b="1" i="0" u="none" strike="noStrike" cap="none" dirty="0">
                <a:solidFill>
                  <a:schemeClr val="dk1"/>
                </a:solidFill>
                <a:ea typeface="Arial Rounded"/>
                <a:cs typeface="Arial Rounded"/>
                <a:sym typeface="Arial Rounded"/>
              </a:rPr>
              <a:t>Kesadaran Semu :</a:t>
            </a:r>
            <a:endParaRPr sz="15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500" b="1" i="0" u="none" strike="noStrike" cap="none" dirty="0">
                <a:solidFill>
                  <a:schemeClr val="dk1"/>
                </a:solidFill>
                <a:ea typeface="Arial Rounded"/>
                <a:cs typeface="Arial Rounded"/>
                <a:sym typeface="Arial Rounded"/>
              </a:rPr>
              <a:t>- Mental Subordinasi</a:t>
            </a:r>
            <a:endParaRPr sz="15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500" b="1" i="0" u="none" strike="noStrike" cap="none" dirty="0">
                <a:solidFill>
                  <a:schemeClr val="dk1"/>
                </a:solidFill>
                <a:ea typeface="Arial Rounded"/>
                <a:cs typeface="Arial Rounded"/>
                <a:sym typeface="Arial Rounded"/>
              </a:rPr>
              <a:t>- Lebih Senang dgn Budaya Lain atas Pertimbangan Gengsi</a:t>
            </a:r>
            <a:endParaRPr sz="1500" b="1" dirty="0"/>
          </a:p>
        </p:txBody>
      </p:sp>
      <p:cxnSp>
        <p:nvCxnSpPr>
          <p:cNvPr id="101" name="Google Shape;101;p15"/>
          <p:cNvCxnSpPr/>
          <p:nvPr/>
        </p:nvCxnSpPr>
        <p:spPr>
          <a:xfrm>
            <a:off x="4587532" y="2794727"/>
            <a:ext cx="0" cy="54045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02" name="Google Shape;102;p15"/>
          <p:cNvCxnSpPr/>
          <p:nvPr/>
        </p:nvCxnSpPr>
        <p:spPr>
          <a:xfrm>
            <a:off x="4587532" y="4123611"/>
            <a:ext cx="0" cy="65172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251" y="1536192"/>
            <a:ext cx="3814549" cy="4590288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sz="3600" b="1" dirty="0" smtClean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1. </a:t>
            </a:r>
            <a:r>
              <a:rPr lang="id-ID" sz="3600" b="1" dirty="0" smtClean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Teori Postkolonial</a:t>
            </a:r>
            <a:endParaRPr lang="en-US" sz="3600" b="1" dirty="0" smtClean="0">
              <a:solidFill>
                <a:srgbClr val="000000"/>
              </a:solidFill>
              <a:ea typeface="Arial Black"/>
              <a:cs typeface="Arial Black"/>
              <a:sym typeface="Arial Black"/>
            </a:endParaRPr>
          </a:p>
          <a:p>
            <a:r>
              <a:rPr lang="id-ID" dirty="0" smtClean="0">
                <a:solidFill>
                  <a:srgbClr val="000000"/>
                </a:solidFill>
                <a:ea typeface="Arial Rounded"/>
                <a:cs typeface="Arial Rounded"/>
                <a:sym typeface="Arial Rounded"/>
              </a:rPr>
              <a:t>Suatu </a:t>
            </a:r>
            <a:r>
              <a:rPr lang="id-ID" dirty="0">
                <a:solidFill>
                  <a:srgbClr val="000000"/>
                </a:solidFill>
                <a:ea typeface="Arial Rounded"/>
                <a:cs typeface="Arial Rounded"/>
                <a:sym typeface="Arial Rounded"/>
              </a:rPr>
              <a:t>studi /alat analisis untuk melihat kondisi masyarakat pasca penjajahan yg mengalami sub-ordinasi sbg bekas bangsa penjajahan</a:t>
            </a:r>
            <a:r>
              <a:rPr lang="id-ID" dirty="0" smtClean="0">
                <a:solidFill>
                  <a:srgbClr val="000000"/>
                </a:solidFill>
                <a:ea typeface="Arial Rounded"/>
                <a:cs typeface="Arial Rounded"/>
                <a:sym typeface="Arial Rounded"/>
              </a:rPr>
              <a:t>.</a:t>
            </a:r>
            <a:endParaRPr lang="en-US" dirty="0" smtClean="0">
              <a:solidFill>
                <a:srgbClr val="000000"/>
              </a:solidFill>
              <a:ea typeface="Arial Rounded"/>
              <a:cs typeface="Arial Rounded"/>
              <a:sym typeface="Arial Rounded"/>
            </a:endParaRPr>
          </a:p>
          <a:p>
            <a:r>
              <a:rPr lang="id-ID" dirty="0" smtClean="0">
                <a:solidFill>
                  <a:srgbClr val="000000"/>
                </a:solidFill>
                <a:ea typeface="Arial Rounded"/>
                <a:cs typeface="Arial Rounded"/>
                <a:sym typeface="Arial Rounded"/>
              </a:rPr>
              <a:t>Berbicara </a:t>
            </a:r>
            <a:r>
              <a:rPr lang="id-ID" dirty="0">
                <a:solidFill>
                  <a:srgbClr val="000000"/>
                </a:solidFill>
                <a:ea typeface="Arial Rounded"/>
                <a:cs typeface="Arial Rounded"/>
                <a:sym typeface="Arial Rounded"/>
              </a:rPr>
              <a:t>seputar budaya, hegemoni, subalter, dan penindasan</a:t>
            </a:r>
            <a:r>
              <a:rPr lang="id-ID" dirty="0" smtClean="0">
                <a:solidFill>
                  <a:srgbClr val="000000"/>
                </a:solidFill>
                <a:ea typeface="Arial Rounded"/>
                <a:cs typeface="Arial Rounded"/>
                <a:sym typeface="Arial Rounded"/>
              </a:rPr>
              <a:t>.</a:t>
            </a:r>
            <a:endParaRPr lang="en-US" dirty="0" smtClean="0">
              <a:solidFill>
                <a:srgbClr val="000000"/>
              </a:solidFill>
              <a:ea typeface="Arial Rounded"/>
              <a:cs typeface="Arial Rounded"/>
              <a:sym typeface="Arial Rounded"/>
            </a:endParaRPr>
          </a:p>
          <a:p>
            <a:r>
              <a:rPr lang="id-ID" dirty="0" smtClean="0">
                <a:solidFill>
                  <a:srgbClr val="000000"/>
                </a:solidFill>
                <a:ea typeface="Arial Rounded"/>
                <a:cs typeface="Arial Rounded"/>
                <a:sym typeface="Arial Rounded"/>
              </a:rPr>
              <a:t>Inti </a:t>
            </a:r>
            <a:r>
              <a:rPr lang="id-ID" dirty="0">
                <a:solidFill>
                  <a:srgbClr val="000000"/>
                </a:solidFill>
                <a:ea typeface="Arial Rounded"/>
                <a:cs typeface="Arial Rounded"/>
                <a:sym typeface="Arial Rounded"/>
              </a:rPr>
              <a:t>dr teori ini berbicara tentang bagaimana melakuakan pencerahan, penyadaran (</a:t>
            </a:r>
            <a:r>
              <a:rPr lang="id-ID" i="1" dirty="0">
                <a:solidFill>
                  <a:srgbClr val="000000"/>
                </a:solidFill>
                <a:ea typeface="Arial Rounded"/>
                <a:cs typeface="Arial Rounded"/>
                <a:sym typeface="Arial Rounded"/>
              </a:rPr>
              <a:t>enlightment</a:t>
            </a:r>
            <a:r>
              <a:rPr lang="id-ID" dirty="0">
                <a:solidFill>
                  <a:srgbClr val="000000"/>
                </a:solidFill>
                <a:ea typeface="Arial Rounded"/>
                <a:cs typeface="Arial Rounded"/>
                <a:sym typeface="Arial Rounded"/>
              </a:rPr>
              <a:t>) terhadap asumsi yg biasa diwacanakan/disampaikan ke masyarakat.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sz="3600" b="1" dirty="0" smtClean="0">
                <a:ea typeface="Arial Black"/>
                <a:cs typeface="Arial Black"/>
                <a:sym typeface="Arial Black"/>
              </a:rPr>
              <a:t>2. </a:t>
            </a:r>
            <a:r>
              <a:rPr lang="id-ID" sz="3600" b="1" dirty="0" smtClean="0">
                <a:ea typeface="Arial Black"/>
                <a:cs typeface="Arial Black"/>
                <a:sym typeface="Arial Black"/>
              </a:rPr>
              <a:t>Teori Postmodern</a:t>
            </a:r>
            <a:endParaRPr lang="en-US" sz="3600" b="1" dirty="0" smtClean="0">
              <a:ea typeface="Arial Black"/>
              <a:cs typeface="Arial Black"/>
              <a:sym typeface="Arial Black"/>
            </a:endParaRPr>
          </a:p>
          <a:p>
            <a:r>
              <a:rPr lang="id-ID" i="1" dirty="0" smtClean="0">
                <a:sym typeface="Arial Rounded"/>
              </a:rPr>
              <a:t>Michel </a:t>
            </a:r>
            <a:r>
              <a:rPr lang="id-ID" i="1" dirty="0">
                <a:sym typeface="Arial Rounded"/>
              </a:rPr>
              <a:t>Foucault </a:t>
            </a:r>
            <a:r>
              <a:rPr lang="en-US" i="1" dirty="0">
                <a:sym typeface="Arial Rounded"/>
              </a:rPr>
              <a:t> </a:t>
            </a:r>
            <a:r>
              <a:rPr lang="en-US" dirty="0" err="1">
                <a:sym typeface="Arial Rounded"/>
              </a:rPr>
              <a:t>mrpk</a:t>
            </a:r>
            <a:r>
              <a:rPr lang="en-US" i="1" dirty="0">
                <a:sym typeface="Arial Rounded"/>
              </a:rPr>
              <a:t> </a:t>
            </a:r>
            <a:r>
              <a:rPr lang="id-ID" dirty="0">
                <a:sym typeface="Arial Rounded"/>
              </a:rPr>
              <a:t>tokoh postmodern konsep Wacana/Kuasa. </a:t>
            </a:r>
            <a:br>
              <a:rPr lang="id-ID" dirty="0">
                <a:sym typeface="Arial Rounded"/>
              </a:rPr>
            </a:br>
            <a:r>
              <a:rPr lang="id-ID" dirty="0">
                <a:sym typeface="Arial Rounded"/>
              </a:rPr>
              <a:t>Wacana merupakan ide/gagasan yg dapat mengandung kuasa. </a:t>
            </a:r>
            <a:endParaRPr lang="en-US" dirty="0" smtClean="0">
              <a:sym typeface="Arial Rounded"/>
            </a:endParaRPr>
          </a:p>
          <a:p>
            <a:r>
              <a:rPr lang="id-ID" dirty="0" smtClean="0">
                <a:sym typeface="Arial Rounded"/>
              </a:rPr>
              <a:t>Sering </a:t>
            </a:r>
            <a:r>
              <a:rPr lang="id-ID" dirty="0">
                <a:sym typeface="Arial Rounded"/>
              </a:rPr>
              <a:t>orang mempunyai pengetahuan tertentu kemudian mewacanakan ke masyarakat,</a:t>
            </a:r>
            <a:r>
              <a:rPr lang="en-US" dirty="0">
                <a:sym typeface="Arial Rounded"/>
              </a:rPr>
              <a:t> </a:t>
            </a:r>
            <a:r>
              <a:rPr lang="id-ID" dirty="0">
                <a:sym typeface="Arial Rounded"/>
              </a:rPr>
              <a:t>sehingga masyarakat mengikuti wacana yg dibangun,</a:t>
            </a:r>
            <a:br>
              <a:rPr lang="id-ID" dirty="0">
                <a:sym typeface="Arial Rounded"/>
              </a:rPr>
            </a:br>
            <a:r>
              <a:rPr lang="id-ID" dirty="0" smtClean="0">
                <a:sym typeface="Arial Rounded"/>
              </a:rPr>
              <a:t>misal:</a:t>
            </a:r>
            <a:r>
              <a:rPr lang="en-US" dirty="0">
                <a:sym typeface="Arial Rounded"/>
              </a:rPr>
              <a:t> </a:t>
            </a:r>
            <a:r>
              <a:rPr lang="id-ID" dirty="0" smtClean="0">
                <a:sym typeface="Arial Rounded"/>
              </a:rPr>
              <a:t>orang </a:t>
            </a:r>
            <a:r>
              <a:rPr lang="id-ID" dirty="0">
                <a:sym typeface="Arial Rounded"/>
              </a:rPr>
              <a:t>dianggap sakit jiwa karena diwacanakan oleh rezim wacana, membuat orang2 sekitar harus memperlakukan orang yg dianggap sakit jiwa tsb dgn perilaku yg berbeda</a:t>
            </a:r>
            <a:r>
              <a:rPr lang="en-US" dirty="0">
                <a:sym typeface="Arial Rounded"/>
              </a:rPr>
              <a:t>.</a:t>
            </a:r>
            <a:r>
              <a:rPr lang="id-ID" sz="4000" b="1" dirty="0">
                <a:ea typeface="Arial Black"/>
                <a:cs typeface="Arial Black"/>
                <a:sym typeface="Arial Black"/>
              </a:rPr>
              <a:t/>
            </a:r>
            <a:br>
              <a:rPr lang="id-ID" sz="4000" b="1" dirty="0">
                <a:ea typeface="Arial Black"/>
                <a:cs typeface="Arial Black"/>
                <a:sym typeface="Arial Black"/>
              </a:rPr>
            </a:br>
            <a:endParaRPr lang="en-US" sz="4000" dirty="0"/>
          </a:p>
          <a:p>
            <a:endParaRPr lang="en-US" dirty="0"/>
          </a:p>
        </p:txBody>
      </p:sp>
      <p:sp>
        <p:nvSpPr>
          <p:cNvPr id="5" name="Google Shape;89;p14"/>
          <p:cNvSpPr>
            <a:spLocks noGrp="1"/>
          </p:cNvSpPr>
          <p:nvPr>
            <p:ph type="title"/>
          </p:nvPr>
        </p:nvSpPr>
        <p:spPr>
          <a:xfrm>
            <a:off x="1" y="274638"/>
            <a:ext cx="8502554" cy="77624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d-ID" sz="3000" b="1" dirty="0">
                <a:solidFill>
                  <a:schemeClr val="dk1"/>
                </a:solidFill>
                <a:ea typeface="Arial Black"/>
                <a:cs typeface="Arial Black"/>
                <a:sym typeface="Arial Black"/>
              </a:rPr>
              <a:t>TEORI-TEORI KESADARAN</a:t>
            </a:r>
          </a:p>
        </p:txBody>
      </p:sp>
    </p:spTree>
    <p:extLst>
      <p:ext uri="{BB962C8B-B14F-4D97-AF65-F5344CB8AC3E}">
        <p14:creationId xmlns:p14="http://schemas.microsoft.com/office/powerpoint/2010/main" val="1243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23" y="1575938"/>
            <a:ext cx="795664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latin typeface="+mn-lt"/>
                <a:ea typeface="Arial Black"/>
                <a:cs typeface="Arial Black"/>
                <a:sym typeface="Arial Black"/>
              </a:rPr>
              <a:t>3. </a:t>
            </a:r>
            <a:r>
              <a:rPr lang="id-ID" sz="2300" b="1" dirty="0" smtClean="0">
                <a:latin typeface="+mn-lt"/>
                <a:ea typeface="Arial Black"/>
                <a:cs typeface="Arial Black"/>
                <a:sym typeface="Arial Black"/>
              </a:rPr>
              <a:t>Teori </a:t>
            </a:r>
            <a:r>
              <a:rPr lang="id-ID" sz="2300" b="1" dirty="0">
                <a:latin typeface="+mn-lt"/>
                <a:ea typeface="Arial Black"/>
                <a:cs typeface="Arial Black"/>
                <a:sym typeface="Arial Black"/>
              </a:rPr>
              <a:t>Poststrukturalis</a:t>
            </a:r>
            <a:r>
              <a:rPr lang="id-ID" sz="1700" dirty="0">
                <a:latin typeface="+mn-lt"/>
                <a:ea typeface="Arial Rounded"/>
                <a:cs typeface="Arial Rounded"/>
                <a:sym typeface="Arial Rounded"/>
              </a:rPr>
              <a:t/>
            </a:r>
            <a:br>
              <a:rPr lang="id-ID" sz="1700" dirty="0">
                <a:latin typeface="+mn-lt"/>
                <a:ea typeface="Arial Rounded"/>
                <a:cs typeface="Arial Rounded"/>
                <a:sym typeface="Arial Rounded"/>
              </a:rPr>
            </a:br>
            <a:r>
              <a:rPr lang="id-ID" sz="1800" dirty="0">
                <a:latin typeface="+mn-lt"/>
                <a:ea typeface="Arial Rounded"/>
                <a:cs typeface="Arial Rounded"/>
                <a:sym typeface="Arial Rounded"/>
              </a:rPr>
              <a:t>Konsep dr post-strukturalis atau postmodern pd umumnya adalah pencerahan.</a:t>
            </a:r>
            <a:br>
              <a:rPr lang="id-ID" sz="1800" dirty="0">
                <a:latin typeface="+mn-lt"/>
                <a:ea typeface="Arial Rounded"/>
                <a:cs typeface="Arial Rounded"/>
                <a:sym typeface="Arial Rounded"/>
              </a:rPr>
            </a:br>
            <a:r>
              <a:rPr lang="id-ID" sz="1800" i="1" dirty="0">
                <a:latin typeface="+mn-lt"/>
                <a:ea typeface="Arial Rounded"/>
                <a:cs typeface="Arial Rounded"/>
                <a:sym typeface="Arial Rounded"/>
              </a:rPr>
              <a:t>Joan Baudrillard </a:t>
            </a:r>
            <a:r>
              <a:rPr lang="id-ID" sz="1800" dirty="0">
                <a:latin typeface="+mn-lt"/>
                <a:ea typeface="Arial Rounded"/>
                <a:cs typeface="Arial Rounded"/>
                <a:sym typeface="Arial Rounded"/>
              </a:rPr>
              <a:t>tokoh teori ini dgn konsep Simulakrum  (simulacra dan simulasi), suatu realitas yg nampak, terkadang juga menyembunyikan (</a:t>
            </a:r>
            <a:r>
              <a:rPr lang="id-ID" sz="1800" i="1" dirty="0">
                <a:latin typeface="+mn-lt"/>
                <a:ea typeface="Arial Rounded"/>
                <a:cs typeface="Arial Rounded"/>
                <a:sym typeface="Arial Rounded"/>
              </a:rPr>
              <a:t>conceal</a:t>
            </a:r>
            <a:r>
              <a:rPr lang="id-ID" sz="1800" dirty="0">
                <a:latin typeface="+mn-lt"/>
                <a:ea typeface="Arial Rounded"/>
                <a:cs typeface="Arial Rounded"/>
                <a:sym typeface="Arial Rounded"/>
              </a:rPr>
              <a:t>) sesuatu (berbohong) karena semuanya adalah imaginer. </a:t>
            </a:r>
            <a:br>
              <a:rPr lang="id-ID" sz="1800" dirty="0">
                <a:latin typeface="+mn-lt"/>
                <a:ea typeface="Arial Rounded"/>
                <a:cs typeface="Arial Rounded"/>
                <a:sym typeface="Arial Rounded"/>
              </a:rPr>
            </a:br>
            <a:r>
              <a:rPr lang="id-ID" sz="1800" dirty="0">
                <a:latin typeface="+mn-lt"/>
                <a:ea typeface="Arial Rounded"/>
                <a:cs typeface="Arial Rounded"/>
                <a:sym typeface="Arial Rounded"/>
              </a:rPr>
              <a:t>Semua yg nampak adalah kebohongan yg seolah2 benar. </a:t>
            </a:r>
            <a:br>
              <a:rPr lang="id-ID" sz="1800" dirty="0">
                <a:latin typeface="+mn-lt"/>
                <a:ea typeface="Arial Rounded"/>
                <a:cs typeface="Arial Rounded"/>
                <a:sym typeface="Arial Rounded"/>
              </a:rPr>
            </a:br>
            <a:r>
              <a:rPr lang="id-ID" sz="1800" dirty="0">
                <a:latin typeface="+mn-lt"/>
                <a:ea typeface="Arial Rounded"/>
                <a:cs typeface="Arial Rounded"/>
                <a:sym typeface="Arial Rounded"/>
              </a:rPr>
              <a:t>Konsep ini terkait dgn simbol dan simbol juga dpt dipakai sbg wacana. Jd baik dr teori postmodern/ teori post-strukturalis, konsep yg digunakan dlm analisis kesadran adalah wacana, yg banyak dipakai untuk menganalisis iklan di media massa.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0" y="0"/>
            <a:ext cx="8454320" cy="6857999"/>
          </a:xfrm>
          <a:prstGeom prst="round2DiagRect">
            <a:avLst>
              <a:gd name="adj1" fmla="val 16667"/>
              <a:gd name="adj2" fmla="val 0"/>
            </a:avLst>
          </a:prstGeom>
          <a:ln>
            <a:noFill/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d-ID" sz="2300" i="0" u="none" strike="noStrike" cap="none" dirty="0">
                <a:solidFill>
                  <a:schemeClr val="tx1"/>
                </a:solidFill>
                <a:ea typeface="Arial Rounded"/>
                <a:cs typeface="Arial Rounded"/>
                <a:sym typeface="Arial Rounded"/>
              </a:rPr>
              <a:t>Kesadaran sangat berhubungan dgn pengembangan komunitas. Banyak masyarakat yg mengalami kemandekan atau perubahan  ke arah kemunduran akibat </a:t>
            </a:r>
            <a:r>
              <a:rPr lang="en-US" sz="2300" i="0" u="none" strike="noStrike" cap="none" dirty="0" err="1" smtClean="0">
                <a:solidFill>
                  <a:schemeClr val="tx1"/>
                </a:solidFill>
                <a:ea typeface="Arial Rounded"/>
                <a:cs typeface="Arial Rounded"/>
                <a:sym typeface="Arial Rounded"/>
              </a:rPr>
              <a:t>dari</a:t>
            </a:r>
            <a:r>
              <a:rPr lang="en-US" sz="2300" i="0" u="none" strike="noStrike" cap="none" dirty="0" smtClean="0">
                <a:solidFill>
                  <a:schemeClr val="tx1"/>
                </a:solidFill>
                <a:ea typeface="Arial Rounded"/>
                <a:cs typeface="Arial Rounded"/>
                <a:sym typeface="Arial Rounded"/>
              </a:rPr>
              <a:t> </a:t>
            </a:r>
            <a:r>
              <a:rPr lang="id-ID" sz="2300" i="0" u="none" strike="noStrike" cap="none" dirty="0" smtClean="0">
                <a:solidFill>
                  <a:schemeClr val="tx1"/>
                </a:solidFill>
                <a:ea typeface="Arial Rounded"/>
                <a:cs typeface="Arial Rounded"/>
                <a:sym typeface="Arial Rounded"/>
              </a:rPr>
              <a:t>ketidaksadaran </a:t>
            </a:r>
            <a:r>
              <a:rPr lang="id-ID" sz="2300" i="0" u="none" strike="noStrike" cap="none" dirty="0">
                <a:solidFill>
                  <a:schemeClr val="tx1"/>
                </a:solidFill>
                <a:ea typeface="Arial Rounded"/>
                <a:cs typeface="Arial Rounded"/>
                <a:sym typeface="Arial Rounded"/>
              </a:rPr>
              <a:t>akan proses yg sedang dialami. </a:t>
            </a:r>
            <a:endParaRPr sz="2300" i="0" u="none" strike="noStrike" cap="none" dirty="0">
              <a:solidFill>
                <a:schemeClr val="tx1"/>
              </a:solidFill>
              <a:ea typeface="Arial Rounded"/>
              <a:cs typeface="Arial Rounded"/>
              <a:sym typeface="Arial Rounded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d-ID" sz="2300" i="0" u="none" strike="noStrike" cap="none" dirty="0">
                <a:solidFill>
                  <a:schemeClr val="tx1"/>
                </a:solidFill>
                <a:ea typeface="Arial Rounded"/>
                <a:cs typeface="Arial Rounded"/>
                <a:sym typeface="Arial Rounded"/>
              </a:rPr>
              <a:t>Kesadaran kritis melahirkan tindakan yg kreatif. </a:t>
            </a:r>
            <a:endParaRPr sz="2300" i="0" u="none" strike="noStrike" cap="none" dirty="0">
              <a:solidFill>
                <a:schemeClr val="tx1"/>
              </a:solidFill>
              <a:ea typeface="Arial Rounded"/>
              <a:cs typeface="Arial Rounded"/>
              <a:sym typeface="Arial Rounded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d-ID" sz="2300" i="0" u="none" strike="noStrike" cap="none" dirty="0">
                <a:solidFill>
                  <a:schemeClr val="tx1"/>
                </a:solidFill>
                <a:ea typeface="Arial Rounded"/>
                <a:cs typeface="Arial Rounded"/>
                <a:sym typeface="Arial Rounded"/>
              </a:rPr>
              <a:t>Ketidaksadaran melahirkan kemandekan atau bahkan eksploitasi ekonomi yg tdk disadari.</a:t>
            </a:r>
            <a:endParaRPr sz="2300" dirty="0">
              <a:solidFill>
                <a:schemeClr val="tx1"/>
              </a:solidFill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d-ID" sz="2300" i="0" u="none" strike="noStrike" cap="none" dirty="0">
                <a:solidFill>
                  <a:schemeClr val="tx1"/>
                </a:solidFill>
                <a:ea typeface="Arial Rounded"/>
                <a:cs typeface="Arial Rounded"/>
                <a:sym typeface="Arial Rounded"/>
              </a:rPr>
              <a:t>Kesadaran sangat erat dengan ide, dan ide punya kaitan dengan bentuk tindakan seseorang atau masyarakat.</a:t>
            </a:r>
            <a:endParaRPr sz="2300" i="0" u="none" strike="noStrike" cap="none" dirty="0">
              <a:solidFill>
                <a:schemeClr val="tx1"/>
              </a:solidFill>
              <a:ea typeface="Arial Rounded"/>
              <a:cs typeface="Arial Rounded"/>
              <a:sym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500" b="1" dirty="0">
                <a:solidFill>
                  <a:srgbClr val="C00000"/>
                </a:solidFill>
                <a:ea typeface="Arial Rounded"/>
                <a:cs typeface="Arial Rounded"/>
                <a:sym typeface="Arial Rounded"/>
              </a:rPr>
              <a:t>Konsep Hegel</a:t>
            </a:r>
            <a:endParaRPr sz="2500" b="1" dirty="0">
              <a:solidFill>
                <a:srgbClr val="C0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500" b="1" dirty="0">
                <a:solidFill>
                  <a:srgbClr val="C00000"/>
                </a:solidFill>
                <a:ea typeface="Arial Rounded"/>
                <a:cs typeface="Arial Rounded"/>
                <a:sym typeface="Arial Rounded"/>
              </a:rPr>
              <a:t>“</a:t>
            </a:r>
            <a:r>
              <a:rPr lang="id-ID" sz="2500" b="1" i="1" dirty="0">
                <a:solidFill>
                  <a:srgbClr val="C00000"/>
                </a:solidFill>
                <a:ea typeface="Arial Rounded"/>
                <a:cs typeface="Arial Rounded"/>
                <a:sym typeface="Arial Rounded"/>
              </a:rPr>
              <a:t>Ide merupakan penentu realitas”</a:t>
            </a:r>
            <a:endParaRPr sz="2500" b="1" dirty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</TotalTime>
  <Words>243</Words>
  <Application>Microsoft Office PowerPoint</Application>
  <PresentationFormat>On-screen Show (4:3)</PresentationFormat>
  <Paragraphs>33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Wingdings</vt:lpstr>
      <vt:lpstr>Cambria</vt:lpstr>
      <vt:lpstr>Palatino Linotype</vt:lpstr>
      <vt:lpstr>Arial Black</vt:lpstr>
      <vt:lpstr>Noto Sans Symbols</vt:lpstr>
      <vt:lpstr>Calibri</vt:lpstr>
      <vt:lpstr>Arial Rounded</vt:lpstr>
      <vt:lpstr>Corbel</vt:lpstr>
      <vt:lpstr>Adjacency</vt:lpstr>
      <vt:lpstr>PowerPoint Presentation</vt:lpstr>
      <vt:lpstr>PowerPoint Presentation</vt:lpstr>
      <vt:lpstr>PowerPoint Presentation</vt:lpstr>
      <vt:lpstr>TEORI-TEORI KESADARAN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Acer1</dc:creator>
  <cp:lastModifiedBy>Acer1</cp:lastModifiedBy>
  <cp:revision>7</cp:revision>
  <dcterms:modified xsi:type="dcterms:W3CDTF">2021-11-09T14:22:41Z</dcterms:modified>
</cp:coreProperties>
</file>