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4" r:id="rId3"/>
    <p:sldId id="275" r:id="rId4"/>
    <p:sldId id="276" r:id="rId5"/>
    <p:sldId id="258" r:id="rId6"/>
    <p:sldId id="259" r:id="rId7"/>
    <p:sldId id="257" r:id="rId8"/>
    <p:sldId id="277" r:id="rId9"/>
    <p:sldId id="278" r:id="rId10"/>
    <p:sldId id="279" r:id="rId11"/>
    <p:sldId id="280" r:id="rId12"/>
    <p:sldId id="281" r:id="rId13"/>
    <p:sldId id="282" r:id="rId14"/>
    <p:sldId id="283" r:id="rId15"/>
    <p:sldId id="284" r:id="rId16"/>
    <p:sldId id="261" r:id="rId17"/>
    <p:sldId id="285" r:id="rId18"/>
    <p:sldId id="286" r:id="rId19"/>
    <p:sldId id="287" r:id="rId20"/>
    <p:sldId id="288" r:id="rId21"/>
    <p:sldId id="289" r:id="rId22"/>
    <p:sldId id="290" r:id="rId23"/>
    <p:sldId id="291" r:id="rId24"/>
    <p:sldId id="292" r:id="rId25"/>
    <p:sldId id="262" r:id="rId26"/>
    <p:sldId id="263" r:id="rId27"/>
    <p:sldId id="264" r:id="rId28"/>
    <p:sldId id="293" r:id="rId29"/>
    <p:sldId id="265" r:id="rId30"/>
    <p:sldId id="266" r:id="rId31"/>
    <p:sldId id="267" r:id="rId32"/>
    <p:sldId id="270" r:id="rId33"/>
    <p:sldId id="268" r:id="rId34"/>
    <p:sldId id="269" r:id="rId35"/>
    <p:sldId id="271" r:id="rId36"/>
    <p:sldId id="272" r:id="rId37"/>
    <p:sldId id="273" r:id="rId3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5/10/relationships/revisionInfo" Target="revisionInfo.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D524368-DFDC-4AA5-B87F-39846556E3A6}" type="datetimeFigureOut">
              <a:rPr lang="en-US" smtClean="0"/>
              <a:t>8/14/2019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072716-4774-43E6-875B-901046E45833}" type="slidenum">
              <a:rPr lang="en-US" smtClean="0"/>
              <a:t>‹#›</a:t>
            </a:fld>
            <a:endParaRPr lang="en-US"/>
          </a:p>
        </p:txBody>
      </p:sp>
    </p:spTree>
    <p:extLst>
      <p:ext uri="{BB962C8B-B14F-4D97-AF65-F5344CB8AC3E}">
        <p14:creationId xmlns:p14="http://schemas.microsoft.com/office/powerpoint/2010/main" val="24636579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D524368-DFDC-4AA5-B87F-39846556E3A6}" type="datetimeFigureOut">
              <a:rPr lang="en-US" smtClean="0"/>
              <a:t>8/14/2019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072716-4774-43E6-875B-901046E45833}" type="slidenum">
              <a:rPr lang="en-US" smtClean="0"/>
              <a:t>‹#›</a:t>
            </a:fld>
            <a:endParaRPr lang="en-US"/>
          </a:p>
        </p:txBody>
      </p:sp>
    </p:spTree>
    <p:extLst>
      <p:ext uri="{BB962C8B-B14F-4D97-AF65-F5344CB8AC3E}">
        <p14:creationId xmlns:p14="http://schemas.microsoft.com/office/powerpoint/2010/main" val="13510457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D524368-DFDC-4AA5-B87F-39846556E3A6}" type="datetimeFigureOut">
              <a:rPr lang="en-US" smtClean="0"/>
              <a:t>8/14/2019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072716-4774-43E6-875B-901046E45833}" type="slidenum">
              <a:rPr lang="en-US" smtClean="0"/>
              <a:t>‹#›</a:t>
            </a:fld>
            <a:endParaRPr lang="en-US"/>
          </a:p>
        </p:txBody>
      </p:sp>
    </p:spTree>
    <p:extLst>
      <p:ext uri="{BB962C8B-B14F-4D97-AF65-F5344CB8AC3E}">
        <p14:creationId xmlns:p14="http://schemas.microsoft.com/office/powerpoint/2010/main" val="33954673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D524368-DFDC-4AA5-B87F-39846556E3A6}" type="datetimeFigureOut">
              <a:rPr lang="en-US" smtClean="0"/>
              <a:t>8/14/2019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072716-4774-43E6-875B-901046E45833}" type="slidenum">
              <a:rPr lang="en-US" smtClean="0"/>
              <a:t>‹#›</a:t>
            </a:fld>
            <a:endParaRPr lang="en-US"/>
          </a:p>
        </p:txBody>
      </p:sp>
    </p:spTree>
    <p:extLst>
      <p:ext uri="{BB962C8B-B14F-4D97-AF65-F5344CB8AC3E}">
        <p14:creationId xmlns:p14="http://schemas.microsoft.com/office/powerpoint/2010/main" val="2047770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D524368-DFDC-4AA5-B87F-39846556E3A6}" type="datetimeFigureOut">
              <a:rPr lang="en-US" smtClean="0"/>
              <a:t>8/14/2019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072716-4774-43E6-875B-901046E45833}" type="slidenum">
              <a:rPr lang="en-US" smtClean="0"/>
              <a:t>‹#›</a:t>
            </a:fld>
            <a:endParaRPr lang="en-US"/>
          </a:p>
        </p:txBody>
      </p:sp>
    </p:spTree>
    <p:extLst>
      <p:ext uri="{BB962C8B-B14F-4D97-AF65-F5344CB8AC3E}">
        <p14:creationId xmlns:p14="http://schemas.microsoft.com/office/powerpoint/2010/main" val="1655068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D524368-DFDC-4AA5-B87F-39846556E3A6}" type="datetimeFigureOut">
              <a:rPr lang="en-US" smtClean="0"/>
              <a:t>8/14/2019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072716-4774-43E6-875B-901046E45833}" type="slidenum">
              <a:rPr lang="en-US" smtClean="0"/>
              <a:t>‹#›</a:t>
            </a:fld>
            <a:endParaRPr lang="en-US"/>
          </a:p>
        </p:txBody>
      </p:sp>
    </p:spTree>
    <p:extLst>
      <p:ext uri="{BB962C8B-B14F-4D97-AF65-F5344CB8AC3E}">
        <p14:creationId xmlns:p14="http://schemas.microsoft.com/office/powerpoint/2010/main" val="1187337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D524368-DFDC-4AA5-B87F-39846556E3A6}" type="datetimeFigureOut">
              <a:rPr lang="en-US" smtClean="0"/>
              <a:t>8/14/2019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072716-4774-43E6-875B-901046E45833}" type="slidenum">
              <a:rPr lang="en-US" smtClean="0"/>
              <a:t>‹#›</a:t>
            </a:fld>
            <a:endParaRPr lang="en-US"/>
          </a:p>
        </p:txBody>
      </p:sp>
    </p:spTree>
    <p:extLst>
      <p:ext uri="{BB962C8B-B14F-4D97-AF65-F5344CB8AC3E}">
        <p14:creationId xmlns:p14="http://schemas.microsoft.com/office/powerpoint/2010/main" val="13711219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D524368-DFDC-4AA5-B87F-39846556E3A6}" type="datetimeFigureOut">
              <a:rPr lang="en-US" smtClean="0"/>
              <a:t>8/14/2019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072716-4774-43E6-875B-901046E45833}" type="slidenum">
              <a:rPr lang="en-US" smtClean="0"/>
              <a:t>‹#›</a:t>
            </a:fld>
            <a:endParaRPr lang="en-US"/>
          </a:p>
        </p:txBody>
      </p:sp>
    </p:spTree>
    <p:extLst>
      <p:ext uri="{BB962C8B-B14F-4D97-AF65-F5344CB8AC3E}">
        <p14:creationId xmlns:p14="http://schemas.microsoft.com/office/powerpoint/2010/main" val="27583340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524368-DFDC-4AA5-B87F-39846556E3A6}" type="datetimeFigureOut">
              <a:rPr lang="en-US" smtClean="0"/>
              <a:t>8/14/2019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072716-4774-43E6-875B-901046E45833}" type="slidenum">
              <a:rPr lang="en-US" smtClean="0"/>
              <a:t>‹#›</a:t>
            </a:fld>
            <a:endParaRPr lang="en-US"/>
          </a:p>
        </p:txBody>
      </p:sp>
    </p:spTree>
    <p:extLst>
      <p:ext uri="{BB962C8B-B14F-4D97-AF65-F5344CB8AC3E}">
        <p14:creationId xmlns:p14="http://schemas.microsoft.com/office/powerpoint/2010/main" val="2382706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D524368-DFDC-4AA5-B87F-39846556E3A6}" type="datetimeFigureOut">
              <a:rPr lang="en-US" smtClean="0"/>
              <a:t>8/14/2019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072716-4774-43E6-875B-901046E45833}" type="slidenum">
              <a:rPr lang="en-US" smtClean="0"/>
              <a:t>‹#›</a:t>
            </a:fld>
            <a:endParaRPr lang="en-US"/>
          </a:p>
        </p:txBody>
      </p:sp>
    </p:spTree>
    <p:extLst>
      <p:ext uri="{BB962C8B-B14F-4D97-AF65-F5344CB8AC3E}">
        <p14:creationId xmlns:p14="http://schemas.microsoft.com/office/powerpoint/2010/main" val="3785005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D524368-DFDC-4AA5-B87F-39846556E3A6}" type="datetimeFigureOut">
              <a:rPr lang="en-US" smtClean="0"/>
              <a:t>8/14/2019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072716-4774-43E6-875B-901046E45833}" type="slidenum">
              <a:rPr lang="en-US" smtClean="0"/>
              <a:t>‹#›</a:t>
            </a:fld>
            <a:endParaRPr lang="en-US"/>
          </a:p>
        </p:txBody>
      </p:sp>
    </p:spTree>
    <p:extLst>
      <p:ext uri="{BB962C8B-B14F-4D97-AF65-F5344CB8AC3E}">
        <p14:creationId xmlns:p14="http://schemas.microsoft.com/office/powerpoint/2010/main" val="20701964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524368-DFDC-4AA5-B87F-39846556E3A6}" type="datetimeFigureOut">
              <a:rPr lang="en-US" smtClean="0"/>
              <a:t>8/14/2019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072716-4774-43E6-875B-901046E45833}" type="slidenum">
              <a:rPr lang="en-US" smtClean="0"/>
              <a:t>‹#›</a:t>
            </a:fld>
            <a:endParaRPr lang="en-US"/>
          </a:p>
        </p:txBody>
      </p:sp>
    </p:spTree>
    <p:extLst>
      <p:ext uri="{BB962C8B-B14F-4D97-AF65-F5344CB8AC3E}">
        <p14:creationId xmlns:p14="http://schemas.microsoft.com/office/powerpoint/2010/main" val="12502484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agussiswoyo.com/kewarganegaraan/pengertian-contoh-dan-syarat-peraturan-yang-baik/"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08090" y="1214437"/>
            <a:ext cx="9144000" cy="2387601"/>
          </a:xfrm>
        </p:spPr>
        <p:txBody>
          <a:bodyPr/>
          <a:lstStyle/>
          <a:p>
            <a:r>
              <a:rPr lang="en-US" dirty="0">
                <a:latin typeface="Times New Roman" panose="02020603050405020304" pitchFamily="18" charset="0"/>
                <a:cs typeface="Times New Roman" panose="02020603050405020304" pitchFamily="18" charset="0"/>
              </a:rPr>
              <a:t>KONSTITUSI DAN REGULASI</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0087844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797540-68B2-4652-9FDC-FDEE7B9554D4}"/>
              </a:ext>
            </a:extLst>
          </p:cNvPr>
          <p:cNvSpPr>
            <a:spLocks noGrp="1"/>
          </p:cNvSpPr>
          <p:nvPr>
            <p:ph type="title"/>
          </p:nvPr>
        </p:nvSpPr>
        <p:spPr>
          <a:xfrm>
            <a:off x="838200" y="365125"/>
            <a:ext cx="10515600" cy="1124461"/>
          </a:xfrm>
        </p:spPr>
        <p:txBody>
          <a:bodyPr/>
          <a:lstStyle/>
          <a:p>
            <a:pPr algn="ctr"/>
            <a:r>
              <a:rPr lang="en-US" dirty="0"/>
              <a:t>LANJUTAN…</a:t>
            </a:r>
          </a:p>
        </p:txBody>
      </p:sp>
      <p:sp>
        <p:nvSpPr>
          <p:cNvPr id="3" name="Content Placeholder 2">
            <a:extLst>
              <a:ext uri="{FF2B5EF4-FFF2-40B4-BE49-F238E27FC236}">
                <a16:creationId xmlns:a16="http://schemas.microsoft.com/office/drawing/2014/main" id="{7D2B59C0-52B8-40C3-96AE-60A35A2B9518}"/>
              </a:ext>
            </a:extLst>
          </p:cNvPr>
          <p:cNvSpPr>
            <a:spLocks noGrp="1"/>
          </p:cNvSpPr>
          <p:nvPr>
            <p:ph idx="1"/>
          </p:nvPr>
        </p:nvSpPr>
        <p:spPr>
          <a:xfrm>
            <a:off x="838200" y="1696065"/>
            <a:ext cx="10515600" cy="4480898"/>
          </a:xfrm>
        </p:spPr>
        <p:txBody>
          <a:bodyPr/>
          <a:lstStyle/>
          <a:p>
            <a:r>
              <a:rPr lang="id-ID" sz="4400" dirty="0"/>
              <a:t>H. Rahman mengklasifikasi konstitusi dalam dua bagian yaitu:</a:t>
            </a:r>
          </a:p>
          <a:p>
            <a:pPr marL="0" indent="0">
              <a:buNone/>
            </a:pPr>
            <a:r>
              <a:rPr lang="en-US" sz="4400" i="1" dirty="0"/>
              <a:t>a) Written Constitution</a:t>
            </a:r>
          </a:p>
          <a:p>
            <a:pPr marL="0" indent="0">
              <a:buNone/>
            </a:pPr>
            <a:r>
              <a:rPr lang="en-US" sz="4400" i="1" dirty="0"/>
              <a:t>b) Unwritten Constitution</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3186167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C1293A-3374-4322-8243-94B56444EFEC}"/>
              </a:ext>
            </a:extLst>
          </p:cNvPr>
          <p:cNvSpPr>
            <a:spLocks noGrp="1"/>
          </p:cNvSpPr>
          <p:nvPr>
            <p:ph type="title"/>
          </p:nvPr>
        </p:nvSpPr>
        <p:spPr>
          <a:xfrm>
            <a:off x="838200" y="365125"/>
            <a:ext cx="10515600" cy="844243"/>
          </a:xfrm>
        </p:spPr>
        <p:txBody>
          <a:bodyPr/>
          <a:lstStyle/>
          <a:p>
            <a:pPr algn="ctr"/>
            <a:r>
              <a:rPr lang="en-US" dirty="0"/>
              <a:t>LANJUTAN…</a:t>
            </a:r>
          </a:p>
        </p:txBody>
      </p:sp>
      <p:sp>
        <p:nvSpPr>
          <p:cNvPr id="3" name="Content Placeholder 2">
            <a:extLst>
              <a:ext uri="{FF2B5EF4-FFF2-40B4-BE49-F238E27FC236}">
                <a16:creationId xmlns:a16="http://schemas.microsoft.com/office/drawing/2014/main" id="{C7611518-9837-44D2-BB8A-72E41EC940EA}"/>
              </a:ext>
            </a:extLst>
          </p:cNvPr>
          <p:cNvSpPr>
            <a:spLocks noGrp="1"/>
          </p:cNvSpPr>
          <p:nvPr>
            <p:ph idx="1"/>
          </p:nvPr>
        </p:nvSpPr>
        <p:spPr>
          <a:xfrm>
            <a:off x="838200" y="1209368"/>
            <a:ext cx="10515600" cy="4967595"/>
          </a:xfrm>
        </p:spPr>
        <p:txBody>
          <a:bodyPr/>
          <a:lstStyle/>
          <a:p>
            <a:r>
              <a:rPr lang="en-US" sz="3400" i="1" dirty="0"/>
              <a:t>A Written Constitution</a:t>
            </a:r>
          </a:p>
          <a:p>
            <a:pPr marL="0" indent="0">
              <a:buNone/>
            </a:pPr>
            <a:r>
              <a:rPr lang="en-US" sz="3400" i="1" dirty="0"/>
              <a:t>Is one of which most of the fundamental organization are written down in a document or a series of documents.</a:t>
            </a:r>
          </a:p>
          <a:p>
            <a:pPr marL="0" indent="0">
              <a:buNone/>
            </a:pPr>
            <a:r>
              <a:rPr lang="en-US" sz="3400" i="1" dirty="0"/>
              <a:t>For example, the constitution of the USA, France and India: in each of these constitutions. The fundamental principles concerning the legislature the executive and the Judiciary and their powers, the fundamental rights of their citizen and lastly provisions regarding the amendment of the constitution itself are clearly written down in a document</a:t>
            </a:r>
          </a:p>
          <a:p>
            <a:pPr marL="0" indent="0">
              <a:buNone/>
            </a:pPr>
            <a:endParaRPr lang="en-US" dirty="0"/>
          </a:p>
        </p:txBody>
      </p:sp>
    </p:spTree>
    <p:extLst>
      <p:ext uri="{BB962C8B-B14F-4D97-AF65-F5344CB8AC3E}">
        <p14:creationId xmlns:p14="http://schemas.microsoft.com/office/powerpoint/2010/main" val="36459219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666E3F-8913-47D3-AE76-A2F649F07404}"/>
              </a:ext>
            </a:extLst>
          </p:cNvPr>
          <p:cNvSpPr>
            <a:spLocks noGrp="1"/>
          </p:cNvSpPr>
          <p:nvPr>
            <p:ph type="title"/>
          </p:nvPr>
        </p:nvSpPr>
        <p:spPr>
          <a:xfrm>
            <a:off x="838200" y="365125"/>
            <a:ext cx="10515600" cy="932733"/>
          </a:xfrm>
        </p:spPr>
        <p:txBody>
          <a:bodyPr/>
          <a:lstStyle/>
          <a:p>
            <a:pPr algn="ctr"/>
            <a:r>
              <a:rPr lang="en-US" dirty="0"/>
              <a:t>LANJUTAN…</a:t>
            </a:r>
          </a:p>
        </p:txBody>
      </p:sp>
      <p:sp>
        <p:nvSpPr>
          <p:cNvPr id="3" name="Content Placeholder 2">
            <a:extLst>
              <a:ext uri="{FF2B5EF4-FFF2-40B4-BE49-F238E27FC236}">
                <a16:creationId xmlns:a16="http://schemas.microsoft.com/office/drawing/2014/main" id="{527B1691-EDC7-4A23-858F-04D238AE52C2}"/>
              </a:ext>
            </a:extLst>
          </p:cNvPr>
          <p:cNvSpPr>
            <a:spLocks noGrp="1"/>
          </p:cNvSpPr>
          <p:nvPr>
            <p:ph idx="1"/>
          </p:nvPr>
        </p:nvSpPr>
        <p:spPr>
          <a:xfrm>
            <a:off x="838200" y="1445342"/>
            <a:ext cx="10515600" cy="4731621"/>
          </a:xfrm>
        </p:spPr>
        <p:txBody>
          <a:bodyPr/>
          <a:lstStyle/>
          <a:p>
            <a:r>
              <a:rPr lang="en-US" sz="3600" i="1" dirty="0"/>
              <a:t>An Unwritten Constitution</a:t>
            </a:r>
          </a:p>
          <a:p>
            <a:pPr marL="0" indent="0">
              <a:buNone/>
            </a:pPr>
            <a:r>
              <a:rPr lang="en-US" sz="3600" i="1" dirty="0"/>
              <a:t>Is one of which most of the fundamental principles are not written down or codified in a document or documents. These are mainly found usages, customs, traditions and conventions of the country. The constitution of Britain is a striking example of this type of constitution</a:t>
            </a:r>
          </a:p>
          <a:p>
            <a:pPr marL="0" indent="0">
              <a:buNone/>
            </a:pPr>
            <a:endParaRPr lang="en-US" dirty="0"/>
          </a:p>
        </p:txBody>
      </p:sp>
    </p:spTree>
    <p:extLst>
      <p:ext uri="{BB962C8B-B14F-4D97-AF65-F5344CB8AC3E}">
        <p14:creationId xmlns:p14="http://schemas.microsoft.com/office/powerpoint/2010/main" val="18995841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69C5A9-14D3-4E4C-A481-BE801D1FF7E0}"/>
              </a:ext>
            </a:extLst>
          </p:cNvPr>
          <p:cNvSpPr>
            <a:spLocks noGrp="1"/>
          </p:cNvSpPr>
          <p:nvPr>
            <p:ph type="title"/>
          </p:nvPr>
        </p:nvSpPr>
        <p:spPr>
          <a:xfrm>
            <a:off x="838200" y="365126"/>
            <a:ext cx="10515600" cy="1198204"/>
          </a:xfrm>
        </p:spPr>
        <p:txBody>
          <a:bodyPr/>
          <a:lstStyle/>
          <a:p>
            <a:pPr algn="ctr"/>
            <a:r>
              <a:rPr lang="en-US" dirty="0"/>
              <a:t>LANJUTAN…</a:t>
            </a:r>
          </a:p>
        </p:txBody>
      </p:sp>
      <p:sp>
        <p:nvSpPr>
          <p:cNvPr id="3" name="Content Placeholder 2">
            <a:extLst>
              <a:ext uri="{FF2B5EF4-FFF2-40B4-BE49-F238E27FC236}">
                <a16:creationId xmlns:a16="http://schemas.microsoft.com/office/drawing/2014/main" id="{C715F5AF-E95F-4875-933B-9A6C6E441055}"/>
              </a:ext>
            </a:extLst>
          </p:cNvPr>
          <p:cNvSpPr>
            <a:spLocks noGrp="1"/>
          </p:cNvSpPr>
          <p:nvPr>
            <p:ph idx="1"/>
          </p:nvPr>
        </p:nvSpPr>
        <p:spPr>
          <a:xfrm>
            <a:off x="838200" y="1563330"/>
            <a:ext cx="10515600" cy="4613633"/>
          </a:xfrm>
        </p:spPr>
        <p:txBody>
          <a:bodyPr/>
          <a:lstStyle/>
          <a:p>
            <a:r>
              <a:rPr lang="id-ID" sz="3600" dirty="0"/>
              <a:t>Akan tetapi menurut H. Rahman klasifikasi konstitusi tertulis dan tidak tertulis tidaklah ilmiah dan komprehensif. Ia memandangnya sebagai “misleading”. Alasan H. Rahman karena “every written constitution has some unwritten element, and every unwritten constitution has some written element”. Dalam konstitusi USA dan Inggris Raya memuat kedua elemen itu (</a:t>
            </a:r>
            <a:r>
              <a:rPr lang="id-ID" sz="3600" i="1" dirty="0"/>
              <a:t>the written </a:t>
            </a:r>
            <a:r>
              <a:rPr lang="id-ID" sz="3600" dirty="0"/>
              <a:t>dan </a:t>
            </a:r>
            <a:r>
              <a:rPr lang="id-ID" sz="3600" i="1" dirty="0"/>
              <a:t>unwritten</a:t>
            </a:r>
            <a:r>
              <a:rPr lang="id-ID" sz="3600" dirty="0"/>
              <a:t>).</a:t>
            </a:r>
          </a:p>
          <a:p>
            <a:pPr marL="0" indent="0">
              <a:buNone/>
            </a:pPr>
            <a:endParaRPr lang="en-US" dirty="0"/>
          </a:p>
        </p:txBody>
      </p:sp>
    </p:spTree>
    <p:extLst>
      <p:ext uri="{BB962C8B-B14F-4D97-AF65-F5344CB8AC3E}">
        <p14:creationId xmlns:p14="http://schemas.microsoft.com/office/powerpoint/2010/main" val="39565681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1DADD-10DB-4052-B3BD-67A460FED055}"/>
              </a:ext>
            </a:extLst>
          </p:cNvPr>
          <p:cNvSpPr>
            <a:spLocks noGrp="1"/>
          </p:cNvSpPr>
          <p:nvPr>
            <p:ph type="title"/>
          </p:nvPr>
        </p:nvSpPr>
        <p:spPr>
          <a:xfrm>
            <a:off x="838200" y="365126"/>
            <a:ext cx="10515600" cy="814746"/>
          </a:xfrm>
        </p:spPr>
        <p:txBody>
          <a:bodyPr/>
          <a:lstStyle/>
          <a:p>
            <a:pPr algn="ctr"/>
            <a:r>
              <a:rPr lang="en-US" dirty="0"/>
              <a:t>TUJUAN KONSTITUSI </a:t>
            </a:r>
          </a:p>
        </p:txBody>
      </p:sp>
      <p:sp>
        <p:nvSpPr>
          <p:cNvPr id="3" name="Content Placeholder 2">
            <a:extLst>
              <a:ext uri="{FF2B5EF4-FFF2-40B4-BE49-F238E27FC236}">
                <a16:creationId xmlns:a16="http://schemas.microsoft.com/office/drawing/2014/main" id="{86B20332-31B4-49AA-AF9F-62ACF231F0AC}"/>
              </a:ext>
            </a:extLst>
          </p:cNvPr>
          <p:cNvSpPr>
            <a:spLocks noGrp="1"/>
          </p:cNvSpPr>
          <p:nvPr>
            <p:ph idx="1"/>
          </p:nvPr>
        </p:nvSpPr>
        <p:spPr>
          <a:xfrm>
            <a:off x="838200" y="1179872"/>
            <a:ext cx="10515600" cy="4997091"/>
          </a:xfrm>
        </p:spPr>
        <p:txBody>
          <a:bodyPr>
            <a:normAutofit lnSpcReduction="10000"/>
          </a:bodyPr>
          <a:lstStyle/>
          <a:p>
            <a:pPr marL="0" indent="0">
              <a:buNone/>
            </a:pPr>
            <a:r>
              <a:rPr lang="en-US" dirty="0"/>
              <a:t>1.</a:t>
            </a:r>
            <a:r>
              <a:rPr lang="id-ID" dirty="0"/>
              <a:t> Untuk membatasi tindakan sewenang-wenang pemerintah, menjamin hak-hak rakyat yang diperintah dan menetapkan pelaksanaan kekuasaan yang berdaulat (C.F. Strong)</a:t>
            </a:r>
          </a:p>
          <a:p>
            <a:endParaRPr lang="id-ID" dirty="0"/>
          </a:p>
          <a:p>
            <a:pPr marL="0" indent="0">
              <a:buNone/>
            </a:pPr>
            <a:r>
              <a:rPr lang="id-ID" dirty="0"/>
              <a:t>2. Konstitusi sbg hukum tertinggi dalam negara, maka tujuan tertinggi itu adalah:</a:t>
            </a:r>
          </a:p>
          <a:p>
            <a:r>
              <a:rPr lang="id-ID" dirty="0"/>
              <a:t>Keadilan</a:t>
            </a:r>
          </a:p>
          <a:p>
            <a:r>
              <a:rPr lang="id-ID" dirty="0"/>
              <a:t>Ketertiban</a:t>
            </a:r>
          </a:p>
          <a:p>
            <a:r>
              <a:rPr lang="id-ID" dirty="0"/>
              <a:t>Perwujudan nilai-nilai ideal seperti kemerdekaan atau kebebasan dan kesejahteraan atau kemakmuran bersama </a:t>
            </a:r>
          </a:p>
          <a:p>
            <a:pPr marL="0" indent="0">
              <a:buNone/>
            </a:pPr>
            <a:r>
              <a:rPr lang="id-ID" dirty="0"/>
              <a:t>(Prof. Dr. Jimly Asshiddiqie)</a:t>
            </a:r>
          </a:p>
          <a:p>
            <a:pPr marL="0" indent="0">
              <a:buNone/>
            </a:pPr>
            <a:endParaRPr lang="id-ID" dirty="0"/>
          </a:p>
        </p:txBody>
      </p:sp>
    </p:spTree>
    <p:extLst>
      <p:ext uri="{BB962C8B-B14F-4D97-AF65-F5344CB8AC3E}">
        <p14:creationId xmlns:p14="http://schemas.microsoft.com/office/powerpoint/2010/main" val="24346240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26C63-191A-450F-BC03-9DEE254E7F24}"/>
              </a:ext>
            </a:extLst>
          </p:cNvPr>
          <p:cNvSpPr>
            <a:spLocks noGrp="1"/>
          </p:cNvSpPr>
          <p:nvPr>
            <p:ph type="title"/>
          </p:nvPr>
        </p:nvSpPr>
        <p:spPr>
          <a:xfrm>
            <a:off x="838200" y="365126"/>
            <a:ext cx="10515600" cy="1198204"/>
          </a:xfrm>
        </p:spPr>
        <p:txBody>
          <a:bodyPr/>
          <a:lstStyle/>
          <a:p>
            <a:pPr algn="ctr"/>
            <a:r>
              <a:rPr lang="en-US" dirty="0"/>
              <a:t>LANJUTAN…</a:t>
            </a:r>
          </a:p>
        </p:txBody>
      </p:sp>
      <p:sp>
        <p:nvSpPr>
          <p:cNvPr id="3" name="Content Placeholder 2">
            <a:extLst>
              <a:ext uri="{FF2B5EF4-FFF2-40B4-BE49-F238E27FC236}">
                <a16:creationId xmlns:a16="http://schemas.microsoft.com/office/drawing/2014/main" id="{C73955DE-A367-4DC3-94CD-8205EB432E9B}"/>
              </a:ext>
            </a:extLst>
          </p:cNvPr>
          <p:cNvSpPr>
            <a:spLocks noGrp="1"/>
          </p:cNvSpPr>
          <p:nvPr>
            <p:ph idx="1"/>
          </p:nvPr>
        </p:nvSpPr>
        <p:spPr>
          <a:xfrm>
            <a:off x="838200" y="1784555"/>
            <a:ext cx="10515600" cy="4392408"/>
          </a:xfrm>
        </p:spPr>
        <p:txBody>
          <a:bodyPr/>
          <a:lstStyle/>
          <a:p>
            <a:r>
              <a:rPr lang="id-ID" sz="3600" dirty="0"/>
              <a:t>Tujuan Konstitusi:</a:t>
            </a:r>
          </a:p>
          <a:p>
            <a:pPr marL="0" indent="0">
              <a:buNone/>
            </a:pPr>
            <a:r>
              <a:rPr lang="id-ID" sz="3600" dirty="0"/>
              <a:t>i.  Kekuasaan</a:t>
            </a:r>
          </a:p>
          <a:p>
            <a:pPr marL="0" indent="0">
              <a:buNone/>
            </a:pPr>
            <a:r>
              <a:rPr lang="id-ID" sz="3600" dirty="0"/>
              <a:t>ii. Perdamaian, Keamanan, dan Ketertiban</a:t>
            </a:r>
          </a:p>
          <a:p>
            <a:pPr marL="0" indent="0">
              <a:buNone/>
            </a:pPr>
            <a:r>
              <a:rPr lang="id-ID" sz="3600" dirty="0"/>
              <a:t>iii. Kemerdekaan</a:t>
            </a:r>
          </a:p>
          <a:p>
            <a:pPr marL="0" indent="0">
              <a:buNone/>
            </a:pPr>
            <a:r>
              <a:rPr lang="id-ID" sz="3600" dirty="0"/>
              <a:t>iv. Keadilan</a:t>
            </a:r>
          </a:p>
          <a:p>
            <a:pPr marL="0" indent="0">
              <a:buNone/>
            </a:pPr>
            <a:r>
              <a:rPr lang="id-ID" sz="3600" dirty="0"/>
              <a:t>v. Kesejahteraan dan Kebahagiaan</a:t>
            </a:r>
          </a:p>
          <a:p>
            <a:pPr marL="0" indent="0">
              <a:buNone/>
            </a:pPr>
            <a:r>
              <a:rPr lang="id-ID" sz="3600" dirty="0"/>
              <a:t>(G.S. Diponolo) </a:t>
            </a:r>
          </a:p>
          <a:p>
            <a:pPr marL="0" indent="0">
              <a:buNone/>
            </a:pPr>
            <a:endParaRPr lang="id-ID" dirty="0"/>
          </a:p>
        </p:txBody>
      </p:sp>
    </p:spTree>
    <p:extLst>
      <p:ext uri="{BB962C8B-B14F-4D97-AF65-F5344CB8AC3E}">
        <p14:creationId xmlns:p14="http://schemas.microsoft.com/office/powerpoint/2010/main" val="10090891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KEDUDUKAN KONSTITUSI</a:t>
            </a:r>
          </a:p>
        </p:txBody>
      </p:sp>
      <p:sp>
        <p:nvSpPr>
          <p:cNvPr id="3" name="Content Placeholder 2"/>
          <p:cNvSpPr>
            <a:spLocks noGrp="1"/>
          </p:cNvSpPr>
          <p:nvPr>
            <p:ph idx="1"/>
          </p:nvPr>
        </p:nvSpPr>
        <p:spPr/>
        <p:txBody>
          <a:bodyPr>
            <a:normAutofit/>
          </a:bodyPr>
          <a:lstStyle/>
          <a:p>
            <a:r>
              <a:rPr lang="id-ID" sz="3600" dirty="0">
                <a:latin typeface="Times New Roman" panose="02020603050405020304" pitchFamily="18" charset="0"/>
                <a:cs typeface="Times New Roman" panose="02020603050405020304" pitchFamily="18" charset="0"/>
              </a:rPr>
              <a:t>Konstitusi berkedudukan sebagai hukum dasar dan sekaligus hukum tertinggi dalam suatu negara. </a:t>
            </a:r>
          </a:p>
          <a:p>
            <a:r>
              <a:rPr lang="id-ID" sz="3600" dirty="0">
                <a:latin typeface="Times New Roman" panose="02020603050405020304" pitchFamily="18" charset="0"/>
                <a:cs typeface="Times New Roman" panose="02020603050405020304" pitchFamily="18" charset="0"/>
              </a:rPr>
              <a:t>Konstitusi menjadi dasar dan sumber bagi peraturan perundangan lain yang ada dalam suatu negara. </a:t>
            </a:r>
          </a:p>
          <a:p>
            <a:r>
              <a:rPr lang="id-ID" sz="3600" dirty="0">
                <a:latin typeface="Times New Roman" panose="02020603050405020304" pitchFamily="18" charset="0"/>
                <a:cs typeface="Times New Roman" panose="02020603050405020304" pitchFamily="18" charset="0"/>
              </a:rPr>
              <a:t>Konstitusi berkedudukan paling tinggi dalam tata urutan peraturan perundangan satu negara.</a:t>
            </a:r>
          </a:p>
        </p:txBody>
      </p:sp>
    </p:spTree>
    <p:extLst>
      <p:ext uri="{BB962C8B-B14F-4D97-AF65-F5344CB8AC3E}">
        <p14:creationId xmlns:p14="http://schemas.microsoft.com/office/powerpoint/2010/main" val="854543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E13F65-DAA0-4B98-811F-59E46EDC5936}"/>
              </a:ext>
            </a:extLst>
          </p:cNvPr>
          <p:cNvSpPr>
            <a:spLocks noGrp="1"/>
          </p:cNvSpPr>
          <p:nvPr>
            <p:ph type="title"/>
          </p:nvPr>
        </p:nvSpPr>
        <p:spPr/>
        <p:txBody>
          <a:bodyPr/>
          <a:lstStyle/>
          <a:p>
            <a:pPr algn="ctr"/>
            <a:r>
              <a:rPr lang="en-US" dirty="0"/>
              <a:t>SIFAT KONSTITUSI</a:t>
            </a:r>
          </a:p>
        </p:txBody>
      </p:sp>
      <p:sp>
        <p:nvSpPr>
          <p:cNvPr id="3" name="Content Placeholder 2">
            <a:extLst>
              <a:ext uri="{FF2B5EF4-FFF2-40B4-BE49-F238E27FC236}">
                <a16:creationId xmlns:a16="http://schemas.microsoft.com/office/drawing/2014/main" id="{BEB47C33-39C6-4CCF-877E-45DFF11D8369}"/>
              </a:ext>
            </a:extLst>
          </p:cNvPr>
          <p:cNvSpPr>
            <a:spLocks noGrp="1"/>
          </p:cNvSpPr>
          <p:nvPr>
            <p:ph idx="1"/>
          </p:nvPr>
        </p:nvSpPr>
        <p:spPr/>
        <p:txBody>
          <a:bodyPr>
            <a:normAutofit lnSpcReduction="10000"/>
          </a:bodyPr>
          <a:lstStyle/>
          <a:p>
            <a:pPr marL="0" indent="0">
              <a:buNone/>
            </a:pPr>
            <a:r>
              <a:rPr lang="en-US" dirty="0"/>
              <a:t>1. </a:t>
            </a:r>
            <a:r>
              <a:rPr lang="id-ID" dirty="0"/>
              <a:t>Bersifat Fle</a:t>
            </a:r>
            <a:r>
              <a:rPr lang="en-US" dirty="0" err="1"/>
              <a:t>ks</a:t>
            </a:r>
            <a:r>
              <a:rPr lang="id-ID" dirty="0" smtClean="0"/>
              <a:t>ib</a:t>
            </a:r>
            <a:r>
              <a:rPr lang="en-US" dirty="0" smtClean="0"/>
              <a:t>e</a:t>
            </a:r>
            <a:r>
              <a:rPr lang="id-ID" dirty="0" smtClean="0"/>
              <a:t>l </a:t>
            </a:r>
            <a:r>
              <a:rPr lang="id-ID" dirty="0"/>
              <a:t>(Luwes)</a:t>
            </a:r>
          </a:p>
          <a:p>
            <a:pPr marL="0" indent="0">
              <a:buNone/>
            </a:pPr>
            <a:r>
              <a:rPr lang="id-ID" dirty="0"/>
              <a:t>2. Bersifat Rigid (Kaku)</a:t>
            </a:r>
          </a:p>
          <a:p>
            <a:pPr marL="0" indent="0">
              <a:buNone/>
            </a:pPr>
            <a:r>
              <a:rPr lang="id-ID" dirty="0"/>
              <a:t>	</a:t>
            </a:r>
          </a:p>
          <a:p>
            <a:pPr marL="0" indent="0">
              <a:buNone/>
            </a:pPr>
            <a:r>
              <a:rPr lang="id-ID" dirty="0"/>
              <a:t>Tol</a:t>
            </a:r>
            <a:r>
              <a:rPr lang="en-US" dirty="0"/>
              <a:t>o</a:t>
            </a:r>
            <a:r>
              <a:rPr lang="id-ID" dirty="0"/>
              <a:t>k ukur untuk menentukan suatu konstitusi bersifat fle</a:t>
            </a:r>
            <a:r>
              <a:rPr lang="en-US" dirty="0" err="1"/>
              <a:t>ks</a:t>
            </a:r>
            <a:r>
              <a:rPr lang="id-ID" dirty="0"/>
              <a:t>ible atau rigid adalah:</a:t>
            </a:r>
          </a:p>
          <a:p>
            <a:r>
              <a:rPr lang="id-ID" dirty="0"/>
              <a:t>Apakah perubahan terhadap suatu konstitusi memerlukan prosedur istimewa (sulit) atau tidak.</a:t>
            </a:r>
          </a:p>
          <a:p>
            <a:r>
              <a:rPr lang="id-ID" dirty="0"/>
              <a:t>Jika perubahan konstitusi tidak memerlukan prosedur istimewa (mudah) maka konstitusi itu fle</a:t>
            </a:r>
            <a:r>
              <a:rPr lang="en-US" dirty="0" err="1"/>
              <a:t>ks</a:t>
            </a:r>
            <a:r>
              <a:rPr lang="id-ID" dirty="0"/>
              <a:t>ible. Jika memerlukan prosedur istimewa (sulit) maka konstitusi itu bersifat rigid.</a:t>
            </a:r>
          </a:p>
          <a:p>
            <a:endParaRPr lang="id-ID" dirty="0"/>
          </a:p>
        </p:txBody>
      </p:sp>
    </p:spTree>
    <p:extLst>
      <p:ext uri="{BB962C8B-B14F-4D97-AF65-F5344CB8AC3E}">
        <p14:creationId xmlns:p14="http://schemas.microsoft.com/office/powerpoint/2010/main" val="322475865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B261D7-B74C-43B1-804F-E23BD6E0D132}"/>
              </a:ext>
            </a:extLst>
          </p:cNvPr>
          <p:cNvSpPr>
            <a:spLocks noGrp="1"/>
          </p:cNvSpPr>
          <p:nvPr>
            <p:ph type="title"/>
          </p:nvPr>
        </p:nvSpPr>
        <p:spPr>
          <a:xfrm>
            <a:off x="838200" y="365126"/>
            <a:ext cx="10515600" cy="976978"/>
          </a:xfrm>
        </p:spPr>
        <p:txBody>
          <a:bodyPr/>
          <a:lstStyle/>
          <a:p>
            <a:pPr algn="ctr"/>
            <a:r>
              <a:rPr lang="en-US" dirty="0"/>
              <a:t>SIFAT KONSTITUSI</a:t>
            </a:r>
          </a:p>
        </p:txBody>
      </p:sp>
      <p:sp>
        <p:nvSpPr>
          <p:cNvPr id="3" name="Content Placeholder 2">
            <a:extLst>
              <a:ext uri="{FF2B5EF4-FFF2-40B4-BE49-F238E27FC236}">
                <a16:creationId xmlns:a16="http://schemas.microsoft.com/office/drawing/2014/main" id="{1C9BBB2B-F3FD-4493-9765-3EE0421A36A0}"/>
              </a:ext>
            </a:extLst>
          </p:cNvPr>
          <p:cNvSpPr>
            <a:spLocks noGrp="1"/>
          </p:cNvSpPr>
          <p:nvPr>
            <p:ph idx="1"/>
          </p:nvPr>
        </p:nvSpPr>
        <p:spPr>
          <a:xfrm>
            <a:off x="838200" y="1342104"/>
            <a:ext cx="10515600" cy="4834859"/>
          </a:xfrm>
        </p:spPr>
        <p:txBody>
          <a:bodyPr/>
          <a:lstStyle/>
          <a:p>
            <a:r>
              <a:rPr lang="id-ID" sz="3000" dirty="0"/>
              <a:t>Konstitusi Inggris dinyatakan fle</a:t>
            </a:r>
            <a:r>
              <a:rPr lang="en-US" sz="3000" dirty="0" err="1"/>
              <a:t>ks</a:t>
            </a:r>
            <a:r>
              <a:rPr lang="id-ID" sz="3000" dirty="0" smtClean="0"/>
              <a:t>ib</a:t>
            </a:r>
            <a:r>
              <a:rPr lang="en-US" sz="3000" dirty="0" smtClean="0"/>
              <a:t>e</a:t>
            </a:r>
            <a:r>
              <a:rPr lang="id-ID" sz="3000" dirty="0" smtClean="0"/>
              <a:t>l. </a:t>
            </a:r>
            <a:r>
              <a:rPr lang="id-ID" sz="3000" dirty="0"/>
              <a:t>Demikian pula konstitusi Italia, karena tidak ada prosedur khusus (istimewa) yang ditetapkan dalam perubahan konstitusi</a:t>
            </a:r>
          </a:p>
          <a:p>
            <a:r>
              <a:rPr lang="id-ID" sz="3000" dirty="0"/>
              <a:t>Konstitusi Perancis bersifat kaku karena mewajibkan adanya prosedur khusus untuk mengubah UUD. Konstitusi AS pun bersifat kaku karena tidak dapat diamandemen tanpa adanya prosedur istimewa.</a:t>
            </a:r>
          </a:p>
          <a:p>
            <a:r>
              <a:rPr lang="id-ID" sz="3000" dirty="0"/>
              <a:t>UUD 1945 adalah konstitusi yang kaku, karena hanya dapat diubah oleh MPR, bukan oleh lembaga legislatif sehari-hari di Indonesia, yaitu DPR bersama Presiden</a:t>
            </a:r>
          </a:p>
          <a:p>
            <a:endParaRPr lang="en-US" dirty="0"/>
          </a:p>
        </p:txBody>
      </p:sp>
    </p:spTree>
    <p:extLst>
      <p:ext uri="{BB962C8B-B14F-4D97-AF65-F5344CB8AC3E}">
        <p14:creationId xmlns:p14="http://schemas.microsoft.com/office/powerpoint/2010/main" val="9592375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3C3ADF-E875-4070-BE64-99EEC41E53B7}"/>
              </a:ext>
            </a:extLst>
          </p:cNvPr>
          <p:cNvSpPr>
            <a:spLocks noGrp="1"/>
          </p:cNvSpPr>
          <p:nvPr>
            <p:ph type="title"/>
          </p:nvPr>
        </p:nvSpPr>
        <p:spPr>
          <a:xfrm>
            <a:off x="838200" y="365126"/>
            <a:ext cx="10515600" cy="814746"/>
          </a:xfrm>
        </p:spPr>
        <p:txBody>
          <a:bodyPr/>
          <a:lstStyle/>
          <a:p>
            <a:pPr algn="ctr"/>
            <a:r>
              <a:rPr lang="en-US" dirty="0"/>
              <a:t>PERGANTIAN KONSTITUSI</a:t>
            </a:r>
          </a:p>
        </p:txBody>
      </p:sp>
      <p:sp>
        <p:nvSpPr>
          <p:cNvPr id="3" name="Content Placeholder 2">
            <a:extLst>
              <a:ext uri="{FF2B5EF4-FFF2-40B4-BE49-F238E27FC236}">
                <a16:creationId xmlns:a16="http://schemas.microsoft.com/office/drawing/2014/main" id="{AA07DC75-B9CA-4A19-A719-54964E3171EB}"/>
              </a:ext>
            </a:extLst>
          </p:cNvPr>
          <p:cNvSpPr>
            <a:spLocks noGrp="1"/>
          </p:cNvSpPr>
          <p:nvPr>
            <p:ph idx="1"/>
          </p:nvPr>
        </p:nvSpPr>
        <p:spPr>
          <a:xfrm>
            <a:off x="838200" y="1179872"/>
            <a:ext cx="10515600" cy="4997091"/>
          </a:xfrm>
        </p:spPr>
        <p:txBody>
          <a:bodyPr/>
          <a:lstStyle/>
          <a:p>
            <a:r>
              <a:rPr lang="id-ID" sz="3000" dirty="0"/>
              <a:t>UUD lama diganti dengan UUD baru (rumusan baru)</a:t>
            </a:r>
          </a:p>
          <a:p>
            <a:r>
              <a:rPr lang="id-ID" sz="3000" dirty="0"/>
              <a:t>Terjadi loncatan konstitusi dari yang lama ke yang baru.</a:t>
            </a:r>
          </a:p>
          <a:p>
            <a:r>
              <a:rPr lang="id-ID" sz="3000" dirty="0"/>
              <a:t>Tahun 1946 Konstitusi Prancis berganti menjadi konstitusi baru Republik Prancis ke-IV</a:t>
            </a:r>
          </a:p>
          <a:p>
            <a:r>
              <a:rPr lang="id-ID" sz="3000" dirty="0"/>
              <a:t>Tahun 1958 diganti lagi dengan menjadi konstitusi baru yang melahirkan Republik Prancis ke-V</a:t>
            </a:r>
          </a:p>
          <a:p>
            <a:r>
              <a:rPr lang="id-ID" sz="3000" dirty="0"/>
              <a:t>Di Indonesia terjadi pergantian konstitusi dari: UUD 1945 ke Konstitusi RIS 1949. Berganti lagi ke UUDS 1950. Berganti lagi ke UUD 1945 setelah Dekrit Presiden 5 Juli 1959.</a:t>
            </a:r>
          </a:p>
          <a:p>
            <a:pPr marL="0" indent="0">
              <a:buNone/>
            </a:pPr>
            <a:endParaRPr lang="en-US" dirty="0"/>
          </a:p>
        </p:txBody>
      </p:sp>
    </p:spTree>
    <p:extLst>
      <p:ext uri="{BB962C8B-B14F-4D97-AF65-F5344CB8AC3E}">
        <p14:creationId xmlns:p14="http://schemas.microsoft.com/office/powerpoint/2010/main" val="20934907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F191BF-C4CD-4925-B6EE-035072A05539}"/>
              </a:ext>
            </a:extLst>
          </p:cNvPr>
          <p:cNvSpPr>
            <a:spLocks noGrp="1"/>
          </p:cNvSpPr>
          <p:nvPr>
            <p:ph type="title"/>
          </p:nvPr>
        </p:nvSpPr>
        <p:spPr>
          <a:xfrm>
            <a:off x="838200" y="365126"/>
            <a:ext cx="10515600" cy="911881"/>
          </a:xfrm>
        </p:spPr>
        <p:txBody>
          <a:bodyPr/>
          <a:lstStyle/>
          <a:p>
            <a:pPr algn="ctr"/>
            <a:r>
              <a:rPr lang="en-US" b="1" dirty="0">
                <a:latin typeface="Times New Roman" panose="02020603050405020304" pitchFamily="18" charset="0"/>
                <a:cs typeface="Times New Roman" panose="02020603050405020304" pitchFamily="18" charset="0"/>
              </a:rPr>
              <a:t>ISTILAH KONSTITUSI</a:t>
            </a:r>
          </a:p>
        </p:txBody>
      </p:sp>
      <p:sp>
        <p:nvSpPr>
          <p:cNvPr id="3" name="Content Placeholder 2">
            <a:extLst>
              <a:ext uri="{FF2B5EF4-FFF2-40B4-BE49-F238E27FC236}">
                <a16:creationId xmlns:a16="http://schemas.microsoft.com/office/drawing/2014/main" id="{C8F7B69C-9A18-45ED-96B1-0851E27DAC8D}"/>
              </a:ext>
            </a:extLst>
          </p:cNvPr>
          <p:cNvSpPr>
            <a:spLocks noGrp="1"/>
          </p:cNvSpPr>
          <p:nvPr>
            <p:ph idx="1"/>
          </p:nvPr>
        </p:nvSpPr>
        <p:spPr>
          <a:xfrm>
            <a:off x="838200" y="1457740"/>
            <a:ext cx="10515600" cy="4719223"/>
          </a:xfrm>
        </p:spPr>
        <p:txBody>
          <a:bodyPr/>
          <a:lstStyle/>
          <a:p>
            <a:pPr marL="0" indent="0">
              <a:buNone/>
            </a:pPr>
            <a:r>
              <a:rPr lang="id-ID" dirty="0">
                <a:latin typeface="Times New Roman" panose="02020603050405020304" pitchFamily="18" charset="0"/>
                <a:cs typeface="Times New Roman" panose="02020603050405020304" pitchFamily="18" charset="0"/>
              </a:rPr>
              <a:t>Konstitusi  </a:t>
            </a:r>
            <a:r>
              <a:rPr lang="en-US" dirty="0" smtClean="0">
                <a:latin typeface="Times New Roman" panose="02020603050405020304" pitchFamily="18" charset="0"/>
                <a:cs typeface="Times New Roman" panose="02020603050405020304" pitchFamily="18" charset="0"/>
                <a:sym typeface="Wingdings" panose="05000000000000000000" pitchFamily="2" charset="2"/>
              </a:rPr>
              <a:t></a:t>
            </a:r>
            <a:r>
              <a:rPr lang="id-ID" dirty="0" smtClean="0">
                <a:latin typeface="Times New Roman" panose="02020603050405020304" pitchFamily="18" charset="0"/>
                <a:cs typeface="Times New Roman" panose="02020603050405020304" pitchFamily="18" charset="0"/>
              </a:rPr>
              <a:t>   </a:t>
            </a:r>
            <a:r>
              <a:rPr lang="id-ID" dirty="0">
                <a:latin typeface="Times New Roman" panose="02020603050405020304" pitchFamily="18" charset="0"/>
                <a:cs typeface="Times New Roman" panose="02020603050405020304" pitchFamily="18" charset="0"/>
              </a:rPr>
              <a:t>Contitutio = Jus atau </a:t>
            </a:r>
            <a:r>
              <a:rPr lang="id-ID" i="1" dirty="0">
                <a:latin typeface="Times New Roman" panose="02020603050405020304" pitchFamily="18" charset="0"/>
                <a:cs typeface="Times New Roman" panose="02020603050405020304" pitchFamily="18" charset="0"/>
              </a:rPr>
              <a:t>Ius</a:t>
            </a:r>
            <a:r>
              <a:rPr lang="id-ID" dirty="0">
                <a:latin typeface="Times New Roman" panose="02020603050405020304" pitchFamily="18" charset="0"/>
                <a:cs typeface="Times New Roman" panose="02020603050405020304" pitchFamily="18" charset="0"/>
              </a:rPr>
              <a:t> </a:t>
            </a:r>
            <a:r>
              <a:rPr lang="id-ID" dirty="0" smtClean="0">
                <a:latin typeface="Times New Roman" panose="02020603050405020304" pitchFamily="18" charset="0"/>
                <a:cs typeface="Times New Roman" panose="02020603050405020304" pitchFamily="18" charset="0"/>
              </a:rPr>
              <a:t>berarti</a:t>
            </a:r>
            <a:r>
              <a:rPr lang="en-US" dirty="0" smtClean="0">
                <a:latin typeface="Times New Roman" panose="02020603050405020304" pitchFamily="18" charset="0"/>
                <a:cs typeface="Times New Roman" panose="02020603050405020304" pitchFamily="18" charset="0"/>
              </a:rPr>
              <a:t> </a:t>
            </a:r>
            <a:r>
              <a:rPr lang="id-ID" dirty="0" smtClean="0">
                <a:latin typeface="Times New Roman" panose="02020603050405020304" pitchFamily="18" charset="0"/>
                <a:cs typeface="Times New Roman" panose="02020603050405020304" pitchFamily="18" charset="0"/>
              </a:rPr>
              <a:t>Hukum </a:t>
            </a:r>
            <a:r>
              <a:rPr lang="id-ID" dirty="0">
                <a:latin typeface="Times New Roman" panose="02020603050405020304" pitchFamily="18" charset="0"/>
                <a:cs typeface="Times New Roman" panose="02020603050405020304" pitchFamily="18" charset="0"/>
              </a:rPr>
              <a:t>atau prinsip</a:t>
            </a:r>
          </a:p>
          <a:p>
            <a:pPr marL="0" indent="0">
              <a:buNone/>
            </a:pPr>
            <a:r>
              <a:rPr lang="id-ID" i="1" dirty="0">
                <a:latin typeface="Times New Roman" panose="02020603050405020304" pitchFamily="18" charset="0"/>
                <a:cs typeface="Times New Roman" panose="02020603050405020304" pitchFamily="18" charset="0"/>
              </a:rPr>
              <a:t>Constitution</a:t>
            </a:r>
            <a:r>
              <a:rPr lang="id-ID" dirty="0">
                <a:latin typeface="Times New Roman" panose="02020603050405020304" pitchFamily="18" charset="0"/>
                <a:cs typeface="Times New Roman" panose="02020603050405020304" pitchFamily="18" charset="0"/>
              </a:rPr>
              <a:t> (Inggris)</a:t>
            </a:r>
          </a:p>
          <a:p>
            <a:pPr marL="0" indent="0">
              <a:buNone/>
            </a:pPr>
            <a:r>
              <a:rPr lang="id-ID" i="1" dirty="0">
                <a:latin typeface="Times New Roman" panose="02020603050405020304" pitchFamily="18" charset="0"/>
                <a:cs typeface="Times New Roman" panose="02020603050405020304" pitchFamily="18" charset="0"/>
              </a:rPr>
              <a:t>Constitutie</a:t>
            </a:r>
            <a:r>
              <a:rPr lang="id-ID" dirty="0">
                <a:latin typeface="Times New Roman" panose="02020603050405020304" pitchFamily="18" charset="0"/>
                <a:cs typeface="Times New Roman" panose="02020603050405020304" pitchFamily="18" charset="0"/>
              </a:rPr>
              <a:t> dan </a:t>
            </a:r>
            <a:r>
              <a:rPr lang="id-ID" i="1" dirty="0">
                <a:latin typeface="Times New Roman" panose="02020603050405020304" pitchFamily="18" charset="0"/>
                <a:cs typeface="Times New Roman" panose="02020603050405020304" pitchFamily="18" charset="0"/>
              </a:rPr>
              <a:t>Grondwet</a:t>
            </a:r>
            <a:r>
              <a:rPr lang="id-ID" dirty="0">
                <a:latin typeface="Times New Roman" panose="02020603050405020304" pitchFamily="18" charset="0"/>
                <a:cs typeface="Times New Roman" panose="02020603050405020304" pitchFamily="18" charset="0"/>
              </a:rPr>
              <a:t> (Belanda)</a:t>
            </a:r>
          </a:p>
          <a:p>
            <a:pPr marL="0" indent="0">
              <a:buNone/>
            </a:pPr>
            <a:r>
              <a:rPr lang="id-ID" i="1" dirty="0">
                <a:latin typeface="Times New Roman" panose="02020603050405020304" pitchFamily="18" charset="0"/>
                <a:cs typeface="Times New Roman" panose="02020603050405020304" pitchFamily="18" charset="0"/>
              </a:rPr>
              <a:t>Verfassung </a:t>
            </a:r>
            <a:r>
              <a:rPr lang="id-ID" dirty="0">
                <a:latin typeface="Times New Roman" panose="02020603050405020304" pitchFamily="18" charset="0"/>
                <a:cs typeface="Times New Roman" panose="02020603050405020304" pitchFamily="18" charset="0"/>
              </a:rPr>
              <a:t>dan </a:t>
            </a:r>
            <a:r>
              <a:rPr lang="id-ID" i="1" dirty="0">
                <a:latin typeface="Times New Roman" panose="02020603050405020304" pitchFamily="18" charset="0"/>
                <a:cs typeface="Times New Roman" panose="02020603050405020304" pitchFamily="18" charset="0"/>
              </a:rPr>
              <a:t>gerundgesetz</a:t>
            </a:r>
            <a:r>
              <a:rPr lang="id-ID" dirty="0">
                <a:latin typeface="Times New Roman" panose="02020603050405020304" pitchFamily="18" charset="0"/>
                <a:cs typeface="Times New Roman" panose="02020603050405020304" pitchFamily="18" charset="0"/>
              </a:rPr>
              <a:t> (Jerman)</a:t>
            </a:r>
          </a:p>
          <a:p>
            <a:pPr marL="0" indent="0">
              <a:buNone/>
            </a:pPr>
            <a:r>
              <a:rPr lang="id-ID" i="1" dirty="0">
                <a:latin typeface="Times New Roman" panose="02020603050405020304" pitchFamily="18" charset="0"/>
                <a:cs typeface="Times New Roman" panose="02020603050405020304" pitchFamily="18" charset="0"/>
              </a:rPr>
              <a:t>Droit Constitutionnel </a:t>
            </a:r>
            <a:r>
              <a:rPr lang="id-ID" dirty="0">
                <a:latin typeface="Times New Roman" panose="02020603050405020304" pitchFamily="18" charset="0"/>
                <a:cs typeface="Times New Roman" panose="02020603050405020304" pitchFamily="18" charset="0"/>
              </a:rPr>
              <a:t>dan </a:t>
            </a:r>
            <a:r>
              <a:rPr lang="id-ID" i="1" dirty="0">
                <a:latin typeface="Times New Roman" panose="02020603050405020304" pitchFamily="18" charset="0"/>
                <a:cs typeface="Times New Roman" panose="02020603050405020304" pitchFamily="18" charset="0"/>
              </a:rPr>
              <a:t>Loi Constitutionnel</a:t>
            </a:r>
            <a:r>
              <a:rPr lang="id-ID" dirty="0">
                <a:latin typeface="Times New Roman" panose="02020603050405020304" pitchFamily="18" charset="0"/>
                <a:cs typeface="Times New Roman" panose="02020603050405020304" pitchFamily="18" charset="0"/>
              </a:rPr>
              <a:t> (Perancis)</a:t>
            </a:r>
          </a:p>
          <a:p>
            <a:pPr marL="0" indent="0">
              <a:buNone/>
            </a:pPr>
            <a:r>
              <a:rPr lang="id-ID" i="1" dirty="0">
                <a:latin typeface="Times New Roman" panose="02020603050405020304" pitchFamily="18" charset="0"/>
                <a:cs typeface="Times New Roman" panose="02020603050405020304" pitchFamily="18" charset="0"/>
              </a:rPr>
              <a:t>Staatsregeling = Grondwet</a:t>
            </a:r>
            <a:r>
              <a:rPr lang="id-ID" dirty="0">
                <a:latin typeface="Times New Roman" panose="02020603050405020304" pitchFamily="18" charset="0"/>
                <a:cs typeface="Times New Roman" panose="02020603050405020304" pitchFamily="18" charset="0"/>
              </a:rPr>
              <a:t> (Belanda)</a:t>
            </a:r>
          </a:p>
          <a:p>
            <a:pPr marL="0" indent="0">
              <a:buNone/>
            </a:pPr>
            <a:r>
              <a:rPr lang="id-ID" dirty="0">
                <a:latin typeface="Times New Roman" panose="02020603050405020304" pitchFamily="18" charset="0"/>
                <a:cs typeface="Times New Roman" panose="02020603050405020304" pitchFamily="18" charset="0"/>
              </a:rPr>
              <a:t>Konstitusi = Undang Undang Dasar (UUD)</a:t>
            </a:r>
          </a:p>
          <a:p>
            <a:pPr marL="0" indent="0">
              <a:buNone/>
            </a:pPr>
            <a:endParaRPr lang="en-US" dirty="0"/>
          </a:p>
        </p:txBody>
      </p:sp>
    </p:spTree>
    <p:extLst>
      <p:ext uri="{BB962C8B-B14F-4D97-AF65-F5344CB8AC3E}">
        <p14:creationId xmlns:p14="http://schemas.microsoft.com/office/powerpoint/2010/main" val="402832223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289C3E-89D8-479F-9B43-98F41C6AD97B}"/>
              </a:ext>
            </a:extLst>
          </p:cNvPr>
          <p:cNvSpPr>
            <a:spLocks noGrp="1"/>
          </p:cNvSpPr>
          <p:nvPr>
            <p:ph type="title"/>
          </p:nvPr>
        </p:nvSpPr>
        <p:spPr>
          <a:xfrm>
            <a:off x="838200" y="365126"/>
            <a:ext cx="10515600" cy="888488"/>
          </a:xfrm>
        </p:spPr>
        <p:txBody>
          <a:bodyPr/>
          <a:lstStyle/>
          <a:p>
            <a:pPr algn="ctr"/>
            <a:r>
              <a:rPr lang="en-US" dirty="0"/>
              <a:t>PERUBAHAN KONSTITUSI</a:t>
            </a:r>
          </a:p>
        </p:txBody>
      </p:sp>
      <p:sp>
        <p:nvSpPr>
          <p:cNvPr id="3" name="Content Placeholder 2">
            <a:extLst>
              <a:ext uri="{FF2B5EF4-FFF2-40B4-BE49-F238E27FC236}">
                <a16:creationId xmlns:a16="http://schemas.microsoft.com/office/drawing/2014/main" id="{0487E292-E13A-4E5B-A4F4-622C8BB29168}"/>
              </a:ext>
            </a:extLst>
          </p:cNvPr>
          <p:cNvSpPr>
            <a:spLocks noGrp="1"/>
          </p:cNvSpPr>
          <p:nvPr>
            <p:ph idx="1"/>
          </p:nvPr>
        </p:nvSpPr>
        <p:spPr>
          <a:xfrm>
            <a:off x="838200" y="1371600"/>
            <a:ext cx="10515600" cy="4805363"/>
          </a:xfrm>
        </p:spPr>
        <p:txBody>
          <a:bodyPr>
            <a:normAutofit/>
          </a:bodyPr>
          <a:lstStyle/>
          <a:p>
            <a:r>
              <a:rPr lang="id-ID" dirty="0"/>
              <a:t>Perubahan beberapa ketentuan rumusan pasal dalam konstitusi melalui prosedur Amandemen konstitusi.</a:t>
            </a:r>
          </a:p>
          <a:p>
            <a:r>
              <a:rPr lang="id-ID" dirty="0"/>
              <a:t>Macam-macam prosedur perubahan UUD:</a:t>
            </a:r>
          </a:p>
          <a:p>
            <a:r>
              <a:rPr lang="id-ID" dirty="0"/>
              <a:t>Melalui sidang badan lgislatif dengan menetapkan quorum membicarakan usul perubahan UUD (Belgia, RIS 1949)</a:t>
            </a:r>
          </a:p>
          <a:p>
            <a:r>
              <a:rPr lang="id-ID" dirty="0"/>
              <a:t>Melalui referendum atau plebisit (Swiss, Australia)</a:t>
            </a:r>
          </a:p>
          <a:p>
            <a:r>
              <a:rPr lang="id-ID" dirty="0"/>
              <a:t>Melalui negara-negara bagian dalam negara federal (AS: ¾ dari 50 negara bagian harus menyetujui).</a:t>
            </a:r>
          </a:p>
          <a:p>
            <a:r>
              <a:rPr lang="id-ID" dirty="0"/>
              <a:t>Melalui Musyawarah Khusus (</a:t>
            </a:r>
            <a:r>
              <a:rPr lang="id-ID" i="1" dirty="0"/>
              <a:t>special convention</a:t>
            </a:r>
            <a:r>
              <a:rPr lang="id-ID" dirty="0"/>
              <a:t>) (Beberapa negara Amerika Latin)</a:t>
            </a:r>
          </a:p>
          <a:p>
            <a:endParaRPr lang="en-US" dirty="0"/>
          </a:p>
        </p:txBody>
      </p:sp>
    </p:spTree>
    <p:extLst>
      <p:ext uri="{BB962C8B-B14F-4D97-AF65-F5344CB8AC3E}">
        <p14:creationId xmlns:p14="http://schemas.microsoft.com/office/powerpoint/2010/main" val="20171300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C6071-8513-43BB-A53A-CC80D18114AD}"/>
              </a:ext>
            </a:extLst>
          </p:cNvPr>
          <p:cNvSpPr>
            <a:spLocks noGrp="1"/>
          </p:cNvSpPr>
          <p:nvPr>
            <p:ph type="title"/>
          </p:nvPr>
        </p:nvSpPr>
        <p:spPr/>
        <p:txBody>
          <a:bodyPr/>
          <a:lstStyle/>
          <a:p>
            <a:pPr algn="ctr"/>
            <a:r>
              <a:rPr lang="it-IT" dirty="0"/>
              <a:t>PERUBAHAN (AMANDEMEN) KONSTITUSI DI INDONESIA </a:t>
            </a:r>
            <a:endParaRPr lang="en-US" dirty="0"/>
          </a:p>
        </p:txBody>
      </p:sp>
      <p:sp>
        <p:nvSpPr>
          <p:cNvPr id="3" name="Content Placeholder 2">
            <a:extLst>
              <a:ext uri="{FF2B5EF4-FFF2-40B4-BE49-F238E27FC236}">
                <a16:creationId xmlns:a16="http://schemas.microsoft.com/office/drawing/2014/main" id="{4CCD0E63-929F-40FE-BEB8-8D6CBF57199C}"/>
              </a:ext>
            </a:extLst>
          </p:cNvPr>
          <p:cNvSpPr>
            <a:spLocks noGrp="1"/>
          </p:cNvSpPr>
          <p:nvPr>
            <p:ph idx="1"/>
          </p:nvPr>
        </p:nvSpPr>
        <p:spPr/>
        <p:txBody>
          <a:bodyPr/>
          <a:lstStyle/>
          <a:p>
            <a:pPr marL="0" indent="0">
              <a:buNone/>
            </a:pPr>
            <a:r>
              <a:rPr lang="id-ID" dirty="0"/>
              <a:t>Sebab-sebab Amandemen UUD </a:t>
            </a:r>
            <a:r>
              <a:rPr lang="id-ID" dirty="0" smtClean="0"/>
              <a:t>1945</a:t>
            </a:r>
            <a:r>
              <a:rPr lang="en-US" dirty="0" smtClean="0"/>
              <a:t>:</a:t>
            </a:r>
            <a:endParaRPr lang="id-ID" dirty="0"/>
          </a:p>
          <a:p>
            <a:r>
              <a:rPr lang="id-ID" dirty="0"/>
              <a:t>UUD 1945 dibuat secara tergesa-gesa</a:t>
            </a:r>
          </a:p>
          <a:p>
            <a:r>
              <a:rPr lang="id-ID" dirty="0"/>
              <a:t>UUD 1945 ditetapkan dalam waktu satu hari</a:t>
            </a:r>
          </a:p>
          <a:p>
            <a:r>
              <a:rPr lang="id-ID" dirty="0"/>
              <a:t>UUD 1945 statusnya sementara</a:t>
            </a:r>
          </a:p>
          <a:p>
            <a:r>
              <a:rPr lang="id-ID" dirty="0"/>
              <a:t>UUD 1945 tidak lengkap dan tidak sempurna</a:t>
            </a:r>
          </a:p>
          <a:p>
            <a:r>
              <a:rPr lang="id-ID" dirty="0"/>
              <a:t>UUD 1945 bersifat </a:t>
            </a:r>
            <a:r>
              <a:rPr lang="id-ID" i="1" dirty="0"/>
              <a:t>executive heavy</a:t>
            </a:r>
          </a:p>
          <a:p>
            <a:r>
              <a:rPr lang="id-ID" dirty="0"/>
              <a:t>UUD 1945 bersifat multi tafsir (ambigu)</a:t>
            </a:r>
          </a:p>
          <a:p>
            <a:r>
              <a:rPr lang="id-ID" dirty="0"/>
              <a:t>UUD 1945 perlu lebih lengkap dan lebih sempurna</a:t>
            </a:r>
          </a:p>
          <a:p>
            <a:pPr marL="0" indent="0">
              <a:buNone/>
            </a:pPr>
            <a:endParaRPr lang="id-ID" dirty="0"/>
          </a:p>
        </p:txBody>
      </p:sp>
    </p:spTree>
    <p:extLst>
      <p:ext uri="{BB962C8B-B14F-4D97-AF65-F5344CB8AC3E}">
        <p14:creationId xmlns:p14="http://schemas.microsoft.com/office/powerpoint/2010/main" val="12206781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10196D-1339-4BF6-9336-56A91C249B31}"/>
              </a:ext>
            </a:extLst>
          </p:cNvPr>
          <p:cNvSpPr>
            <a:spLocks noGrp="1"/>
          </p:cNvSpPr>
          <p:nvPr>
            <p:ph type="title"/>
          </p:nvPr>
        </p:nvSpPr>
        <p:spPr>
          <a:xfrm>
            <a:off x="838200" y="365126"/>
            <a:ext cx="10515600" cy="652514"/>
          </a:xfrm>
        </p:spPr>
        <p:txBody>
          <a:bodyPr>
            <a:normAutofit fontScale="90000"/>
          </a:bodyPr>
          <a:lstStyle/>
          <a:p>
            <a:pPr algn="ctr"/>
            <a:r>
              <a:rPr lang="en-US" dirty="0"/>
              <a:t>LANJUTAN…</a:t>
            </a:r>
          </a:p>
        </p:txBody>
      </p:sp>
      <p:sp>
        <p:nvSpPr>
          <p:cNvPr id="3" name="Content Placeholder 2">
            <a:extLst>
              <a:ext uri="{FF2B5EF4-FFF2-40B4-BE49-F238E27FC236}">
                <a16:creationId xmlns:a16="http://schemas.microsoft.com/office/drawing/2014/main" id="{2F83CD0D-2F6D-42F9-A270-501736EC2348}"/>
              </a:ext>
            </a:extLst>
          </p:cNvPr>
          <p:cNvSpPr>
            <a:spLocks noGrp="1"/>
          </p:cNvSpPr>
          <p:nvPr>
            <p:ph idx="1"/>
          </p:nvPr>
        </p:nvSpPr>
        <p:spPr>
          <a:xfrm>
            <a:off x="838200" y="1268361"/>
            <a:ext cx="10515600" cy="4908602"/>
          </a:xfrm>
        </p:spPr>
        <p:txBody>
          <a:bodyPr>
            <a:normAutofit/>
          </a:bodyPr>
          <a:lstStyle/>
          <a:p>
            <a:r>
              <a:rPr lang="en-US" i="1" dirty="0"/>
              <a:t>Executive Heavy</a:t>
            </a:r>
            <a:r>
              <a:rPr lang="en-US" dirty="0"/>
              <a:t>:</a:t>
            </a:r>
          </a:p>
          <a:p>
            <a:pPr marL="0" indent="0">
              <a:buNone/>
            </a:pPr>
            <a:r>
              <a:rPr lang="id-ID" dirty="0"/>
              <a:t>Kekuasaan dominan berada di tangan Presiden dilengkapi dengan berbagai hak konstitusional yang lazim disebut hak prerogatif (memberi grasi, amnesti, abolisi dan rehabilitasi)</a:t>
            </a:r>
            <a:r>
              <a:rPr lang="en-US" dirty="0"/>
              <a:t> </a:t>
            </a:r>
            <a:r>
              <a:rPr lang="id-ID" dirty="0"/>
              <a:t>dan memiliki kekuasaan untuk membuat UU</a:t>
            </a:r>
          </a:p>
          <a:p>
            <a:r>
              <a:rPr lang="en-US" dirty="0"/>
              <a:t>AMANDEMEN UUD 1945</a:t>
            </a:r>
          </a:p>
          <a:p>
            <a:pPr marL="0" indent="0">
              <a:buNone/>
            </a:pPr>
            <a:r>
              <a:rPr lang="fi-FI" dirty="0"/>
              <a:t>Tahun 1999</a:t>
            </a:r>
          </a:p>
          <a:p>
            <a:pPr marL="0" indent="0">
              <a:buNone/>
            </a:pPr>
            <a:r>
              <a:rPr lang="fi-FI" dirty="0"/>
              <a:t>Tahun 2000</a:t>
            </a:r>
          </a:p>
          <a:p>
            <a:pPr marL="0" indent="0">
              <a:buNone/>
            </a:pPr>
            <a:r>
              <a:rPr lang="fi-FI" dirty="0"/>
              <a:t>Tahun 2001</a:t>
            </a:r>
          </a:p>
          <a:p>
            <a:pPr marL="0" indent="0">
              <a:buNone/>
            </a:pPr>
            <a:r>
              <a:rPr lang="fi-FI" dirty="0"/>
              <a:t>Tahun 2002</a:t>
            </a:r>
            <a:r>
              <a:rPr lang="en-US" dirty="0"/>
              <a:t> </a:t>
            </a:r>
            <a:endParaRPr lang="id-ID" dirty="0"/>
          </a:p>
        </p:txBody>
      </p:sp>
    </p:spTree>
    <p:extLst>
      <p:ext uri="{BB962C8B-B14F-4D97-AF65-F5344CB8AC3E}">
        <p14:creationId xmlns:p14="http://schemas.microsoft.com/office/powerpoint/2010/main" val="14227627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9C1572-BAB2-49DF-8089-3706560C929A}"/>
              </a:ext>
            </a:extLst>
          </p:cNvPr>
          <p:cNvSpPr>
            <a:spLocks noGrp="1"/>
          </p:cNvSpPr>
          <p:nvPr>
            <p:ph type="title"/>
          </p:nvPr>
        </p:nvSpPr>
        <p:spPr/>
        <p:txBody>
          <a:bodyPr>
            <a:normAutofit fontScale="90000"/>
          </a:bodyPr>
          <a:lstStyle/>
          <a:p>
            <a:pPr algn="ctr"/>
            <a:r>
              <a:rPr lang="en-US" dirty="0"/>
              <a:t/>
            </a:r>
            <a:br>
              <a:rPr lang="en-US" dirty="0"/>
            </a:br>
            <a:r>
              <a:rPr lang="en-US" dirty="0"/>
              <a:t>PERUBAHAN UNDANG-UNDANG DASAR (</a:t>
            </a:r>
            <a:r>
              <a:rPr lang="en-US" dirty="0" err="1"/>
              <a:t>Pasal</a:t>
            </a:r>
            <a:r>
              <a:rPr lang="en-US" dirty="0"/>
              <a:t> 37 UUD Negara RI Tahun 1945)</a:t>
            </a:r>
            <a:br>
              <a:rPr lang="en-US" dirty="0"/>
            </a:br>
            <a:endParaRPr lang="en-US" dirty="0"/>
          </a:p>
        </p:txBody>
      </p:sp>
      <p:sp>
        <p:nvSpPr>
          <p:cNvPr id="3" name="Content Placeholder 2">
            <a:extLst>
              <a:ext uri="{FF2B5EF4-FFF2-40B4-BE49-F238E27FC236}">
                <a16:creationId xmlns:a16="http://schemas.microsoft.com/office/drawing/2014/main" id="{534E674A-2D57-4E10-8932-511F0CB1D2FA}"/>
              </a:ext>
            </a:extLst>
          </p:cNvPr>
          <p:cNvSpPr>
            <a:spLocks noGrp="1"/>
          </p:cNvSpPr>
          <p:nvPr>
            <p:ph idx="1"/>
          </p:nvPr>
        </p:nvSpPr>
        <p:spPr/>
        <p:txBody>
          <a:bodyPr/>
          <a:lstStyle/>
          <a:p>
            <a:r>
              <a:rPr lang="id-ID" sz="3600" dirty="0"/>
              <a:t>Usul perubahan pasal-pasal UUD dapat diagendakan dalam sidang Majelis Permusyawaratan Rakyat apabila diajukan oleh sekurang-kurangnya 1/3 dari jumlah anggota Majelis Permusyawaratan Rakyat</a:t>
            </a:r>
          </a:p>
          <a:p>
            <a:r>
              <a:rPr lang="id-ID" sz="3600" dirty="0"/>
              <a:t>Setiap usul perubahan pasal-pasal UUD diajukan secara tertulis dan ditunjukkan dengan jelas bagian yang diusulkan untuk diubah beserta alasannya.</a:t>
            </a:r>
          </a:p>
          <a:p>
            <a:endParaRPr lang="en-US" dirty="0"/>
          </a:p>
        </p:txBody>
      </p:sp>
    </p:spTree>
    <p:extLst>
      <p:ext uri="{BB962C8B-B14F-4D97-AF65-F5344CB8AC3E}">
        <p14:creationId xmlns:p14="http://schemas.microsoft.com/office/powerpoint/2010/main" val="22010704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BF4CD-561E-4F56-BA2F-83B593144943}"/>
              </a:ext>
            </a:extLst>
          </p:cNvPr>
          <p:cNvSpPr>
            <a:spLocks noGrp="1"/>
          </p:cNvSpPr>
          <p:nvPr>
            <p:ph type="title"/>
          </p:nvPr>
        </p:nvSpPr>
        <p:spPr>
          <a:xfrm>
            <a:off x="838200" y="365125"/>
            <a:ext cx="10515600" cy="917985"/>
          </a:xfrm>
        </p:spPr>
        <p:txBody>
          <a:bodyPr/>
          <a:lstStyle/>
          <a:p>
            <a:pPr algn="ctr"/>
            <a:r>
              <a:rPr lang="en-US" dirty="0"/>
              <a:t>LANJUTAN…</a:t>
            </a:r>
          </a:p>
        </p:txBody>
      </p:sp>
      <p:sp>
        <p:nvSpPr>
          <p:cNvPr id="3" name="Content Placeholder 2">
            <a:extLst>
              <a:ext uri="{FF2B5EF4-FFF2-40B4-BE49-F238E27FC236}">
                <a16:creationId xmlns:a16="http://schemas.microsoft.com/office/drawing/2014/main" id="{3AA81C5F-922A-468F-B2C5-D20DC914C0BE}"/>
              </a:ext>
            </a:extLst>
          </p:cNvPr>
          <p:cNvSpPr>
            <a:spLocks noGrp="1"/>
          </p:cNvSpPr>
          <p:nvPr>
            <p:ph idx="1"/>
          </p:nvPr>
        </p:nvSpPr>
        <p:spPr>
          <a:xfrm>
            <a:off x="838200" y="1283110"/>
            <a:ext cx="10515600" cy="4893853"/>
          </a:xfrm>
        </p:spPr>
        <p:txBody>
          <a:bodyPr/>
          <a:lstStyle/>
          <a:p>
            <a:pPr marL="0" indent="0">
              <a:buNone/>
            </a:pPr>
            <a:r>
              <a:rPr lang="id-ID" sz="3200" dirty="0"/>
              <a:t>3. Untuk mengubah pasa</a:t>
            </a:r>
            <a:r>
              <a:rPr lang="en-US" sz="3200" dirty="0"/>
              <a:t>l</a:t>
            </a:r>
            <a:r>
              <a:rPr lang="id-ID" sz="3200" dirty="0"/>
              <a:t>-pasal UUD Majelis Permusyawaratan Rakyat dihadiri oleh sekurang-kurangnya 2/3 dari jumlah anggota Majelis Permusyawaratan Rakyat.</a:t>
            </a:r>
          </a:p>
          <a:p>
            <a:pPr marL="0" indent="0">
              <a:buNone/>
            </a:pPr>
            <a:r>
              <a:rPr lang="id-ID" sz="3200" dirty="0"/>
              <a:t>4. Putusan untuk mengubah pasal-pasal UUD dilakukan dengan persetujuan sekurang-kurangnya lima puluh persen ditambah satu anggota dari seluruh anggota Majelis Permusyawaratan Rakyat.</a:t>
            </a:r>
          </a:p>
          <a:p>
            <a:pPr marL="0" indent="0">
              <a:buNone/>
            </a:pPr>
            <a:r>
              <a:rPr lang="id-ID" sz="3200" dirty="0"/>
              <a:t>5. Khusus mengenai bentuk Negara Kesatuan Republik Indonesia tidak dapat dilakukan perubahan.</a:t>
            </a:r>
          </a:p>
          <a:p>
            <a:endParaRPr lang="en-US" dirty="0"/>
          </a:p>
        </p:txBody>
      </p:sp>
    </p:spTree>
    <p:extLst>
      <p:ext uri="{BB962C8B-B14F-4D97-AF65-F5344CB8AC3E}">
        <p14:creationId xmlns:p14="http://schemas.microsoft.com/office/powerpoint/2010/main" val="624153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31821"/>
            <a:ext cx="10515600" cy="953035"/>
          </a:xfrm>
        </p:spPr>
        <p:txBody>
          <a:bodyPr/>
          <a:lstStyle/>
          <a:p>
            <a:pPr algn="ctr"/>
            <a:r>
              <a:rPr lang="en-US" dirty="0">
                <a:latin typeface="Times New Roman" panose="02020603050405020304" pitchFamily="18" charset="0"/>
                <a:cs typeface="Times New Roman" panose="02020603050405020304" pitchFamily="18" charset="0"/>
              </a:rPr>
              <a:t>FUNGSI KONSTITUSI (HANS KELSEN) </a:t>
            </a:r>
          </a:p>
        </p:txBody>
      </p:sp>
      <p:sp>
        <p:nvSpPr>
          <p:cNvPr id="3" name="Content Placeholder 2"/>
          <p:cNvSpPr>
            <a:spLocks noGrp="1"/>
          </p:cNvSpPr>
          <p:nvPr>
            <p:ph idx="1"/>
          </p:nvPr>
        </p:nvSpPr>
        <p:spPr>
          <a:xfrm>
            <a:off x="838200" y="1352282"/>
            <a:ext cx="10515600" cy="4824681"/>
          </a:xfrm>
        </p:spPr>
        <p:txBody>
          <a:bodyPr/>
          <a:lstStyle/>
          <a:p>
            <a:pPr marL="0" indent="0">
              <a:buNone/>
            </a:pPr>
            <a:r>
              <a:rPr lang="id-ID" sz="3200" dirty="0">
                <a:latin typeface="Times New Roman" panose="02020603050405020304" pitchFamily="18" charset="0"/>
                <a:cs typeface="Times New Roman" panose="02020603050405020304" pitchFamily="18" charset="0"/>
              </a:rPr>
              <a:t>memberi kekuasaan membentuk hukum kepada pihak yang ditentukan. Konstitusi menempati kedudukan yang sangat penting dalam kehidupan ketatanegaran suatu negara, yaitu :</a:t>
            </a:r>
          </a:p>
          <a:p>
            <a:pPr marL="0" indent="0">
              <a:buNone/>
            </a:pPr>
            <a:r>
              <a:rPr lang="id-ID" sz="3200" dirty="0">
                <a:latin typeface="Times New Roman" panose="02020603050405020304" pitchFamily="18" charset="0"/>
                <a:cs typeface="Times New Roman" panose="02020603050405020304" pitchFamily="18" charset="0"/>
              </a:rPr>
              <a:t>1. Sebagai Hukum Dasar</a:t>
            </a:r>
          </a:p>
          <a:p>
            <a:pPr marL="0" indent="0">
              <a:buNone/>
            </a:pPr>
            <a:r>
              <a:rPr lang="id-ID" sz="3200" dirty="0">
                <a:latin typeface="Times New Roman" panose="02020603050405020304" pitchFamily="18" charset="0"/>
                <a:cs typeface="Times New Roman" panose="02020603050405020304" pitchFamily="18" charset="0"/>
              </a:rPr>
              <a:t>Prinsip kedaulatan rakyat yang diejawantahkan dalam konstitusi sebagai bentuk kesepakatan bersama rakyat. Konstitusi berisi aturan-aturan dan ketentuan tentang hal-hal yang mendasar dalam kehidupan suatu Negara seperti pembatasan kekuasaan pemerintah dan jaminan akan hak dasar rakyat.</a:t>
            </a:r>
          </a:p>
          <a:p>
            <a:pPr marL="0" indent="0">
              <a:buNone/>
            </a:pPr>
            <a:endParaRPr lang="en-US" dirty="0"/>
          </a:p>
        </p:txBody>
      </p:sp>
    </p:spTree>
    <p:extLst>
      <p:ext uri="{BB962C8B-B14F-4D97-AF65-F5344CB8AC3E}">
        <p14:creationId xmlns:p14="http://schemas.microsoft.com/office/powerpoint/2010/main" val="29269577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343213"/>
          </a:xfrm>
        </p:spPr>
        <p:txBody>
          <a:bodyPr>
            <a:normAutofit fontScale="90000"/>
          </a:bodyPr>
          <a:lstStyle/>
          <a:p>
            <a:endParaRPr lang="en-US" dirty="0"/>
          </a:p>
        </p:txBody>
      </p:sp>
      <p:sp>
        <p:nvSpPr>
          <p:cNvPr id="3" name="Content Placeholder 2"/>
          <p:cNvSpPr>
            <a:spLocks noGrp="1"/>
          </p:cNvSpPr>
          <p:nvPr>
            <p:ph idx="1"/>
          </p:nvPr>
        </p:nvSpPr>
        <p:spPr>
          <a:xfrm>
            <a:off x="838200" y="1043189"/>
            <a:ext cx="10515600" cy="5133774"/>
          </a:xfrm>
        </p:spPr>
        <p:txBody>
          <a:bodyPr/>
          <a:lstStyle/>
          <a:p>
            <a:pPr marL="0" indent="0">
              <a:buNone/>
            </a:pPr>
            <a:r>
              <a:rPr lang="id-ID" sz="3600" dirty="0">
                <a:latin typeface="Times New Roman" panose="02020603050405020304" pitchFamily="18" charset="0"/>
                <a:cs typeface="Times New Roman" panose="02020603050405020304" pitchFamily="18" charset="0"/>
              </a:rPr>
              <a:t>2. Sebagai Hukum Tertinggi</a:t>
            </a:r>
          </a:p>
          <a:p>
            <a:pPr marL="0" indent="0">
              <a:buNone/>
            </a:pPr>
            <a:r>
              <a:rPr lang="id-ID" sz="3600" dirty="0">
                <a:latin typeface="Times New Roman" panose="02020603050405020304" pitchFamily="18" charset="0"/>
                <a:cs typeface="Times New Roman" panose="02020603050405020304" pitchFamily="18" charset="0"/>
              </a:rPr>
              <a:t>Peraturan hukum dalam suatu negara dapat diperinci dan diurutkan berdasarkan tingkatannya mulai dari yang terendah hingga yang tertinggi menyerupai piramida. Dalam sistim konstitusional, konstitusi mempunyai validitas yang lebih tinggi dibanding perundangan biasa.</a:t>
            </a:r>
          </a:p>
          <a:p>
            <a:pPr marL="0" indent="0">
              <a:buNone/>
            </a:pPr>
            <a:endParaRPr lang="en-US" dirty="0"/>
          </a:p>
        </p:txBody>
      </p:sp>
    </p:spTree>
    <p:extLst>
      <p:ext uri="{BB962C8B-B14F-4D97-AF65-F5344CB8AC3E}">
        <p14:creationId xmlns:p14="http://schemas.microsoft.com/office/powerpoint/2010/main" val="12811154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d-ID" dirty="0">
                <a:latin typeface="Times New Roman" panose="02020603050405020304" pitchFamily="18" charset="0"/>
                <a:cs typeface="Times New Roman" panose="02020603050405020304" pitchFamily="18" charset="0"/>
              </a:rPr>
              <a:t>SUBSTANSI KONSTITUSI</a:t>
            </a:r>
          </a:p>
        </p:txBody>
      </p:sp>
      <p:sp>
        <p:nvSpPr>
          <p:cNvPr id="3" name="Content Placeholder 2"/>
          <p:cNvSpPr>
            <a:spLocks noGrp="1"/>
          </p:cNvSpPr>
          <p:nvPr>
            <p:ph idx="1"/>
          </p:nvPr>
        </p:nvSpPr>
        <p:spPr/>
        <p:txBody>
          <a:bodyPr/>
          <a:lstStyle/>
          <a:p>
            <a:pPr marL="0" indent="0">
              <a:buNone/>
            </a:pPr>
            <a:r>
              <a:rPr lang="id-ID" sz="3200" dirty="0">
                <a:latin typeface="Times New Roman" panose="02020603050405020304" pitchFamily="18" charset="0"/>
                <a:cs typeface="Times New Roman" panose="02020603050405020304" pitchFamily="18" charset="0"/>
              </a:rPr>
              <a:t>Pada umumnya kon</a:t>
            </a:r>
            <a:r>
              <a:rPr lang="en-US" sz="3200" dirty="0">
                <a:latin typeface="Times New Roman" panose="02020603050405020304" pitchFamily="18" charset="0"/>
                <a:cs typeface="Times New Roman" panose="02020603050405020304" pitchFamily="18" charset="0"/>
              </a:rPr>
              <a:t>s</a:t>
            </a:r>
            <a:r>
              <a:rPr lang="id-ID" sz="3200" dirty="0">
                <a:latin typeface="Times New Roman" panose="02020603050405020304" pitchFamily="18" charset="0"/>
                <a:cs typeface="Times New Roman" panose="02020603050405020304" pitchFamily="18" charset="0"/>
              </a:rPr>
              <a:t>titusi atau UUD berisi:</a:t>
            </a:r>
          </a:p>
          <a:p>
            <a:r>
              <a:rPr lang="id-ID" sz="3200" dirty="0">
                <a:latin typeface="Times New Roman" panose="02020603050405020304" pitchFamily="18" charset="0"/>
                <a:cs typeface="Times New Roman" panose="02020603050405020304" pitchFamily="18" charset="0"/>
              </a:rPr>
              <a:t>Pernyataan tentang ideologi dasar negara atau gagasan-gagasan moral kenegaraan</a:t>
            </a:r>
          </a:p>
          <a:p>
            <a:r>
              <a:rPr lang="id-ID" sz="3200" dirty="0">
                <a:latin typeface="Times New Roman" panose="02020603050405020304" pitchFamily="18" charset="0"/>
                <a:cs typeface="Times New Roman" panose="02020603050405020304" pitchFamily="18" charset="0"/>
              </a:rPr>
              <a:t>Ketentuan tentang struktur organisasi Negara</a:t>
            </a:r>
          </a:p>
          <a:p>
            <a:r>
              <a:rPr lang="id-ID" sz="3200" dirty="0">
                <a:latin typeface="Times New Roman" panose="02020603050405020304" pitchFamily="18" charset="0"/>
                <a:cs typeface="Times New Roman" panose="02020603050405020304" pitchFamily="18" charset="0"/>
              </a:rPr>
              <a:t>Ketentuan tentang perlindungan hak-hak asasi manusia</a:t>
            </a:r>
          </a:p>
          <a:p>
            <a:r>
              <a:rPr lang="id-ID" sz="3200" dirty="0">
                <a:latin typeface="Times New Roman" panose="02020603050405020304" pitchFamily="18" charset="0"/>
                <a:cs typeface="Times New Roman" panose="02020603050405020304" pitchFamily="18" charset="0"/>
              </a:rPr>
              <a:t>Ketentuan tentang prosedur mengubah Undang-Undang Dasar</a:t>
            </a:r>
          </a:p>
          <a:p>
            <a:r>
              <a:rPr lang="id-ID" sz="3200" dirty="0">
                <a:latin typeface="Times New Roman" panose="02020603050405020304" pitchFamily="18" charset="0"/>
                <a:cs typeface="Times New Roman" panose="02020603050405020304" pitchFamily="18" charset="0"/>
              </a:rPr>
              <a:t>Larangan mengubah sifat tertentu dari Undang-Undang Dasar</a:t>
            </a:r>
          </a:p>
          <a:p>
            <a:pPr marL="0" indent="0">
              <a:buNone/>
            </a:pPr>
            <a:endParaRPr lang="en-US" dirty="0"/>
          </a:p>
        </p:txBody>
      </p:sp>
    </p:spTree>
    <p:extLst>
      <p:ext uri="{BB962C8B-B14F-4D97-AF65-F5344CB8AC3E}">
        <p14:creationId xmlns:p14="http://schemas.microsoft.com/office/powerpoint/2010/main" val="2965984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D931E-84E6-44CB-A90E-9DC68FCFCD7B}"/>
              </a:ext>
            </a:extLst>
          </p:cNvPr>
          <p:cNvSpPr>
            <a:spLocks noGrp="1"/>
          </p:cNvSpPr>
          <p:nvPr>
            <p:ph type="title"/>
          </p:nvPr>
        </p:nvSpPr>
        <p:spPr/>
        <p:txBody>
          <a:bodyPr/>
          <a:lstStyle/>
          <a:p>
            <a:pPr algn="ctr"/>
            <a:r>
              <a:rPr lang="en-US" b="1" dirty="0"/>
              <a:t>REGULASI ATAU PERATURAN</a:t>
            </a:r>
          </a:p>
        </p:txBody>
      </p:sp>
    </p:spTree>
    <p:extLst>
      <p:ext uri="{BB962C8B-B14F-4D97-AF65-F5344CB8AC3E}">
        <p14:creationId xmlns:p14="http://schemas.microsoft.com/office/powerpoint/2010/main" val="10755720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22762"/>
          </a:xfrm>
        </p:spPr>
        <p:txBody>
          <a:bodyPr/>
          <a:lstStyle/>
          <a:p>
            <a:pPr algn="ctr"/>
            <a:r>
              <a:rPr lang="en-US" dirty="0">
                <a:latin typeface="Times New Roman" panose="02020603050405020304" pitchFamily="18" charset="0"/>
                <a:cs typeface="Times New Roman" panose="02020603050405020304" pitchFamily="18" charset="0"/>
              </a:rPr>
              <a:t>REGULASI ATAU PERATURAN</a:t>
            </a:r>
          </a:p>
        </p:txBody>
      </p:sp>
      <p:sp>
        <p:nvSpPr>
          <p:cNvPr id="3" name="Content Placeholder 2"/>
          <p:cNvSpPr>
            <a:spLocks noGrp="1"/>
          </p:cNvSpPr>
          <p:nvPr>
            <p:ph idx="1"/>
          </p:nvPr>
        </p:nvSpPr>
        <p:spPr>
          <a:xfrm>
            <a:off x="838200" y="1442434"/>
            <a:ext cx="10515600" cy="4734529"/>
          </a:xfrm>
        </p:spPr>
        <p:txBody>
          <a:bodyPr>
            <a:normAutofit/>
          </a:bodyPr>
          <a:lstStyle/>
          <a:p>
            <a:pPr marL="0" indent="0">
              <a:buNone/>
            </a:pPr>
            <a:r>
              <a:rPr lang="id-ID" sz="4000" dirty="0">
                <a:latin typeface="Times New Roman" panose="02020603050405020304" pitchFamily="18" charset="0"/>
                <a:cs typeface="Times New Roman" panose="02020603050405020304" pitchFamily="18" charset="0"/>
              </a:rPr>
              <a:t>Kamus Besar Bahasa Indonesia </a:t>
            </a:r>
          </a:p>
          <a:p>
            <a:pPr marL="0" indent="0">
              <a:buNone/>
            </a:pPr>
            <a:r>
              <a:rPr lang="id-ID" sz="4000" dirty="0">
                <a:latin typeface="Times New Roman" panose="02020603050405020304" pitchFamily="18" charset="0"/>
                <a:cs typeface="Times New Roman" panose="02020603050405020304" pitchFamily="18" charset="0"/>
              </a:rPr>
              <a:t>Peraturan adalah ketentuan yang mengikat warga kelompok masyarakat, dipakai sebagai panduan, tatanan, dan kendalikan tingkah laku yang sesuai dan diterima: setiap warga masyarakat harus menaati aturan yang berlaku; atau ukuran, kaidah yang dipakai sebagai tolok ukur untuk menilai atau membandingkan sesuatu</a:t>
            </a:r>
          </a:p>
        </p:txBody>
      </p:sp>
    </p:spTree>
    <p:extLst>
      <p:ext uri="{BB962C8B-B14F-4D97-AF65-F5344CB8AC3E}">
        <p14:creationId xmlns:p14="http://schemas.microsoft.com/office/powerpoint/2010/main" val="34328183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C4CF5D-466A-4B2A-8B56-0BB561A42532}"/>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LANJUTAN</a:t>
            </a:r>
          </a:p>
        </p:txBody>
      </p:sp>
      <p:sp>
        <p:nvSpPr>
          <p:cNvPr id="3" name="Content Placeholder 2">
            <a:extLst>
              <a:ext uri="{FF2B5EF4-FFF2-40B4-BE49-F238E27FC236}">
                <a16:creationId xmlns:a16="http://schemas.microsoft.com/office/drawing/2014/main" id="{CCA82DDD-FA3B-4DA9-A652-C0B96A37C66B}"/>
              </a:ext>
            </a:extLst>
          </p:cNvPr>
          <p:cNvSpPr>
            <a:spLocks noGrp="1"/>
          </p:cNvSpPr>
          <p:nvPr>
            <p:ph idx="1"/>
          </p:nvPr>
        </p:nvSpPr>
        <p:spPr/>
        <p:txBody>
          <a:bodyPr>
            <a:normAutofit/>
          </a:bodyPr>
          <a:lstStyle/>
          <a:p>
            <a:r>
              <a:rPr lang="id-ID" sz="3600" dirty="0">
                <a:latin typeface="Times New Roman" panose="02020603050405020304" pitchFamily="18" charset="0"/>
                <a:cs typeface="Times New Roman" panose="02020603050405020304" pitchFamily="18" charset="0"/>
              </a:rPr>
              <a:t>Aristoteles misalnya membedakan antara konstitusi dengan hukum biasa berdasarkan adanya pengertian kata </a:t>
            </a:r>
            <a:r>
              <a:rPr lang="id-ID" sz="3600" i="1" dirty="0">
                <a:latin typeface="Times New Roman" panose="02020603050405020304" pitchFamily="18" charset="0"/>
                <a:cs typeface="Times New Roman" panose="02020603050405020304" pitchFamily="18" charset="0"/>
              </a:rPr>
              <a:t>Politeia</a:t>
            </a:r>
            <a:r>
              <a:rPr lang="id-ID" sz="3600" dirty="0">
                <a:latin typeface="Times New Roman" panose="02020603050405020304" pitchFamily="18" charset="0"/>
                <a:cs typeface="Times New Roman" panose="02020603050405020304" pitchFamily="18" charset="0"/>
              </a:rPr>
              <a:t> dan </a:t>
            </a:r>
            <a:r>
              <a:rPr lang="id-ID" sz="3600" i="1" dirty="0">
                <a:latin typeface="Times New Roman" panose="02020603050405020304" pitchFamily="18" charset="0"/>
                <a:cs typeface="Times New Roman" panose="02020603050405020304" pitchFamily="18" charset="0"/>
              </a:rPr>
              <a:t>Nomoi</a:t>
            </a:r>
            <a:r>
              <a:rPr lang="id-ID" sz="3600" dirty="0">
                <a:latin typeface="Times New Roman" panose="02020603050405020304" pitchFamily="18" charset="0"/>
                <a:cs typeface="Times New Roman" panose="02020603050405020304" pitchFamily="18" charset="0"/>
              </a:rPr>
              <a:t>. </a:t>
            </a:r>
            <a:r>
              <a:rPr lang="id-ID" sz="3600" i="1" dirty="0">
                <a:latin typeface="Times New Roman" panose="02020603050405020304" pitchFamily="18" charset="0"/>
                <a:cs typeface="Times New Roman" panose="02020603050405020304" pitchFamily="18" charset="0"/>
              </a:rPr>
              <a:t>Politeia</a:t>
            </a:r>
            <a:r>
              <a:rPr lang="id-ID" sz="3600" dirty="0">
                <a:latin typeface="Times New Roman" panose="02020603050405020304" pitchFamily="18" charset="0"/>
                <a:cs typeface="Times New Roman" panose="02020603050405020304" pitchFamily="18" charset="0"/>
              </a:rPr>
              <a:t> dapat diartikan sebagai </a:t>
            </a:r>
            <a:r>
              <a:rPr lang="en-US" sz="3600" dirty="0" smtClean="0">
                <a:latin typeface="Times New Roman" panose="02020603050405020304" pitchFamily="18" charset="0"/>
                <a:cs typeface="Times New Roman" panose="02020603050405020304" pitchFamily="18" charset="0"/>
              </a:rPr>
              <a:t>K</a:t>
            </a:r>
            <a:r>
              <a:rPr lang="id-ID" sz="3600" dirty="0" smtClean="0">
                <a:latin typeface="Times New Roman" panose="02020603050405020304" pitchFamily="18" charset="0"/>
                <a:cs typeface="Times New Roman" panose="02020603050405020304" pitchFamily="18" charset="0"/>
              </a:rPr>
              <a:t>onstitusi</a:t>
            </a:r>
            <a:r>
              <a:rPr lang="id-ID" sz="3600" dirty="0">
                <a:latin typeface="Times New Roman" panose="02020603050405020304" pitchFamily="18" charset="0"/>
                <a:cs typeface="Times New Roman" panose="02020603050405020304" pitchFamily="18" charset="0"/>
              </a:rPr>
              <a:t>. Sedangkan </a:t>
            </a:r>
            <a:r>
              <a:rPr lang="id-ID" sz="3600" i="1" dirty="0">
                <a:latin typeface="Times New Roman" panose="02020603050405020304" pitchFamily="18" charset="0"/>
                <a:cs typeface="Times New Roman" panose="02020603050405020304" pitchFamily="18" charset="0"/>
              </a:rPr>
              <a:t>Nomoi</a:t>
            </a:r>
            <a:r>
              <a:rPr lang="id-ID" sz="3600" dirty="0">
                <a:latin typeface="Times New Roman" panose="02020603050405020304" pitchFamily="18" charset="0"/>
                <a:cs typeface="Times New Roman" panose="02020603050405020304" pitchFamily="18" charset="0"/>
              </a:rPr>
              <a:t> diartikan sebagai Undang-Undang biasa</a:t>
            </a:r>
          </a:p>
        </p:txBody>
      </p:sp>
    </p:spTree>
    <p:extLst>
      <p:ext uri="{BB962C8B-B14F-4D97-AF65-F5344CB8AC3E}">
        <p14:creationId xmlns:p14="http://schemas.microsoft.com/office/powerpoint/2010/main" val="7073385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54545"/>
          </a:xfrm>
        </p:spPr>
        <p:txBody>
          <a:bodyPr>
            <a:normAutofit fontScale="90000"/>
          </a:bodyPr>
          <a:lstStyle/>
          <a:p>
            <a:endParaRPr lang="en-US" dirty="0"/>
          </a:p>
        </p:txBody>
      </p:sp>
      <p:sp>
        <p:nvSpPr>
          <p:cNvPr id="3" name="Content Placeholder 2"/>
          <p:cNvSpPr>
            <a:spLocks noGrp="1"/>
          </p:cNvSpPr>
          <p:nvPr>
            <p:ph idx="1"/>
          </p:nvPr>
        </p:nvSpPr>
        <p:spPr>
          <a:xfrm>
            <a:off x="838200" y="154546"/>
            <a:ext cx="10515600" cy="6022417"/>
          </a:xfrm>
        </p:spPr>
        <p:txBody>
          <a:bodyPr/>
          <a:lstStyle/>
          <a:p>
            <a:endParaRPr lang="en-US">
              <a:latin typeface="Times New Roman" panose="02020603050405020304" pitchFamily="18" charset="0"/>
              <a:cs typeface="Times New Roman" panose="02020603050405020304" pitchFamily="18" charset="0"/>
            </a:endParaRPr>
          </a:p>
          <a:p>
            <a:r>
              <a:rPr lang="id-ID">
                <a:latin typeface="Times New Roman" panose="02020603050405020304" pitchFamily="18" charset="0"/>
                <a:cs typeface="Times New Roman" panose="02020603050405020304" pitchFamily="18" charset="0"/>
              </a:rPr>
              <a:t>Peraturan </a:t>
            </a:r>
            <a:r>
              <a:rPr lang="id-ID" dirty="0">
                <a:latin typeface="Times New Roman" panose="02020603050405020304" pitchFamily="18" charset="0"/>
                <a:cs typeface="Times New Roman" panose="02020603050405020304" pitchFamily="18" charset="0"/>
              </a:rPr>
              <a:t>adalah perangkat yang berisi sejumlah aturan yang dibuat untuk menegakkan ketertiban dalam masyarakat. Peraturan diciptakan untuk mengatur perilaku dan hubungan antar anggota kelompok. Peraturan bisa berupa tertulis maupun tidak tertulis (</a:t>
            </a:r>
            <a:r>
              <a:rPr lang="id-ID" dirty="0">
                <a:latin typeface="Times New Roman" panose="02020603050405020304" pitchFamily="18" charset="0"/>
                <a:cs typeface="Times New Roman" panose="02020603050405020304" pitchFamily="18" charset="0"/>
                <a:hlinkClick r:id="rId2"/>
              </a:rPr>
              <a:t>http://agussiswoyo.com/kewarganegaraan/pengertian-contoh-dan-syarat-peraturan-yang-baik/</a:t>
            </a:r>
            <a:r>
              <a:rPr lang="id-ID"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L="0" indent="0">
              <a:buNone/>
            </a:pPr>
            <a:endParaRPr lang="id-ID" dirty="0">
              <a:latin typeface="Times New Roman" panose="02020603050405020304" pitchFamily="18" charset="0"/>
              <a:cs typeface="Times New Roman" panose="02020603050405020304" pitchFamily="18" charset="0"/>
            </a:endParaRPr>
          </a:p>
          <a:p>
            <a:r>
              <a:rPr lang="id-ID" dirty="0">
                <a:latin typeface="Times New Roman" panose="02020603050405020304" pitchFamily="18" charset="0"/>
                <a:cs typeface="Times New Roman" panose="02020603050405020304" pitchFamily="18" charset="0"/>
              </a:rPr>
              <a:t>Prof. Jimly Asshiddiqie, Peraturan</a:t>
            </a:r>
          </a:p>
          <a:p>
            <a:pPr marL="0" indent="0">
              <a:buNone/>
            </a:pPr>
            <a:r>
              <a:rPr lang="id-ID" dirty="0">
                <a:latin typeface="Times New Roman" panose="02020603050405020304" pitchFamily="18" charset="0"/>
                <a:cs typeface="Times New Roman" panose="02020603050405020304" pitchFamily="18" charset="0"/>
              </a:rPr>
              <a:t>Bersifat Umum dan abstrak</a:t>
            </a:r>
          </a:p>
          <a:p>
            <a:pPr marL="0" indent="0">
              <a:buNone/>
            </a:pPr>
            <a:r>
              <a:rPr lang="id-ID" dirty="0">
                <a:latin typeface="Times New Roman" panose="02020603050405020304" pitchFamily="18" charset="0"/>
                <a:cs typeface="Times New Roman" panose="02020603050405020304" pitchFamily="18" charset="0"/>
              </a:rPr>
              <a:t>Berlaku untuk siapa saja yg dikenai dalam perumusan kaedah umum</a:t>
            </a:r>
          </a:p>
          <a:p>
            <a:pPr marL="0" indent="0">
              <a:buNone/>
            </a:pPr>
            <a:r>
              <a:rPr lang="id-ID" dirty="0">
                <a:latin typeface="Times New Roman" panose="02020603050405020304" pitchFamily="18" charset="0"/>
                <a:cs typeface="Times New Roman" panose="02020603050405020304" pitchFamily="18" charset="0"/>
              </a:rPr>
              <a:t>Berlaku terus-menerus</a:t>
            </a:r>
          </a:p>
          <a:p>
            <a:pPr marL="0" indent="0">
              <a:buNone/>
            </a:pPr>
            <a:r>
              <a:rPr lang="id-ID" dirty="0">
                <a:latin typeface="Times New Roman" panose="02020603050405020304" pitchFamily="18" charset="0"/>
                <a:cs typeface="Times New Roman" panose="02020603050405020304" pitchFamily="18" charset="0"/>
              </a:rPr>
              <a:t>Diuji langsung di MA atau MK</a:t>
            </a:r>
          </a:p>
          <a:p>
            <a:pPr marL="0" indent="0">
              <a:buNone/>
            </a:pPr>
            <a:endParaRPr lang="en-US" dirty="0"/>
          </a:p>
          <a:p>
            <a:endParaRPr lang="en-US" dirty="0"/>
          </a:p>
        </p:txBody>
      </p:sp>
    </p:spTree>
    <p:extLst>
      <p:ext uri="{BB962C8B-B14F-4D97-AF65-F5344CB8AC3E}">
        <p14:creationId xmlns:p14="http://schemas.microsoft.com/office/powerpoint/2010/main" val="24573677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18941"/>
            <a:ext cx="10515600" cy="978794"/>
          </a:xfrm>
        </p:spPr>
        <p:txBody>
          <a:bodyPr>
            <a:normAutofit/>
          </a:bodyPr>
          <a:lstStyle/>
          <a:p>
            <a:pPr algn="ctr"/>
            <a:r>
              <a:rPr lang="en-US" dirty="0">
                <a:latin typeface="Times New Roman" panose="02020603050405020304" pitchFamily="18" charset="0"/>
                <a:cs typeface="Times New Roman" panose="02020603050405020304" pitchFamily="18" charset="0"/>
              </a:rPr>
              <a:t>REGULASI ATAU PERATURAN</a:t>
            </a:r>
          </a:p>
        </p:txBody>
      </p:sp>
      <p:sp>
        <p:nvSpPr>
          <p:cNvPr id="3" name="Content Placeholder 2"/>
          <p:cNvSpPr>
            <a:spLocks noGrp="1"/>
          </p:cNvSpPr>
          <p:nvPr>
            <p:ph idx="1"/>
          </p:nvPr>
        </p:nvSpPr>
        <p:spPr>
          <a:xfrm>
            <a:off x="838200" y="1661375"/>
            <a:ext cx="10515600" cy="4515587"/>
          </a:xfrm>
        </p:spPr>
        <p:txBody>
          <a:bodyPr/>
          <a:lstStyle/>
          <a:p>
            <a:pPr marL="0" indent="0">
              <a:buNone/>
            </a:pPr>
            <a:r>
              <a:rPr lang="id-ID" sz="4000" dirty="0">
                <a:latin typeface="Times New Roman" panose="02020603050405020304" pitchFamily="18" charset="0"/>
                <a:cs typeface="Times New Roman" panose="02020603050405020304" pitchFamily="18" charset="0"/>
              </a:rPr>
              <a:t>Peraturan merupakan sebuah kebutuhan untuk menciptakan keteraturan hidup bersama. Keteraturan itu haruslah demi terciptanya keadilan, kedamaian dan kebaikan bersama. Peraturan pada hakikatnya adalah tatanan, petunjuk atau kaidah yg dibuat untuk mengatur perilaku manusia agar terciptanya kebaikan bersama</a:t>
            </a:r>
          </a:p>
          <a:p>
            <a:pPr marL="0" indent="0">
              <a:buNone/>
            </a:pPr>
            <a:endParaRPr lang="en-US" dirty="0"/>
          </a:p>
        </p:txBody>
      </p:sp>
    </p:spTree>
    <p:extLst>
      <p:ext uri="{BB962C8B-B14F-4D97-AF65-F5344CB8AC3E}">
        <p14:creationId xmlns:p14="http://schemas.microsoft.com/office/powerpoint/2010/main" val="7207317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0"/>
            <a:ext cx="10515600" cy="352697"/>
          </a:xfrm>
        </p:spPr>
        <p:txBody>
          <a:bodyPr>
            <a:normAutofit fontScale="90000"/>
          </a:bodyPr>
          <a:lstStyle/>
          <a:p>
            <a:pPr algn="ctr"/>
            <a:endParaRPr lang="id-ID"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627017"/>
            <a:ext cx="10515600" cy="5382521"/>
          </a:xfrm>
        </p:spPr>
        <p:txBody>
          <a:bodyPr>
            <a:normAutofit/>
          </a:bodyPr>
          <a:lstStyle/>
          <a:p>
            <a:pPr marL="0" indent="0">
              <a:buNone/>
            </a:pPr>
            <a:r>
              <a:rPr lang="id-ID" sz="3200" dirty="0">
                <a:latin typeface="Times New Roman" panose="02020603050405020304" pitchFamily="18" charset="0"/>
                <a:cs typeface="Times New Roman" panose="02020603050405020304" pitchFamily="18" charset="0"/>
              </a:rPr>
              <a:t>Peraturan adalah sesuatu yang disepakati dan mengikat sekelompok orang/ lembaga dalam rangka mencapai suatu tujuan dalam hidup bersama. Regulasi adalah “mengendalikan perilaku manusia atau masyarakat dengan aturan atau pembatasan.” Regulasi dapat dilakukan dengan berbagai bentuk, misalnya: pembatasan hukum diumumkan oleh otoritas pemerintah, regulasi pengaturan diri oleh suatu industri seperti melalui asosiasi perdagangan, Regulasi sosial (misalnya norma), co-regulasi dan pasar. Seseorang dapat, mempertimbangkan regulasi dalam tindakan perilaku misalnya menjatuhkan sanksi (seperti denda). </a:t>
            </a:r>
          </a:p>
        </p:txBody>
      </p:sp>
    </p:spTree>
    <p:extLst>
      <p:ext uri="{BB962C8B-B14F-4D97-AF65-F5344CB8AC3E}">
        <p14:creationId xmlns:p14="http://schemas.microsoft.com/office/powerpoint/2010/main" val="91040756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6214"/>
            <a:ext cx="10515600" cy="1171978"/>
          </a:xfrm>
        </p:spPr>
        <p:txBody>
          <a:bodyPr/>
          <a:lstStyle/>
          <a:p>
            <a:pPr algn="ctr"/>
            <a:r>
              <a:rPr lang="en-US" dirty="0">
                <a:latin typeface="Times New Roman" panose="02020603050405020304" pitchFamily="18" charset="0"/>
                <a:cs typeface="Times New Roman" panose="02020603050405020304" pitchFamily="18" charset="0"/>
              </a:rPr>
              <a:t>REGULASI ATAU PERATURAN</a:t>
            </a:r>
          </a:p>
        </p:txBody>
      </p:sp>
      <p:sp>
        <p:nvSpPr>
          <p:cNvPr id="3" name="Content Placeholder 2"/>
          <p:cNvSpPr>
            <a:spLocks noGrp="1"/>
          </p:cNvSpPr>
          <p:nvPr>
            <p:ph idx="1"/>
          </p:nvPr>
        </p:nvSpPr>
        <p:spPr>
          <a:xfrm>
            <a:off x="838200" y="1700011"/>
            <a:ext cx="10515600" cy="4476952"/>
          </a:xfrm>
        </p:spPr>
        <p:txBody>
          <a:bodyPr>
            <a:noAutofit/>
          </a:bodyPr>
          <a:lstStyle/>
          <a:p>
            <a:pPr marL="0" indent="0">
              <a:buNone/>
            </a:pPr>
            <a:r>
              <a:rPr lang="id-ID" sz="3600" dirty="0">
                <a:latin typeface="Times New Roman" panose="02020603050405020304" pitchFamily="18" charset="0"/>
                <a:cs typeface="Times New Roman" panose="02020603050405020304" pitchFamily="18" charset="0"/>
              </a:rPr>
              <a:t>Peraturan yg baik harus memenuhi persyaratan sbb:</a:t>
            </a:r>
          </a:p>
          <a:p>
            <a:pPr marL="514350" indent="-514350">
              <a:buAutoNum type="arabicPeriod"/>
            </a:pPr>
            <a:r>
              <a:rPr lang="id-ID" sz="3600" dirty="0">
                <a:latin typeface="Times New Roman" panose="02020603050405020304" pitchFamily="18" charset="0"/>
                <a:cs typeface="Times New Roman" panose="02020603050405020304" pitchFamily="18" charset="0"/>
              </a:rPr>
              <a:t>Bertujuan mewujudkan keteraturan hidup bersama</a:t>
            </a:r>
          </a:p>
          <a:p>
            <a:pPr marL="514350" indent="-514350">
              <a:buAutoNum type="arabicPeriod"/>
            </a:pPr>
            <a:r>
              <a:rPr lang="id-ID" sz="3600" dirty="0">
                <a:latin typeface="Times New Roman" panose="02020603050405020304" pitchFamily="18" charset="0"/>
                <a:cs typeface="Times New Roman" panose="02020603050405020304" pitchFamily="18" charset="0"/>
              </a:rPr>
              <a:t>Memperhatikan kebutuhan dan norma-norma masyarakat</a:t>
            </a:r>
          </a:p>
          <a:p>
            <a:pPr marL="514350" indent="-514350">
              <a:buAutoNum type="arabicPeriod"/>
            </a:pPr>
            <a:r>
              <a:rPr lang="id-ID" sz="3600" dirty="0">
                <a:latin typeface="Times New Roman" panose="02020603050405020304" pitchFamily="18" charset="0"/>
                <a:cs typeface="Times New Roman" panose="02020603050405020304" pitchFamily="18" charset="0"/>
              </a:rPr>
              <a:t>Dilandasi prinsip keadilan, perdamaian dan kebaikan bersama</a:t>
            </a:r>
          </a:p>
          <a:p>
            <a:pPr marL="514350" indent="-514350">
              <a:buAutoNum type="arabicPeriod"/>
            </a:pPr>
            <a:r>
              <a:rPr lang="id-ID" sz="3600" dirty="0">
                <a:latin typeface="Times New Roman" panose="02020603050405020304" pitchFamily="18" charset="0"/>
                <a:cs typeface="Times New Roman" panose="02020603050405020304" pitchFamily="18" charset="0"/>
              </a:rPr>
              <a:t>Proses penyusunannya berlangsung secara demokratis</a:t>
            </a:r>
          </a:p>
        </p:txBody>
      </p:sp>
    </p:spTree>
    <p:extLst>
      <p:ext uri="{BB962C8B-B14F-4D97-AF65-F5344CB8AC3E}">
        <p14:creationId xmlns:p14="http://schemas.microsoft.com/office/powerpoint/2010/main" val="18795123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3693"/>
            <a:ext cx="10515600" cy="509450"/>
          </a:xfrm>
        </p:spPr>
        <p:txBody>
          <a:bodyPr>
            <a:normAutofit fontScale="90000"/>
          </a:bodyPr>
          <a:lstStyle/>
          <a:p>
            <a:endParaRPr lang="en-US" dirty="0"/>
          </a:p>
        </p:txBody>
      </p:sp>
      <p:sp>
        <p:nvSpPr>
          <p:cNvPr id="3" name="Content Placeholder 2"/>
          <p:cNvSpPr>
            <a:spLocks noGrp="1"/>
          </p:cNvSpPr>
          <p:nvPr>
            <p:ph idx="1"/>
          </p:nvPr>
        </p:nvSpPr>
        <p:spPr>
          <a:xfrm>
            <a:off x="838200" y="1171977"/>
            <a:ext cx="10515600" cy="5004986"/>
          </a:xfrm>
        </p:spPr>
        <p:txBody>
          <a:bodyPr>
            <a:normAutofit/>
          </a:bodyPr>
          <a:lstStyle/>
          <a:p>
            <a:pPr marL="0" indent="0">
              <a:buNone/>
            </a:pPr>
            <a:r>
              <a:rPr lang="id-ID" sz="3600" dirty="0">
                <a:latin typeface="Times New Roman" panose="02020603050405020304" pitchFamily="18" charset="0"/>
                <a:cs typeface="Times New Roman" panose="02020603050405020304" pitchFamily="18" charset="0"/>
              </a:rPr>
              <a:t>Manusia merupakan ma</a:t>
            </a:r>
            <a:r>
              <a:rPr lang="en-US" sz="3600" dirty="0">
                <a:latin typeface="Times New Roman" panose="02020603050405020304" pitchFamily="18" charset="0"/>
                <a:cs typeface="Times New Roman" panose="02020603050405020304" pitchFamily="18" charset="0"/>
              </a:rPr>
              <a:t>k</a:t>
            </a:r>
            <a:r>
              <a:rPr lang="id-ID" sz="3600" dirty="0">
                <a:latin typeface="Times New Roman" panose="02020603050405020304" pitchFamily="18" charset="0"/>
                <a:cs typeface="Times New Roman" panose="02020603050405020304" pitchFamily="18" charset="0"/>
              </a:rPr>
              <a:t>hluk sosial sehingga dalam kesehariannya selalu berhubungan dengan manusia-manusia yang lain. Karena seringnya terjadi interaksi antar manusia tersebut, maka dibutuhkan sesuatu yang bersifat mengatur dan mengikat manusia-manusia tersebut untuk selalu mematuhi aturan yang telah ditetapkan. Peraturan dibuat untuk mengatur manusia - manusia yang terdapat dalam satu kelompok untuk menghindari sikap brutal, mau menang sendiri, dll. </a:t>
            </a:r>
          </a:p>
        </p:txBody>
      </p:sp>
    </p:spTree>
    <p:extLst>
      <p:ext uri="{BB962C8B-B14F-4D97-AF65-F5344CB8AC3E}">
        <p14:creationId xmlns:p14="http://schemas.microsoft.com/office/powerpoint/2010/main" val="170388238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978793"/>
          </a:xfrm>
        </p:spPr>
        <p:txBody>
          <a:bodyPr/>
          <a:lstStyle/>
          <a:p>
            <a:pPr algn="ctr"/>
            <a:r>
              <a:rPr lang="id-ID" dirty="0">
                <a:latin typeface="Times New Roman" panose="02020603050405020304" pitchFamily="18" charset="0"/>
                <a:cs typeface="Times New Roman" panose="02020603050405020304" pitchFamily="18" charset="0"/>
              </a:rPr>
              <a:t>Regulasi dan Peraturan</a:t>
            </a:r>
          </a:p>
        </p:txBody>
      </p:sp>
      <p:sp>
        <p:nvSpPr>
          <p:cNvPr id="3" name="Content Placeholder 2"/>
          <p:cNvSpPr>
            <a:spLocks noGrp="1"/>
          </p:cNvSpPr>
          <p:nvPr>
            <p:ph idx="1"/>
          </p:nvPr>
        </p:nvSpPr>
        <p:spPr>
          <a:xfrm>
            <a:off x="838200" y="1068946"/>
            <a:ext cx="10515600" cy="5108017"/>
          </a:xfrm>
        </p:spPr>
        <p:txBody>
          <a:bodyPr>
            <a:normAutofit lnSpcReduction="10000"/>
          </a:bodyPr>
          <a:lstStyle/>
          <a:p>
            <a:r>
              <a:rPr lang="id-ID" sz="3200" dirty="0">
                <a:latin typeface="Times New Roman" panose="02020603050405020304" pitchFamily="18" charset="0"/>
                <a:cs typeface="Times New Roman" panose="02020603050405020304" pitchFamily="18" charset="0"/>
              </a:rPr>
              <a:t>Tata urutan peraturan perundang-undangan menunjuk pada tinggi rendahnya kedudukan peraturan perundang-undangan. Secara konkret,hal itu menunjuk pada tata urutan kedudukan di antara UUD 1945,</a:t>
            </a:r>
            <a:r>
              <a:rPr lang="en-US" sz="3200" dirty="0">
                <a:latin typeface="Times New Roman" panose="02020603050405020304" pitchFamily="18" charset="0"/>
                <a:cs typeface="Times New Roman" panose="02020603050405020304" pitchFamily="18" charset="0"/>
              </a:rPr>
              <a:t> </a:t>
            </a:r>
            <a:r>
              <a:rPr lang="id-ID" sz="3200" dirty="0">
                <a:latin typeface="Times New Roman" panose="02020603050405020304" pitchFamily="18" charset="0"/>
                <a:cs typeface="Times New Roman" panose="02020603050405020304" pitchFamily="18" charset="0"/>
              </a:rPr>
              <a:t>Ketetpan MPR,Undang-undang,</a:t>
            </a:r>
            <a:r>
              <a:rPr lang="en-US" sz="3200" dirty="0">
                <a:latin typeface="Times New Roman" panose="02020603050405020304" pitchFamily="18" charset="0"/>
                <a:cs typeface="Times New Roman" panose="02020603050405020304" pitchFamily="18" charset="0"/>
              </a:rPr>
              <a:t> </a:t>
            </a:r>
            <a:r>
              <a:rPr lang="id-ID" sz="3200" dirty="0">
                <a:latin typeface="Times New Roman" panose="02020603050405020304" pitchFamily="18" charset="0"/>
                <a:cs typeface="Times New Roman" panose="02020603050405020304" pitchFamily="18" charset="0"/>
              </a:rPr>
              <a:t>Peraturan Pemerintah,</a:t>
            </a:r>
            <a:r>
              <a:rPr lang="en-US" sz="3200" dirty="0">
                <a:latin typeface="Times New Roman" panose="02020603050405020304" pitchFamily="18" charset="0"/>
                <a:cs typeface="Times New Roman" panose="02020603050405020304" pitchFamily="18" charset="0"/>
              </a:rPr>
              <a:t> </a:t>
            </a:r>
            <a:r>
              <a:rPr lang="id-ID" sz="3200" dirty="0">
                <a:latin typeface="Times New Roman" panose="02020603050405020304" pitchFamily="18" charset="0"/>
                <a:cs typeface="Times New Roman" panose="02020603050405020304" pitchFamily="18" charset="0"/>
              </a:rPr>
              <a:t>Keputusan Presiden, dan Peraturan Daerah.</a:t>
            </a:r>
          </a:p>
          <a:p>
            <a:r>
              <a:rPr lang="id-ID" sz="3200" dirty="0">
                <a:latin typeface="Times New Roman" panose="02020603050405020304" pitchFamily="18" charset="0"/>
                <a:cs typeface="Times New Roman" panose="02020603050405020304" pitchFamily="18" charset="0"/>
              </a:rPr>
              <a:t> Tata urutan tersebut penting. Haruslah jelas mana peraturan yang lebih tinggi dan mana yang lebih rendah. Sebab, peraturan yang lebih tinggi akan dijabarkan oleh yang lebih rendah. Konsekuensinya, peraturan yang lebih rendah tidak boleh bertentangan dengan peraturan yang lebih tinggi. Hal demikian untuk mewujudkan kepastian hukum</a:t>
            </a:r>
          </a:p>
          <a:p>
            <a:endParaRPr lang="en-US" dirty="0"/>
          </a:p>
        </p:txBody>
      </p:sp>
    </p:spTree>
    <p:extLst>
      <p:ext uri="{BB962C8B-B14F-4D97-AF65-F5344CB8AC3E}">
        <p14:creationId xmlns:p14="http://schemas.microsoft.com/office/powerpoint/2010/main" val="118963799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669700"/>
          </a:xfrm>
        </p:spPr>
        <p:txBody>
          <a:bodyPr>
            <a:normAutofit/>
          </a:bodyPr>
          <a:lstStyle/>
          <a:p>
            <a:pPr algn="ctr"/>
            <a:r>
              <a:rPr lang="en-US" sz="2800" dirty="0" smtClean="0">
                <a:latin typeface="Times New Roman" panose="02020603050405020304" pitchFamily="18" charset="0"/>
                <a:cs typeface="Times New Roman" panose="02020603050405020304" pitchFamily="18" charset="0"/>
              </a:rPr>
              <a:t>T</a:t>
            </a:r>
            <a:r>
              <a:rPr lang="id-ID" sz="2800" dirty="0" smtClean="0">
                <a:latin typeface="Times New Roman" panose="02020603050405020304" pitchFamily="18" charset="0"/>
                <a:cs typeface="Times New Roman" panose="02020603050405020304" pitchFamily="18" charset="0"/>
              </a:rPr>
              <a:t>ATA </a:t>
            </a:r>
            <a:r>
              <a:rPr lang="en-US" sz="2800" dirty="0" smtClean="0">
                <a:latin typeface="Times New Roman" panose="02020603050405020304" pitchFamily="18" charset="0"/>
                <a:cs typeface="Times New Roman" panose="02020603050405020304" pitchFamily="18" charset="0"/>
              </a:rPr>
              <a:t>U</a:t>
            </a:r>
            <a:r>
              <a:rPr lang="id-ID" sz="2800" dirty="0" smtClean="0">
                <a:latin typeface="Times New Roman" panose="02020603050405020304" pitchFamily="18" charset="0"/>
                <a:cs typeface="Times New Roman" panose="02020603050405020304" pitchFamily="18" charset="0"/>
              </a:rPr>
              <a:t>RUTAN </a:t>
            </a:r>
            <a:r>
              <a:rPr lang="en-US" sz="2800" dirty="0" smtClean="0">
                <a:latin typeface="Times New Roman" panose="02020603050405020304" pitchFamily="18" charset="0"/>
                <a:cs typeface="Times New Roman" panose="02020603050405020304" pitchFamily="18" charset="0"/>
              </a:rPr>
              <a:t>P</a:t>
            </a:r>
            <a:r>
              <a:rPr lang="id-ID" sz="2800" dirty="0" smtClean="0">
                <a:latin typeface="Times New Roman" panose="02020603050405020304" pitchFamily="18" charset="0"/>
                <a:cs typeface="Times New Roman" panose="02020603050405020304" pitchFamily="18" charset="0"/>
              </a:rPr>
              <a:t>ERUNDANG-UNDANGAN</a:t>
            </a:r>
            <a:endParaRPr lang="id-ID" sz="2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798489"/>
            <a:ext cx="10515600" cy="5378473"/>
          </a:xfrm>
        </p:spPr>
        <p:txBody>
          <a:bodyPr/>
          <a:lstStyle/>
          <a:p>
            <a:r>
              <a:rPr lang="id-ID" dirty="0">
                <a:latin typeface="Times New Roman" panose="02020603050405020304" pitchFamily="18" charset="0"/>
                <a:cs typeface="Times New Roman" panose="02020603050405020304" pitchFamily="18" charset="0"/>
              </a:rPr>
              <a:t>UUD </a:t>
            </a:r>
            <a:r>
              <a:rPr lang="id-ID" dirty="0" smtClean="0">
                <a:latin typeface="Times New Roman" panose="02020603050405020304" pitchFamily="18" charset="0"/>
                <a:cs typeface="Times New Roman" panose="02020603050405020304" pitchFamily="18" charset="0"/>
              </a:rPr>
              <a:t>1945</a:t>
            </a:r>
            <a:r>
              <a:rPr lang="en-US" dirty="0" smtClean="0">
                <a:latin typeface="Times New Roman" panose="02020603050405020304" pitchFamily="18" charset="0"/>
                <a:cs typeface="Times New Roman" panose="02020603050405020304" pitchFamily="18" charset="0"/>
              </a:rPr>
              <a:t> </a:t>
            </a:r>
            <a:r>
              <a:rPr lang="id-ID" dirty="0" smtClean="0">
                <a:latin typeface="Times New Roman" panose="02020603050405020304" pitchFamily="18" charset="0"/>
                <a:cs typeface="Times New Roman" panose="02020603050405020304" pitchFamily="18" charset="0"/>
              </a:rPr>
              <a:t>merupakan </a:t>
            </a:r>
            <a:r>
              <a:rPr lang="id-ID" dirty="0">
                <a:latin typeface="Times New Roman" panose="02020603050405020304" pitchFamily="18" charset="0"/>
                <a:cs typeface="Times New Roman" panose="02020603050405020304" pitchFamily="18" charset="0"/>
              </a:rPr>
              <a:t>hukum </a:t>
            </a:r>
            <a:r>
              <a:rPr lang="id-ID" dirty="0" smtClean="0">
                <a:latin typeface="Times New Roman" panose="02020603050405020304" pitchFamily="18" charset="0"/>
                <a:cs typeface="Times New Roman" panose="02020603050405020304" pitchFamily="18" charset="0"/>
              </a:rPr>
              <a:t>dasar </a:t>
            </a:r>
            <a:r>
              <a:rPr lang="id-ID" dirty="0">
                <a:latin typeface="Times New Roman" panose="02020603050405020304" pitchFamily="18" charset="0"/>
                <a:cs typeface="Times New Roman" panose="02020603050405020304" pitchFamily="18" charset="0"/>
              </a:rPr>
              <a:t>tertulis Negara </a:t>
            </a:r>
            <a:r>
              <a:rPr lang="en-US" dirty="0" err="1" smtClean="0">
                <a:latin typeface="Times New Roman" panose="02020603050405020304" pitchFamily="18" charset="0"/>
                <a:cs typeface="Times New Roman" panose="02020603050405020304" pitchFamily="18" charset="0"/>
              </a:rPr>
              <a:t>Kesatuan</a:t>
            </a:r>
            <a:r>
              <a:rPr lang="en-US" dirty="0" smtClean="0">
                <a:latin typeface="Times New Roman" panose="02020603050405020304" pitchFamily="18" charset="0"/>
                <a:cs typeface="Times New Roman" panose="02020603050405020304" pitchFamily="18" charset="0"/>
              </a:rPr>
              <a:t> </a:t>
            </a:r>
            <a:r>
              <a:rPr lang="id-ID" dirty="0" smtClean="0">
                <a:latin typeface="Times New Roman" panose="02020603050405020304" pitchFamily="18" charset="0"/>
                <a:cs typeface="Times New Roman" panose="02020603050405020304" pitchFamily="18" charset="0"/>
              </a:rPr>
              <a:t>Republik Indonesia</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yg</a:t>
            </a:r>
            <a:r>
              <a:rPr lang="en-US" dirty="0" smtClean="0">
                <a:latin typeface="Times New Roman" panose="02020603050405020304" pitchFamily="18" charset="0"/>
                <a:cs typeface="Times New Roman" panose="02020603050405020304" pitchFamily="18" charset="0"/>
              </a:rPr>
              <a:t> </a:t>
            </a:r>
            <a:r>
              <a:rPr lang="id-ID" dirty="0" smtClean="0">
                <a:latin typeface="Times New Roman" panose="02020603050405020304" pitchFamily="18" charset="0"/>
                <a:cs typeface="Times New Roman" panose="02020603050405020304" pitchFamily="18" charset="0"/>
              </a:rPr>
              <a:t>memuat </a:t>
            </a:r>
            <a:r>
              <a:rPr lang="id-ID" dirty="0">
                <a:latin typeface="Times New Roman" panose="02020603050405020304" pitchFamily="18" charset="0"/>
                <a:cs typeface="Times New Roman" panose="02020603050405020304" pitchFamily="18" charset="0"/>
              </a:rPr>
              <a:t>dasar dan garis besar hukum dalam penyelenggaraan negara.</a:t>
            </a:r>
          </a:p>
          <a:p>
            <a:r>
              <a:rPr lang="id-ID" dirty="0">
                <a:latin typeface="Times New Roman" panose="02020603050405020304" pitchFamily="18" charset="0"/>
                <a:cs typeface="Times New Roman" panose="02020603050405020304" pitchFamily="18" charset="0"/>
              </a:rPr>
              <a:t>KETETAPAN </a:t>
            </a:r>
            <a:r>
              <a:rPr lang="id-ID" dirty="0" smtClean="0">
                <a:latin typeface="Times New Roman" panose="02020603050405020304" pitchFamily="18" charset="0"/>
                <a:cs typeface="Times New Roman" panose="02020603050405020304" pitchFamily="18" charset="0"/>
              </a:rPr>
              <a:t>MPR</a:t>
            </a:r>
            <a:r>
              <a:rPr lang="en-US" dirty="0" smtClean="0">
                <a:latin typeface="Times New Roman" panose="02020603050405020304" pitchFamily="18" charset="0"/>
                <a:cs typeface="Times New Roman" panose="02020603050405020304" pitchFamily="18" charset="0"/>
              </a:rPr>
              <a:t> </a:t>
            </a:r>
            <a:r>
              <a:rPr lang="id-ID" dirty="0" smtClean="0">
                <a:latin typeface="Times New Roman" panose="02020603050405020304" pitchFamily="18" charset="0"/>
                <a:cs typeface="Times New Roman" panose="02020603050405020304" pitchFamily="18" charset="0"/>
              </a:rPr>
              <a:t>merupakan </a:t>
            </a:r>
            <a:r>
              <a:rPr lang="id-ID" dirty="0">
                <a:latin typeface="Times New Roman" panose="02020603050405020304" pitchFamily="18" charset="0"/>
                <a:cs typeface="Times New Roman" panose="02020603050405020304" pitchFamily="18" charset="0"/>
              </a:rPr>
              <a:t>putusan MPR sebagai pengemban kedaulatan rakyat yang ditetapkan dalam sidang-sidang MPR.</a:t>
            </a:r>
          </a:p>
          <a:p>
            <a:r>
              <a:rPr lang="id-ID" dirty="0" smtClean="0">
                <a:latin typeface="Times New Roman" panose="02020603050405020304" pitchFamily="18" charset="0"/>
                <a:cs typeface="Times New Roman" panose="02020603050405020304" pitchFamily="18" charset="0"/>
              </a:rPr>
              <a:t>UNDANG-UNDANG</a:t>
            </a:r>
            <a:r>
              <a:rPr lang="en-US" dirty="0" smtClean="0">
                <a:latin typeface="Times New Roman" panose="02020603050405020304" pitchFamily="18" charset="0"/>
                <a:cs typeface="Times New Roman" panose="02020603050405020304" pitchFamily="18" charset="0"/>
              </a:rPr>
              <a:t> </a:t>
            </a:r>
            <a:r>
              <a:rPr lang="id-ID" dirty="0" smtClean="0">
                <a:latin typeface="Times New Roman" panose="02020603050405020304" pitchFamily="18" charset="0"/>
                <a:cs typeface="Times New Roman" panose="02020603050405020304" pitchFamily="18" charset="0"/>
              </a:rPr>
              <a:t>peraturan </a:t>
            </a:r>
            <a:r>
              <a:rPr lang="id-ID" dirty="0">
                <a:latin typeface="Times New Roman" panose="02020603050405020304" pitchFamily="18" charset="0"/>
                <a:cs typeface="Times New Roman" panose="02020603050405020304" pitchFamily="18" charset="0"/>
              </a:rPr>
              <a:t>yang dibuat oleh DPR bersama Presiden untuk melaksanakan UUD 1945 serta Tap MPR Republik Indonesia.</a:t>
            </a:r>
          </a:p>
          <a:p>
            <a:r>
              <a:rPr lang="id-ID" dirty="0">
                <a:latin typeface="Times New Roman" panose="02020603050405020304" pitchFamily="18" charset="0"/>
                <a:cs typeface="Times New Roman" panose="02020603050405020304" pitchFamily="18" charset="0"/>
              </a:rPr>
              <a:t>PERPU PENGGANTI </a:t>
            </a:r>
            <a:r>
              <a:rPr lang="id-ID" dirty="0" smtClean="0">
                <a:latin typeface="Times New Roman" panose="02020603050405020304" pitchFamily="18" charset="0"/>
                <a:cs typeface="Times New Roman" panose="02020603050405020304" pitchFamily="18" charset="0"/>
              </a:rPr>
              <a:t>UU</a:t>
            </a:r>
            <a:r>
              <a:rPr lang="en-US" dirty="0" smtClean="0">
                <a:latin typeface="Times New Roman" panose="02020603050405020304" pitchFamily="18" charset="0"/>
                <a:cs typeface="Times New Roman" panose="02020603050405020304" pitchFamily="18" charset="0"/>
              </a:rPr>
              <a:t> </a:t>
            </a:r>
            <a:r>
              <a:rPr lang="id-ID" dirty="0" smtClean="0">
                <a:latin typeface="Times New Roman" panose="02020603050405020304" pitchFamily="18" charset="0"/>
                <a:cs typeface="Times New Roman" panose="02020603050405020304" pitchFamily="18" charset="0"/>
              </a:rPr>
              <a:t>peraturan </a:t>
            </a:r>
            <a:r>
              <a:rPr lang="id-ID" dirty="0">
                <a:latin typeface="Times New Roman" panose="02020603050405020304" pitchFamily="18" charset="0"/>
                <a:cs typeface="Times New Roman" panose="02020603050405020304" pitchFamily="18" charset="0"/>
              </a:rPr>
              <a:t>yang dibuat oleh Presiden dalam hal ikhwal kegentingan yang memaksa.</a:t>
            </a:r>
          </a:p>
          <a:p>
            <a:r>
              <a:rPr lang="id-ID" dirty="0" smtClean="0">
                <a:latin typeface="Times New Roman" panose="02020603050405020304" pitchFamily="18" charset="0"/>
                <a:cs typeface="Times New Roman" panose="02020603050405020304" pitchFamily="18" charset="0"/>
              </a:rPr>
              <a:t>PP</a:t>
            </a:r>
            <a:r>
              <a:rPr lang="en-US" dirty="0" smtClean="0">
                <a:latin typeface="Times New Roman" panose="02020603050405020304" pitchFamily="18" charset="0"/>
                <a:cs typeface="Times New Roman" panose="02020603050405020304" pitchFamily="18" charset="0"/>
              </a:rPr>
              <a:t> </a:t>
            </a:r>
            <a:r>
              <a:rPr lang="id-ID" dirty="0" smtClean="0">
                <a:latin typeface="Times New Roman" panose="02020603050405020304" pitchFamily="18" charset="0"/>
                <a:cs typeface="Times New Roman" panose="02020603050405020304" pitchFamily="18" charset="0"/>
              </a:rPr>
              <a:t>peraturan </a:t>
            </a:r>
            <a:r>
              <a:rPr lang="id-ID" dirty="0">
                <a:latin typeface="Times New Roman" panose="02020603050405020304" pitchFamily="18" charset="0"/>
                <a:cs typeface="Times New Roman" panose="02020603050405020304" pitchFamily="18" charset="0"/>
              </a:rPr>
              <a:t>yang dibuat oleh Pemerintah untuk melaksanakan Undang-Undang.</a:t>
            </a:r>
          </a:p>
          <a:p>
            <a:pPr marL="0" indent="0">
              <a:buNone/>
            </a:pPr>
            <a:endParaRPr lang="en-US" dirty="0"/>
          </a:p>
        </p:txBody>
      </p:sp>
    </p:spTree>
    <p:extLst>
      <p:ext uri="{BB962C8B-B14F-4D97-AF65-F5344CB8AC3E}">
        <p14:creationId xmlns:p14="http://schemas.microsoft.com/office/powerpoint/2010/main" val="146836921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3692"/>
            <a:ext cx="10515600" cy="378822"/>
          </a:xfrm>
        </p:spPr>
        <p:txBody>
          <a:bodyPr>
            <a:normAutofit fontScale="90000"/>
          </a:bodyPr>
          <a:lstStyle/>
          <a:p>
            <a:r>
              <a:rPr lang="en-US" smtClean="0"/>
              <a:t> </a:t>
            </a:r>
            <a:endParaRPr lang="en-US" dirty="0"/>
          </a:p>
        </p:txBody>
      </p:sp>
      <p:sp>
        <p:nvSpPr>
          <p:cNvPr id="3" name="Content Placeholder 2"/>
          <p:cNvSpPr>
            <a:spLocks noGrp="1"/>
          </p:cNvSpPr>
          <p:nvPr>
            <p:ph idx="1"/>
          </p:nvPr>
        </p:nvSpPr>
        <p:spPr>
          <a:xfrm>
            <a:off x="838200" y="656824"/>
            <a:ext cx="10515600" cy="5520139"/>
          </a:xfrm>
        </p:spPr>
        <p:txBody>
          <a:bodyPr>
            <a:normAutofit/>
          </a:bodyPr>
          <a:lstStyle/>
          <a:p>
            <a:r>
              <a:rPr lang="id-ID" sz="3000" dirty="0" smtClean="0">
                <a:latin typeface="Times New Roman" panose="02020603050405020304" pitchFamily="18" charset="0"/>
                <a:cs typeface="Times New Roman" panose="02020603050405020304" pitchFamily="18" charset="0"/>
              </a:rPr>
              <a:t>KEPRES</a:t>
            </a:r>
            <a:r>
              <a:rPr lang="en-US" sz="3000" dirty="0" smtClean="0">
                <a:latin typeface="Times New Roman" panose="02020603050405020304" pitchFamily="18" charset="0"/>
                <a:cs typeface="Times New Roman" panose="02020603050405020304" pitchFamily="18" charset="0"/>
              </a:rPr>
              <a:t> </a:t>
            </a:r>
            <a:r>
              <a:rPr lang="id-ID" sz="3000" dirty="0" smtClean="0">
                <a:latin typeface="Times New Roman" panose="02020603050405020304" pitchFamily="18" charset="0"/>
                <a:cs typeface="Times New Roman" panose="02020603050405020304" pitchFamily="18" charset="0"/>
              </a:rPr>
              <a:t>keputusan yang bersifat mengatur yang dibuat oleh presiden untuk menjalankan fungsi dan tugas berupa pengaturan pelaksanaan administrasi negara dan administrasi pemerintahan.</a:t>
            </a:r>
          </a:p>
          <a:p>
            <a:r>
              <a:rPr lang="id-ID" sz="3000" dirty="0" smtClean="0">
                <a:latin typeface="Times New Roman" panose="02020603050405020304" pitchFamily="18" charset="0"/>
                <a:cs typeface="Times New Roman" panose="02020603050405020304" pitchFamily="18" charset="0"/>
              </a:rPr>
              <a:t>PERDA</a:t>
            </a:r>
            <a:r>
              <a:rPr lang="en-US" sz="3000" dirty="0" smtClean="0">
                <a:latin typeface="Times New Roman" panose="02020603050405020304" pitchFamily="18" charset="0"/>
                <a:cs typeface="Times New Roman" panose="02020603050405020304" pitchFamily="18" charset="0"/>
              </a:rPr>
              <a:t> </a:t>
            </a:r>
            <a:r>
              <a:rPr lang="id-ID" sz="3000" dirty="0" smtClean="0">
                <a:latin typeface="Times New Roman" panose="02020603050405020304" pitchFamily="18" charset="0"/>
                <a:cs typeface="Times New Roman" panose="02020603050405020304" pitchFamily="18" charset="0"/>
              </a:rPr>
              <a:t>peraturan untuk melaksanakan aturan hukum diatasnya dan menampung kondisi khusus dari daerah yang bersangkutan.</a:t>
            </a:r>
          </a:p>
          <a:p>
            <a:r>
              <a:rPr lang="id-ID" sz="3000" dirty="0" smtClean="0">
                <a:latin typeface="Times New Roman" panose="02020603050405020304" pitchFamily="18" charset="0"/>
                <a:cs typeface="Times New Roman" panose="02020603050405020304" pitchFamily="18" charset="0"/>
              </a:rPr>
              <a:t>PERDA terdiri atas PERDA PROVINSI</a:t>
            </a:r>
            <a:r>
              <a:rPr lang="en-US" sz="3000" dirty="0" smtClean="0">
                <a:latin typeface="Times New Roman" panose="02020603050405020304" pitchFamily="18" charset="0"/>
                <a:cs typeface="Times New Roman" panose="02020603050405020304" pitchFamily="18" charset="0"/>
              </a:rPr>
              <a:t> </a:t>
            </a:r>
            <a:r>
              <a:rPr lang="id-ID" sz="3000" dirty="0" smtClean="0">
                <a:latin typeface="Times New Roman" panose="02020603050405020304" pitchFamily="18" charset="0"/>
                <a:cs typeface="Times New Roman" panose="02020603050405020304" pitchFamily="18" charset="0"/>
              </a:rPr>
              <a:t>yg</a:t>
            </a:r>
            <a:r>
              <a:rPr lang="en-US" sz="3000" dirty="0" smtClean="0">
                <a:latin typeface="Times New Roman" panose="02020603050405020304" pitchFamily="18" charset="0"/>
                <a:cs typeface="Times New Roman" panose="02020603050405020304" pitchFamily="18" charset="0"/>
              </a:rPr>
              <a:t> </a:t>
            </a:r>
            <a:r>
              <a:rPr lang="id-ID" sz="3000" dirty="0" smtClean="0">
                <a:latin typeface="Times New Roman" panose="02020603050405020304" pitchFamily="18" charset="0"/>
                <a:cs typeface="Times New Roman" panose="02020603050405020304" pitchFamily="18" charset="0"/>
              </a:rPr>
              <a:t>dibuat oleh DPR Provinsi bersama dengan Gubernur;</a:t>
            </a:r>
            <a:r>
              <a:rPr lang="en-US" sz="3000" dirty="0" smtClean="0">
                <a:latin typeface="Times New Roman" panose="02020603050405020304" pitchFamily="18" charset="0"/>
                <a:cs typeface="Times New Roman" panose="02020603050405020304" pitchFamily="18" charset="0"/>
              </a:rPr>
              <a:t> </a:t>
            </a:r>
            <a:r>
              <a:rPr lang="id-ID" sz="3000" dirty="0" smtClean="0">
                <a:latin typeface="Times New Roman" panose="02020603050405020304" pitchFamily="18" charset="0"/>
                <a:cs typeface="Times New Roman" panose="02020603050405020304" pitchFamily="18" charset="0"/>
              </a:rPr>
              <a:t>PERDA KABUPATEN/KOTA</a:t>
            </a:r>
            <a:r>
              <a:rPr lang="en-US" sz="3000" dirty="0" smtClean="0">
                <a:latin typeface="Times New Roman" panose="02020603050405020304" pitchFamily="18" charset="0"/>
                <a:cs typeface="Times New Roman" panose="02020603050405020304" pitchFamily="18" charset="0"/>
              </a:rPr>
              <a:t> </a:t>
            </a:r>
            <a:r>
              <a:rPr lang="id-ID" sz="3000" dirty="0" smtClean="0">
                <a:latin typeface="Times New Roman" panose="02020603050405020304" pitchFamily="18" charset="0"/>
                <a:cs typeface="Times New Roman" panose="02020603050405020304" pitchFamily="18" charset="0"/>
              </a:rPr>
              <a:t>yg</a:t>
            </a:r>
            <a:r>
              <a:rPr lang="en-US" sz="3000" dirty="0" smtClean="0">
                <a:latin typeface="Times New Roman" panose="02020603050405020304" pitchFamily="18" charset="0"/>
                <a:cs typeface="Times New Roman" panose="02020603050405020304" pitchFamily="18" charset="0"/>
              </a:rPr>
              <a:t> </a:t>
            </a:r>
            <a:r>
              <a:rPr lang="id-ID" sz="3000" dirty="0" smtClean="0">
                <a:latin typeface="Times New Roman" panose="02020603050405020304" pitchFamily="18" charset="0"/>
                <a:cs typeface="Times New Roman" panose="02020603050405020304" pitchFamily="18" charset="0"/>
              </a:rPr>
              <a:t>dibuat oleh DPRD KABUPATEN/KOTA</a:t>
            </a:r>
            <a:r>
              <a:rPr lang="en-US" sz="3000" dirty="0" smtClean="0">
                <a:latin typeface="Times New Roman" panose="02020603050405020304" pitchFamily="18" charset="0"/>
                <a:cs typeface="Times New Roman" panose="02020603050405020304" pitchFamily="18" charset="0"/>
              </a:rPr>
              <a:t> dg</a:t>
            </a:r>
            <a:r>
              <a:rPr lang="id-ID" sz="3000" dirty="0" smtClean="0">
                <a:latin typeface="Times New Roman" panose="02020603050405020304" pitchFamily="18" charset="0"/>
                <a:cs typeface="Times New Roman" panose="02020603050405020304" pitchFamily="18" charset="0"/>
              </a:rPr>
              <a:t> Bupati/Walikota;PERD</a:t>
            </a:r>
            <a:r>
              <a:rPr lang="en-US" sz="3000" dirty="0" smtClean="0">
                <a:latin typeface="Times New Roman" panose="02020603050405020304" pitchFamily="18" charset="0"/>
                <a:cs typeface="Times New Roman" panose="02020603050405020304" pitchFamily="18" charset="0"/>
              </a:rPr>
              <a:t>ES</a:t>
            </a:r>
            <a:r>
              <a:rPr lang="id-ID" sz="3000" dirty="0" smtClean="0">
                <a:latin typeface="Times New Roman" panose="02020603050405020304" pitchFamily="18" charset="0"/>
                <a:cs typeface="Times New Roman" panose="02020603050405020304" pitchFamily="18" charset="0"/>
              </a:rPr>
              <a:t> atau yang setingkat</a:t>
            </a:r>
            <a:r>
              <a:rPr lang="en-US" sz="3000" dirty="0" smtClean="0">
                <a:latin typeface="Times New Roman" panose="02020603050405020304" pitchFamily="18" charset="0"/>
                <a:cs typeface="Times New Roman" panose="02020603050405020304" pitchFamily="18" charset="0"/>
              </a:rPr>
              <a:t> </a:t>
            </a:r>
            <a:r>
              <a:rPr lang="id-ID" sz="3000" dirty="0" smtClean="0">
                <a:latin typeface="Times New Roman" panose="02020603050405020304" pitchFamily="18" charset="0"/>
                <a:cs typeface="Times New Roman" panose="02020603050405020304" pitchFamily="18" charset="0"/>
              </a:rPr>
              <a:t>yg</a:t>
            </a:r>
            <a:r>
              <a:rPr lang="en-US" sz="3000" dirty="0" smtClean="0">
                <a:latin typeface="Times New Roman" panose="02020603050405020304" pitchFamily="18" charset="0"/>
                <a:cs typeface="Times New Roman" panose="02020603050405020304" pitchFamily="18" charset="0"/>
              </a:rPr>
              <a:t> </a:t>
            </a:r>
            <a:r>
              <a:rPr lang="id-ID" sz="3000" dirty="0" smtClean="0">
                <a:latin typeface="Times New Roman" panose="02020603050405020304" pitchFamily="18" charset="0"/>
                <a:cs typeface="Times New Roman" panose="02020603050405020304" pitchFamily="18" charset="0"/>
              </a:rPr>
              <a:t>dibuat oleh BPD atau yang setingkat. Tata cara pembuatan PERDA atau yang setingkat diatur oleh PERDA KABUPATEN/KOTA yang bersangkutan.</a:t>
            </a:r>
            <a:endParaRPr lang="id-ID"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899535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18E17F-1EB8-4F75-80FE-E9216298D017}"/>
              </a:ext>
            </a:extLst>
          </p:cNvPr>
          <p:cNvSpPr>
            <a:spLocks noGrp="1"/>
          </p:cNvSpPr>
          <p:nvPr>
            <p:ph type="title"/>
          </p:nvPr>
        </p:nvSpPr>
        <p:spPr>
          <a:xfrm>
            <a:off x="838200" y="365126"/>
            <a:ext cx="10515600" cy="761310"/>
          </a:xfrm>
        </p:spPr>
        <p:txBody>
          <a:bodyPr/>
          <a:lstStyle/>
          <a:p>
            <a:pPr algn="ctr"/>
            <a:r>
              <a:rPr lang="en-US" dirty="0">
                <a:latin typeface="Times New Roman" panose="02020603050405020304" pitchFamily="18" charset="0"/>
                <a:cs typeface="Times New Roman" panose="02020603050405020304" pitchFamily="18" charset="0"/>
              </a:rPr>
              <a:t>PENGERTIAN KONSTITUSI</a:t>
            </a:r>
          </a:p>
        </p:txBody>
      </p:sp>
      <p:sp>
        <p:nvSpPr>
          <p:cNvPr id="3" name="Content Placeholder 2">
            <a:extLst>
              <a:ext uri="{FF2B5EF4-FFF2-40B4-BE49-F238E27FC236}">
                <a16:creationId xmlns:a16="http://schemas.microsoft.com/office/drawing/2014/main" id="{447C353C-71FC-437C-AFE3-90EBAFD73307}"/>
              </a:ext>
            </a:extLst>
          </p:cNvPr>
          <p:cNvSpPr>
            <a:spLocks noGrp="1"/>
          </p:cNvSpPr>
          <p:nvPr>
            <p:ph idx="1"/>
          </p:nvPr>
        </p:nvSpPr>
        <p:spPr>
          <a:xfrm>
            <a:off x="838200" y="1126436"/>
            <a:ext cx="10515600" cy="5050527"/>
          </a:xfrm>
        </p:spPr>
        <p:txBody>
          <a:bodyPr>
            <a:normAutofit fontScale="92500" lnSpcReduction="10000"/>
          </a:bodyPr>
          <a:lstStyle/>
          <a:p>
            <a:r>
              <a:rPr lang="id-ID" dirty="0">
                <a:latin typeface="Times New Roman" panose="02020603050405020304" pitchFamily="18" charset="0"/>
                <a:cs typeface="Times New Roman" panose="02020603050405020304" pitchFamily="18" charset="0"/>
              </a:rPr>
              <a:t>Carl J. Friedrich dalam </a:t>
            </a:r>
            <a:r>
              <a:rPr lang="id-ID" dirty="0" smtClean="0">
                <a:latin typeface="Times New Roman" panose="02020603050405020304" pitchFamily="18" charset="0"/>
                <a:cs typeface="Times New Roman" panose="02020603050405020304" pitchFamily="18" charset="0"/>
              </a:rPr>
              <a:t>bukunya</a:t>
            </a:r>
            <a:r>
              <a:rPr lang="en-US" dirty="0" smtClean="0">
                <a:latin typeface="Times New Roman" panose="02020603050405020304" pitchFamily="18" charset="0"/>
                <a:cs typeface="Times New Roman" panose="02020603050405020304" pitchFamily="18" charset="0"/>
              </a:rPr>
              <a:t> </a:t>
            </a:r>
            <a:r>
              <a:rPr lang="id-ID" i="1" dirty="0" smtClean="0">
                <a:latin typeface="Times New Roman" panose="02020603050405020304" pitchFamily="18" charset="0"/>
                <a:cs typeface="Times New Roman" panose="02020603050405020304" pitchFamily="18" charset="0"/>
              </a:rPr>
              <a:t>Constitutional </a:t>
            </a:r>
            <a:r>
              <a:rPr lang="id-ID" i="1" dirty="0">
                <a:latin typeface="Times New Roman" panose="02020603050405020304" pitchFamily="18" charset="0"/>
                <a:cs typeface="Times New Roman" panose="02020603050405020304" pitchFamily="18" charset="0"/>
              </a:rPr>
              <a:t>Government and Democracy Theory and Practice in Europe and </a:t>
            </a:r>
            <a:r>
              <a:rPr lang="id-ID" i="1" dirty="0" smtClean="0">
                <a:latin typeface="Times New Roman" panose="02020603050405020304" pitchFamily="18" charset="0"/>
                <a:cs typeface="Times New Roman" panose="02020603050405020304" pitchFamily="18" charset="0"/>
              </a:rPr>
              <a:t>America </a:t>
            </a:r>
            <a:r>
              <a:rPr lang="id-ID" dirty="0">
                <a:latin typeface="Times New Roman" panose="02020603050405020304" pitchFamily="18" charset="0"/>
                <a:cs typeface="Times New Roman" panose="02020603050405020304" pitchFamily="18" charset="0"/>
              </a:rPr>
              <a:t>mendefinisikan konstitusi dalam 5 konsep:</a:t>
            </a:r>
          </a:p>
          <a:p>
            <a:pPr marL="0" indent="0">
              <a:buNone/>
            </a:pPr>
            <a:r>
              <a:rPr lang="id-ID" dirty="0">
                <a:latin typeface="Times New Roman" panose="02020603050405020304" pitchFamily="18" charset="0"/>
                <a:cs typeface="Times New Roman" panose="02020603050405020304" pitchFamily="18" charset="0"/>
              </a:rPr>
              <a:t>1. Filosofis (</a:t>
            </a:r>
            <a:r>
              <a:rPr lang="id-ID" i="1" dirty="0">
                <a:latin typeface="Times New Roman" panose="02020603050405020304" pitchFamily="18" charset="0"/>
                <a:cs typeface="Times New Roman" panose="02020603050405020304" pitchFamily="18" charset="0"/>
              </a:rPr>
              <a:t>Philosophical</a:t>
            </a:r>
            <a:r>
              <a:rPr lang="id-ID" dirty="0">
                <a:latin typeface="Times New Roman" panose="02020603050405020304" pitchFamily="18" charset="0"/>
                <a:cs typeface="Times New Roman" panose="02020603050405020304" pitchFamily="18" charset="0"/>
              </a:rPr>
              <a:t>)</a:t>
            </a:r>
          </a:p>
          <a:p>
            <a:pPr marL="0" indent="0">
              <a:buNone/>
            </a:pPr>
            <a:r>
              <a:rPr lang="id-ID" dirty="0">
                <a:latin typeface="Times New Roman" panose="02020603050405020304" pitchFamily="18" charset="0"/>
                <a:cs typeface="Times New Roman" panose="02020603050405020304" pitchFamily="18" charset="0"/>
              </a:rPr>
              <a:t>2. Struktural (</a:t>
            </a:r>
            <a:r>
              <a:rPr lang="id-ID" i="1" dirty="0">
                <a:latin typeface="Times New Roman" panose="02020603050405020304" pitchFamily="18" charset="0"/>
                <a:cs typeface="Times New Roman" panose="02020603050405020304" pitchFamily="18" charset="0"/>
              </a:rPr>
              <a:t>Structural</a:t>
            </a:r>
            <a:r>
              <a:rPr lang="id-ID" dirty="0">
                <a:latin typeface="Times New Roman" panose="02020603050405020304" pitchFamily="18" charset="0"/>
                <a:cs typeface="Times New Roman" panose="02020603050405020304" pitchFamily="18" charset="0"/>
              </a:rPr>
              <a:t>)</a:t>
            </a:r>
          </a:p>
          <a:p>
            <a:pPr marL="0" indent="0">
              <a:buNone/>
            </a:pPr>
            <a:r>
              <a:rPr lang="id-ID" dirty="0">
                <a:latin typeface="Times New Roman" panose="02020603050405020304" pitchFamily="18" charset="0"/>
                <a:cs typeface="Times New Roman" panose="02020603050405020304" pitchFamily="18" charset="0"/>
              </a:rPr>
              <a:t>3. Legal (</a:t>
            </a:r>
            <a:r>
              <a:rPr lang="id-ID" i="1" dirty="0">
                <a:latin typeface="Times New Roman" panose="02020603050405020304" pitchFamily="18" charset="0"/>
                <a:cs typeface="Times New Roman" panose="02020603050405020304" pitchFamily="18" charset="0"/>
              </a:rPr>
              <a:t>Legal</a:t>
            </a:r>
            <a:r>
              <a:rPr lang="id-ID" dirty="0">
                <a:latin typeface="Times New Roman" panose="02020603050405020304" pitchFamily="18" charset="0"/>
                <a:cs typeface="Times New Roman" panose="02020603050405020304" pitchFamily="18" charset="0"/>
              </a:rPr>
              <a:t>)</a:t>
            </a:r>
          </a:p>
          <a:p>
            <a:pPr marL="0" indent="0">
              <a:buNone/>
            </a:pPr>
            <a:r>
              <a:rPr lang="id-ID" dirty="0">
                <a:latin typeface="Times New Roman" panose="02020603050405020304" pitchFamily="18" charset="0"/>
                <a:cs typeface="Times New Roman" panose="02020603050405020304" pitchFamily="18" charset="0"/>
              </a:rPr>
              <a:t>4. Dokumentarian (</a:t>
            </a:r>
            <a:r>
              <a:rPr lang="id-ID" i="1" dirty="0">
                <a:latin typeface="Times New Roman" panose="02020603050405020304" pitchFamily="18" charset="0"/>
                <a:cs typeface="Times New Roman" panose="02020603050405020304" pitchFamily="18" charset="0"/>
              </a:rPr>
              <a:t>Documentarian</a:t>
            </a:r>
            <a:r>
              <a:rPr lang="id-ID" dirty="0">
                <a:latin typeface="Times New Roman" panose="02020603050405020304" pitchFamily="18" charset="0"/>
                <a:cs typeface="Times New Roman" panose="02020603050405020304" pitchFamily="18" charset="0"/>
              </a:rPr>
              <a:t>)</a:t>
            </a:r>
          </a:p>
          <a:p>
            <a:pPr marL="0" indent="0">
              <a:buNone/>
            </a:pPr>
            <a:r>
              <a:rPr lang="id-ID" dirty="0">
                <a:latin typeface="Times New Roman" panose="02020603050405020304" pitchFamily="18" charset="0"/>
                <a:cs typeface="Times New Roman" panose="02020603050405020304" pitchFamily="18" charset="0"/>
              </a:rPr>
              <a:t>5. Prosedural (</a:t>
            </a:r>
            <a:r>
              <a:rPr lang="id-ID" i="1" dirty="0">
                <a:latin typeface="Times New Roman" panose="02020603050405020304" pitchFamily="18" charset="0"/>
                <a:cs typeface="Times New Roman" panose="02020603050405020304" pitchFamily="18" charset="0"/>
              </a:rPr>
              <a:t>Procedural</a:t>
            </a:r>
            <a:r>
              <a:rPr lang="id-ID" dirty="0">
                <a:latin typeface="Times New Roman" panose="02020603050405020304" pitchFamily="18" charset="0"/>
                <a:cs typeface="Times New Roman" panose="02020603050405020304" pitchFamily="18" charset="0"/>
              </a:rPr>
              <a:t>)</a:t>
            </a:r>
          </a:p>
          <a:p>
            <a:endParaRPr lang="id-ID" dirty="0">
              <a:latin typeface="Times New Roman" panose="02020603050405020304" pitchFamily="18" charset="0"/>
              <a:cs typeface="Times New Roman" panose="02020603050405020304" pitchFamily="18" charset="0"/>
            </a:endParaRPr>
          </a:p>
          <a:p>
            <a:r>
              <a:rPr lang="id-ID" dirty="0">
                <a:latin typeface="Times New Roman" panose="02020603050405020304" pitchFamily="18" charset="0"/>
                <a:cs typeface="Times New Roman" panose="02020603050405020304" pitchFamily="18" charset="0"/>
              </a:rPr>
              <a:t>Prof. Dr. G.J. Wolhoff mendefinisikan Undang-Undang Dasar atau konstitusi sbg Undang-Undang yang tertinggi dalam negara yang memuat dasar-dasar seluruh sistem hukum dalam negara itu</a:t>
            </a:r>
          </a:p>
          <a:p>
            <a:endParaRPr lang="en-US" dirty="0"/>
          </a:p>
        </p:txBody>
      </p:sp>
    </p:spTree>
    <p:extLst>
      <p:ext uri="{BB962C8B-B14F-4D97-AF65-F5344CB8AC3E}">
        <p14:creationId xmlns:p14="http://schemas.microsoft.com/office/powerpoint/2010/main" val="34869789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40823"/>
          </a:xfrm>
        </p:spPr>
        <p:txBody>
          <a:bodyPr/>
          <a:lstStyle/>
          <a:p>
            <a:pPr algn="ctr"/>
            <a:r>
              <a:rPr lang="en-US" dirty="0">
                <a:latin typeface="Times New Roman" panose="02020603050405020304" pitchFamily="18" charset="0"/>
                <a:cs typeface="Times New Roman" panose="02020603050405020304" pitchFamily="18" charset="0"/>
              </a:rPr>
              <a:t>PENGERTIAN KONSTITUSI</a:t>
            </a:r>
          </a:p>
        </p:txBody>
      </p:sp>
      <p:sp>
        <p:nvSpPr>
          <p:cNvPr id="3" name="Content Placeholder 2"/>
          <p:cNvSpPr>
            <a:spLocks noGrp="1"/>
          </p:cNvSpPr>
          <p:nvPr>
            <p:ph idx="1"/>
          </p:nvPr>
        </p:nvSpPr>
        <p:spPr>
          <a:xfrm>
            <a:off x="838200" y="1442434"/>
            <a:ext cx="10515600" cy="4734529"/>
          </a:xfrm>
        </p:spPr>
        <p:txBody>
          <a:bodyPr>
            <a:normAutofit lnSpcReduction="10000"/>
          </a:bodyPr>
          <a:lstStyle/>
          <a:p>
            <a:r>
              <a:rPr lang="id-ID" sz="3200" dirty="0">
                <a:latin typeface="Times New Roman" panose="02020603050405020304" pitchFamily="18" charset="0"/>
                <a:cs typeface="Times New Roman" panose="02020603050405020304" pitchFamily="18" charset="0"/>
              </a:rPr>
              <a:t>Hans Kelsen</a:t>
            </a:r>
          </a:p>
          <a:p>
            <a:pPr marL="0" indent="0">
              <a:buNone/>
            </a:pPr>
            <a:r>
              <a:rPr lang="it-IT" sz="3200" dirty="0">
                <a:latin typeface="Times New Roman" panose="02020603050405020304" pitchFamily="18" charset="0"/>
                <a:cs typeface="Times New Roman" panose="02020603050405020304" pitchFamily="18" charset="0"/>
              </a:rPr>
              <a:t>Konstitusi menjadi dua arti yakni </a:t>
            </a:r>
            <a:r>
              <a:rPr lang="it-IT" sz="3200" b="1" dirty="0">
                <a:latin typeface="Times New Roman" panose="02020603050405020304" pitchFamily="18" charset="0"/>
                <a:cs typeface="Times New Roman" panose="02020603050405020304" pitchFamily="18" charset="0"/>
              </a:rPr>
              <a:t>arti formal </a:t>
            </a:r>
            <a:r>
              <a:rPr lang="it-IT" sz="3200" dirty="0">
                <a:latin typeface="Times New Roman" panose="02020603050405020304" pitchFamily="18" charset="0"/>
                <a:cs typeface="Times New Roman" panose="02020603050405020304" pitchFamily="18" charset="0"/>
              </a:rPr>
              <a:t>dan </a:t>
            </a:r>
            <a:r>
              <a:rPr lang="it-IT" sz="3200" b="1" dirty="0">
                <a:latin typeface="Times New Roman" panose="02020603050405020304" pitchFamily="18" charset="0"/>
                <a:cs typeface="Times New Roman" panose="02020603050405020304" pitchFamily="18" charset="0"/>
              </a:rPr>
              <a:t>arti material</a:t>
            </a:r>
          </a:p>
          <a:p>
            <a:pPr marL="0" indent="0">
              <a:buNone/>
            </a:pPr>
            <a:r>
              <a:rPr lang="id-ID" sz="3200" b="1" dirty="0">
                <a:latin typeface="Times New Roman" panose="02020603050405020304" pitchFamily="18" charset="0"/>
                <a:cs typeface="Times New Roman" panose="02020603050405020304" pitchFamily="18" charset="0"/>
              </a:rPr>
              <a:t>Konstitusi dalam arti formal </a:t>
            </a:r>
            <a:r>
              <a:rPr lang="id-ID" sz="3200" dirty="0">
                <a:latin typeface="Times New Roman" panose="02020603050405020304" pitchFamily="18" charset="0"/>
                <a:cs typeface="Times New Roman" panose="02020603050405020304" pitchFamily="18" charset="0"/>
              </a:rPr>
              <a:t>adalah suatu dokumen resmi, seperangkat norma hukum yang dapat diubah hanya di bawah pengawasan ketentuan-ketentuan khusus yang tujuannya untuk me</a:t>
            </a:r>
            <a:r>
              <a:rPr lang="en-US" sz="3200" dirty="0">
                <a:latin typeface="Times New Roman" panose="02020603050405020304" pitchFamily="18" charset="0"/>
                <a:cs typeface="Times New Roman" panose="02020603050405020304" pitchFamily="18" charset="0"/>
              </a:rPr>
              <a:t>m</a:t>
            </a:r>
            <a:r>
              <a:rPr lang="id-ID" sz="3200" dirty="0">
                <a:latin typeface="Times New Roman" panose="02020603050405020304" pitchFamily="18" charset="0"/>
                <a:cs typeface="Times New Roman" panose="02020603050405020304" pitchFamily="18" charset="0"/>
              </a:rPr>
              <a:t>buat perubahan-perubahan itu lebih sulit</a:t>
            </a:r>
          </a:p>
          <a:p>
            <a:pPr marL="0" indent="0">
              <a:buNone/>
            </a:pPr>
            <a:r>
              <a:rPr lang="id-ID" sz="3200" b="1" dirty="0">
                <a:latin typeface="Times New Roman" panose="02020603050405020304" pitchFamily="18" charset="0"/>
                <a:cs typeface="Times New Roman" panose="02020603050405020304" pitchFamily="18" charset="0"/>
              </a:rPr>
              <a:t>Konstitusi dalam arti material </a:t>
            </a:r>
            <a:r>
              <a:rPr lang="id-ID" sz="3200" dirty="0">
                <a:latin typeface="Times New Roman" panose="02020603050405020304" pitchFamily="18" charset="0"/>
                <a:cs typeface="Times New Roman" panose="02020603050405020304" pitchFamily="18" charset="0"/>
              </a:rPr>
              <a:t>terdiri atas peraturan-peraturan yang mengatur pembentukan norma-norma yang bersifat umum, khususnya pembentukan undang-undang</a:t>
            </a:r>
          </a:p>
        </p:txBody>
      </p:sp>
    </p:spTree>
    <p:extLst>
      <p:ext uri="{BB962C8B-B14F-4D97-AF65-F5344CB8AC3E}">
        <p14:creationId xmlns:p14="http://schemas.microsoft.com/office/powerpoint/2010/main" val="28241114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0154"/>
            <a:ext cx="10515600" cy="875762"/>
          </a:xfrm>
        </p:spPr>
        <p:txBody>
          <a:bodyPr/>
          <a:lstStyle/>
          <a:p>
            <a:pPr algn="ctr"/>
            <a:r>
              <a:rPr lang="en-US" dirty="0">
                <a:latin typeface="Times New Roman" panose="02020603050405020304" pitchFamily="18" charset="0"/>
                <a:cs typeface="Times New Roman" panose="02020603050405020304" pitchFamily="18" charset="0"/>
              </a:rPr>
              <a:t>LANJUTAN…</a:t>
            </a:r>
          </a:p>
        </p:txBody>
      </p:sp>
      <p:sp>
        <p:nvSpPr>
          <p:cNvPr id="3" name="Content Placeholder 2"/>
          <p:cNvSpPr>
            <a:spLocks noGrp="1"/>
          </p:cNvSpPr>
          <p:nvPr>
            <p:ph idx="1"/>
          </p:nvPr>
        </p:nvSpPr>
        <p:spPr>
          <a:xfrm>
            <a:off x="838200" y="965916"/>
            <a:ext cx="10515600" cy="5211048"/>
          </a:xfrm>
        </p:spPr>
        <p:txBody>
          <a:bodyPr>
            <a:normAutofit lnSpcReduction="10000"/>
          </a:bodyPr>
          <a:lstStyle/>
          <a:p>
            <a:r>
              <a:rPr lang="en-US" dirty="0">
                <a:latin typeface="Times New Roman" panose="02020603050405020304" pitchFamily="18" charset="0"/>
                <a:cs typeface="Times New Roman" panose="02020603050405020304" pitchFamily="18" charset="0"/>
              </a:rPr>
              <a:t>Carl Schmitt </a:t>
            </a:r>
          </a:p>
          <a:p>
            <a:pPr marL="0" indent="0">
              <a:buNone/>
            </a:pPr>
            <a:r>
              <a:rPr lang="id-ID" dirty="0">
                <a:latin typeface="Times New Roman" panose="02020603050405020304" pitchFamily="18" charset="0"/>
                <a:cs typeface="Times New Roman" panose="02020603050405020304" pitchFamily="18" charset="0"/>
              </a:rPr>
              <a:t>menyatakan konstitusi dalam beberapa arti yakni</a:t>
            </a:r>
          </a:p>
          <a:p>
            <a:pPr marL="0" indent="0">
              <a:buNone/>
            </a:pPr>
            <a:r>
              <a:rPr lang="id-ID" b="1" dirty="0">
                <a:latin typeface="Times New Roman" panose="02020603050405020304" pitchFamily="18" charset="0"/>
                <a:cs typeface="Times New Roman" panose="02020603050405020304" pitchFamily="18" charset="0"/>
              </a:rPr>
              <a:t>Konstitusi dalam arti absolut</a:t>
            </a:r>
            <a:r>
              <a:rPr lang="id-ID" dirty="0">
                <a:latin typeface="Times New Roman" panose="02020603050405020304" pitchFamily="18" charset="0"/>
                <a:cs typeface="Times New Roman" panose="02020603050405020304" pitchFamily="18" charset="0"/>
              </a:rPr>
              <a:t>, seluruh keadaan atau struktur dalam negara, konstitusi harus menentukan segala apa yang ada dalam negara</a:t>
            </a:r>
          </a:p>
          <a:p>
            <a:pPr marL="0" indent="0">
              <a:buNone/>
            </a:pPr>
            <a:r>
              <a:rPr lang="sv-SE" b="1" dirty="0">
                <a:latin typeface="Times New Roman" panose="02020603050405020304" pitchFamily="18" charset="0"/>
                <a:cs typeface="Times New Roman" panose="02020603050405020304" pitchFamily="18" charset="0"/>
              </a:rPr>
              <a:t>Konstitusi dalam arti relatif</a:t>
            </a:r>
            <a:r>
              <a:rPr lang="sv-SE" dirty="0">
                <a:latin typeface="Times New Roman" panose="02020603050405020304" pitchFamily="18" charset="0"/>
                <a:cs typeface="Times New Roman" panose="02020603050405020304" pitchFamily="18" charset="0"/>
              </a:rPr>
              <a:t>, maksudnya dapat menjamin kepastian hukum</a:t>
            </a:r>
          </a:p>
          <a:p>
            <a:pPr marL="0" indent="0">
              <a:buNone/>
            </a:pPr>
            <a:r>
              <a:rPr lang="id-ID" b="1" dirty="0">
                <a:latin typeface="Times New Roman" panose="02020603050405020304" pitchFamily="18" charset="0"/>
                <a:cs typeface="Times New Roman" panose="02020603050405020304" pitchFamily="18" charset="0"/>
              </a:rPr>
              <a:t>Konstitusi dalam arti positif</a:t>
            </a:r>
            <a:r>
              <a:rPr lang="id-ID" dirty="0">
                <a:latin typeface="Times New Roman" panose="02020603050405020304" pitchFamily="18" charset="0"/>
                <a:cs typeface="Times New Roman" panose="02020603050405020304" pitchFamily="18" charset="0"/>
              </a:rPr>
              <a:t>, merupakan suatu putusan tertinggi dari rakyat atau orang yang tergabung dalam suatu organisasi yang disebut negara</a:t>
            </a:r>
          </a:p>
          <a:p>
            <a:pPr marL="0" indent="0">
              <a:buNone/>
            </a:pPr>
            <a:r>
              <a:rPr lang="id-ID" b="1" dirty="0">
                <a:latin typeface="Times New Roman" panose="02020603050405020304" pitchFamily="18" charset="0"/>
                <a:cs typeface="Times New Roman" panose="02020603050405020304" pitchFamily="18" charset="0"/>
              </a:rPr>
              <a:t>Konstitusi dalam arti ideal</a:t>
            </a:r>
            <a:r>
              <a:rPr lang="id-ID" dirty="0">
                <a:latin typeface="Times New Roman" panose="02020603050405020304" pitchFamily="18" charset="0"/>
                <a:cs typeface="Times New Roman" panose="02020603050405020304" pitchFamily="18" charset="0"/>
              </a:rPr>
              <a:t>, segala wadah yang mampu menampung segala ide yang dicantumkan satu</a:t>
            </a:r>
            <a:r>
              <a:rPr lang="en-US" dirty="0">
                <a:latin typeface="Times New Roman" panose="02020603050405020304" pitchFamily="18" charset="0"/>
                <a:cs typeface="Times New Roman" panose="02020603050405020304" pitchFamily="18" charset="0"/>
              </a:rPr>
              <a:t>-</a:t>
            </a:r>
            <a:r>
              <a:rPr lang="id-ID" dirty="0">
                <a:latin typeface="Times New Roman" panose="02020603050405020304" pitchFamily="18" charset="0"/>
                <a:cs typeface="Times New Roman" panose="02020603050405020304" pitchFamily="18" charset="0"/>
              </a:rPr>
              <a:t>persatu sebagai konstitusi sebagai mana </a:t>
            </a:r>
            <a:r>
              <a:rPr lang="en-US" dirty="0">
                <a:latin typeface="Times New Roman" panose="02020603050405020304" pitchFamily="18" charset="0"/>
                <a:cs typeface="Times New Roman" panose="02020603050405020304" pitchFamily="18" charset="0"/>
              </a:rPr>
              <a:t>yang </a:t>
            </a:r>
            <a:r>
              <a:rPr lang="id-ID" dirty="0">
                <a:latin typeface="Times New Roman" panose="02020603050405020304" pitchFamily="18" charset="0"/>
                <a:cs typeface="Times New Roman" panose="02020603050405020304" pitchFamily="18" charset="0"/>
              </a:rPr>
              <a:t>disebut dalam konstitusi dalam arti relatif</a:t>
            </a:r>
          </a:p>
        </p:txBody>
      </p:sp>
    </p:spTree>
    <p:extLst>
      <p:ext uri="{BB962C8B-B14F-4D97-AF65-F5344CB8AC3E}">
        <p14:creationId xmlns:p14="http://schemas.microsoft.com/office/powerpoint/2010/main" val="8636730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71247"/>
          </a:xfrm>
        </p:spPr>
        <p:txBody>
          <a:bodyPr/>
          <a:lstStyle/>
          <a:p>
            <a:pPr algn="ctr"/>
            <a:r>
              <a:rPr lang="en-US" dirty="0">
                <a:latin typeface="Times New Roman" panose="02020603050405020304" pitchFamily="18" charset="0"/>
                <a:cs typeface="Times New Roman" panose="02020603050405020304" pitchFamily="18" charset="0"/>
              </a:rPr>
              <a:t>LANJUTAN…</a:t>
            </a:r>
          </a:p>
        </p:txBody>
      </p:sp>
      <p:sp>
        <p:nvSpPr>
          <p:cNvPr id="3" name="Content Placeholder 2"/>
          <p:cNvSpPr>
            <a:spLocks noGrp="1"/>
          </p:cNvSpPr>
          <p:nvPr>
            <p:ph idx="1"/>
          </p:nvPr>
        </p:nvSpPr>
        <p:spPr>
          <a:xfrm>
            <a:off x="838200" y="1251120"/>
            <a:ext cx="10515600" cy="4940591"/>
          </a:xfrm>
        </p:spPr>
        <p:txBody>
          <a:bodyPr>
            <a:normAutofit/>
          </a:bodyPr>
          <a:lstStyle/>
          <a:p>
            <a:r>
              <a:rPr lang="id-ID" sz="4000" dirty="0">
                <a:latin typeface="Times New Roman" panose="02020603050405020304" pitchFamily="18" charset="0"/>
                <a:cs typeface="Times New Roman" panose="02020603050405020304" pitchFamily="18" charset="0"/>
              </a:rPr>
              <a:t>Dalam arti yang paling luas berarti Hukum Tata Negara, yaitu keseluru</a:t>
            </a:r>
            <a:r>
              <a:rPr lang="en-US" sz="4000" dirty="0">
                <a:latin typeface="Times New Roman" panose="02020603050405020304" pitchFamily="18" charset="0"/>
                <a:cs typeface="Times New Roman" panose="02020603050405020304" pitchFamily="18" charset="0"/>
              </a:rPr>
              <a:t>h</a:t>
            </a:r>
            <a:r>
              <a:rPr lang="id-ID" sz="4000" dirty="0">
                <a:latin typeface="Times New Roman" panose="02020603050405020304" pitchFamily="18" charset="0"/>
                <a:cs typeface="Times New Roman" panose="02020603050405020304" pitchFamily="18" charset="0"/>
              </a:rPr>
              <a:t>an aturan dan ketentuan (hukum) yang menggambarkan sistem ketatanegaraan suatu negara</a:t>
            </a:r>
          </a:p>
          <a:p>
            <a:r>
              <a:rPr lang="id-ID" sz="4000" dirty="0">
                <a:latin typeface="Times New Roman" panose="02020603050405020304" pitchFamily="18" charset="0"/>
                <a:cs typeface="Times New Roman" panose="02020603050405020304" pitchFamily="18" charset="0"/>
              </a:rPr>
              <a:t>Dalam arti sempit, berarti Undang-Undang Dasar, yaitu satu atau beberapa dokumen yang memuat aturan-aturan ketentuan-ketentuan yang bersifat pokok</a:t>
            </a:r>
          </a:p>
        </p:txBody>
      </p:sp>
    </p:spTree>
    <p:extLst>
      <p:ext uri="{BB962C8B-B14F-4D97-AF65-F5344CB8AC3E}">
        <p14:creationId xmlns:p14="http://schemas.microsoft.com/office/powerpoint/2010/main" val="36128378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BAB0C5-9CE1-4F2D-A806-661BC64E346E}"/>
              </a:ext>
            </a:extLst>
          </p:cNvPr>
          <p:cNvSpPr>
            <a:spLocks noGrp="1"/>
          </p:cNvSpPr>
          <p:nvPr>
            <p:ph type="title"/>
          </p:nvPr>
        </p:nvSpPr>
        <p:spPr/>
        <p:txBody>
          <a:bodyPr/>
          <a:lstStyle/>
          <a:p>
            <a:pPr algn="ctr"/>
            <a:r>
              <a:rPr lang="en-US" b="1" dirty="0"/>
              <a:t>KLASIFIKASI KONSTITUSI</a:t>
            </a:r>
          </a:p>
        </p:txBody>
      </p:sp>
      <p:sp>
        <p:nvSpPr>
          <p:cNvPr id="3" name="Content Placeholder 2">
            <a:extLst>
              <a:ext uri="{FF2B5EF4-FFF2-40B4-BE49-F238E27FC236}">
                <a16:creationId xmlns:a16="http://schemas.microsoft.com/office/drawing/2014/main" id="{26368284-5A4C-4F1E-A338-907E2DA3FA2D}"/>
              </a:ext>
            </a:extLst>
          </p:cNvPr>
          <p:cNvSpPr>
            <a:spLocks noGrp="1"/>
          </p:cNvSpPr>
          <p:nvPr>
            <p:ph idx="1"/>
          </p:nvPr>
        </p:nvSpPr>
        <p:spPr/>
        <p:txBody>
          <a:bodyPr/>
          <a:lstStyle/>
          <a:p>
            <a:r>
              <a:rPr lang="id-ID" sz="4000" dirty="0"/>
              <a:t>Konstitusi terdiri dari:</a:t>
            </a:r>
          </a:p>
          <a:p>
            <a:pPr marL="0" indent="0">
              <a:buNone/>
            </a:pPr>
            <a:r>
              <a:rPr lang="id-ID" sz="4000" dirty="0"/>
              <a:t>1. Konstitusi dalam arti luas yaitu konstitusi tertulis dan tidak tertulis</a:t>
            </a:r>
          </a:p>
          <a:p>
            <a:pPr marL="0" indent="0">
              <a:buNone/>
            </a:pPr>
            <a:r>
              <a:rPr lang="id-ID" sz="4000" dirty="0"/>
              <a:t>2. Konstitusi dalam arti sempit yaitu konstitusi tertulis atau U</a:t>
            </a:r>
            <a:r>
              <a:rPr lang="en-US" sz="4000" dirty="0"/>
              <a:t>n</a:t>
            </a:r>
            <a:r>
              <a:rPr lang="id-ID" sz="4000" dirty="0"/>
              <a:t>dang-Undang Dasar (UUD)</a:t>
            </a:r>
          </a:p>
          <a:p>
            <a:endParaRPr lang="en-US" dirty="0"/>
          </a:p>
        </p:txBody>
      </p:sp>
    </p:spTree>
    <p:extLst>
      <p:ext uri="{BB962C8B-B14F-4D97-AF65-F5344CB8AC3E}">
        <p14:creationId xmlns:p14="http://schemas.microsoft.com/office/powerpoint/2010/main" val="17480145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7E5AB7-5921-43BA-9AB4-7E732A1AC99B}"/>
              </a:ext>
            </a:extLst>
          </p:cNvPr>
          <p:cNvSpPr>
            <a:spLocks noGrp="1"/>
          </p:cNvSpPr>
          <p:nvPr>
            <p:ph type="title"/>
          </p:nvPr>
        </p:nvSpPr>
        <p:spPr>
          <a:xfrm>
            <a:off x="838200" y="365125"/>
            <a:ext cx="10515600" cy="917985"/>
          </a:xfrm>
        </p:spPr>
        <p:txBody>
          <a:bodyPr/>
          <a:lstStyle/>
          <a:p>
            <a:pPr algn="ctr"/>
            <a:r>
              <a:rPr lang="en-US" dirty="0"/>
              <a:t>KLASIFIKASI LANJUTAN…</a:t>
            </a:r>
          </a:p>
        </p:txBody>
      </p:sp>
      <p:sp>
        <p:nvSpPr>
          <p:cNvPr id="3" name="Content Placeholder 2">
            <a:extLst>
              <a:ext uri="{FF2B5EF4-FFF2-40B4-BE49-F238E27FC236}">
                <a16:creationId xmlns:a16="http://schemas.microsoft.com/office/drawing/2014/main" id="{BF19DB46-47C8-4C19-915D-6ECF7C31537C}"/>
              </a:ext>
            </a:extLst>
          </p:cNvPr>
          <p:cNvSpPr>
            <a:spLocks noGrp="1"/>
          </p:cNvSpPr>
          <p:nvPr>
            <p:ph idx="1"/>
          </p:nvPr>
        </p:nvSpPr>
        <p:spPr>
          <a:xfrm>
            <a:off x="838200" y="1283110"/>
            <a:ext cx="10515600" cy="4893853"/>
          </a:xfrm>
        </p:spPr>
        <p:txBody>
          <a:bodyPr/>
          <a:lstStyle/>
          <a:p>
            <a:r>
              <a:rPr lang="id-ID" sz="3000" dirty="0"/>
              <a:t>C.F. Strong: konstitusi tertulis atau tidak tertulis merupakan pembedaan yang keliru, karena tidak ada konstitusi yang benar-benar tertulis dan tidak tertulis. </a:t>
            </a:r>
          </a:p>
          <a:p>
            <a:pPr marL="0" indent="0">
              <a:buNone/>
            </a:pPr>
            <a:r>
              <a:rPr lang="id-ID" sz="3000" dirty="0"/>
              <a:t>Konstitusi Inggris dikatakan tak tertulis, tetapi ada beberapa hukum tertulis atau undang-undang yang telah memodifikasi konstitusi tersebut, misalnya: </a:t>
            </a:r>
            <a:r>
              <a:rPr lang="id-ID" sz="3000" i="1" dirty="0"/>
              <a:t>The Bill of Right </a:t>
            </a:r>
            <a:r>
              <a:rPr lang="id-ID" sz="3000" dirty="0"/>
              <a:t>(1689) adalah sebuah hukum tertulis. </a:t>
            </a:r>
          </a:p>
          <a:p>
            <a:pPr marL="0" indent="0">
              <a:buNone/>
            </a:pPr>
            <a:r>
              <a:rPr lang="id-ID" sz="3000" dirty="0"/>
              <a:t>Konstitusi AS merupakan konstitusi tertulis, namun bbrp kebiasaan atau konvensi tak tertulis telah tumbuh dan berkembang</a:t>
            </a:r>
          </a:p>
          <a:p>
            <a:pPr marL="0" indent="0">
              <a:buNone/>
            </a:pPr>
            <a:endParaRPr lang="en-US" dirty="0"/>
          </a:p>
        </p:txBody>
      </p:sp>
    </p:spTree>
    <p:extLst>
      <p:ext uri="{BB962C8B-B14F-4D97-AF65-F5344CB8AC3E}">
        <p14:creationId xmlns:p14="http://schemas.microsoft.com/office/powerpoint/2010/main" val="316802672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3231</TotalTime>
  <Words>2075</Words>
  <Application>Microsoft Office PowerPoint</Application>
  <PresentationFormat>Widescreen</PresentationFormat>
  <Paragraphs>172</Paragraphs>
  <Slides>37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37</vt:i4>
      </vt:variant>
    </vt:vector>
  </HeadingPairs>
  <TitlesOfParts>
    <vt:vector size="43" baseType="lpstr">
      <vt:lpstr>Arial</vt:lpstr>
      <vt:lpstr>Calibri</vt:lpstr>
      <vt:lpstr>Calibri Light</vt:lpstr>
      <vt:lpstr>Times New Roman</vt:lpstr>
      <vt:lpstr>Wingdings</vt:lpstr>
      <vt:lpstr>Office Theme</vt:lpstr>
      <vt:lpstr>KONSTITUSI DAN REGULASI</vt:lpstr>
      <vt:lpstr>ISTILAH KONSTITUSI</vt:lpstr>
      <vt:lpstr>LANJUTAN</vt:lpstr>
      <vt:lpstr>PENGERTIAN KONSTITUSI</vt:lpstr>
      <vt:lpstr>PENGERTIAN KONSTITUSI</vt:lpstr>
      <vt:lpstr>LANJUTAN…</vt:lpstr>
      <vt:lpstr>LANJUTAN…</vt:lpstr>
      <vt:lpstr>KLASIFIKASI KONSTITUSI</vt:lpstr>
      <vt:lpstr>KLASIFIKASI LANJUTAN…</vt:lpstr>
      <vt:lpstr>LANJUTAN…</vt:lpstr>
      <vt:lpstr>LANJUTAN…</vt:lpstr>
      <vt:lpstr>LANJUTAN…</vt:lpstr>
      <vt:lpstr>LANJUTAN…</vt:lpstr>
      <vt:lpstr>TUJUAN KONSTITUSI </vt:lpstr>
      <vt:lpstr>LANJUTAN…</vt:lpstr>
      <vt:lpstr>KEDUDUKAN KONSTITUSI</vt:lpstr>
      <vt:lpstr>SIFAT KONSTITUSI</vt:lpstr>
      <vt:lpstr>SIFAT KONSTITUSI</vt:lpstr>
      <vt:lpstr>PERGANTIAN KONSTITUSI</vt:lpstr>
      <vt:lpstr>PERUBAHAN KONSTITUSI</vt:lpstr>
      <vt:lpstr>PERUBAHAN (AMANDEMEN) KONSTITUSI DI INDONESIA </vt:lpstr>
      <vt:lpstr>LANJUTAN…</vt:lpstr>
      <vt:lpstr> PERUBAHAN UNDANG-UNDANG DASAR (Pasal 37 UUD Negara RI Tahun 1945) </vt:lpstr>
      <vt:lpstr>LANJUTAN…</vt:lpstr>
      <vt:lpstr>FUNGSI KONSTITUSI (HANS KELSEN) </vt:lpstr>
      <vt:lpstr>PowerPoint Presentation</vt:lpstr>
      <vt:lpstr>SUBSTANSI KONSTITUSI</vt:lpstr>
      <vt:lpstr>REGULASI ATAU PERATURAN</vt:lpstr>
      <vt:lpstr>REGULASI ATAU PERATURAN</vt:lpstr>
      <vt:lpstr>PowerPoint Presentation</vt:lpstr>
      <vt:lpstr>REGULASI ATAU PERATURAN</vt:lpstr>
      <vt:lpstr>PowerPoint Presentation</vt:lpstr>
      <vt:lpstr>REGULASI ATAU PERATURAN</vt:lpstr>
      <vt:lpstr>PowerPoint Presentation</vt:lpstr>
      <vt:lpstr>Regulasi dan Peraturan</vt:lpstr>
      <vt:lpstr>TATA URUTAN PERUNDANG-UNDANGAN</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KONSTITUSI DAN REGULASI</dc:title>
  <dc:creator>Yuni Satia</dc:creator>
  <cp:lastModifiedBy>Yuni Satia Rahayu</cp:lastModifiedBy>
  <cp:revision>51</cp:revision>
  <dcterms:created xsi:type="dcterms:W3CDTF">2016-09-26T01:23:16Z</dcterms:created>
  <dcterms:modified xsi:type="dcterms:W3CDTF">2019-08-14T06:33:12Z</dcterms:modified>
</cp:coreProperties>
</file>