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EB56-A019-4FF1-9253-8287F707920B}" type="datetimeFigureOut">
              <a:rPr lang="en-US" smtClean="0"/>
              <a:pPr/>
              <a:t>12/9/2017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1E37-6EE5-469B-ABF5-CD3ED8AB6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EB56-A019-4FF1-9253-8287F707920B}" type="datetimeFigureOut">
              <a:rPr lang="en-US" smtClean="0"/>
              <a:pPr/>
              <a:t>12/9/2017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1E37-6EE5-469B-ABF5-CD3ED8AB6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EB56-A019-4FF1-9253-8287F707920B}" type="datetimeFigureOut">
              <a:rPr lang="en-US" smtClean="0"/>
              <a:pPr/>
              <a:t>12/9/2017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1E37-6EE5-469B-ABF5-CD3ED8AB6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EB56-A019-4FF1-9253-8287F707920B}" type="datetimeFigureOut">
              <a:rPr lang="en-US" smtClean="0"/>
              <a:pPr/>
              <a:t>12/9/2017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1E37-6EE5-469B-ABF5-CD3ED8AB6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EB56-A019-4FF1-9253-8287F707920B}" type="datetimeFigureOut">
              <a:rPr lang="en-US" smtClean="0"/>
              <a:pPr/>
              <a:t>12/9/2017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1E37-6EE5-469B-ABF5-CD3ED8AB6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EB56-A019-4FF1-9253-8287F707920B}" type="datetimeFigureOut">
              <a:rPr lang="en-US" smtClean="0"/>
              <a:pPr/>
              <a:t>12/9/2017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1E37-6EE5-469B-ABF5-CD3ED8AB6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EB56-A019-4FF1-9253-8287F707920B}" type="datetimeFigureOut">
              <a:rPr lang="en-US" smtClean="0"/>
              <a:pPr/>
              <a:t>12/9/2017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1E37-6EE5-469B-ABF5-CD3ED8AB6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EB56-A019-4FF1-9253-8287F707920B}" type="datetimeFigureOut">
              <a:rPr lang="en-US" smtClean="0"/>
              <a:pPr/>
              <a:t>12/9/2017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1E37-6EE5-469B-ABF5-CD3ED8AB6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EB56-A019-4FF1-9253-8287F707920B}" type="datetimeFigureOut">
              <a:rPr lang="en-US" smtClean="0"/>
              <a:pPr/>
              <a:t>12/9/2017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1E37-6EE5-469B-ABF5-CD3ED8AB6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EB56-A019-4FF1-9253-8287F707920B}" type="datetimeFigureOut">
              <a:rPr lang="en-US" smtClean="0"/>
              <a:pPr/>
              <a:t>12/9/2017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1E37-6EE5-469B-ABF5-CD3ED8AB6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EB56-A019-4FF1-9253-8287F707920B}" type="datetimeFigureOut">
              <a:rPr lang="en-US" smtClean="0"/>
              <a:pPr/>
              <a:t>12/9/2017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01E37-6EE5-469B-ABF5-CD3ED8AB6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4EB56-A019-4FF1-9253-8287F707920B}" type="datetimeFigureOut">
              <a:rPr lang="en-US" smtClean="0"/>
              <a:pPr/>
              <a:t>12/9/2017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01E37-6EE5-469B-ABF5-CD3ED8AB65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Oval 4"/>
          <p:cNvSpPr>
            <a:spLocks noChangeArrowheads="1"/>
          </p:cNvSpPr>
          <p:nvPr/>
        </p:nvSpPr>
        <p:spPr bwMode="auto">
          <a:xfrm>
            <a:off x="2438400" y="685800"/>
            <a:ext cx="4495800" cy="5181600"/>
          </a:xfrm>
          <a:prstGeom prst="ellipse">
            <a:avLst/>
          </a:pr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chemeClr val="bg1"/>
                </a:solidFill>
              </a:rPr>
              <a:t>METODA</a:t>
            </a:r>
          </a:p>
          <a:p>
            <a:pPr algn="ctr"/>
            <a:r>
              <a:rPr lang="en-US" sz="4000" b="1">
                <a:solidFill>
                  <a:schemeClr val="bg1"/>
                </a:solidFill>
              </a:rPr>
              <a:t>PENELITIAN</a:t>
            </a:r>
          </a:p>
          <a:p>
            <a:pPr algn="ctr"/>
            <a:r>
              <a:rPr lang="en-US" sz="4000" b="1">
                <a:solidFill>
                  <a:schemeClr val="bg1"/>
                </a:solidFill>
              </a:rPr>
              <a:t>KUANTITATIF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66563" name="Picture 2" descr="C:\Documents and Settings\user\My Documents\Wallpaper\JDSJ43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228600"/>
            <a:ext cx="8231188" cy="6096000"/>
          </a:xfrm>
        </p:spPr>
      </p:pic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3886200" y="2514600"/>
            <a:ext cx="3810000" cy="160020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0170" tIns="46990" rIns="90170" bIns="46990" anchor="ctr"/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Californian FB" pitchFamily="18" charset="0"/>
              </a:rPr>
              <a:t>Terima kasih</a:t>
            </a:r>
          </a:p>
          <a:p>
            <a:pPr algn="ctr"/>
            <a:r>
              <a:rPr lang="en-US" sz="2000" b="1">
                <a:solidFill>
                  <a:schemeClr val="bg1"/>
                </a:solidFill>
                <a:latin typeface="Californian FB" pitchFamily="18" charset="0"/>
              </a:rPr>
              <a:t>AYO BELAJAR  DI RUMAH</a:t>
            </a:r>
            <a:endParaRPr lang="en-US" altLang="en-US" sz="2000" b="1">
              <a:solidFill>
                <a:schemeClr val="bg1"/>
              </a:solidFill>
              <a:latin typeface="Californian FB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4"/>
          <p:cNvSpPr txBox="1">
            <a:spLocks noChangeArrowheads="1"/>
          </p:cNvSpPr>
          <p:nvPr/>
        </p:nvSpPr>
        <p:spPr bwMode="auto">
          <a:xfrm>
            <a:off x="898525" y="722313"/>
            <a:ext cx="7178675" cy="5478462"/>
          </a:xfrm>
          <a:prstGeom prst="rect">
            <a:avLst/>
          </a:prstGeom>
          <a:solidFill>
            <a:srgbClr val="99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/>
              <a:t>JUDUL PENELITIAN</a:t>
            </a:r>
          </a:p>
          <a:p>
            <a:pPr algn="ctr"/>
            <a:endParaRPr lang="en-US" sz="2800"/>
          </a:p>
          <a:p>
            <a:pPr algn="ctr">
              <a:lnSpc>
                <a:spcPct val="150000"/>
              </a:lnSpc>
            </a:pPr>
            <a:r>
              <a:rPr lang="en-US" sz="2800"/>
              <a:t>Singkat, max 20 kata</a:t>
            </a:r>
          </a:p>
          <a:p>
            <a:pPr algn="ctr">
              <a:lnSpc>
                <a:spcPct val="150000"/>
              </a:lnSpc>
            </a:pPr>
            <a:r>
              <a:rPr lang="en-US" sz="2800"/>
              <a:t>Bahasa baku</a:t>
            </a:r>
          </a:p>
          <a:p>
            <a:pPr algn="ctr">
              <a:lnSpc>
                <a:spcPct val="150000"/>
              </a:lnSpc>
            </a:pPr>
            <a:r>
              <a:rPr lang="en-US" sz="2800"/>
              <a:t>Spesifik</a:t>
            </a:r>
          </a:p>
          <a:p>
            <a:pPr algn="ctr">
              <a:lnSpc>
                <a:spcPct val="150000"/>
              </a:lnSpc>
            </a:pPr>
            <a:r>
              <a:rPr lang="en-US" sz="2800"/>
              <a:t>Menggambarkan variabel penelitian</a:t>
            </a:r>
          </a:p>
          <a:p>
            <a:pPr algn="ctr">
              <a:lnSpc>
                <a:spcPct val="150000"/>
              </a:lnSpc>
            </a:pPr>
            <a:r>
              <a:rPr lang="en-US" sz="2800"/>
              <a:t>Menggambarkan Tujuan Penelitian</a:t>
            </a:r>
          </a:p>
          <a:p>
            <a:pPr algn="ctr">
              <a:lnSpc>
                <a:spcPct val="150000"/>
              </a:lnSpc>
            </a:pPr>
            <a:r>
              <a:rPr lang="en-US" sz="2800"/>
              <a:t>Menggambarkan</a:t>
            </a:r>
            <a:r>
              <a:rPr lang="en-US"/>
              <a:t> </a:t>
            </a:r>
            <a:r>
              <a:rPr lang="en-US" sz="2800"/>
              <a:t>alat analisis</a:t>
            </a:r>
          </a:p>
          <a:p>
            <a:pPr>
              <a:lnSpc>
                <a:spcPct val="150000"/>
              </a:lnSpc>
            </a:pPr>
            <a:endParaRPr lang="en-US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pic>
        <p:nvPicPr>
          <p:cNvPr id="59395" name="Picture 2" descr="g041467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479425"/>
            <a:ext cx="3624263" cy="554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6" name="Text Box 3"/>
          <p:cNvSpPr txBox="1">
            <a:spLocks noChangeArrowheads="1"/>
          </p:cNvSpPr>
          <p:nvPr/>
        </p:nvSpPr>
        <p:spPr bwMode="auto">
          <a:xfrm>
            <a:off x="3870325" y="4211638"/>
            <a:ext cx="44973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>
                <a:solidFill>
                  <a:srgbClr val="000066"/>
                </a:solidFill>
              </a:rPr>
              <a:t>PENDAHULUAN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60419" name="Text Box 2"/>
          <p:cNvSpPr txBox="1">
            <a:spLocks noChangeArrowheads="1"/>
          </p:cNvSpPr>
          <p:nvPr/>
        </p:nvSpPr>
        <p:spPr bwMode="auto">
          <a:xfrm>
            <a:off x="1385888" y="1327150"/>
            <a:ext cx="4623958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/>
            <a:r>
              <a:rPr lang="en-US" sz="4000" b="1" dirty="0">
                <a:solidFill>
                  <a:srgbClr val="3333FF"/>
                </a:solidFill>
              </a:rPr>
              <a:t>LATAR BELAKANG</a:t>
            </a:r>
          </a:p>
          <a:p>
            <a:pPr marL="342900" indent="-342900" algn="ctr">
              <a:lnSpc>
                <a:spcPct val="150000"/>
              </a:lnSpc>
              <a:buFont typeface="Wingdings" pitchFamily="2" charset="2"/>
              <a:buNone/>
            </a:pPr>
            <a:r>
              <a:rPr lang="en-US" sz="3200" b="1" dirty="0" err="1" smtClean="0"/>
              <a:t>Alasan</a:t>
            </a:r>
            <a:r>
              <a:rPr lang="en-US" sz="3200" b="1" dirty="0" smtClean="0"/>
              <a:t> </a:t>
            </a:r>
            <a:r>
              <a:rPr lang="en-US" sz="3200" b="1" dirty="0" err="1"/>
              <a:t>penelitian</a:t>
            </a:r>
            <a:endParaRPr lang="en-US" sz="3200" b="1" dirty="0"/>
          </a:p>
          <a:p>
            <a:pPr marL="342900" indent="-342900" algn="ctr">
              <a:lnSpc>
                <a:spcPct val="150000"/>
              </a:lnSpc>
              <a:buFont typeface="Wingdings" pitchFamily="2" charset="2"/>
              <a:buNone/>
            </a:pPr>
            <a:r>
              <a:rPr lang="en-US" sz="3200" b="1" dirty="0" err="1"/>
              <a:t>Makro</a:t>
            </a:r>
            <a:r>
              <a:rPr lang="en-US" sz="3200" b="1" dirty="0"/>
              <a:t> </a:t>
            </a:r>
            <a:r>
              <a:rPr lang="en-US" sz="3200" b="1" dirty="0" err="1">
                <a:sym typeface="Wingdings" pitchFamily="2" charset="2"/>
              </a:rPr>
              <a:t>ke</a:t>
            </a:r>
            <a:r>
              <a:rPr lang="en-US" sz="3200" b="1" dirty="0">
                <a:sym typeface="Wingdings" pitchFamily="2" charset="2"/>
              </a:rPr>
              <a:t> </a:t>
            </a:r>
            <a:r>
              <a:rPr lang="en-US" sz="3200" b="1" dirty="0" err="1" smtClean="0">
                <a:sym typeface="Wingdings" pitchFamily="2" charset="2"/>
              </a:rPr>
              <a:t>mikro</a:t>
            </a:r>
            <a:endParaRPr lang="en-US" sz="3200" b="1" dirty="0">
              <a:sym typeface="Wingdings" pitchFamily="2" charset="2"/>
            </a:endParaRPr>
          </a:p>
          <a:p>
            <a:pPr marL="342900" indent="-342900" algn="ctr">
              <a:lnSpc>
                <a:spcPct val="150000"/>
              </a:lnSpc>
              <a:buFont typeface="Wingdings" pitchFamily="2" charset="2"/>
              <a:buNone/>
            </a:pPr>
            <a:r>
              <a:rPr lang="en-US" sz="3200" b="1" dirty="0">
                <a:sym typeface="Wingdings" pitchFamily="2" charset="2"/>
              </a:rPr>
              <a:t>2-5 </a:t>
            </a:r>
            <a:r>
              <a:rPr lang="en-US" sz="3200" b="1" dirty="0" err="1">
                <a:sym typeface="Wingdings" pitchFamily="2" charset="2"/>
              </a:rPr>
              <a:t>Alenia</a:t>
            </a:r>
            <a:r>
              <a:rPr lang="en-US" sz="3200" b="1" dirty="0">
                <a:sym typeface="Wingdings" pitchFamily="2" charset="2"/>
              </a:rPr>
              <a:t> </a:t>
            </a:r>
            <a:r>
              <a:rPr lang="en-US" sz="3200" b="1" dirty="0" err="1">
                <a:sym typeface="Wingdings" pitchFamily="2" charset="2"/>
              </a:rPr>
              <a:t>pendek</a:t>
            </a:r>
            <a:endParaRPr lang="en-US" sz="3200" b="1" dirty="0">
              <a:sym typeface="Wingdings" pitchFamily="2" charset="2"/>
            </a:endParaRPr>
          </a:p>
          <a:p>
            <a:pPr marL="342900" indent="-342900" algn="ctr">
              <a:lnSpc>
                <a:spcPct val="150000"/>
              </a:lnSpc>
              <a:buFont typeface="Wingdings" pitchFamily="2" charset="2"/>
              <a:buNone/>
            </a:pPr>
            <a:r>
              <a:rPr lang="en-US" sz="3200" b="1" dirty="0" err="1">
                <a:sym typeface="Wingdings" pitchFamily="2" charset="2"/>
              </a:rPr>
              <a:t>Tidak</a:t>
            </a:r>
            <a:r>
              <a:rPr lang="en-US" sz="3200" b="1" dirty="0">
                <a:sym typeface="Wingdings" pitchFamily="2" charset="2"/>
              </a:rPr>
              <a:t> </a:t>
            </a:r>
            <a:r>
              <a:rPr lang="en-US" sz="3200" b="1" dirty="0" err="1">
                <a:sym typeface="Wingdings" pitchFamily="2" charset="2"/>
              </a:rPr>
              <a:t>perlu</a:t>
            </a:r>
            <a:r>
              <a:rPr lang="en-US" sz="3200" b="1" dirty="0">
                <a:sym typeface="Wingdings" pitchFamily="2" charset="2"/>
              </a:rPr>
              <a:t> </a:t>
            </a:r>
            <a:r>
              <a:rPr lang="en-US" sz="3200" b="1" dirty="0" err="1">
                <a:sym typeface="Wingdings" pitchFamily="2" charset="2"/>
              </a:rPr>
              <a:t>menyebutkan</a:t>
            </a:r>
            <a:r>
              <a:rPr lang="en-US" sz="3200" b="1" dirty="0">
                <a:sym typeface="Wingdings" pitchFamily="2" charset="2"/>
              </a:rPr>
              <a:t> </a:t>
            </a:r>
          </a:p>
          <a:p>
            <a:pPr marL="342900" indent="-342900" algn="ctr">
              <a:buFont typeface="Wingdings" pitchFamily="2" charset="2"/>
              <a:buNone/>
            </a:pPr>
            <a:r>
              <a:rPr lang="en-US" sz="3200" b="1" dirty="0" err="1">
                <a:sym typeface="Wingdings" pitchFamily="2" charset="2"/>
              </a:rPr>
              <a:t>pentingnya</a:t>
            </a:r>
            <a:r>
              <a:rPr lang="en-US" sz="3200" b="1" dirty="0">
                <a:sym typeface="Wingdings" pitchFamily="2" charset="2"/>
              </a:rPr>
              <a:t>   </a:t>
            </a:r>
            <a:r>
              <a:rPr lang="en-US" sz="3200" b="1" dirty="0" err="1">
                <a:sym typeface="Wingdings" pitchFamily="2" charset="2"/>
              </a:rPr>
              <a:t>penelitian</a:t>
            </a:r>
            <a:endParaRPr lang="en-US" sz="3200" b="1" dirty="0">
              <a:sym typeface="Wingdings" pitchFamily="2" charset="2"/>
            </a:endParaRPr>
          </a:p>
          <a:p>
            <a:pPr marL="342900" indent="-342900" algn="ctr">
              <a:buFont typeface="Wingdings" pitchFamily="2" charset="2"/>
              <a:buChar char="§"/>
            </a:pPr>
            <a:endParaRPr lang="en-US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  <p:sp>
        <p:nvSpPr>
          <p:cNvPr id="61443" name="Text Box 2"/>
          <p:cNvSpPr txBox="1">
            <a:spLocks noChangeArrowheads="1"/>
          </p:cNvSpPr>
          <p:nvPr/>
        </p:nvSpPr>
        <p:spPr bwMode="auto">
          <a:xfrm>
            <a:off x="1066800" y="838200"/>
            <a:ext cx="7010400" cy="375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800" b="1">
                <a:solidFill>
                  <a:srgbClr val="FF0000"/>
                </a:solidFill>
              </a:rPr>
              <a:t>MASALAH</a:t>
            </a:r>
          </a:p>
          <a:p>
            <a:pPr algn="ctr"/>
            <a:endParaRPr lang="en-US" sz="4800" b="1"/>
          </a:p>
          <a:p>
            <a:pPr algn="ctr">
              <a:lnSpc>
                <a:spcPct val="150000"/>
              </a:lnSpc>
              <a:buFont typeface="Wingdings" pitchFamily="2" charset="2"/>
              <a:buNone/>
            </a:pPr>
            <a:r>
              <a:rPr lang="en-US" sz="3200" b="1"/>
              <a:t>pertanyaan penelitian</a:t>
            </a:r>
          </a:p>
          <a:p>
            <a:pPr algn="ctr">
              <a:lnSpc>
                <a:spcPct val="150000"/>
              </a:lnSpc>
              <a:buFont typeface="Wingdings" pitchFamily="2" charset="2"/>
              <a:buNone/>
            </a:pPr>
            <a:r>
              <a:rPr lang="en-US" sz="3200" b="1"/>
              <a:t>diawali narasi pendek</a:t>
            </a:r>
          </a:p>
          <a:p>
            <a:pPr algn="ctr">
              <a:lnSpc>
                <a:spcPct val="150000"/>
              </a:lnSpc>
              <a:buFont typeface="Wingdings" pitchFamily="2" charset="2"/>
              <a:buNone/>
            </a:pPr>
            <a:r>
              <a:rPr lang="en-US" sz="3200" b="1"/>
              <a:t>dinyatakan dalam kalimat tanya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 b="1"/>
              <a:t>TUJUAN</a:t>
            </a:r>
          </a:p>
          <a:p>
            <a:pPr algn="ctr"/>
            <a:endParaRPr lang="en-US" sz="4400" b="1"/>
          </a:p>
          <a:p>
            <a:pPr algn="ctr"/>
            <a:r>
              <a:rPr lang="en-US" sz="3200" b="1"/>
              <a:t>sekurang-kurangnya </a:t>
            </a:r>
          </a:p>
          <a:p>
            <a:pPr algn="ctr"/>
            <a:r>
              <a:rPr lang="en-US" sz="3200" b="1"/>
              <a:t>menjawab pertanyaan</a:t>
            </a:r>
          </a:p>
          <a:p>
            <a:pPr algn="ctr"/>
            <a:r>
              <a:rPr lang="en-US" sz="3200" b="1"/>
              <a:t>Yang dinyatakan dalam</a:t>
            </a:r>
          </a:p>
          <a:p>
            <a:pPr algn="ctr"/>
            <a:r>
              <a:rPr lang="en-US" sz="3200" b="1"/>
              <a:t>Masalah penelitian</a:t>
            </a:r>
          </a:p>
          <a:p>
            <a:pPr algn="ctr"/>
            <a:endParaRPr lang="en-US" sz="3200" b="1"/>
          </a:p>
          <a:p>
            <a:pPr algn="ctr"/>
            <a:endParaRPr lang="en-US" sz="3200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4400" b="1"/>
              <a:t>ORISINALITAS/KEBARUAN</a:t>
            </a:r>
          </a:p>
          <a:p>
            <a:r>
              <a:rPr lang="en-US" sz="4400" b="1"/>
              <a:t>PENELITIAN</a:t>
            </a:r>
          </a:p>
          <a:p>
            <a:endParaRPr lang="en-US" sz="4400" b="1"/>
          </a:p>
          <a:p>
            <a:pPr>
              <a:buFont typeface="Arial" charset="0"/>
              <a:buAutoNum type="arabicPeriod"/>
            </a:pPr>
            <a:r>
              <a:rPr lang="en-US" sz="3200" b="1"/>
              <a:t>Buat review 5-10 disertasi atau penelitian </a:t>
            </a:r>
          </a:p>
          <a:p>
            <a:r>
              <a:rPr lang="en-US" sz="3200" b="1"/>
              <a:t>     terdahulu  yg dimuat di journal Interna-</a:t>
            </a:r>
          </a:p>
          <a:p>
            <a:r>
              <a:rPr lang="en-US" sz="3200" b="1"/>
              <a:t>     sional yang terakreditasi </a:t>
            </a:r>
          </a:p>
          <a:p>
            <a:endParaRPr lang="en-US" sz="3200" b="1"/>
          </a:p>
          <a:p>
            <a:r>
              <a:rPr lang="en-US" sz="3200" b="1"/>
              <a:t>2. Rumuskan orisinalitas/kebaruan penelitian</a:t>
            </a:r>
          </a:p>
          <a:p>
            <a:r>
              <a:rPr lang="en-US" sz="3200" b="1"/>
              <a:t>    anda (tujuan, lingkup, metoda, hasil)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Oval 1"/>
          <p:cNvSpPr>
            <a:spLocks noChangeArrowheads="1"/>
          </p:cNvSpPr>
          <p:nvPr/>
        </p:nvSpPr>
        <p:spPr bwMode="auto">
          <a:xfrm>
            <a:off x="2286000" y="990600"/>
            <a:ext cx="4876800" cy="4648200"/>
          </a:xfrm>
          <a:prstGeom prst="ellipse">
            <a:avLst/>
          </a:prstGeom>
          <a:solidFill>
            <a:srgbClr val="0000CC"/>
          </a:solidFill>
          <a:ln w="285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4400" b="1">
                <a:solidFill>
                  <a:srgbClr val="FFFFFF"/>
                </a:solidFill>
              </a:rPr>
              <a:t>LANDASAN TEORI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ounded Rectangle 2"/>
          <p:cNvSpPr>
            <a:spLocks noChangeArrowheads="1"/>
          </p:cNvSpPr>
          <p:nvPr/>
        </p:nvSpPr>
        <p:spPr bwMode="auto">
          <a:xfrm>
            <a:off x="533400" y="2667000"/>
            <a:ext cx="3886200" cy="19812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25400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>
                <a:solidFill>
                  <a:srgbClr val="FFFFFF"/>
                </a:solidFill>
              </a:rPr>
              <a:t>TINJAUAN PUSTAKA</a:t>
            </a:r>
          </a:p>
        </p:txBody>
      </p:sp>
      <p:sp>
        <p:nvSpPr>
          <p:cNvPr id="65539" name="Rounded Rectangle 3"/>
          <p:cNvSpPr>
            <a:spLocks noChangeArrowheads="1"/>
          </p:cNvSpPr>
          <p:nvPr/>
        </p:nvSpPr>
        <p:spPr bwMode="auto">
          <a:xfrm>
            <a:off x="4648200" y="2667000"/>
            <a:ext cx="3886200" cy="1981200"/>
          </a:xfrm>
          <a:prstGeom prst="roundRect">
            <a:avLst>
              <a:gd name="adj" fmla="val 16667"/>
            </a:avLst>
          </a:prstGeom>
          <a:solidFill>
            <a:srgbClr val="C00000"/>
          </a:solidFill>
          <a:ln w="25400">
            <a:solidFill>
              <a:srgbClr val="89A4A7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2400" b="1">
                <a:solidFill>
                  <a:srgbClr val="FFFFFF"/>
                </a:solidFill>
              </a:rPr>
              <a:t>KERANGKA BERPIKIR</a:t>
            </a:r>
          </a:p>
          <a:p>
            <a:pPr algn="ctr"/>
            <a:r>
              <a:rPr lang="en-US" sz="2400" b="1">
                <a:solidFill>
                  <a:srgbClr val="FFFF00"/>
                </a:solidFill>
              </a:rPr>
              <a:t>(Theoritical Framework)</a:t>
            </a:r>
          </a:p>
        </p:txBody>
      </p:sp>
      <p:sp>
        <p:nvSpPr>
          <p:cNvPr id="65540" name="Oval 1"/>
          <p:cNvSpPr>
            <a:spLocks noChangeArrowheads="1"/>
          </p:cNvSpPr>
          <p:nvPr/>
        </p:nvSpPr>
        <p:spPr bwMode="auto">
          <a:xfrm>
            <a:off x="2743200" y="533400"/>
            <a:ext cx="3581400" cy="2514600"/>
          </a:xfrm>
          <a:prstGeom prst="ellipse">
            <a:avLst/>
          </a:prstGeom>
          <a:solidFill>
            <a:srgbClr val="0000CC"/>
          </a:solidFill>
          <a:ln w="28575">
            <a:solidFill>
              <a:schemeClr val="bg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solidFill>
                  <a:srgbClr val="FFFFFF"/>
                </a:solidFill>
              </a:rPr>
              <a:t>LANDASAN TEORI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110</Words>
  <Application>Microsoft Office PowerPoint</Application>
  <PresentationFormat>On-screen Show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BU LIS</dc:creator>
  <cp:lastModifiedBy>BU LIS</cp:lastModifiedBy>
  <cp:revision>2</cp:revision>
  <dcterms:created xsi:type="dcterms:W3CDTF">2017-10-01T16:22:23Z</dcterms:created>
  <dcterms:modified xsi:type="dcterms:W3CDTF">2017-12-09T05:01:54Z</dcterms:modified>
</cp:coreProperties>
</file>