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240" y="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FE2CD-377B-490B-8A57-62296FB6B840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0DF63-C270-47E4-9A42-8908F567C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3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35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27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37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55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6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7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86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96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07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1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48C5-8811-4C6B-911D-CACD387B376E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03B1-BAAC-48D6-B678-86F05E9C85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285720" y="357166"/>
            <a:ext cx="6858048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ctr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5000" dirty="0">
                <a:solidFill>
                  <a:srgbClr val="04617B"/>
                </a:solidFill>
                <a:latin typeface="Calibri" pitchFamily="32" charset="0"/>
              </a:rPr>
              <a:t>TEORI EKONOMI</a:t>
            </a:r>
          </a:p>
        </p:txBody>
      </p:sp>
      <p:sp>
        <p:nvSpPr>
          <p:cNvPr id="142339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000000"/>
                </a:solidFill>
                <a:latin typeface="Constantia" pitchFamily="16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P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andangan yg menggambarkan sifat</a:t>
            </a: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hubungan ekonomi, dan ramalan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peristiwa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terjadi apabila suatu keadaan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yang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mempengaruhinya mengalami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perubahan juga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, memberikan gambaran 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tentang sifat-sifat utama dari sistem ekonomi dan car</a:t>
            </a:r>
            <a:r>
              <a:rPr lang="en-US" sz="2800" dirty="0" smtClean="0">
                <a:solidFill>
                  <a:srgbClr val="000000"/>
                </a:solidFill>
                <a:latin typeface="Constantia" pitchFamily="16" charset="0"/>
              </a:rPr>
              <a:t>a</a:t>
            </a:r>
            <a:r>
              <a:rPr lang="id-ID" sz="2800" dirty="0" smtClean="0">
                <a:solidFill>
                  <a:srgbClr val="000000"/>
                </a:solidFill>
                <a:latin typeface="Constantia" pitchFamily="16" charset="0"/>
              </a:rPr>
              <a:t> sistem ekonomi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berfungsi.</a:t>
            </a:r>
          </a:p>
          <a:p>
            <a:pPr marL="271463" indent="-271463" algn="just" eaLnBrk="1" hangingPunct="1">
              <a:spcBef>
                <a:spcPts val="6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onstantia" pitchFamily="16" charset="0"/>
              </a:rPr>
              <a:t>   </a:t>
            </a: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Dalam teori ekonomi juga menerangkan gambaran umum mengenai kegiatan ekonomi dan sifat-sifat hubungan ekonomi.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Constantia" pitchFamily="16" charset="0"/>
              </a:rPr>
              <a:t> </a:t>
            </a:r>
          </a:p>
          <a:p>
            <a:pPr marL="271463" indent="-271463" algn="l" eaLnBrk="1" hangingPunct="1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600" dirty="0">
              <a:solidFill>
                <a:srgbClr val="000000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300">
                <a:solidFill>
                  <a:srgbClr val="572314"/>
                </a:solidFill>
                <a:latin typeface="Gill Sans MT" pitchFamily="32" charset="0"/>
              </a:rPr>
              <a:t>KEBIJAKAN FISKAL</a:t>
            </a:r>
          </a:p>
        </p:txBody>
      </p:sp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penerimaan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yg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membuat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anggaran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itu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seimbang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defisit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atau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surplus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Partadiredja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; 1985:78)</a:t>
            </a:r>
            <a:r>
              <a:rPr lang="ar-SA" sz="32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Kebijaksanaan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/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tindakan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didlm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bidang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perpajakan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pengeluarannya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segi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sumber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pendapatan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pemerintah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Pajak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sbg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mengurangi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kekuatan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membeli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dlm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Gill Sans MT" pitchFamily="32" charset="0"/>
              </a:rPr>
              <a:t>tangan-tangan</a:t>
            </a:r>
            <a:r>
              <a:rPr lang="en-US" sz="32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individu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)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380" y="380"/>
            <a:chExt cx="5164" cy="671"/>
          </a:xfrm>
        </p:grpSpPr>
        <p:pic>
          <p:nvPicPr>
            <p:cNvPr id="15258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2581" name="Text Box 3"/>
            <p:cNvSpPr txBox="1">
              <a:spLocks noChangeArrowheads="1"/>
            </p:cNvSpPr>
            <p:nvPr/>
          </p:nvSpPr>
          <p:spPr bwMode="auto">
            <a:xfrm>
              <a:off x="380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2579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Langkah-langkah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dijalankan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oleh</a:t>
            </a:r>
            <a:r>
              <a:rPr lang="en-US" sz="3000" dirty="0">
                <a:latin typeface="Century Gothic" pitchFamily="32" charset="0"/>
              </a:rPr>
              <a:t> bank </a:t>
            </a:r>
            <a:r>
              <a:rPr lang="en-US" sz="3000" dirty="0" err="1">
                <a:latin typeface="Century Gothic" pitchFamily="32" charset="0"/>
              </a:rPr>
              <a:t>sentral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untuk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jumlah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beredar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masyarakat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Kebijaksanaan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keuangan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mengawasi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laju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inflasi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arah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besar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kredit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lalulintas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devisa</a:t>
            </a:r>
            <a:r>
              <a:rPr lang="en-US" sz="3000" dirty="0">
                <a:latin typeface="Century Gothic" pitchFamily="32" charset="0"/>
              </a:rPr>
              <a:t> &amp; </a:t>
            </a:r>
            <a:r>
              <a:rPr lang="en-US" sz="3000" dirty="0" err="1">
                <a:latin typeface="Century Gothic" pitchFamily="32" charset="0"/>
              </a:rPr>
              <a:t>kurs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uang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asing</a:t>
            </a:r>
            <a:r>
              <a:rPr lang="en-US" sz="3000" dirty="0">
                <a:latin typeface="Century Gothic" pitchFamily="32" charset="0"/>
              </a:rPr>
              <a:t> (Partadiredja;1985:79)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ext Box 1"/>
          <p:cNvSpPr txBox="1">
            <a:spLocks noChangeArrowheads="1"/>
          </p:cNvSpPr>
          <p:nvPr/>
        </p:nvSpPr>
        <p:spPr bwMode="auto">
          <a:xfrm>
            <a:off x="928662" y="214290"/>
            <a:ext cx="535785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Lanjutan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teori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ill Sans MT" pitchFamily="32" charset="0"/>
            </a:endParaRPr>
          </a:p>
        </p:txBody>
      </p:sp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28596" y="1500174"/>
            <a:ext cx="8229600" cy="450059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kenyataan hidup, membahas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perekonomian saja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belum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cukup.</a:t>
            </a:r>
          </a:p>
          <a:p>
            <a:pPr marL="884238" lvl="2" indent="-228600" algn="l" eaLnBrk="1" hangingPunct="1">
              <a:spcBef>
                <a:spcPts val="600"/>
              </a:spcBef>
              <a:buClr>
                <a:srgbClr val="FEB80A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Yang lebih penting adalah menyusun kenyataan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secara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sistematik dan membuat gambaran umum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tentang kegiatan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suatu perkonomian dan komponen-komponennya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(tugas ini dijalankan oleh teori ekonomi)</a:t>
            </a:r>
            <a:r>
              <a:rPr lang="ar-SA" sz="2800" dirty="0">
                <a:solidFill>
                  <a:srgbClr val="000000"/>
                </a:solidFill>
                <a:latin typeface="Gill Sans MT" pitchFamily="32" charset="0"/>
                <a:cs typeface="Arial" charset="0"/>
              </a:rPr>
              <a:t>‏</a:t>
            </a:r>
            <a:endParaRPr lang="id-ID" sz="28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Dengan mempelajari teori dan kenyataan ilmu ekonomi m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en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j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penting peranannya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dalam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masyarakat (pentingnya peranan kedua hal </a:t>
            </a:r>
            <a:r>
              <a:rPr lang="id-ID" sz="2800" dirty="0" smtClean="0">
                <a:solidFill>
                  <a:srgbClr val="000000"/>
                </a:solidFill>
                <a:latin typeface="Gill Sans MT" pitchFamily="32" charset="0"/>
              </a:rPr>
              <a:t>tersebut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adalah teori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kenyataan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ada gunanya, tetapi mengetahui kenya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ta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an saja t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np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 teori t</a:t>
            </a:r>
            <a:r>
              <a:rPr lang="en-US" sz="2800" dirty="0" err="1">
                <a:solidFill>
                  <a:srgbClr val="000000"/>
                </a:solidFill>
                <a:latin typeface="Gill Sans MT" pitchFamily="32" charset="0"/>
              </a:rPr>
              <a:t>i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d</a:t>
            </a:r>
            <a:r>
              <a:rPr lang="en-US" sz="2800" dirty="0">
                <a:solidFill>
                  <a:srgbClr val="000000"/>
                </a:solidFill>
                <a:latin typeface="Gill Sans MT" pitchFamily="32" charset="0"/>
              </a:rPr>
              <a:t>a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k </a:t>
            </a:r>
            <a:r>
              <a:rPr lang="id-ID" sz="2800">
                <a:solidFill>
                  <a:srgbClr val="000000"/>
                </a:solidFill>
                <a:latin typeface="Gill Sans MT" pitchFamily="32" charset="0"/>
              </a:rPr>
              <a:t>akan </a:t>
            </a:r>
            <a:r>
              <a:rPr lang="id-ID" sz="2800" smtClean="0">
                <a:solidFill>
                  <a:srgbClr val="000000"/>
                </a:solidFill>
                <a:latin typeface="Gill Sans MT" pitchFamily="32" charset="0"/>
              </a:rPr>
              <a:t>  berarti </a:t>
            </a:r>
            <a:r>
              <a:rPr lang="id-ID" sz="2800" dirty="0">
                <a:solidFill>
                  <a:srgbClr val="000000"/>
                </a:solidFill>
                <a:latin typeface="Gill Sans MT" pitchFamily="32" charset="0"/>
              </a:rPr>
              <a:t>sama sekali).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Gill Sans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575F6D"/>
              </a:buClr>
              <a:buFont typeface="Century Schoolbook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000">
                <a:solidFill>
                  <a:srgbClr val="575F6D"/>
                </a:solidFill>
                <a:latin typeface="Century Schoolbook" pitchFamily="16" charset="0"/>
              </a:rPr>
              <a:t>EKONOMI TERAPAN</a:t>
            </a:r>
          </a:p>
        </p:txBody>
      </p:sp>
      <p:sp>
        <p:nvSpPr>
          <p:cNvPr id="14438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27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lazim disebut te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o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ri kebijakan ekonomi yaitu cabang ilmu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menelaah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tentang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perlu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P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eranan teori ekonomi adalah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sebagai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l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andasan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kebijakan-kebijakan ekonomi (bagaimana bentuk-bentuk kebijakan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harus dilaksanakan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untuk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mengatasi masalah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dihadapi di analisis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teori 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</a:t>
            </a:r>
            <a:r>
              <a:rPr lang="en-US" sz="2200" dirty="0" err="1" smtClean="0">
                <a:solidFill>
                  <a:srgbClr val="000000"/>
                </a:solidFill>
                <a:latin typeface="Century Schoolbook" pitchFamily="16" charset="0"/>
              </a:rPr>
              <a:t>Dalam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merumuskan kebijakan ekonomi, harus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mem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perhatikan tujuan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dari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u="sng" dirty="0">
                <a:solidFill>
                  <a:srgbClr val="000000"/>
                </a:solidFill>
                <a:latin typeface="Century Schoolbook" pitchFamily="16" charset="0"/>
              </a:rPr>
              <a:t>kebijakan ekonomi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. Dalam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perekonomian tujuan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ingin dicapai </a:t>
            </a:r>
            <a:r>
              <a:rPr lang="en-US" sz="2200" dirty="0" err="1">
                <a:solidFill>
                  <a:srgbClr val="000000"/>
                </a:solidFill>
                <a:latin typeface="Century Schoolbook" pitchFamily="16" charset="0"/>
              </a:rPr>
              <a:t>adalah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mencapai pertumbuhan ekonomi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en-US" sz="2200" dirty="0">
                <a:solidFill>
                  <a:srgbClr val="000000"/>
                </a:solidFill>
                <a:latin typeface="Century Schoolbook" pitchFamily="16" charset="0"/>
              </a:rPr>
              <a:t>c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epat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menciptakan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stabilitas harga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mengatasi masalah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pengangguran</a:t>
            </a:r>
            <a:r>
              <a:rPr lang="en-US" sz="2200" dirty="0" smtClean="0">
                <a:solidFill>
                  <a:srgbClr val="000000"/>
                </a:solidFill>
                <a:latin typeface="Century Schoolbook" pitchFamily="16" charset="0"/>
              </a:rPr>
              <a:t>,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 mewujudkan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distribusi pendapatan </a:t>
            </a:r>
            <a:r>
              <a:rPr lang="id-ID" sz="2200" dirty="0" smtClean="0">
                <a:solidFill>
                  <a:srgbClr val="000000"/>
                </a:solidFill>
                <a:latin typeface="Century Schoolbook" pitchFamily="16" charset="0"/>
              </a:rPr>
              <a:t>yang </a:t>
            </a: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merata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E8637"/>
              </a:buClr>
              <a:buSzPct val="70000"/>
              <a:buFont typeface="Century Schoolbook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200" dirty="0">
                <a:solidFill>
                  <a:srgbClr val="000000"/>
                </a:solidFill>
                <a:latin typeface="Century Schoolbook" pitchFamily="16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404337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Cakupan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ilmu ekonomi ada</a:t>
            </a:r>
            <a:r>
              <a:rPr lang="en-US" sz="2800" dirty="0" err="1">
                <a:latin typeface="Rockwell" pitchFamily="16" charset="0"/>
              </a:rPr>
              <a:t>lah</a:t>
            </a:r>
            <a:r>
              <a:rPr lang="id-ID" sz="2800" dirty="0">
                <a:latin typeface="Rockwell" pitchFamily="16" charset="0"/>
              </a:rPr>
              <a:t> ekonomi moneter, </a:t>
            </a:r>
            <a:r>
              <a:rPr lang="en-US" sz="2800" dirty="0">
                <a:latin typeface="Rockwell" pitchFamily="16" charset="0"/>
              </a:rPr>
              <a:t>e</a:t>
            </a:r>
            <a:r>
              <a:rPr lang="id-ID" sz="2800" dirty="0">
                <a:latin typeface="Rockwell" pitchFamily="16" charset="0"/>
              </a:rPr>
              <a:t>konomi regional, ekonomi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id-ID" sz="2800" dirty="0">
                <a:latin typeface="Rockwell" pitchFamily="16" charset="0"/>
              </a:rPr>
              <a:t>perkotaan, dan ekonomi pembangunan.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memahaminya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kita</a:t>
            </a:r>
            <a:r>
              <a:rPr lang="en-US" sz="2800" dirty="0">
                <a:latin typeface="Rockwell" pitchFamily="16" charset="0"/>
              </a:rPr>
              <a:t> p</a:t>
            </a:r>
            <a:r>
              <a:rPr lang="id-ID" sz="2800" dirty="0">
                <a:latin typeface="Rockwell" pitchFamily="16" charset="0"/>
              </a:rPr>
              <a:t>erlu mengenal 2 teori pokok dlm analisis ekonomi yaitu: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Mikro atau Teori Mikro Ekonomi</a:t>
            </a:r>
          </a:p>
          <a:p>
            <a:pPr marL="741363" lvl="1" indent="-284163" algn="l" eaLnBrk="1" hangingPunct="1">
              <a:spcBef>
                <a:spcPts val="400"/>
              </a:spcBef>
              <a:buClr>
                <a:srgbClr val="B0CCB0"/>
              </a:buClr>
              <a:buSzPct val="9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Rockwell" pitchFamily="16" charset="0"/>
              </a:rPr>
              <a:t>Ekonomi Makro atau Teori Makro Ekonomi</a:t>
            </a: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Rockwell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  <a:p>
            <a:pPr marL="290513" indent="-290513" algn="l" eaLnBrk="1" hangingPunct="1">
              <a:buClr>
                <a:srgbClr val="72A376"/>
              </a:buClr>
              <a:buSzPct val="70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FFFFFF"/>
              </a:solidFill>
              <a:latin typeface="Rockwell" pitchFamily="1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57166"/>
            <a:ext cx="614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CAKUPAN ILMU EKONOMI</a:t>
            </a:r>
            <a:endParaRPr lang="en-US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74638"/>
            <a:ext cx="8240713" cy="869950"/>
            <a:chOff x="284" y="173"/>
            <a:chExt cx="5191" cy="548"/>
          </a:xfrm>
        </p:grpSpPr>
        <p:pic>
          <p:nvPicPr>
            <p:cNvPr id="14643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6437" name="Text Box 3"/>
            <p:cNvSpPr txBox="1">
              <a:spLocks noChangeArrowheads="1"/>
            </p:cNvSpPr>
            <p:nvPr/>
          </p:nvSpPr>
          <p:spPr bwMode="auto">
            <a:xfrm>
              <a:off x="284" y="173"/>
              <a:ext cx="5192" cy="5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6435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8305800" cy="608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200" dirty="0">
                <a:solidFill>
                  <a:srgbClr val="FFFFFF"/>
                </a:solidFill>
                <a:latin typeface="Book Antiqua" pitchFamily="16" charset="0"/>
              </a:rPr>
              <a:t>    </a:t>
            </a:r>
            <a:r>
              <a:rPr lang="en-US" sz="2400" dirty="0" err="1">
                <a:latin typeface="Book Antiqua" pitchFamily="16" charset="0"/>
              </a:rPr>
              <a:t>Adalah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Ilmu Ekonomi kecil yg menganalisis mengenai bagian-bagian kecil d</a:t>
            </a:r>
            <a:r>
              <a:rPr lang="en-US" sz="2400" dirty="0">
                <a:latin typeface="Book Antiqua" pitchFamily="16" charset="0"/>
              </a:rPr>
              <a:t>a</a:t>
            </a:r>
            <a:r>
              <a:rPr lang="id-ID" sz="2400" dirty="0">
                <a:latin typeface="Book Antiqua" pitchFamily="16" charset="0"/>
              </a:rPr>
              <a:t>r</a:t>
            </a:r>
            <a:r>
              <a:rPr lang="en-US" sz="2400" dirty="0" err="1">
                <a:latin typeface="Book Antiqua" pitchFamily="16" charset="0"/>
              </a:rPr>
              <a:t>i</a:t>
            </a:r>
            <a:r>
              <a:rPr lang="id-ID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ke</a:t>
            </a:r>
            <a:r>
              <a:rPr lang="id-ID" sz="2400" dirty="0">
                <a:latin typeface="Book Antiqua" pitchFamily="16" charset="0"/>
              </a:rPr>
              <a:t>seluruhan kegiatan perekonomian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Isu pokok :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id-ID" sz="2400" dirty="0">
                <a:latin typeface="Book Antiqua" pitchFamily="16" charset="0"/>
              </a:rPr>
              <a:t>Bagaimana caranya </a:t>
            </a:r>
            <a:r>
              <a:rPr lang="en-US" sz="2400" dirty="0">
                <a:latin typeface="Book Antiqua" pitchFamily="16" charset="0"/>
              </a:rPr>
              <a:t>m</a:t>
            </a:r>
            <a:r>
              <a:rPr lang="id-ID" sz="2400" dirty="0">
                <a:latin typeface="Book Antiqua" pitchFamily="16" charset="0"/>
              </a:rPr>
              <a:t>enggunakan faktor-faktor produksi yg tersedia scr efisien agar kemakmuran masyarakat dapat dimaksimumkan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Book Antiqua" pitchFamily="16" charset="0"/>
              </a:rPr>
              <a:t>D</a:t>
            </a:r>
            <a:r>
              <a:rPr lang="id-ID" sz="2400" dirty="0">
                <a:latin typeface="Book Antiqua" pitchFamily="16" charset="0"/>
              </a:rPr>
              <a:t>asar pemikirannya adalah :</a:t>
            </a: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kebutuhan dan keinginan manusia tidak   terbatas</a:t>
            </a:r>
            <a:r>
              <a:rPr lang="en-US" sz="2400" dirty="0">
                <a:latin typeface="Book Antiqua" pitchFamily="16" charset="0"/>
              </a:rPr>
              <a:t> </a:t>
            </a:r>
            <a:r>
              <a:rPr lang="en-US" sz="2400" dirty="0" err="1">
                <a:latin typeface="Book Antiqua" pitchFamily="16" charset="0"/>
              </a:rPr>
              <a:t>sedangkan</a:t>
            </a:r>
            <a:endParaRPr lang="en-US" sz="2400" dirty="0">
              <a:latin typeface="Book Antiqua" pitchFamily="16" charset="0"/>
            </a:endParaRPr>
          </a:p>
          <a:p>
            <a:pPr marL="866775" lvl="1" indent="-282575" algn="l" eaLnBrk="1" hangingPunct="1">
              <a:spcBef>
                <a:spcPts val="550"/>
              </a:spcBef>
              <a:buClr>
                <a:srgbClr val="FFFFFF"/>
              </a:buClr>
              <a:buSzPct val="80000"/>
              <a:buFont typeface="Wingdings 2" pitchFamily="16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latin typeface="Book Antiqua" pitchFamily="16" charset="0"/>
              </a:rPr>
              <a:t>kemampuan faktor-faktor produksi menghasilkan barang dan jasa untuk memenuhi kebutuhan dan keinginan masy</a:t>
            </a:r>
            <a:r>
              <a:rPr lang="en-US" sz="2400" dirty="0" err="1">
                <a:latin typeface="Book Antiqua" pitchFamily="16" charset="0"/>
              </a:rPr>
              <a:t>arakat</a:t>
            </a:r>
            <a:r>
              <a:rPr lang="id-ID" sz="2400" dirty="0">
                <a:latin typeface="Book Antiqua" pitchFamily="16" charset="0"/>
              </a:rPr>
              <a:t> adalah terbatas </a:t>
            </a: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550"/>
              </a:spcBef>
              <a:buClr>
                <a:srgbClr val="F9F9F9"/>
              </a:buClr>
              <a:buSzPct val="6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200" dirty="0">
              <a:solidFill>
                <a:srgbClr val="FFFFFF"/>
              </a:solidFill>
              <a:latin typeface="Book Antiqua" pitchFamily="16" charset="0"/>
            </a:endParaRPr>
          </a:p>
          <a:p>
            <a:pPr marL="546100" indent="-409575" algn="l" eaLnBrk="1" hangingPunct="1">
              <a:spcBef>
                <a:spcPts val="650"/>
              </a:spcBef>
              <a:buClr>
                <a:srgbClr val="F9F9F9"/>
              </a:buClr>
              <a:buSzPct val="65000"/>
              <a:buFont typeface="Book Antiqu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Book Antiqua" pitchFamily="16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55588" y="-6350"/>
            <a:ext cx="8435975" cy="1266825"/>
            <a:chOff x="161" y="-4"/>
            <a:chExt cx="5314" cy="798"/>
          </a:xfrm>
        </p:grpSpPr>
        <p:pic>
          <p:nvPicPr>
            <p:cNvPr id="14746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7461" name="Text Box 3"/>
            <p:cNvSpPr txBox="1">
              <a:spLocks noChangeArrowheads="1"/>
            </p:cNvSpPr>
            <p:nvPr/>
          </p:nvSpPr>
          <p:spPr bwMode="auto">
            <a:xfrm>
              <a:off x="161" y="-4"/>
              <a:ext cx="5315" cy="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59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Berdasar dua pemikiran tsb. teori mikro ekonomi bertitik tolak pada pemisalan, bahwa faktor-faktor produksi yang tersedia selalu sepenuhnya digunakan</a:t>
            </a:r>
          </a:p>
          <a:p>
            <a:pPr marL="341313" indent="-341313" algn="just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Mendorong masyarakat untuk memikirkan cara-cara yang paling efisien dalam menggunakan faktor-faktor produksi yang tersedia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6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Dalam teori </a:t>
            </a:r>
            <a:r>
              <a:rPr lang="id-ID" sz="2400" dirty="0" smtClean="0">
                <a:solidFill>
                  <a:srgbClr val="4E3B30"/>
                </a:solidFill>
                <a:latin typeface="Franklin Gothic Book" pitchFamily="32" charset="0"/>
              </a:rPr>
              <a:t>mikro ekonomi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masalah di atas dibagi dan dibedakan menjadi 3 persoalan yaitu: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What – apakah jenis-jenis barang dan jasa  yang perlu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en-US" sz="2400" dirty="0" err="1">
                <a:solidFill>
                  <a:srgbClr val="4E3B30"/>
                </a:solidFill>
                <a:latin typeface="Franklin Gothic Book" pitchFamily="32" charset="0"/>
              </a:rPr>
              <a:t>i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 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How – bagaimana barang dan jasa yang diperlukan masyarakat akan dihasilkan ?</a:t>
            </a:r>
          </a:p>
          <a:p>
            <a:pPr marL="741363" lvl="1" indent="-28416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Wingdings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 For Whom – untuk siapakah barang </a:t>
            </a:r>
            <a:r>
              <a:rPr lang="en-US" sz="2400" dirty="0">
                <a:solidFill>
                  <a:srgbClr val="4E3B30"/>
                </a:solidFill>
                <a:latin typeface="Franklin Gothic Book" pitchFamily="32" charset="0"/>
              </a:rPr>
              <a:t>d</a:t>
            </a:r>
            <a:r>
              <a:rPr lang="id-ID" sz="2400" dirty="0">
                <a:solidFill>
                  <a:srgbClr val="4E3B30"/>
                </a:solidFill>
                <a:latin typeface="Franklin Gothic Book" pitchFamily="32" charset="0"/>
              </a:rPr>
              <a:t>an jasa  perlu dihasilkan ?</a:t>
            </a: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  <a:p>
            <a:pPr marL="341313" indent="-341313" algn="l" eaLnBrk="1" hangingPunct="1">
              <a:spcBef>
                <a:spcPts val="600"/>
              </a:spcBef>
              <a:buClr>
                <a:srgbClr val="F0A22E"/>
              </a:buClr>
              <a:buSzPct val="70000"/>
              <a:buFont typeface="Franklin Gothic Book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>
              <a:solidFill>
                <a:srgbClr val="4E3B30"/>
              </a:solidFill>
              <a:latin typeface="Franklin Gothic Book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341313" indent="-341313" algn="just" eaLnBrk="1" hangingPunct="1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3200">
                <a:solidFill>
                  <a:srgbClr val="000000"/>
                </a:solidFill>
                <a:cs typeface="Times New Roman" pitchFamily="16" charset="0"/>
              </a:rPr>
              <a:t>Aspek-aspek dalam Mikro Ekonomi</a:t>
            </a:r>
          </a:p>
        </p:txBody>
      </p:sp>
      <p:sp>
        <p:nvSpPr>
          <p:cNvPr id="148483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barang  </a:t>
            </a: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  </a:t>
            </a:r>
            <a:r>
              <a:rPr lang="id-ID" sz="2800" dirty="0">
                <a:solidFill>
                  <a:srgbClr val="000000"/>
                </a:solidFill>
              </a:rPr>
              <a:t>Pasar adalah suatu institusi y</a:t>
            </a:r>
            <a:r>
              <a:rPr lang="en-US" sz="2800" dirty="0">
                <a:solidFill>
                  <a:srgbClr val="000000"/>
                </a:solidFill>
              </a:rPr>
              <a:t>an</a:t>
            </a:r>
            <a:r>
              <a:rPr lang="id-ID" sz="2800" dirty="0">
                <a:solidFill>
                  <a:srgbClr val="000000"/>
                </a:solidFill>
              </a:rPr>
              <a:t>g </a:t>
            </a:r>
            <a:r>
              <a:rPr lang="en-US" sz="2800" dirty="0">
                <a:solidFill>
                  <a:srgbClr val="000000"/>
                </a:solidFill>
              </a:rPr>
              <a:t>me</a:t>
            </a:r>
            <a:r>
              <a:rPr lang="id-ID" sz="2800" dirty="0">
                <a:solidFill>
                  <a:srgbClr val="000000"/>
                </a:solidFill>
              </a:rPr>
              <a:t>mpertemukan penjual dan pembeli 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untuk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menen</a:t>
            </a:r>
            <a:r>
              <a:rPr lang="id-ID" sz="2800" dirty="0">
                <a:solidFill>
                  <a:srgbClr val="000000"/>
                </a:solidFill>
              </a:rPr>
              <a:t>tukan tingkat harga suatu barang dan jumlah barang yg </a:t>
            </a:r>
            <a:r>
              <a:rPr lang="id-ID" sz="2800" dirty="0" smtClean="0">
                <a:solidFill>
                  <a:srgbClr val="000000"/>
                </a:solidFill>
              </a:rPr>
              <a:t>diperjualbelikan 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800" dirty="0" err="1">
                <a:solidFill>
                  <a:srgbClr val="000000"/>
                </a:solidFill>
              </a:rPr>
              <a:t>Mekanisme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harga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ad</a:t>
            </a:r>
            <a:r>
              <a:rPr lang="id-ID" sz="2800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l</a:t>
            </a:r>
            <a:r>
              <a:rPr lang="id-ID" sz="2800" dirty="0" smtClean="0">
                <a:solidFill>
                  <a:srgbClr val="000000"/>
                </a:solidFill>
              </a:rPr>
              <a:t>ah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proses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berjalan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atas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dasar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gaya</a:t>
            </a:r>
            <a:r>
              <a:rPr lang="id-ID" sz="2800" dirty="0" smtClean="0">
                <a:solidFill>
                  <a:srgbClr val="000000"/>
                </a:solidFill>
              </a:rPr>
              <a:t>/</a:t>
            </a:r>
            <a:r>
              <a:rPr lang="en-US" sz="2800" dirty="0" err="1" smtClean="0">
                <a:solidFill>
                  <a:srgbClr val="000000"/>
                </a:solidFill>
              </a:rPr>
              <a:t>kekuatan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tarik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menarik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produsen</a:t>
            </a:r>
            <a:r>
              <a:rPr lang="id-ID" sz="2800" dirty="0" smtClean="0">
                <a:solidFill>
                  <a:srgbClr val="000000"/>
                </a:solidFill>
              </a:rPr>
              <a:t>  dengan </a:t>
            </a:r>
            <a:r>
              <a:rPr lang="en-US" sz="2800" dirty="0" err="1" smtClean="0">
                <a:solidFill>
                  <a:srgbClr val="000000"/>
                </a:solidFill>
              </a:rPr>
              <a:t>konsumen</a:t>
            </a:r>
            <a:r>
              <a:rPr lang="en-US" sz="2800" dirty="0" smtClean="0">
                <a:solidFill>
                  <a:srgbClr val="000000"/>
                </a:solidFill>
              </a:rPr>
              <a:t> y</a:t>
            </a:r>
            <a:r>
              <a:rPr lang="id-ID" sz="2800" dirty="0" smtClean="0">
                <a:solidFill>
                  <a:srgbClr val="000000"/>
                </a:solidFill>
              </a:rPr>
              <a:t>an</a:t>
            </a:r>
            <a:r>
              <a:rPr lang="en-US" sz="2800" dirty="0" smtClean="0">
                <a:solidFill>
                  <a:srgbClr val="000000"/>
                </a:solidFill>
              </a:rPr>
              <a:t>g </a:t>
            </a:r>
            <a:r>
              <a:rPr lang="en-US" sz="2800" dirty="0" err="1">
                <a:solidFill>
                  <a:srgbClr val="000000"/>
                </a:solidFill>
              </a:rPr>
              <a:t>bertemu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pasar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  <a:r>
              <a:rPr lang="ar-SA" sz="2800" dirty="0">
                <a:solidFill>
                  <a:srgbClr val="000000"/>
                </a:solidFill>
                <a:cs typeface="Arial" charset="0"/>
              </a:rPr>
              <a:t>‏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</a:rPr>
              <a:t>Tingkah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laku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antara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penjual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dan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pembeli</a:t>
            </a:r>
            <a:endParaRPr lang="en-US" sz="2800" dirty="0">
              <a:solidFill>
                <a:srgbClr val="000000"/>
              </a:solidFill>
            </a:endParaRPr>
          </a:p>
          <a:p>
            <a:pPr marL="341313" indent="-341313" algn="just" eaLnBrk="1" hangingPunct="1">
              <a:spcBef>
                <a:spcPts val="7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solidFill>
                  <a:srgbClr val="000000"/>
                </a:solidFill>
              </a:rPr>
              <a:t>Interaksi di pasar faktor</a:t>
            </a: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spcBef>
                <a:spcPts val="500"/>
              </a:spcBef>
              <a:buClr>
                <a:srgbClr val="CCCCFF"/>
              </a:buCl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1"/>
          <p:cNvSpPr txBox="1">
            <a:spLocks noChangeArrowheads="1"/>
          </p:cNvSpPr>
          <p:nvPr/>
        </p:nvSpPr>
        <p:spPr bwMode="auto">
          <a:xfrm>
            <a:off x="457200" y="1295400"/>
            <a:ext cx="8229600" cy="6370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analisis terhadap kesel</a:t>
            </a:r>
            <a:r>
              <a:rPr lang="en-US" sz="2800" dirty="0">
                <a:latin typeface="Constantia" pitchFamily="16" charset="0"/>
              </a:rPr>
              <a:t>u</a:t>
            </a:r>
            <a:r>
              <a:rPr lang="id-ID" sz="2800" dirty="0">
                <a:latin typeface="Constantia" pitchFamily="16" charset="0"/>
              </a:rPr>
              <a:t>ruhan kegiatan perekonomian. Analisisnya bersifat umum dan tidak memperhatikan kegiatan ekonomi </a:t>
            </a:r>
            <a:r>
              <a:rPr lang="id-ID" sz="2800" dirty="0" smtClean="0">
                <a:latin typeface="Constantia" pitchFamily="16" charset="0"/>
              </a:rPr>
              <a:t>yang </a:t>
            </a:r>
            <a:r>
              <a:rPr lang="id-ID" sz="2800" dirty="0">
                <a:latin typeface="Constantia" pitchFamily="16" charset="0"/>
              </a:rPr>
              <a:t>dilakukan oleh unit-unit kecil </a:t>
            </a:r>
            <a:r>
              <a:rPr lang="id-ID" sz="2800" dirty="0" smtClean="0">
                <a:latin typeface="Constantia" pitchFamily="16" charset="0"/>
              </a:rPr>
              <a:t>dalam </a:t>
            </a:r>
            <a:r>
              <a:rPr lang="id-ID" sz="2800" dirty="0">
                <a:latin typeface="Constantia" pitchFamily="16" charset="0"/>
              </a:rPr>
              <a:t>perek</a:t>
            </a:r>
            <a:r>
              <a:rPr lang="en-US" sz="2800" dirty="0" err="1">
                <a:latin typeface="Constantia" pitchFamily="16" charset="0"/>
              </a:rPr>
              <a:t>onomian</a:t>
            </a:r>
            <a:endParaRPr lang="en-US" sz="2800" dirty="0">
              <a:latin typeface="Constantia" pitchFamily="16" charset="0"/>
            </a:endParaRPr>
          </a:p>
          <a:p>
            <a:pPr marL="271463" indent="-271463" algn="just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Pembeli (konsumen)</a:t>
            </a:r>
            <a:r>
              <a:rPr lang="en-US" sz="2800" dirty="0">
                <a:latin typeface="Constantia" pitchFamily="16" charset="0"/>
              </a:rPr>
              <a:t> </a:t>
            </a:r>
            <a:r>
              <a:rPr lang="en-US" sz="2800" dirty="0" err="1">
                <a:latin typeface="Constantia" pitchFamily="16" charset="0"/>
              </a:rPr>
              <a:t>yan</a:t>
            </a:r>
            <a:r>
              <a:rPr lang="id-ID" sz="2800" dirty="0">
                <a:latin typeface="Constantia" pitchFamily="16" charset="0"/>
              </a:rPr>
              <a:t>g dianalisis bukanlah mengenai tingkah laku seorang pembeli tetapi keseluruhan  pembeli yg ada dalam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erek</a:t>
            </a:r>
            <a:r>
              <a:rPr lang="en-US" sz="2800" dirty="0" err="1">
                <a:latin typeface="Constantia" pitchFamily="16" charset="0"/>
              </a:rPr>
              <a:t>onomian</a:t>
            </a:r>
            <a:r>
              <a:rPr lang="en-US" sz="2800" dirty="0">
                <a:latin typeface="Constantia" pitchFamily="16" charset="0"/>
              </a:rPr>
              <a:t> 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 dirty="0">
                <a:latin typeface="Constantia" pitchFamily="16" charset="0"/>
              </a:rPr>
              <a:t>produsen, yg diamati bukanlah kegiatan seorang produsen tetapi kegiatan kesel</a:t>
            </a:r>
            <a:r>
              <a:rPr lang="en-US" sz="2800" dirty="0" err="1">
                <a:latin typeface="Constantia" pitchFamily="16" charset="0"/>
              </a:rPr>
              <a:t>uruhan</a:t>
            </a:r>
            <a:r>
              <a:rPr lang="id-ID" sz="2800" dirty="0">
                <a:latin typeface="Constantia" pitchFamily="16" charset="0"/>
              </a:rPr>
              <a:t> </a:t>
            </a:r>
            <a:r>
              <a:rPr lang="en-US" sz="2800" dirty="0">
                <a:latin typeface="Constantia" pitchFamily="16" charset="0"/>
              </a:rPr>
              <a:t>p</a:t>
            </a:r>
            <a:r>
              <a:rPr lang="id-ID" sz="2800" dirty="0">
                <a:latin typeface="Constantia" pitchFamily="16" charset="0"/>
              </a:rPr>
              <a:t>rodusen dlm perekonomian.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latin typeface="Constantia" pitchFamily="1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35716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TEORI MAKRO EKONOMI</a:t>
            </a:r>
            <a:endParaRPr lang="en-US" sz="3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424456"/>
              </a:buClr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r>
              <a:rPr lang="id-ID" sz="3600" dirty="0">
                <a:solidFill>
                  <a:srgbClr val="424456"/>
                </a:solidFill>
                <a:latin typeface="Trebuchet MS" pitchFamily="32" charset="0"/>
              </a:rPr>
              <a:t>Aspek-aspek dalam </a:t>
            </a:r>
            <a:r>
              <a:rPr lang="id-ID" sz="3600" dirty="0" smtClean="0">
                <a:solidFill>
                  <a:srgbClr val="424456"/>
                </a:solidFill>
                <a:latin typeface="Trebuchet MS" pitchFamily="32" charset="0"/>
              </a:rPr>
              <a:t>Makro ekonomi</a:t>
            </a:r>
            <a:r>
              <a:rPr lang="en-US" sz="3600" dirty="0">
                <a:solidFill>
                  <a:srgbClr val="424456"/>
                </a:solidFill>
                <a:latin typeface="Trebuchet MS" pitchFamily="32" charset="0"/>
              </a:rPr>
              <a:t/>
            </a:r>
            <a:br>
              <a:rPr lang="en-US" sz="3600" dirty="0">
                <a:solidFill>
                  <a:srgbClr val="424456"/>
                </a:solidFill>
                <a:latin typeface="Trebuchet MS" pitchFamily="32" charset="0"/>
              </a:rPr>
            </a:br>
            <a:endParaRPr lang="en-US" sz="3600" dirty="0">
              <a:solidFill>
                <a:srgbClr val="424456"/>
              </a:solidFill>
              <a:latin typeface="Trebuchet MS" pitchFamily="32" charset="0"/>
            </a:endParaRPr>
          </a:p>
        </p:txBody>
      </p:sp>
      <p:sp>
        <p:nvSpPr>
          <p:cNvPr id="150531" name="Text Box 2"/>
          <p:cNvSpPr txBox="1">
            <a:spLocks noChangeArrowheads="1"/>
          </p:cNvSpPr>
          <p:nvPr/>
        </p:nvSpPr>
        <p:spPr bwMode="auto">
          <a:xfrm>
            <a:off x="457200" y="2209800"/>
            <a:ext cx="8229600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>
                <a:solidFill>
                  <a:srgbClr val="000000"/>
                </a:solidFill>
                <a:latin typeface="Georgia" pitchFamily="16" charset="0"/>
              </a:rPr>
              <a:t>T</a:t>
            </a: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ingkat kegiatan perekonomian negara.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Masalah Pengangguran dan Inflasi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Peranan Kebijaksanaan Pemerintah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575</Words>
  <Application>Microsoft Office PowerPoint</Application>
  <PresentationFormat>On-screen Show (4:3)</PresentationFormat>
  <Paragraphs>58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9</cp:revision>
  <dcterms:created xsi:type="dcterms:W3CDTF">2016-10-13T04:20:43Z</dcterms:created>
  <dcterms:modified xsi:type="dcterms:W3CDTF">2019-10-17T05:15:38Z</dcterms:modified>
</cp:coreProperties>
</file>