
<file path=[Content_Types].xml><?xml version="1.0" encoding="utf-8"?>
<Types xmlns="http://schemas.openxmlformats.org/package/2006/content-types">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1"/>
  </p:notesMasterIdLst>
  <p:sldIdLst>
    <p:sldId id="256" r:id="rId2"/>
    <p:sldId id="257" r:id="rId3"/>
    <p:sldId id="259" r:id="rId4"/>
    <p:sldId id="261" r:id="rId5"/>
    <p:sldId id="265" r:id="rId6"/>
    <p:sldId id="260" r:id="rId7"/>
    <p:sldId id="263" r:id="rId8"/>
    <p:sldId id="266" r:id="rId9"/>
    <p:sldId id="264" r:id="rId1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33D40"/>
    <a:srgbClr val="483436"/>
    <a:srgbClr val="745350"/>
    <a:srgbClr val="E4CFCE"/>
    <a:srgbClr val="FFB7E5"/>
    <a:srgbClr val="FF9BDB"/>
    <a:srgbClr val="FF9BC1"/>
    <a:srgbClr val="F0DACA"/>
    <a:srgbClr val="946B67"/>
    <a:srgbClr val="FFBC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822" y="-90"/>
      </p:cViewPr>
      <p:guideLst>
        <p:guide orient="horz" pos="162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D18E60-4300-4729-A0D7-6AB984C3922D}" type="datetimeFigureOut">
              <a:rPr lang="en-US" smtClean="0"/>
              <a:t>11/1/2022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533E96-F078-4B3D-A8F4-F1AF21EBC357}" type="slidenum">
              <a:rPr lang="en-US" smtClean="0"/>
              <a:t>‹#›</a:t>
            </a:fld>
            <a:endParaRPr lang="en-US"/>
          </a:p>
        </p:txBody>
      </p:sp>
    </p:spTree>
    <p:extLst>
      <p:ext uri="{BB962C8B-B14F-4D97-AF65-F5344CB8AC3E}">
        <p14:creationId xmlns:p14="http://schemas.microsoft.com/office/powerpoint/2010/main" val="2844300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t>6</a:t>
            </a:fld>
            <a:endParaRPr lang="en-US"/>
          </a:p>
        </p:txBody>
      </p:sp>
    </p:spTree>
    <p:extLst>
      <p:ext uri="{BB962C8B-B14F-4D97-AF65-F5344CB8AC3E}">
        <p14:creationId xmlns:p14="http://schemas.microsoft.com/office/powerpoint/2010/main" val="1284596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2845968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064324" y="433880"/>
            <a:ext cx="3754328" cy="1374345"/>
          </a:xfrm>
          <a:noFill/>
          <a:effectLst>
            <a:outerShdw blurRad="50800" dist="38100" dir="2700000" algn="tl" rotWithShape="0">
              <a:prstClr val="black">
                <a:alpha val="40000"/>
              </a:prstClr>
            </a:outerShdw>
          </a:effectLst>
        </p:spPr>
        <p:txBody>
          <a:bodyPr>
            <a:normAutofit/>
          </a:bodyPr>
          <a:lstStyle>
            <a:lvl1pPr algn="r">
              <a:defRPr sz="3600">
                <a:solidFill>
                  <a:schemeClr val="bg1"/>
                </a:solidFill>
              </a:defRPr>
            </a:lvl1pPr>
          </a:lstStyle>
          <a:p>
            <a:r>
              <a:rPr lang="en-US" dirty="0"/>
              <a:t>Click to edit </a:t>
            </a:r>
            <a:br>
              <a:rPr lang="en-US" dirty="0"/>
            </a:br>
            <a:r>
              <a:rPr lang="en-US" dirty="0"/>
              <a:t>Master title style</a:t>
            </a:r>
          </a:p>
        </p:txBody>
      </p:sp>
      <p:sp>
        <p:nvSpPr>
          <p:cNvPr id="3" name="Subtitle 2"/>
          <p:cNvSpPr>
            <a:spLocks noGrp="1"/>
          </p:cNvSpPr>
          <p:nvPr>
            <p:ph type="subTitle" idx="1"/>
          </p:nvPr>
        </p:nvSpPr>
        <p:spPr>
          <a:xfrm>
            <a:off x="5064324" y="1960930"/>
            <a:ext cx="3754328" cy="805385"/>
          </a:xfrm>
        </p:spPr>
        <p:txBody>
          <a:bodyPr>
            <a:normAutofit/>
          </a:bodyPr>
          <a:lstStyle>
            <a:lvl1pPr marL="0" indent="0" algn="r">
              <a:buNone/>
              <a:defRPr sz="2800" b="0" i="0">
                <a:solidFill>
                  <a:schemeClr val="accent4">
                    <a:lumMod val="20000"/>
                    <a:lumOff val="8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11/1/2022</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pic>
        <p:nvPicPr>
          <p:cNvPr id="7" name="Picture 6" descr="E:\websites\free-power-point-templates\2012\logos.png">
            <a:extLst>
              <a:ext uri="{FF2B5EF4-FFF2-40B4-BE49-F238E27FC236}">
                <a16:creationId xmlns:a16="http://schemas.microsoft.com/office/drawing/2014/main" xmlns="" id="{08B89D22-1D6E-450B-881F-4D2A4C527F7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3808475" y="2326213"/>
            <a:ext cx="1463784" cy="526961"/>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5207" y="141882"/>
            <a:ext cx="8354094" cy="763524"/>
          </a:xfrm>
        </p:spPr>
        <p:txBody>
          <a:bodyPr>
            <a:normAutofit/>
          </a:bodyPr>
          <a:lstStyle>
            <a:lvl1pPr algn="l">
              <a:defRPr sz="3600" baseline="0">
                <a:solidFill>
                  <a:schemeClr val="accent4">
                    <a:lumMod val="20000"/>
                    <a:lumOff val="80000"/>
                  </a:schemeClr>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400182" y="1350110"/>
            <a:ext cx="8343635" cy="3375291"/>
          </a:xfrm>
        </p:spPr>
        <p:txBody>
          <a:bodyPr/>
          <a:lstStyle>
            <a:lvl1pPr algn="l">
              <a:defRPr sz="2800">
                <a:solidFill>
                  <a:schemeClr val="accent4">
                    <a:lumMod val="20000"/>
                    <a:lumOff val="80000"/>
                  </a:schemeClr>
                </a:solidFill>
              </a:defRPr>
            </a:lvl1pPr>
            <a:lvl2pPr algn="l">
              <a:defRPr>
                <a:solidFill>
                  <a:schemeClr val="accent4">
                    <a:lumMod val="20000"/>
                    <a:lumOff val="80000"/>
                  </a:schemeClr>
                </a:solidFill>
              </a:defRPr>
            </a:lvl2pPr>
            <a:lvl3pPr algn="l">
              <a:defRPr>
                <a:solidFill>
                  <a:schemeClr val="accent4">
                    <a:lumMod val="20000"/>
                    <a:lumOff val="80000"/>
                  </a:schemeClr>
                </a:solidFill>
              </a:defRPr>
            </a:lvl3pPr>
            <a:lvl4pPr algn="l">
              <a:defRPr>
                <a:solidFill>
                  <a:schemeClr val="accent4">
                    <a:lumMod val="20000"/>
                    <a:lumOff val="80000"/>
                  </a:schemeClr>
                </a:solidFill>
              </a:defRPr>
            </a:lvl4pPr>
            <a:lvl5pPr algn="l">
              <a:defRPr>
                <a:solidFill>
                  <a:schemeClr val="accent4">
                    <a:lumMod val="20000"/>
                    <a:lumOff val="8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452684"/>
            <a:ext cx="6252670" cy="763525"/>
          </a:xfrm>
        </p:spPr>
        <p:txBody>
          <a:bodyPr>
            <a:normAutofit/>
          </a:bodyPr>
          <a:lstStyle>
            <a:lvl1pPr algn="l">
              <a:defRPr sz="3600">
                <a:solidFill>
                  <a:schemeClr val="accent4">
                    <a:lumMod val="50000"/>
                  </a:schemeClr>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457200" y="1237124"/>
            <a:ext cx="6252670" cy="3562895"/>
          </a:xfrm>
        </p:spPr>
        <p:txBody>
          <a:bodyPr/>
          <a:lstStyle>
            <a:lvl1pPr algn="l">
              <a:defRPr sz="2800">
                <a:solidFill>
                  <a:schemeClr val="accent4">
                    <a:lumMod val="75000"/>
                  </a:schemeClr>
                </a:solidFill>
              </a:defRPr>
            </a:lvl1pPr>
            <a:lvl2pPr algn="l">
              <a:defRPr>
                <a:solidFill>
                  <a:schemeClr val="accent4">
                    <a:lumMod val="75000"/>
                  </a:schemeClr>
                </a:solidFill>
              </a:defRPr>
            </a:lvl2pPr>
            <a:lvl3pPr algn="l">
              <a:defRPr>
                <a:solidFill>
                  <a:schemeClr val="accent4">
                    <a:lumMod val="75000"/>
                  </a:schemeClr>
                </a:solidFill>
              </a:defRPr>
            </a:lvl3pPr>
            <a:lvl4pPr algn="l">
              <a:defRPr>
                <a:solidFill>
                  <a:schemeClr val="accent4">
                    <a:lumMod val="75000"/>
                  </a:schemeClr>
                </a:solidFill>
              </a:defRPr>
            </a:lvl4pPr>
            <a:lvl5pPr algn="l">
              <a:defRPr>
                <a:solidFill>
                  <a:schemeClr val="accent4">
                    <a:lumMod val="7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11/1/2022</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11/1/2022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09771" y="127846"/>
            <a:ext cx="8268795" cy="763525"/>
          </a:xfrm>
        </p:spPr>
        <p:txBody>
          <a:bodyPr>
            <a:normAutofit/>
          </a:bodyPr>
          <a:lstStyle>
            <a:lvl1pPr algn="l">
              <a:defRPr sz="3600" u="none" baseline="0">
                <a:solidFill>
                  <a:schemeClr val="accent4">
                    <a:lumMod val="20000"/>
                    <a:lumOff val="80000"/>
                  </a:schemeClr>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409771" y="1655520"/>
            <a:ext cx="4040188" cy="479822"/>
          </a:xfrm>
        </p:spPr>
        <p:txBody>
          <a:bodyPr anchor="b"/>
          <a:lstStyle>
            <a:lvl1pPr marL="0" indent="0" algn="ctr">
              <a:buNone/>
              <a:defRPr sz="2400" b="1">
                <a:solidFill>
                  <a:schemeClr val="accent4">
                    <a:lumMod val="20000"/>
                    <a:lumOff val="8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09771" y="2127917"/>
            <a:ext cx="4040188" cy="2276294"/>
          </a:xfrm>
        </p:spPr>
        <p:txBody>
          <a:bodyPr/>
          <a:lstStyle>
            <a:lvl1pPr algn="ctr">
              <a:defRPr sz="2400">
                <a:solidFill>
                  <a:schemeClr val="accent4">
                    <a:lumMod val="20000"/>
                    <a:lumOff val="80000"/>
                  </a:schemeClr>
                </a:solidFill>
              </a:defRPr>
            </a:lvl1pPr>
            <a:lvl2pPr algn="ctr">
              <a:defRPr sz="2000">
                <a:solidFill>
                  <a:schemeClr val="accent4">
                    <a:lumMod val="20000"/>
                    <a:lumOff val="80000"/>
                  </a:schemeClr>
                </a:solidFill>
              </a:defRPr>
            </a:lvl2pPr>
            <a:lvl3pPr algn="ctr">
              <a:defRPr sz="1800">
                <a:solidFill>
                  <a:schemeClr val="accent4">
                    <a:lumMod val="20000"/>
                    <a:lumOff val="80000"/>
                  </a:schemeClr>
                </a:solidFill>
              </a:defRPr>
            </a:lvl3pPr>
            <a:lvl4pPr algn="ctr">
              <a:defRPr sz="1600">
                <a:solidFill>
                  <a:schemeClr val="accent4">
                    <a:lumMod val="20000"/>
                    <a:lumOff val="80000"/>
                  </a:schemeClr>
                </a:solidFill>
              </a:defRPr>
            </a:lvl4pPr>
            <a:lvl5pPr algn="ctr">
              <a:defRPr sz="1600">
                <a:solidFill>
                  <a:schemeClr val="accent4">
                    <a:lumMod val="20000"/>
                    <a:lumOff val="80000"/>
                  </a:schemeClr>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444892" y="1655520"/>
            <a:ext cx="4041775" cy="479822"/>
          </a:xfrm>
        </p:spPr>
        <p:txBody>
          <a:bodyPr anchor="b"/>
          <a:lstStyle>
            <a:lvl1pPr marL="0" indent="0" algn="ctr">
              <a:buNone/>
              <a:defRPr sz="2400" b="1">
                <a:solidFill>
                  <a:schemeClr val="accent4">
                    <a:lumMod val="20000"/>
                    <a:lumOff val="8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444892" y="2127917"/>
            <a:ext cx="4041775" cy="2276294"/>
          </a:xfrm>
        </p:spPr>
        <p:txBody>
          <a:bodyPr/>
          <a:lstStyle>
            <a:lvl1pPr algn="ctr">
              <a:defRPr sz="2400">
                <a:solidFill>
                  <a:schemeClr val="accent4">
                    <a:lumMod val="20000"/>
                    <a:lumOff val="80000"/>
                  </a:schemeClr>
                </a:solidFill>
              </a:defRPr>
            </a:lvl1pPr>
            <a:lvl2pPr algn="ctr">
              <a:defRPr sz="2000">
                <a:solidFill>
                  <a:schemeClr val="accent4">
                    <a:lumMod val="20000"/>
                    <a:lumOff val="80000"/>
                  </a:schemeClr>
                </a:solidFill>
              </a:defRPr>
            </a:lvl2pPr>
            <a:lvl3pPr algn="ctr">
              <a:defRPr sz="1800">
                <a:solidFill>
                  <a:schemeClr val="accent4">
                    <a:lumMod val="20000"/>
                    <a:lumOff val="80000"/>
                  </a:schemeClr>
                </a:solidFill>
              </a:defRPr>
            </a:lvl3pPr>
            <a:lvl4pPr algn="ctr">
              <a:defRPr sz="1600">
                <a:solidFill>
                  <a:schemeClr val="accent4">
                    <a:lumMod val="20000"/>
                    <a:lumOff val="80000"/>
                  </a:schemeClr>
                </a:solidFill>
              </a:defRPr>
            </a:lvl4pPr>
            <a:lvl5pPr algn="ctr">
              <a:defRPr sz="1600">
                <a:solidFill>
                  <a:schemeClr val="accent4">
                    <a:lumMod val="20000"/>
                    <a:lumOff val="80000"/>
                  </a:schemeClr>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11/1/2022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11/1/2022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11/1/2022</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
        <p:nvSpPr>
          <p:cNvPr id="7" name="TextBox 6">
            <a:extLst>
              <a:ext uri="{FF2B5EF4-FFF2-40B4-BE49-F238E27FC236}">
                <a16:creationId xmlns:a16="http://schemas.microsoft.com/office/drawing/2014/main" xmlns="" id="{11E867DF-3DCA-4725-94F0-F2B6BD747A82}"/>
              </a:ext>
            </a:extLst>
          </p:cNvPr>
          <p:cNvSpPr txBox="1"/>
          <p:nvPr userDrawn="1"/>
        </p:nvSpPr>
        <p:spPr>
          <a:xfrm>
            <a:off x="-9150" y="5213747"/>
            <a:ext cx="8389625" cy="523220"/>
          </a:xfrm>
          <a:prstGeom prst="rect">
            <a:avLst/>
          </a:prstGeom>
          <a:noFill/>
        </p:spPr>
        <p:txBody>
          <a:bodyPr wrap="square" rtlCol="0">
            <a:spAutoFit/>
          </a:bodyPr>
          <a:lstStyle/>
          <a:p>
            <a:r>
              <a:rPr lang="en-US" sz="1400" dirty="0">
                <a:solidFill>
                  <a:schemeClr val="bg1">
                    <a:lumMod val="65000"/>
                  </a:schemeClr>
                </a:solidFill>
              </a:rPr>
              <a:t>This presentation uses a free template provided by FPPT.com</a:t>
            </a:r>
          </a:p>
          <a:p>
            <a:r>
              <a:rPr lang="en-US" sz="1400" dirty="0">
                <a:solidFill>
                  <a:schemeClr val="bg1">
                    <a:lumMod val="65000"/>
                  </a:schemeClr>
                </a:solidFill>
              </a:rPr>
              <a:t>www.free-power-point-templates.com</a:t>
            </a:r>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image" Target="../media/image6.wmf"/><Relationship Id="rId7" Type="http://schemas.openxmlformats.org/officeDocument/2006/relationships/image" Target="../media/image10.wmf"/><Relationship Id="rId12" Type="http://schemas.openxmlformats.org/officeDocument/2006/relationships/image" Target="../media/image15.wmf"/><Relationship Id="rId2" Type="http://schemas.openxmlformats.org/officeDocument/2006/relationships/image" Target="../media/image5.emf"/><Relationship Id="rId1" Type="http://schemas.openxmlformats.org/officeDocument/2006/relationships/slideLayout" Target="../slideLayouts/slideLayout1.xml"/><Relationship Id="rId6" Type="http://schemas.openxmlformats.org/officeDocument/2006/relationships/image" Target="../media/image9.wmf"/><Relationship Id="rId11" Type="http://schemas.openxmlformats.org/officeDocument/2006/relationships/image" Target="../media/image14.wmf"/><Relationship Id="rId5" Type="http://schemas.openxmlformats.org/officeDocument/2006/relationships/image" Target="../media/image8.wmf"/><Relationship Id="rId10" Type="http://schemas.openxmlformats.org/officeDocument/2006/relationships/image" Target="../media/image13.wmf"/><Relationship Id="rId4" Type="http://schemas.openxmlformats.org/officeDocument/2006/relationships/image" Target="../media/image7.wmf"/><Relationship Id="rId9" Type="http://schemas.openxmlformats.org/officeDocument/2006/relationships/image" Target="../media/image12.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image" Target="../media/image10.wmf"/><Relationship Id="rId13" Type="http://schemas.openxmlformats.org/officeDocument/2006/relationships/image" Target="../media/image15.wmf"/><Relationship Id="rId3" Type="http://schemas.openxmlformats.org/officeDocument/2006/relationships/image" Target="../media/image5.emf"/><Relationship Id="rId7" Type="http://schemas.openxmlformats.org/officeDocument/2006/relationships/image" Target="../media/image9.wmf"/><Relationship Id="rId12" Type="http://schemas.openxmlformats.org/officeDocument/2006/relationships/image" Target="../media/image14.wmf"/><Relationship Id="rId2" Type="http://schemas.openxmlformats.org/officeDocument/2006/relationships/image" Target="../media/image16.png"/><Relationship Id="rId1" Type="http://schemas.openxmlformats.org/officeDocument/2006/relationships/slideLayout" Target="../slideLayouts/slideLayout5.xml"/><Relationship Id="rId6" Type="http://schemas.openxmlformats.org/officeDocument/2006/relationships/image" Target="../media/image8.wmf"/><Relationship Id="rId11" Type="http://schemas.openxmlformats.org/officeDocument/2006/relationships/image" Target="../media/image13.wmf"/><Relationship Id="rId5" Type="http://schemas.openxmlformats.org/officeDocument/2006/relationships/image" Target="../media/image7.wmf"/><Relationship Id="rId10" Type="http://schemas.openxmlformats.org/officeDocument/2006/relationships/image" Target="../media/image12.wmf"/><Relationship Id="rId4" Type="http://schemas.openxmlformats.org/officeDocument/2006/relationships/image" Target="../media/image6.wmf"/><Relationship Id="rId9" Type="http://schemas.openxmlformats.org/officeDocument/2006/relationships/image" Target="../media/image11.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image" Target="../media/image6.wmf"/><Relationship Id="rId7" Type="http://schemas.openxmlformats.org/officeDocument/2006/relationships/image" Target="../media/image10.wmf"/><Relationship Id="rId12" Type="http://schemas.openxmlformats.org/officeDocument/2006/relationships/image" Target="../media/image15.wmf"/><Relationship Id="rId2" Type="http://schemas.openxmlformats.org/officeDocument/2006/relationships/image" Target="../media/image5.emf"/><Relationship Id="rId1" Type="http://schemas.openxmlformats.org/officeDocument/2006/relationships/slideLayout" Target="../slideLayouts/slideLayout2.xml"/><Relationship Id="rId6" Type="http://schemas.openxmlformats.org/officeDocument/2006/relationships/image" Target="../media/image9.wmf"/><Relationship Id="rId11" Type="http://schemas.openxmlformats.org/officeDocument/2006/relationships/image" Target="../media/image14.wmf"/><Relationship Id="rId5" Type="http://schemas.openxmlformats.org/officeDocument/2006/relationships/image" Target="../media/image8.wmf"/><Relationship Id="rId10" Type="http://schemas.openxmlformats.org/officeDocument/2006/relationships/image" Target="../media/image13.wmf"/><Relationship Id="rId4" Type="http://schemas.openxmlformats.org/officeDocument/2006/relationships/image" Target="../media/image7.wmf"/><Relationship Id="rId9" Type="http://schemas.openxmlformats.org/officeDocument/2006/relationships/image" Target="../media/image12.wmf"/></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82820" y="739290"/>
            <a:ext cx="3754328" cy="1374345"/>
          </a:xfrm>
        </p:spPr>
        <p:txBody>
          <a:bodyPr>
            <a:normAutofit fontScale="90000"/>
          </a:bodyPr>
          <a:lstStyle/>
          <a:p>
            <a:r>
              <a:rPr lang="id-ID" dirty="0">
                <a:latin typeface="arial"/>
              </a:rPr>
              <a:t>Metode penelitian sosial</a:t>
            </a:r>
            <a:r>
              <a:rPr lang="id-ID" b="1" dirty="0" smtClean="0">
                <a:solidFill>
                  <a:srgbClr val="FFFF00"/>
                </a:solidFill>
                <a:latin typeface="Calibri" pitchFamily="34" charset="0"/>
              </a:rPr>
              <a:t/>
            </a:r>
            <a:br>
              <a:rPr lang="id-ID" b="1" dirty="0" smtClean="0">
                <a:solidFill>
                  <a:srgbClr val="FFFF00"/>
                </a:solidFill>
                <a:latin typeface="Calibri" pitchFamily="34" charset="0"/>
              </a:rPr>
            </a:br>
            <a:r>
              <a:rPr lang="id-ID" b="1" dirty="0" smtClean="0">
                <a:solidFill>
                  <a:srgbClr val="FFFF00"/>
                </a:solidFill>
                <a:latin typeface="Calibri" pitchFamily="34" charset="0"/>
              </a:rPr>
              <a:t>MPS</a:t>
            </a:r>
            <a:r>
              <a:rPr lang="en-US" b="1" dirty="0">
                <a:solidFill>
                  <a:srgbClr val="FFFF00"/>
                </a:solidFill>
                <a:latin typeface="Calibri" pitchFamily="34" charset="0"/>
              </a:rPr>
              <a:t/>
            </a:r>
            <a:br>
              <a:rPr lang="en-US" b="1" dirty="0">
                <a:solidFill>
                  <a:srgbClr val="FFFF00"/>
                </a:solidFill>
                <a:latin typeface="Calibri" pitchFamily="34" charset="0"/>
              </a:rPr>
            </a:br>
            <a:endParaRPr lang="en-US" dirty="0"/>
          </a:p>
        </p:txBody>
      </p:sp>
      <p:sp>
        <p:nvSpPr>
          <p:cNvPr id="3" name="Subtitle 2"/>
          <p:cNvSpPr>
            <a:spLocks noGrp="1"/>
          </p:cNvSpPr>
          <p:nvPr>
            <p:ph type="subTitle" idx="1"/>
          </p:nvPr>
        </p:nvSpPr>
        <p:spPr>
          <a:xfrm>
            <a:off x="5151049" y="2571750"/>
            <a:ext cx="3754328" cy="805385"/>
          </a:xfrm>
        </p:spPr>
        <p:txBody>
          <a:bodyPr/>
          <a:lstStyle/>
          <a:p>
            <a:r>
              <a:rPr lang="en-US" dirty="0"/>
              <a:t>FPPT.com</a:t>
            </a:r>
          </a:p>
        </p:txBody>
      </p:sp>
      <p:grpSp>
        <p:nvGrpSpPr>
          <p:cNvPr id="4" name="Group 456"/>
          <p:cNvGrpSpPr>
            <a:grpSpLocks/>
          </p:cNvGrpSpPr>
          <p:nvPr/>
        </p:nvGrpSpPr>
        <p:grpSpPr bwMode="auto">
          <a:xfrm>
            <a:off x="336980" y="3459482"/>
            <a:ext cx="8358056" cy="1484801"/>
            <a:chOff x="0" y="2304"/>
            <a:chExt cx="5870" cy="2112"/>
          </a:xfrm>
        </p:grpSpPr>
        <p:pic>
          <p:nvPicPr>
            <p:cNvPr id="5" name="Picture 457" descr="TITL-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3" y="2304"/>
              <a:ext cx="1757" cy="2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58" descr="G070386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34" y="2592"/>
              <a:ext cx="736" cy="1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459" descr="G090078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 y="2592"/>
              <a:ext cx="2043" cy="1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60" descr="pe01561_"/>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043" y="2815"/>
              <a:ext cx="2765" cy="15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61" descr="bs00975_"/>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381" y="3739"/>
              <a:ext cx="986" cy="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62" descr="G0703903"/>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a:off x="1344" y="2324"/>
              <a:ext cx="1206" cy="1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63" descr="G070388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894" y="2586"/>
              <a:ext cx="1294" cy="1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464" descr="G0900776"/>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172" y="3165"/>
              <a:ext cx="1551" cy="1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465" descr="bs00975_"/>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69" y="3759"/>
              <a:ext cx="985" cy="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466" descr="G0703880"/>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928" y="2592"/>
              <a:ext cx="810" cy="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467" descr="G0703902"/>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0" y="2753"/>
              <a:ext cx="950" cy="1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468" descr="G0703855"/>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4146" y="3118"/>
              <a:ext cx="1182" cy="1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63920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a:solidFill>
                  <a:schemeClr val="bg1"/>
                </a:solidFill>
                <a:latin typeface="arial"/>
              </a:rPr>
              <a:t>Metode penelitian sosial</a:t>
            </a:r>
            <a:endParaRPr lang="en-US" dirty="0">
              <a:solidFill>
                <a:schemeClr val="bg1"/>
              </a:solidFill>
            </a:endParaRPr>
          </a:p>
        </p:txBody>
      </p:sp>
      <p:sp>
        <p:nvSpPr>
          <p:cNvPr id="3" name="Content Placeholder 2"/>
          <p:cNvSpPr>
            <a:spLocks noGrp="1"/>
          </p:cNvSpPr>
          <p:nvPr>
            <p:ph idx="1"/>
          </p:nvPr>
        </p:nvSpPr>
        <p:spPr>
          <a:solidFill>
            <a:schemeClr val="accent2">
              <a:lumMod val="20000"/>
              <a:lumOff val="80000"/>
            </a:schemeClr>
          </a:solidFill>
        </p:spPr>
        <p:txBody>
          <a:bodyPr>
            <a:normAutofit/>
          </a:bodyPr>
          <a:lstStyle/>
          <a:p>
            <a:pPr marL="0" indent="0">
              <a:buNone/>
            </a:pPr>
            <a:r>
              <a:rPr lang="id-ID" dirty="0">
                <a:solidFill>
                  <a:srgbClr val="202124"/>
                </a:solidFill>
                <a:latin typeface="arial"/>
              </a:rPr>
              <a:t>Metode penelitian sosial adalah suatu </a:t>
            </a:r>
            <a:r>
              <a:rPr lang="id-ID" b="1" dirty="0">
                <a:solidFill>
                  <a:srgbClr val="202124"/>
                </a:solidFill>
                <a:latin typeface="arial"/>
              </a:rPr>
              <a:t>upaya untuk mencari tahu berbagai macam fenomena yang terjadi di lingkungan masyarakat</a:t>
            </a:r>
            <a:r>
              <a:rPr lang="id-ID" dirty="0">
                <a:solidFill>
                  <a:srgbClr val="202124"/>
                </a:solidFill>
                <a:latin typeface="arial"/>
              </a:rPr>
              <a:t>. Hal tersebut dilakukan karena di setiap kehidupan masyarakat, pasti ada permasalahan yang terjadi. Fenomena itu diteliti supaya bisa menjawab mengenai permasalahan apa yang terjadi.</a:t>
            </a:r>
            <a:endParaRPr lang="en-US" dirty="0"/>
          </a:p>
        </p:txBody>
      </p:sp>
    </p:spTree>
    <p:extLst>
      <p:ext uri="{BB962C8B-B14F-4D97-AF65-F5344CB8AC3E}">
        <p14:creationId xmlns:p14="http://schemas.microsoft.com/office/powerpoint/2010/main" val="410330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id-ID" b="1" dirty="0" smtClean="0">
                <a:solidFill>
                  <a:srgbClr val="C00000"/>
                </a:solidFill>
                <a:latin typeface="Calibri" pitchFamily="34" charset="0"/>
                <a:cs typeface="Arial" charset="0"/>
              </a:rPr>
              <a:t>Lanjutan </a:t>
            </a:r>
            <a:endParaRPr lang="en-US" dirty="0">
              <a:solidFill>
                <a:srgbClr val="C00000"/>
              </a:solidFill>
            </a:endParaRPr>
          </a:p>
        </p:txBody>
      </p:sp>
      <p:sp>
        <p:nvSpPr>
          <p:cNvPr id="5" name="Content Placeholder 4"/>
          <p:cNvSpPr>
            <a:spLocks noGrp="1"/>
          </p:cNvSpPr>
          <p:nvPr>
            <p:ph idx="1"/>
          </p:nvPr>
        </p:nvSpPr>
        <p:spPr/>
        <p:txBody>
          <a:bodyPr>
            <a:normAutofit fontScale="92500" lnSpcReduction="20000"/>
          </a:bodyPr>
          <a:lstStyle/>
          <a:p>
            <a:pPr fontAlgn="base"/>
            <a:r>
              <a:rPr lang="id-ID" dirty="0">
                <a:solidFill>
                  <a:schemeClr val="tx1"/>
                </a:solidFill>
              </a:rPr>
              <a:t>Selain untuk menjawab suatu permasalahan dan memberikan solusi, penelitian sosial juga berguna untuk mengembangkan teori yang berkaitan dengan sosiologi. </a:t>
            </a:r>
          </a:p>
          <a:p>
            <a:pPr fontAlgn="base"/>
            <a:r>
              <a:rPr lang="id-ID" dirty="0">
                <a:solidFill>
                  <a:schemeClr val="tx1"/>
                </a:solidFill>
              </a:rPr>
              <a:t>Untuk melakukannya, diperlukan</a:t>
            </a:r>
            <a:r>
              <a:rPr lang="id-ID" b="1" dirty="0">
                <a:solidFill>
                  <a:schemeClr val="tx1"/>
                </a:solidFill>
              </a:rPr>
              <a:t> rancangan penelitian sosial</a:t>
            </a:r>
            <a:r>
              <a:rPr lang="id-ID" dirty="0">
                <a:solidFill>
                  <a:schemeClr val="tx1"/>
                </a:solidFill>
              </a:rPr>
              <a:t> yang berfungsi sebagai kerangka yang telah didesain untuk melakukan penelitian.        </a:t>
            </a:r>
          </a:p>
        </p:txBody>
      </p:sp>
    </p:spTree>
    <p:extLst>
      <p:ext uri="{BB962C8B-B14F-4D97-AF65-F5344CB8AC3E}">
        <p14:creationId xmlns:p14="http://schemas.microsoft.com/office/powerpoint/2010/main" val="1101633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122" name="Picture 4" descr="bd21299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ontent Placeholder 1"/>
          <p:cNvSpPr>
            <a:spLocks noGrp="1"/>
          </p:cNvSpPr>
          <p:nvPr>
            <p:ph sz="half" idx="1"/>
          </p:nvPr>
        </p:nvSpPr>
        <p:spPr>
          <a:solidFill>
            <a:schemeClr val="accent1">
              <a:lumMod val="40000"/>
              <a:lumOff val="60000"/>
            </a:schemeClr>
          </a:solidFill>
        </p:spPr>
        <p:txBody>
          <a:bodyPr>
            <a:normAutofit fontScale="55000" lnSpcReduction="20000"/>
          </a:bodyPr>
          <a:lstStyle/>
          <a:p>
            <a:pPr marL="0" indent="0" fontAlgn="base">
              <a:buNone/>
            </a:pPr>
            <a:r>
              <a:rPr lang="id-ID" b="1" dirty="0"/>
              <a:t>Soerjono Soekanto</a:t>
            </a:r>
          </a:p>
          <a:p>
            <a:pPr marL="0" indent="0" fontAlgn="base">
              <a:buNone/>
            </a:pPr>
            <a:r>
              <a:rPr lang="id-ID" dirty="0"/>
              <a:t>Penelitian sosial adalah suatu kegiatan ilmiah yang berguna untuk mengungkap suatu kebenaran dengan berdasarkan analisis metodologis, sistematis, dan konsisten. </a:t>
            </a:r>
          </a:p>
          <a:p>
            <a:pPr marL="0" indent="0" fontAlgn="base">
              <a:buNone/>
            </a:pPr>
            <a:r>
              <a:rPr lang="id-ID" b="1" dirty="0"/>
              <a:t>Sutrisno Hadi</a:t>
            </a:r>
          </a:p>
          <a:p>
            <a:pPr marL="0" indent="0" fontAlgn="base">
              <a:buNone/>
            </a:pPr>
            <a:r>
              <a:rPr lang="id-ID" dirty="0"/>
              <a:t>Penelitian sosial adalah suatu rangkaian usaha untuk menggali informasi, mengembangkan, serta menguji kebenaran sesuatu yang diragukan kebenarannya. </a:t>
            </a:r>
          </a:p>
          <a:p>
            <a:pPr marL="0" indent="0" fontAlgn="base">
              <a:buNone/>
            </a:pPr>
            <a:r>
              <a:rPr lang="id-ID" b="1" dirty="0"/>
              <a:t>Pauline V. Young</a:t>
            </a:r>
          </a:p>
          <a:p>
            <a:pPr marL="0" indent="0" fontAlgn="base">
              <a:buNone/>
            </a:pPr>
            <a:r>
              <a:rPr lang="id-ID" dirty="0"/>
              <a:t>Penelitian sosial adalah suatu usaha ilmiah yang dilakukan dengan metode logis untuk mengungkap fakta dengan cara menganalisis penjelasan secara ilmiahnya. </a:t>
            </a:r>
          </a:p>
          <a:p>
            <a:endParaRPr lang="id-ID" dirty="0"/>
          </a:p>
        </p:txBody>
      </p:sp>
      <p:sp>
        <p:nvSpPr>
          <p:cNvPr id="3" name="Content Placeholder 2"/>
          <p:cNvSpPr>
            <a:spLocks noGrp="1"/>
          </p:cNvSpPr>
          <p:nvPr>
            <p:ph sz="half" idx="2"/>
          </p:nvPr>
        </p:nvSpPr>
        <p:spPr>
          <a:solidFill>
            <a:schemeClr val="accent1">
              <a:lumMod val="40000"/>
              <a:lumOff val="60000"/>
            </a:schemeClr>
          </a:solidFill>
        </p:spPr>
        <p:txBody>
          <a:bodyPr>
            <a:normAutofit fontScale="55000" lnSpcReduction="20000"/>
          </a:bodyPr>
          <a:lstStyle/>
          <a:p>
            <a:pPr marL="0" indent="0" fontAlgn="base">
              <a:buNone/>
            </a:pPr>
            <a:r>
              <a:rPr lang="id-ID" b="1" dirty="0"/>
              <a:t>Sanapiah Faisal</a:t>
            </a:r>
            <a:endParaRPr lang="id-ID" dirty="0"/>
          </a:p>
          <a:p>
            <a:pPr marL="0" indent="0" fontAlgn="base">
              <a:buNone/>
            </a:pPr>
            <a:r>
              <a:rPr lang="id-ID" dirty="0"/>
              <a:t>Penelitian sosial merupakan aktivitas untuk meneliti suatu permasalahan dengan menggunakan metode ilmiah yang sistematis untuk mendapatkan pengetahuan baru yang kebenarannya sudah teruji terkait dengan fenomena sosial. </a:t>
            </a:r>
          </a:p>
          <a:p>
            <a:pPr marL="0" indent="0" fontAlgn="base">
              <a:buNone/>
            </a:pPr>
            <a:endParaRPr lang="id-ID" b="1" dirty="0" smtClean="0"/>
          </a:p>
          <a:p>
            <a:pPr marL="0" indent="0" fontAlgn="base">
              <a:buNone/>
            </a:pPr>
            <a:r>
              <a:rPr lang="id-ID" b="1" dirty="0" smtClean="0"/>
              <a:t>L.R</a:t>
            </a:r>
            <a:r>
              <a:rPr lang="id-ID" b="1" dirty="0"/>
              <a:t>. Gay &amp; P. L. Diehl </a:t>
            </a:r>
            <a:endParaRPr lang="id-ID" dirty="0"/>
          </a:p>
          <a:p>
            <a:pPr marL="0" indent="0" fontAlgn="base">
              <a:buNone/>
            </a:pPr>
            <a:r>
              <a:rPr lang="id-ID" dirty="0"/>
              <a:t>Penelitian sosial adalah suatu aktivitas penyelidikan yang dilakukan secara sistematis untuk menemukan jawaban atas suatu permasalahan sosial. </a:t>
            </a:r>
          </a:p>
          <a:p>
            <a:endParaRPr lang="id-ID" dirty="0"/>
          </a:p>
        </p:txBody>
      </p:sp>
      <p:grpSp>
        <p:nvGrpSpPr>
          <p:cNvPr id="5126" name="Group 15"/>
          <p:cNvGrpSpPr>
            <a:grpSpLocks/>
          </p:cNvGrpSpPr>
          <p:nvPr/>
        </p:nvGrpSpPr>
        <p:grpSpPr bwMode="auto">
          <a:xfrm>
            <a:off x="296260" y="4251505"/>
            <a:ext cx="8458203" cy="891995"/>
            <a:chOff x="0" y="2304"/>
            <a:chExt cx="5870" cy="2112"/>
          </a:xfrm>
        </p:grpSpPr>
        <p:pic>
          <p:nvPicPr>
            <p:cNvPr id="5127" name="Picture 16" descr="TITL-2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3" y="2304"/>
              <a:ext cx="1757" cy="2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17" descr="G070386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34" y="2592"/>
              <a:ext cx="736" cy="1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9" name="Picture 18" descr="G090078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1" y="2592"/>
              <a:ext cx="2043" cy="1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0" name="Picture 19" descr="pe01561_"/>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043" y="2815"/>
              <a:ext cx="2765" cy="15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1" name="Picture 20" descr="bs00975_"/>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381" y="3739"/>
              <a:ext cx="986" cy="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2" name="Picture 21" descr="G070390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flipH="1">
              <a:off x="1344" y="2324"/>
              <a:ext cx="1206" cy="1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3" name="Picture 22" descr="G0703881"/>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894" y="2586"/>
              <a:ext cx="1294" cy="1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4" name="Picture 23" descr="G0900776"/>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172" y="3165"/>
              <a:ext cx="1551" cy="1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5" name="Picture 24" descr="bs00975_"/>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69" y="3759"/>
              <a:ext cx="985" cy="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6" name="Picture 25" descr="G0703880"/>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2928" y="2592"/>
              <a:ext cx="810" cy="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7" name="Picture 26" descr="G0703902"/>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0" y="2753"/>
              <a:ext cx="950" cy="1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8" name="Picture 27" descr="G0703855"/>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4146" y="3118"/>
              <a:ext cx="1182" cy="1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 name="Title 3"/>
          <p:cNvSpPr>
            <a:spLocks noGrp="1"/>
          </p:cNvSpPr>
          <p:nvPr>
            <p:ph type="title"/>
          </p:nvPr>
        </p:nvSpPr>
        <p:spPr>
          <a:xfrm>
            <a:off x="207966" y="128470"/>
            <a:ext cx="8229600" cy="857250"/>
          </a:xfrm>
        </p:spPr>
        <p:txBody>
          <a:bodyPr>
            <a:normAutofit/>
          </a:bodyPr>
          <a:lstStyle/>
          <a:p>
            <a:r>
              <a:rPr lang="id-ID" sz="2800" dirty="0" smtClean="0">
                <a:solidFill>
                  <a:srgbClr val="FFFF00"/>
                </a:solidFill>
              </a:rPr>
              <a:t>Penelitian Sosial Menurut Para ahli</a:t>
            </a:r>
            <a:endParaRPr lang="id-ID" sz="2800" dirty="0">
              <a:solidFill>
                <a:srgbClr val="FFFF00"/>
              </a:solidFill>
            </a:endParaRPr>
          </a:p>
        </p:txBody>
      </p:sp>
    </p:spTree>
    <p:extLst>
      <p:ext uri="{BB962C8B-B14F-4D97-AF65-F5344CB8AC3E}">
        <p14:creationId xmlns:p14="http://schemas.microsoft.com/office/powerpoint/2010/main" val="41072731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55" y="433880"/>
            <a:ext cx="8354094" cy="763524"/>
          </a:xfrm>
        </p:spPr>
        <p:txBody>
          <a:bodyPr>
            <a:normAutofit fontScale="90000"/>
          </a:bodyPr>
          <a:lstStyle/>
          <a:p>
            <a:pPr algn="l"/>
            <a:r>
              <a:rPr lang="id-ID" b="1" dirty="0">
                <a:solidFill>
                  <a:srgbClr val="FFFF00"/>
                </a:solidFill>
              </a:rPr>
              <a:t>Karakteristik Penelitian Sosial</a:t>
            </a:r>
            <a:r>
              <a:rPr lang="id-ID" dirty="0"/>
              <a:t/>
            </a:r>
            <a:br>
              <a:rPr lang="id-ID" dirty="0"/>
            </a:br>
            <a:endParaRPr lang="id-ID" dirty="0"/>
          </a:p>
        </p:txBody>
      </p:sp>
      <p:sp>
        <p:nvSpPr>
          <p:cNvPr id="5" name="Content Placeholder 4"/>
          <p:cNvSpPr>
            <a:spLocks noGrp="1"/>
          </p:cNvSpPr>
          <p:nvPr>
            <p:ph idx="1"/>
          </p:nvPr>
        </p:nvSpPr>
        <p:spPr>
          <a:xfrm>
            <a:off x="400182" y="1044700"/>
            <a:ext cx="8343635" cy="3680701"/>
          </a:xfrm>
          <a:solidFill>
            <a:schemeClr val="bg2">
              <a:lumMod val="75000"/>
            </a:schemeClr>
          </a:solidFill>
        </p:spPr>
        <p:txBody>
          <a:bodyPr>
            <a:normAutofit fontScale="62500" lnSpcReduction="20000"/>
          </a:bodyPr>
          <a:lstStyle/>
          <a:p>
            <a:pPr marL="0" indent="0">
              <a:buNone/>
            </a:pPr>
            <a:r>
              <a:rPr lang="id-ID" sz="3200" dirty="0">
                <a:solidFill>
                  <a:schemeClr val="tx1"/>
                </a:solidFill>
              </a:rPr>
              <a:t>Penelitian sosial cenderung memiliki karakteristik yang berbeda jika dibandingkan dengan penelitian jenis </a:t>
            </a:r>
            <a:r>
              <a:rPr lang="id-ID" sz="3200" dirty="0" smtClean="0">
                <a:solidFill>
                  <a:schemeClr val="tx1"/>
                </a:solidFill>
              </a:rPr>
              <a:t>lainnya</a:t>
            </a:r>
            <a:r>
              <a:rPr lang="id-ID" sz="3200" dirty="0">
                <a:solidFill>
                  <a:schemeClr val="tx1"/>
                </a:solidFill>
              </a:rPr>
              <a:t>. Hal-hal yang membedakan itu antara lain: </a:t>
            </a:r>
            <a:endParaRPr lang="id-ID" sz="3200" dirty="0" smtClean="0">
              <a:solidFill>
                <a:schemeClr val="tx1"/>
              </a:solidFill>
            </a:endParaRPr>
          </a:p>
          <a:p>
            <a:pPr fontAlgn="base"/>
            <a:r>
              <a:rPr lang="id-ID" sz="3200" dirty="0">
                <a:solidFill>
                  <a:schemeClr val="tx1"/>
                </a:solidFill>
              </a:rPr>
              <a:t>Penyusunan penelitian sosial dilakukan secara sistematis.</a:t>
            </a:r>
          </a:p>
          <a:p>
            <a:pPr fontAlgn="base"/>
            <a:r>
              <a:rPr lang="id-ID" sz="3200" dirty="0">
                <a:solidFill>
                  <a:schemeClr val="tx1"/>
                </a:solidFill>
              </a:rPr>
              <a:t>Bersifat logis dan masuk akal. </a:t>
            </a:r>
          </a:p>
          <a:p>
            <a:pPr fontAlgn="base"/>
            <a:r>
              <a:rPr lang="id-ID" sz="3200" dirty="0">
                <a:solidFill>
                  <a:schemeClr val="tx1"/>
                </a:solidFill>
              </a:rPr>
              <a:t>Metode yang digunakan adalah yang kebenarannya telah diakui. </a:t>
            </a:r>
          </a:p>
          <a:p>
            <a:pPr fontAlgn="base"/>
            <a:r>
              <a:rPr lang="id-ID" sz="3200" dirty="0">
                <a:solidFill>
                  <a:schemeClr val="tx1"/>
                </a:solidFill>
              </a:rPr>
              <a:t>Bersifat kumulatif karena fenomena sosial selalu berubah-ubah sehingga perlu pengembangan.</a:t>
            </a:r>
          </a:p>
          <a:p>
            <a:pPr fontAlgn="base"/>
            <a:r>
              <a:rPr lang="id-ID" sz="3200" dirty="0">
                <a:solidFill>
                  <a:schemeClr val="tx1"/>
                </a:solidFill>
              </a:rPr>
              <a:t>Sumber data didapatkan dari hasil pengamatan atau pengalaman selama proses penelitian. </a:t>
            </a:r>
          </a:p>
          <a:p>
            <a:pPr fontAlgn="base"/>
            <a:r>
              <a:rPr lang="id-ID" sz="3200" dirty="0">
                <a:solidFill>
                  <a:schemeClr val="tx1"/>
                </a:solidFill>
              </a:rPr>
              <a:t>Pembahasan bersifat tidak subjektif dan menggunakan sudut pandang umum yang tidak berpihak.</a:t>
            </a:r>
          </a:p>
          <a:p>
            <a:pPr marL="0" indent="0">
              <a:buNone/>
            </a:pPr>
            <a:endParaRPr lang="id-ID" dirty="0"/>
          </a:p>
        </p:txBody>
      </p:sp>
    </p:spTree>
    <p:extLst>
      <p:ext uri="{BB962C8B-B14F-4D97-AF65-F5344CB8AC3E}">
        <p14:creationId xmlns:p14="http://schemas.microsoft.com/office/powerpoint/2010/main" val="2254836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7985" y="0"/>
            <a:ext cx="1298575" cy="1427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noAutofit/>
          </a:bodyPr>
          <a:lstStyle/>
          <a:p>
            <a:pPr fontAlgn="base"/>
            <a:r>
              <a:rPr lang="id-ID" sz="2400" b="1" dirty="0">
                <a:solidFill>
                  <a:srgbClr val="FFC000"/>
                </a:solidFill>
                <a:effectLst/>
              </a:rPr>
              <a:t>Manfaat Penelitian Sosial</a:t>
            </a:r>
            <a:endParaRPr lang="id-ID" sz="2400" dirty="0">
              <a:solidFill>
                <a:srgbClr val="FFC000"/>
              </a:solidFill>
              <a:effectLst/>
            </a:endParaRPr>
          </a:p>
        </p:txBody>
      </p:sp>
      <p:sp>
        <p:nvSpPr>
          <p:cNvPr id="4" name="Content Placeholder 3"/>
          <p:cNvSpPr>
            <a:spLocks noGrp="1"/>
          </p:cNvSpPr>
          <p:nvPr>
            <p:ph sz="half" idx="1"/>
          </p:nvPr>
        </p:nvSpPr>
        <p:spPr>
          <a:solidFill>
            <a:schemeClr val="accent2">
              <a:lumMod val="40000"/>
              <a:lumOff val="60000"/>
            </a:schemeClr>
          </a:solidFill>
        </p:spPr>
        <p:txBody>
          <a:bodyPr>
            <a:normAutofit fontScale="47500" lnSpcReduction="20000"/>
          </a:bodyPr>
          <a:lstStyle/>
          <a:p>
            <a:pPr fontAlgn="base"/>
            <a:r>
              <a:rPr lang="id-ID" sz="2500" b="1" dirty="0"/>
              <a:t>Pengembangan Ilmu Pengetahuan</a:t>
            </a:r>
            <a:endParaRPr lang="id-ID" sz="2500" dirty="0"/>
          </a:p>
          <a:p>
            <a:pPr marL="0" indent="0" fontAlgn="base">
              <a:buNone/>
            </a:pPr>
            <a:r>
              <a:rPr lang="id-ID" sz="2500" dirty="0"/>
              <a:t>Manfaat ini sebenarnya sama dengan manfaat penelitian jenis lainnya. Jadi penelitian dilakukan agar dapat mengembangkan atau bahkan menyempurnakan ilmu pengetahuan yang sebelumnya sudah ada. Dalam konteks ini adalah ilmu pengetahuan sosial. </a:t>
            </a:r>
          </a:p>
          <a:p>
            <a:pPr fontAlgn="base"/>
            <a:r>
              <a:rPr lang="id-ID" sz="2500" b="1" dirty="0"/>
              <a:t>Menjelaskan Secara Ilmiah Terkait Fenomena Tertentu</a:t>
            </a:r>
            <a:endParaRPr lang="id-ID" sz="2500" dirty="0"/>
          </a:p>
          <a:p>
            <a:pPr marL="0" indent="0" fontAlgn="base">
              <a:buNone/>
            </a:pPr>
            <a:r>
              <a:rPr lang="id-ID" sz="2500" dirty="0"/>
              <a:t>Terkadang ketika ada fenomena atau permasalahan sosial tertentu membuat orang-orang bertanya-tanya mengenai penyebab. Karena tidak ada penjelasannya masyarakat lantas memberikan prediksinya  yang belum tentu </a:t>
            </a:r>
            <a:r>
              <a:rPr lang="id-ID" sz="2500" dirty="0" smtClean="0"/>
              <a:t>benar.Dari </a:t>
            </a:r>
            <a:r>
              <a:rPr lang="id-ID" sz="2500" dirty="0"/>
              <a:t>permasalahan tersebut, penelitian sosial perlu dilakukan. Sebab, dengan adanya penelitian sosial, akan ada penjelasan secara ilmiah yang bersifat logis untuk menjelaskan. Dengan demikian, isu-isu yang belum jelas kebenarannya bisa terbantah.</a:t>
            </a:r>
            <a:r>
              <a:rPr lang="id-ID" sz="2500" b="1" dirty="0"/>
              <a:t> </a:t>
            </a:r>
            <a:endParaRPr lang="id-ID" sz="2500" dirty="0"/>
          </a:p>
          <a:p>
            <a:pPr fontAlgn="base"/>
            <a:r>
              <a:rPr lang="id-ID" sz="2500" b="1" dirty="0"/>
              <a:t>Menjawab Suatu Permasalahan Sosial</a:t>
            </a:r>
            <a:endParaRPr lang="id-ID" sz="2500" dirty="0"/>
          </a:p>
          <a:p>
            <a:pPr marL="0" indent="0" fontAlgn="base">
              <a:buNone/>
            </a:pPr>
            <a:r>
              <a:rPr lang="id-ID" sz="2500" dirty="0"/>
              <a:t>Menjawab permasalahan sosial maksudnya adalah fenomena sosial yang terjadi dalam kehidupan masyarakat bisa terpecahkan mulai dari penyebabnya hingga akibatnya. </a:t>
            </a:r>
          </a:p>
          <a:p>
            <a:endParaRPr lang="en-US" altLang="en-US" dirty="0">
              <a:latin typeface="Calibri" pitchFamily="34" charset="0"/>
            </a:endParaRPr>
          </a:p>
          <a:p>
            <a:endParaRPr lang="id-ID" dirty="0"/>
          </a:p>
        </p:txBody>
      </p:sp>
      <p:sp>
        <p:nvSpPr>
          <p:cNvPr id="3" name="Content Placeholder 2"/>
          <p:cNvSpPr>
            <a:spLocks noGrp="1"/>
          </p:cNvSpPr>
          <p:nvPr>
            <p:ph sz="half" idx="2"/>
          </p:nvPr>
        </p:nvSpPr>
        <p:spPr>
          <a:solidFill>
            <a:schemeClr val="accent3">
              <a:lumMod val="60000"/>
              <a:lumOff val="40000"/>
            </a:schemeClr>
          </a:solidFill>
        </p:spPr>
        <p:txBody>
          <a:bodyPr>
            <a:normAutofit fontScale="47500" lnSpcReduction="20000"/>
          </a:bodyPr>
          <a:lstStyle/>
          <a:p>
            <a:pPr fontAlgn="base"/>
            <a:r>
              <a:rPr lang="id-ID" b="1" dirty="0"/>
              <a:t>Memberikan Solusi</a:t>
            </a:r>
            <a:endParaRPr lang="id-ID" dirty="0"/>
          </a:p>
          <a:p>
            <a:pPr marL="0" indent="0" fontAlgn="base">
              <a:buNone/>
            </a:pPr>
            <a:r>
              <a:rPr lang="id-ID" dirty="0"/>
              <a:t>Ketika penelitian sosial telah dilakukan, tentunya akan menghasilkan jawaban atas fenomena tertentu. Ketika fenomena itu sudah tahu penyebabnya, maka penelitian dapat memberikan solusi agar permasalahan bisa diantisipasi atau bahkan dihindarkan.</a:t>
            </a:r>
            <a:r>
              <a:rPr lang="id-ID" b="1" dirty="0"/>
              <a:t> </a:t>
            </a:r>
            <a:endParaRPr lang="id-ID" b="1" dirty="0" smtClean="0"/>
          </a:p>
          <a:p>
            <a:pPr fontAlgn="base"/>
            <a:r>
              <a:rPr lang="id-ID" b="1" dirty="0"/>
              <a:t>Memberikan Gambaran mengenai Sebab dan Akibat</a:t>
            </a:r>
            <a:endParaRPr lang="id-ID" dirty="0"/>
          </a:p>
          <a:p>
            <a:pPr marL="0" indent="0" fontAlgn="base">
              <a:buNone/>
            </a:pPr>
            <a:r>
              <a:rPr lang="id-ID" dirty="0"/>
              <a:t>Dengan adanya penelitian sosial, maka masyarakat setidaknya akan tahu penyebab dan akibatnya secara logis. Dengan demikian masyarakat tahu gambaran suatu permasalahan sehingga bisa bertindak. </a:t>
            </a:r>
          </a:p>
          <a:p>
            <a:pPr fontAlgn="base"/>
            <a:r>
              <a:rPr lang="id-ID" b="1" dirty="0"/>
              <a:t>Memprediksi Fenomena Sosial</a:t>
            </a:r>
            <a:endParaRPr lang="id-ID" dirty="0"/>
          </a:p>
          <a:p>
            <a:pPr marL="0" indent="0" fontAlgn="base">
              <a:buNone/>
            </a:pPr>
            <a:r>
              <a:rPr lang="id-ID" dirty="0"/>
              <a:t>Ketika penelitian sosial sudah dilakukan, maka bukan tidak mungkin fenomena sosial lainnya bisa diperkirakan dengan berdasarkan fakta yang sudah didapat. Dengan demikian penelitian sosial dapat dijadikan bahan antisipasi. </a:t>
            </a:r>
          </a:p>
          <a:p>
            <a:pPr marL="0" indent="0" fontAlgn="base">
              <a:buNone/>
            </a:pPr>
            <a:endParaRPr lang="id-ID" dirty="0"/>
          </a:p>
        </p:txBody>
      </p:sp>
    </p:spTree>
    <p:extLst>
      <p:ext uri="{BB962C8B-B14F-4D97-AF65-F5344CB8AC3E}">
        <p14:creationId xmlns:p14="http://schemas.microsoft.com/office/powerpoint/2010/main" val="109100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4" name="AutoShape 16"/>
          <p:cNvSpPr>
            <a:spLocks noGrp="1" noChangeArrowheads="1"/>
          </p:cNvSpPr>
          <p:nvPr>
            <p:ph type="title"/>
          </p:nvPr>
        </p:nvSpPr>
        <p:spPr>
          <a:xfrm>
            <a:off x="395207" y="141882"/>
            <a:ext cx="8354094" cy="763524"/>
          </a:xfrm>
          <a:prstGeom prst="wedgeRoundRectCallout">
            <a:avLst>
              <a:gd name="adj1" fmla="val -37273"/>
              <a:gd name="adj2" fmla="val 95502"/>
              <a:gd name="adj3" fmla="val 16667"/>
            </a:avLst>
          </a:prstGeom>
          <a:noFill/>
          <a:ln>
            <a:solidFill>
              <a:schemeClr val="hlink"/>
            </a:solidFill>
            <a:miter lim="800000"/>
            <a:headEnd/>
            <a:tailEnd/>
          </a:ln>
        </p:spPr>
        <p:txBody>
          <a:bodyPr>
            <a:normAutofit/>
          </a:bodyPr>
          <a:lstStyle/>
          <a:p>
            <a:pPr fontAlgn="base"/>
            <a:r>
              <a:rPr lang="id-ID" sz="2400" b="1" dirty="0">
                <a:solidFill>
                  <a:srgbClr val="FF0000"/>
                </a:solidFill>
                <a:effectLst/>
              </a:rPr>
              <a:t>Tujuan Penelitian Sosial</a:t>
            </a:r>
            <a:endParaRPr lang="id-ID" sz="2400" dirty="0">
              <a:solidFill>
                <a:srgbClr val="FF0000"/>
              </a:solidFill>
              <a:effectLst/>
            </a:endParaRPr>
          </a:p>
        </p:txBody>
      </p:sp>
      <p:sp>
        <p:nvSpPr>
          <p:cNvPr id="3" name="Content Placeholder 2"/>
          <p:cNvSpPr>
            <a:spLocks noGrp="1"/>
          </p:cNvSpPr>
          <p:nvPr>
            <p:ph idx="1"/>
          </p:nvPr>
        </p:nvSpPr>
        <p:spPr>
          <a:solidFill>
            <a:schemeClr val="accent4">
              <a:lumMod val="40000"/>
              <a:lumOff val="60000"/>
            </a:schemeClr>
          </a:solidFill>
        </p:spPr>
        <p:txBody>
          <a:bodyPr>
            <a:normAutofit fontScale="55000" lnSpcReduction="20000"/>
          </a:bodyPr>
          <a:lstStyle/>
          <a:p>
            <a:pPr>
              <a:lnSpc>
                <a:spcPct val="90000"/>
              </a:lnSpc>
              <a:spcBef>
                <a:spcPct val="0"/>
              </a:spcBef>
              <a:buNone/>
            </a:pPr>
            <a:endParaRPr lang="id-ID" altLang="en-US" b="1" dirty="0" smtClean="0">
              <a:solidFill>
                <a:schemeClr val="tx1"/>
              </a:solidFill>
              <a:latin typeface="Calibri" pitchFamily="34" charset="0"/>
              <a:cs typeface="Arial" charset="0"/>
            </a:endParaRPr>
          </a:p>
          <a:p>
            <a:pPr marL="0" indent="0">
              <a:lnSpc>
                <a:spcPct val="90000"/>
              </a:lnSpc>
              <a:spcBef>
                <a:spcPct val="0"/>
              </a:spcBef>
              <a:buNone/>
            </a:pPr>
            <a:r>
              <a:rPr lang="id-ID" dirty="0">
                <a:solidFill>
                  <a:schemeClr val="tx1"/>
                </a:solidFill>
              </a:rPr>
              <a:t>Secara ilmu pengetahuan, penelitian sosial juga memiliki setidaknya tiga tujuan yang akan dicapai. </a:t>
            </a:r>
            <a:r>
              <a:rPr lang="id-ID" dirty="0" smtClean="0">
                <a:solidFill>
                  <a:schemeClr val="tx1"/>
                </a:solidFill>
              </a:rPr>
              <a:t>Tujuan itu </a:t>
            </a:r>
            <a:r>
              <a:rPr lang="id-ID" dirty="0">
                <a:solidFill>
                  <a:schemeClr val="tx1"/>
                </a:solidFill>
              </a:rPr>
              <a:t>antara lain: </a:t>
            </a:r>
            <a:endParaRPr lang="en-US" altLang="en-US" dirty="0">
              <a:solidFill>
                <a:schemeClr val="tx1"/>
              </a:solidFill>
              <a:latin typeface="Calibri" pitchFamily="34" charset="0"/>
              <a:cs typeface="Arial" charset="0"/>
            </a:endParaRPr>
          </a:p>
          <a:p>
            <a:pPr fontAlgn="base"/>
            <a:r>
              <a:rPr lang="id-ID" b="1" dirty="0">
                <a:solidFill>
                  <a:schemeClr val="tx1"/>
                </a:solidFill>
              </a:rPr>
              <a:t>Pengujian</a:t>
            </a:r>
            <a:endParaRPr lang="id-ID" dirty="0">
              <a:solidFill>
                <a:schemeClr val="tx1"/>
              </a:solidFill>
            </a:endParaRPr>
          </a:p>
          <a:p>
            <a:pPr marL="0" indent="0" fontAlgn="base">
              <a:buNone/>
            </a:pPr>
            <a:r>
              <a:rPr lang="id-ID" dirty="0">
                <a:solidFill>
                  <a:schemeClr val="tx1"/>
                </a:solidFill>
              </a:rPr>
              <a:t>Pengujian atau verifikatif berarti penelitian sosial dilakukan untuk dapat menguji kebenaran mengenai pengetahuan yang sudah ada sebelumnya. </a:t>
            </a:r>
          </a:p>
          <a:p>
            <a:pPr fontAlgn="base"/>
            <a:r>
              <a:rPr lang="id-ID" b="1" dirty="0">
                <a:solidFill>
                  <a:schemeClr val="tx1"/>
                </a:solidFill>
              </a:rPr>
              <a:t>Eksploratif</a:t>
            </a:r>
            <a:endParaRPr lang="id-ID" dirty="0">
              <a:solidFill>
                <a:schemeClr val="tx1"/>
              </a:solidFill>
            </a:endParaRPr>
          </a:p>
          <a:p>
            <a:pPr marL="0" indent="0" fontAlgn="base">
              <a:buNone/>
            </a:pPr>
            <a:r>
              <a:rPr lang="id-ID" dirty="0">
                <a:solidFill>
                  <a:schemeClr val="tx1"/>
                </a:solidFill>
              </a:rPr>
              <a:t>Eksploratif maksudnya adalah, penelitian sosial bisa mencari tahu lebih lanjut mengenai peristiwa sosial tertentu. Dengan adanya pencarian itu, diharapkan dapat menambah ilmu pengetahuan yang sebelumnya belum ada. </a:t>
            </a:r>
          </a:p>
          <a:p>
            <a:pPr fontAlgn="base"/>
            <a:r>
              <a:rPr lang="id-ID" b="1" dirty="0">
                <a:solidFill>
                  <a:schemeClr val="tx1"/>
                </a:solidFill>
              </a:rPr>
              <a:t>Pengembangan</a:t>
            </a:r>
            <a:endParaRPr lang="id-ID" dirty="0">
              <a:solidFill>
                <a:schemeClr val="tx1"/>
              </a:solidFill>
            </a:endParaRPr>
          </a:p>
          <a:p>
            <a:pPr marL="0" indent="0" fontAlgn="base">
              <a:buNone/>
            </a:pPr>
            <a:r>
              <a:rPr lang="id-ID" dirty="0">
                <a:solidFill>
                  <a:schemeClr val="tx1"/>
                </a:solidFill>
              </a:rPr>
              <a:t>Penelitian sosial juga dapat mengembangkan ilmu pengetahuan yang sudah ada sebelumnya. Dengan adanya pengembangan itu, diharapkan bisa menyempurnakan ilmu pengetahuan yang sudah ada atau memperbaiki kekurangan yang terdapat pada pengetahuan sebelumnya. </a:t>
            </a:r>
          </a:p>
          <a:p>
            <a:endParaRPr lang="id-ID" dirty="0">
              <a:solidFill>
                <a:schemeClr val="tx1"/>
              </a:solidFill>
            </a:endParaRPr>
          </a:p>
        </p:txBody>
      </p:sp>
      <p:grpSp>
        <p:nvGrpSpPr>
          <p:cNvPr id="5" name="Group 20"/>
          <p:cNvGrpSpPr>
            <a:grpSpLocks/>
          </p:cNvGrpSpPr>
          <p:nvPr/>
        </p:nvGrpSpPr>
        <p:grpSpPr bwMode="auto">
          <a:xfrm>
            <a:off x="754375" y="3856936"/>
            <a:ext cx="7635250" cy="1286563"/>
            <a:chOff x="0" y="2304"/>
            <a:chExt cx="5870" cy="2112"/>
          </a:xfrm>
        </p:grpSpPr>
        <p:pic>
          <p:nvPicPr>
            <p:cNvPr id="6" name="Picture 21" descr="TITL-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3" y="2304"/>
              <a:ext cx="1757" cy="2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2" descr="G070386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34" y="2592"/>
              <a:ext cx="736" cy="1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3" descr="G090078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 y="2592"/>
              <a:ext cx="2043" cy="1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4" descr="pe01561_"/>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043" y="2815"/>
              <a:ext cx="2765" cy="15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5" descr="bs00975_"/>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381" y="3739"/>
              <a:ext cx="986" cy="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6" descr="G0703903"/>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a:off x="1344" y="2324"/>
              <a:ext cx="1206" cy="1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27" descr="G070388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894" y="2586"/>
              <a:ext cx="1294" cy="1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28" descr="G0900776"/>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172" y="3165"/>
              <a:ext cx="1551" cy="1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29" descr="bs00975_"/>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69" y="3759"/>
              <a:ext cx="985" cy="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30" descr="G0703880"/>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928" y="2592"/>
              <a:ext cx="810" cy="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31" descr="G0703902"/>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0" y="2753"/>
              <a:ext cx="950" cy="1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32" descr="G0703855"/>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4146" y="3118"/>
              <a:ext cx="1182" cy="1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532300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7985" y="0"/>
            <a:ext cx="1298575" cy="1427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noAutofit/>
          </a:bodyPr>
          <a:lstStyle/>
          <a:p>
            <a:pPr fontAlgn="base"/>
            <a:r>
              <a:rPr lang="id-ID" sz="2400" b="1" dirty="0">
                <a:solidFill>
                  <a:srgbClr val="FFFF00"/>
                </a:solidFill>
              </a:rPr>
              <a:t>Jenis-Jenis Penelitian Sosial</a:t>
            </a:r>
            <a:endParaRPr lang="id-ID" sz="2400" dirty="0">
              <a:solidFill>
                <a:srgbClr val="FFFF00"/>
              </a:solidFill>
            </a:endParaRPr>
          </a:p>
        </p:txBody>
      </p:sp>
      <p:sp>
        <p:nvSpPr>
          <p:cNvPr id="4" name="Content Placeholder 3"/>
          <p:cNvSpPr>
            <a:spLocks noGrp="1"/>
          </p:cNvSpPr>
          <p:nvPr>
            <p:ph sz="half" idx="1"/>
          </p:nvPr>
        </p:nvSpPr>
        <p:spPr>
          <a:solidFill>
            <a:schemeClr val="accent2">
              <a:lumMod val="40000"/>
              <a:lumOff val="60000"/>
            </a:schemeClr>
          </a:solidFill>
        </p:spPr>
        <p:txBody>
          <a:bodyPr>
            <a:normAutofit fontScale="47500" lnSpcReduction="20000"/>
          </a:bodyPr>
          <a:lstStyle/>
          <a:p>
            <a:pPr marL="0" indent="0" fontAlgn="base">
              <a:buNone/>
            </a:pPr>
            <a:r>
              <a:rPr lang="id-ID" sz="2900" b="1" dirty="0"/>
              <a:t>Metode Kualitatif</a:t>
            </a:r>
            <a:endParaRPr lang="id-ID" sz="2900" dirty="0"/>
          </a:p>
          <a:p>
            <a:pPr fontAlgn="base"/>
            <a:r>
              <a:rPr lang="id-ID" sz="2900" dirty="0"/>
              <a:t>Metode kualitatif artinya adalah penelitian yang berfokus pada data-data yang bersifat deskriptif, naratif, dan non-numerik. Data-data jenis itu diharapkan dapat memberikan penjelasan secara lengkap mengenai suatu permasalahan. Dalam konteks ini adalah permasalahan sosial. </a:t>
            </a:r>
          </a:p>
          <a:p>
            <a:pPr fontAlgn="base"/>
            <a:r>
              <a:rPr lang="id-ID" sz="2900" dirty="0"/>
              <a:t>Data kualitatif bisa didapatkan dengan cara wawancara, observasi langsung, studi kasus, sampai pengalaman pribadi. </a:t>
            </a:r>
          </a:p>
          <a:p>
            <a:pPr fontAlgn="base"/>
            <a:r>
              <a:rPr lang="id-ID" sz="2900" dirty="0"/>
              <a:t>Metode penelitian kualitatif ini dilandasi oleh filsafat postpositivisme yang bertujuan untuk mencari tahu suatu permasalahan secara alamiah. </a:t>
            </a:r>
          </a:p>
          <a:p>
            <a:pPr fontAlgn="base"/>
            <a:r>
              <a:rPr lang="id-ID" sz="2900" dirty="0"/>
              <a:t>Metode ini memiliki teknik pengumpulan data dengan cara triangulasi dan analisis data. </a:t>
            </a:r>
          </a:p>
          <a:p>
            <a:endParaRPr lang="en-US" altLang="en-US" dirty="0">
              <a:latin typeface="Calibri" pitchFamily="34" charset="0"/>
            </a:endParaRPr>
          </a:p>
          <a:p>
            <a:endParaRPr lang="id-ID" dirty="0"/>
          </a:p>
        </p:txBody>
      </p:sp>
      <p:sp>
        <p:nvSpPr>
          <p:cNvPr id="3" name="Content Placeholder 2"/>
          <p:cNvSpPr>
            <a:spLocks noGrp="1"/>
          </p:cNvSpPr>
          <p:nvPr>
            <p:ph sz="half" idx="2"/>
          </p:nvPr>
        </p:nvSpPr>
        <p:spPr>
          <a:solidFill>
            <a:schemeClr val="accent3">
              <a:lumMod val="60000"/>
              <a:lumOff val="40000"/>
            </a:schemeClr>
          </a:solidFill>
        </p:spPr>
        <p:txBody>
          <a:bodyPr>
            <a:normAutofit fontScale="47500" lnSpcReduction="20000"/>
          </a:bodyPr>
          <a:lstStyle/>
          <a:p>
            <a:pPr marL="0" indent="0" fontAlgn="base">
              <a:buNone/>
            </a:pPr>
            <a:r>
              <a:rPr lang="id-ID" sz="2900" b="1" dirty="0"/>
              <a:t>Metode Kuantitatif</a:t>
            </a:r>
            <a:endParaRPr lang="id-ID" sz="2900" dirty="0"/>
          </a:p>
          <a:p>
            <a:pPr fontAlgn="base"/>
            <a:r>
              <a:rPr lang="id-ID" sz="2900" dirty="0"/>
              <a:t>Metode penelitian sosial kuantitatif adalah metode yang berfokus pada data yang sifatnya bisa diukur atau numerik guna menguji suatu hipotesis. Biasanya penelitian ini dilakukan untuk mencari tahu pengaruh dan hubungan antara dua variabel atau lebih. Oleh sebab itu, metode kuantitatif dapat menjelaskan mengenai hubungan kausal atau sebab-akibat.</a:t>
            </a:r>
          </a:p>
          <a:p>
            <a:pPr fontAlgn="base"/>
            <a:r>
              <a:rPr lang="id-ID" sz="2900" dirty="0"/>
              <a:t>Berbeda dengan kualitatif, metode kuantitatif dilakukan dengan melakukan survei menggunakan kuesioner atau angket yang akan diberikan kepada populasi atau sampel tertentu. </a:t>
            </a:r>
          </a:p>
          <a:p>
            <a:pPr fontAlgn="base"/>
            <a:r>
              <a:rPr lang="id-ID" sz="2900" dirty="0"/>
              <a:t>Sedangkan analisis data metode penelitian kuantitatif ini dilakukan dengan metode statistik sehingga tahu apakah ada hubungan atau pengaruh antara dua variabel. </a:t>
            </a:r>
          </a:p>
          <a:p>
            <a:pPr marL="0" indent="0" fontAlgn="base">
              <a:buNone/>
            </a:pPr>
            <a:endParaRPr lang="id-ID" dirty="0"/>
          </a:p>
        </p:txBody>
      </p:sp>
    </p:spTree>
    <p:extLst>
      <p:ext uri="{BB962C8B-B14F-4D97-AF65-F5344CB8AC3E}">
        <p14:creationId xmlns:p14="http://schemas.microsoft.com/office/powerpoint/2010/main" val="19728298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id-ID" dirty="0" smtClean="0"/>
              <a:t>Sekian</a:t>
            </a:r>
            <a:br>
              <a:rPr lang="id-ID" dirty="0" smtClean="0"/>
            </a:br>
            <a:r>
              <a:rPr lang="id-ID" dirty="0" smtClean="0"/>
              <a:t>Terima kasih</a:t>
            </a:r>
            <a:endParaRPr lang="id-ID" dirty="0"/>
          </a:p>
        </p:txBody>
      </p:sp>
      <p:sp>
        <p:nvSpPr>
          <p:cNvPr id="5" name="Subtitle 4"/>
          <p:cNvSpPr>
            <a:spLocks noGrp="1"/>
          </p:cNvSpPr>
          <p:nvPr>
            <p:ph type="subTitle" idx="1"/>
          </p:nvPr>
        </p:nvSpPr>
        <p:spPr/>
        <p:txBody>
          <a:bodyPr/>
          <a:lstStyle/>
          <a:p>
            <a:r>
              <a:rPr lang="id-ID" smtClean="0"/>
              <a:t>Selamat Membaca</a:t>
            </a:r>
            <a:endParaRPr lang="id-ID" dirty="0"/>
          </a:p>
        </p:txBody>
      </p:sp>
    </p:spTree>
    <p:extLst>
      <p:ext uri="{BB962C8B-B14F-4D97-AF65-F5344CB8AC3E}">
        <p14:creationId xmlns:p14="http://schemas.microsoft.com/office/powerpoint/2010/main" val="41584007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339</Words>
  <Application>Microsoft Office PowerPoint</Application>
  <PresentationFormat>On-screen Show (16:9)</PresentationFormat>
  <Paragraphs>63</Paragraphs>
  <Slides>9</Slides>
  <Notes>2</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Metode penelitian sosial MPS </vt:lpstr>
      <vt:lpstr>Metode penelitian sosial</vt:lpstr>
      <vt:lpstr>Lanjutan </vt:lpstr>
      <vt:lpstr>Penelitian Sosial Menurut Para ahli</vt:lpstr>
      <vt:lpstr>Karakteristik Penelitian Sosial </vt:lpstr>
      <vt:lpstr>Manfaat Penelitian Sosial</vt:lpstr>
      <vt:lpstr>Tujuan Penelitian Sosial</vt:lpstr>
      <vt:lpstr>Jenis-Jenis Penelitian Sosial</vt:lpstr>
      <vt:lpstr>Sekian Terima kasih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2017-08-01T15:40:51Z</dcterms:created>
  <dcterms:modified xsi:type="dcterms:W3CDTF">2022-11-01T08:41:48Z</dcterms:modified>
</cp:coreProperties>
</file>