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68" r:id="rId4"/>
    <p:sldId id="272" r:id="rId5"/>
    <p:sldId id="273" r:id="rId6"/>
    <p:sldId id="274" r:id="rId7"/>
    <p:sldId id="275" r:id="rId8"/>
    <p:sldId id="262" r:id="rId9"/>
    <p:sldId id="263" r:id="rId10"/>
    <p:sldId id="259" r:id="rId11"/>
    <p:sldId id="260" r:id="rId12"/>
    <p:sldId id="261" r:id="rId13"/>
    <p:sldId id="276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83CD17-6B3D-4018-92BC-0C8830317963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EC8668-EABA-417C-996A-D72E324A7F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24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6A5103-AB3B-4220-A255-314053070AA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4B6B2C-2E88-4FF0-A3DA-A8FB9D01E34E}" type="slidenum">
              <a:rPr lang="en-US" smtClean="0"/>
              <a:pPr/>
              <a:t>10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3700334-ABDC-48DB-9884-F4CB4DB599DF}" type="datetimeFigureOut">
              <a:rPr lang="en-US" smtClean="0"/>
              <a:pPr/>
              <a:t>11/1/2021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A555CE4B-89FC-48C2-B369-2468A8B2F58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590800"/>
            <a:ext cx="7772400" cy="1975104"/>
          </a:xfrm>
        </p:spPr>
        <p:txBody>
          <a:bodyPr>
            <a:normAutofit/>
          </a:bodyPr>
          <a:lstStyle/>
          <a:p>
            <a:r>
              <a:rPr lang="en-US" sz="8800" b="1" dirty="0" smtClean="0"/>
              <a:t>CSR</a:t>
            </a:r>
            <a:endParaRPr lang="en-US" sz="8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772400" cy="1508760"/>
          </a:xfrm>
        </p:spPr>
        <p:txBody>
          <a:bodyPr/>
          <a:lstStyle/>
          <a:p>
            <a:r>
              <a:rPr lang="en-US" b="1" dirty="0" smtClean="0">
                <a:latin typeface="Calibri Light" pitchFamily="34" charset="0"/>
              </a:rPr>
              <a:t>MINGGU </a:t>
            </a:r>
            <a:r>
              <a:rPr lang="en-US" b="1" dirty="0">
                <a:latin typeface="Calibri Light" pitchFamily="34" charset="0"/>
              </a:rPr>
              <a:t>6</a:t>
            </a:r>
            <a:endParaRPr lang="en-US" b="1" dirty="0" smtClean="0">
              <a:latin typeface="Calibri Light" pitchFamily="34" charset="0"/>
            </a:endParaRPr>
          </a:p>
          <a:p>
            <a:r>
              <a:rPr lang="en-US" dirty="0" smtClean="0"/>
              <a:t> @YULI SETYOWATI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643188" y="4214813"/>
            <a:ext cx="4071937" cy="2143125"/>
          </a:xfrm>
          <a:prstGeom prst="ellipse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 sz="3000" dirty="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>
              <a:defRPr/>
            </a:pPr>
            <a:r>
              <a:rPr lang="id-ID" sz="3000" dirty="0">
                <a:solidFill>
                  <a:srgbClr val="FFFFFF"/>
                </a:solidFill>
                <a:latin typeface="Cambria" pitchFamily="18" charset="0"/>
                <a:cs typeface="Arial" charset="0"/>
              </a:rPr>
              <a:t>MASYARAKAT</a:t>
            </a:r>
          </a:p>
        </p:txBody>
      </p:sp>
      <p:sp>
        <p:nvSpPr>
          <p:cNvPr id="4" name="Oval 3"/>
          <p:cNvSpPr/>
          <p:nvPr/>
        </p:nvSpPr>
        <p:spPr>
          <a:xfrm>
            <a:off x="785813" y="2857500"/>
            <a:ext cx="4071937" cy="2143125"/>
          </a:xfrm>
          <a:prstGeom prst="ellipse">
            <a:avLst/>
          </a:prstGeom>
          <a:solidFill>
            <a:srgbClr val="0000CC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3000">
                <a:latin typeface="Cambria" pitchFamily="18" charset="0"/>
              </a:rPr>
              <a:t>PEMERINTAH</a:t>
            </a:r>
          </a:p>
        </p:txBody>
      </p:sp>
      <p:sp>
        <p:nvSpPr>
          <p:cNvPr id="5" name="Oval 4"/>
          <p:cNvSpPr/>
          <p:nvPr/>
        </p:nvSpPr>
        <p:spPr>
          <a:xfrm>
            <a:off x="4500563" y="2857500"/>
            <a:ext cx="4071937" cy="2143125"/>
          </a:xfrm>
          <a:prstGeom prst="ellipse">
            <a:avLst/>
          </a:prstGeom>
          <a:solidFill>
            <a:srgbClr val="0033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3000">
                <a:latin typeface="Cambria" pitchFamily="18" charset="0"/>
              </a:rPr>
              <a:t>PERUSAHAAN</a:t>
            </a:r>
          </a:p>
        </p:txBody>
      </p:sp>
      <p:sp>
        <p:nvSpPr>
          <p:cNvPr id="7" name="Down Arrow 6"/>
          <p:cNvSpPr/>
          <p:nvPr/>
        </p:nvSpPr>
        <p:spPr>
          <a:xfrm>
            <a:off x="1785938" y="214313"/>
            <a:ext cx="5786437" cy="3143250"/>
          </a:xfrm>
          <a:prstGeom prst="down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000" b="1" dirty="0">
                <a:latin typeface="Cambria" pitchFamily="18" charset="0"/>
              </a:rPr>
              <a:t>SINERGITAS</a:t>
            </a:r>
          </a:p>
          <a:p>
            <a:pPr algn="ctr">
              <a:defRPr/>
            </a:pPr>
            <a:r>
              <a:rPr lang="en-US" sz="3000" b="1" dirty="0">
                <a:latin typeface="Cambria" pitchFamily="18" charset="0"/>
              </a:rPr>
              <a:t>PEMERINTAH,</a:t>
            </a:r>
          </a:p>
          <a:p>
            <a:pPr algn="ctr">
              <a:defRPr/>
            </a:pPr>
            <a:r>
              <a:rPr lang="en-US" sz="3000" b="1" dirty="0">
                <a:latin typeface="Cambria" pitchFamily="18" charset="0"/>
              </a:rPr>
              <a:t>KORPORASI,</a:t>
            </a:r>
          </a:p>
          <a:p>
            <a:pPr algn="ctr">
              <a:defRPr/>
            </a:pPr>
            <a:r>
              <a:rPr lang="en-US" sz="3000" b="1" dirty="0">
                <a:latin typeface="Cambria" pitchFamily="18" charset="0"/>
              </a:rPr>
              <a:t>MASYARAKAT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/>
          <p:nvPr/>
        </p:nvSpPr>
        <p:spPr>
          <a:xfrm>
            <a:off x="2571750" y="1714500"/>
            <a:ext cx="3571875" cy="3357563"/>
          </a:xfrm>
          <a:prstGeom prst="ellipse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dirty="0">
                <a:latin typeface="Cambria" pitchFamily="18" charset="0"/>
              </a:rPr>
              <a:t>BENTUK </a:t>
            </a:r>
          </a:p>
          <a:p>
            <a:pPr algn="ctr">
              <a:defRPr/>
            </a:pPr>
            <a:r>
              <a:rPr lang="en-US" sz="2300" dirty="0">
                <a:latin typeface="Cambria" pitchFamily="18" charset="0"/>
              </a:rPr>
              <a:t>SINERGITAS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8625" y="2286000"/>
            <a:ext cx="2643188" cy="1714500"/>
          </a:xfrm>
          <a:prstGeom prst="round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>
                <a:latin typeface="Cambria" pitchFamily="18" charset="0"/>
              </a:rPr>
              <a:t>PROGRAM/</a:t>
            </a:r>
          </a:p>
          <a:p>
            <a:pPr algn="ctr">
              <a:defRPr/>
            </a:pPr>
            <a:r>
              <a:rPr lang="en-US" sz="2300" b="1" dirty="0">
                <a:latin typeface="Cambria" pitchFamily="18" charset="0"/>
              </a:rPr>
              <a:t>KEGIATAN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572125" y="2357438"/>
            <a:ext cx="2643188" cy="1714500"/>
          </a:xfrm>
          <a:prstGeom prst="round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>
                <a:latin typeface="Cambria" pitchFamily="18" charset="0"/>
              </a:rPr>
              <a:t>PEMBIAYAAN</a:t>
            </a:r>
          </a:p>
          <a:p>
            <a:pPr algn="ctr">
              <a:defRPr/>
            </a:pPr>
            <a:r>
              <a:rPr lang="en-US" sz="2300" b="1" dirty="0">
                <a:latin typeface="Cambria" pitchFamily="18" charset="0"/>
              </a:rPr>
              <a:t>PEMBANGUNAN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1428750" y="4357688"/>
            <a:ext cx="2643188" cy="1714500"/>
          </a:xfrm>
          <a:prstGeom prst="round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>
                <a:latin typeface="Cambria" pitchFamily="18" charset="0"/>
              </a:rPr>
              <a:t>SDM/</a:t>
            </a:r>
          </a:p>
          <a:p>
            <a:pPr algn="ctr">
              <a:defRPr/>
            </a:pPr>
            <a:r>
              <a:rPr lang="en-US" sz="2300" b="1" dirty="0" smtClean="0">
                <a:latin typeface="Cambria" pitchFamily="18" charset="0"/>
              </a:rPr>
              <a:t>NARASUMBER</a:t>
            </a:r>
            <a:endParaRPr lang="en-US" sz="2300" b="1" dirty="0">
              <a:latin typeface="Cambria" pitchFamily="18" charset="0"/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572000" y="4357688"/>
            <a:ext cx="2643188" cy="1714500"/>
          </a:xfrm>
          <a:prstGeom prst="round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>
                <a:latin typeface="Cambria" pitchFamily="18" charset="0"/>
              </a:rPr>
              <a:t>SARANA/</a:t>
            </a:r>
          </a:p>
          <a:p>
            <a:pPr algn="ctr">
              <a:defRPr/>
            </a:pPr>
            <a:r>
              <a:rPr lang="en-US" sz="2300" b="1" dirty="0">
                <a:latin typeface="Cambria" pitchFamily="18" charset="0"/>
              </a:rPr>
              <a:t>PRASARANA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928938" y="571500"/>
            <a:ext cx="2928937" cy="1500188"/>
          </a:xfrm>
          <a:prstGeom prst="round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300" b="1" dirty="0">
                <a:latin typeface="Cambria" pitchFamily="18" charset="0"/>
              </a:rPr>
              <a:t>RUMUSAN</a:t>
            </a:r>
          </a:p>
          <a:p>
            <a:pPr algn="ctr">
              <a:defRPr/>
            </a:pPr>
            <a:r>
              <a:rPr lang="en-US" sz="2300" b="1" dirty="0">
                <a:latin typeface="Cambria" pitchFamily="18" charset="0"/>
              </a:rPr>
              <a:t>KEBIJAKAN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9585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09800" y="1371600"/>
            <a:ext cx="4724400" cy="3886200"/>
          </a:xfrm>
          <a:prstGeom prst="ellipse">
            <a:avLst/>
          </a:prstGeom>
          <a:solidFill>
            <a:srgbClr val="660033">
              <a:alpha val="6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/>
            <a:r>
              <a:rPr lang="en-US" sz="3200">
                <a:solidFill>
                  <a:srgbClr val="FFFFFF"/>
                </a:solidFill>
                <a:latin typeface="Cambria" pitchFamily="18" charset="0"/>
                <a:cs typeface="Arial" charset="0"/>
              </a:rPr>
              <a:t>COMMUNITY</a:t>
            </a:r>
          </a:p>
          <a:p>
            <a:pPr algn="ctr"/>
            <a:r>
              <a:rPr lang="en-US" sz="3200">
                <a:solidFill>
                  <a:srgbClr val="FFFFFF"/>
                </a:solidFill>
                <a:latin typeface="Cambria" pitchFamily="18" charset="0"/>
                <a:cs typeface="Arial" charset="0"/>
              </a:rPr>
              <a:t>BASED</a:t>
            </a:r>
          </a:p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  <a:p>
            <a:pPr algn="ctr"/>
            <a:endParaRPr lang="en-US" sz="3200">
              <a:solidFill>
                <a:srgbClr val="FFFFFF"/>
              </a:solidFill>
              <a:latin typeface="Cambria" pitchFamily="18" charset="0"/>
              <a:cs typeface="Arial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914400" y="2971800"/>
            <a:ext cx="4724400" cy="3886200"/>
          </a:xfrm>
          <a:prstGeom prst="ellipse">
            <a:avLst/>
          </a:prstGeom>
          <a:solidFill>
            <a:srgbClr val="002060">
              <a:alpha val="6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mbria" pitchFamily="18" charset="0"/>
              </a:rPr>
              <a:t>TERKAIT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mbria" pitchFamily="18" charset="0"/>
              </a:rPr>
              <a:t>CORE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mbria" pitchFamily="18" charset="0"/>
              </a:rPr>
              <a:t>BUSINESS</a:t>
            </a:r>
          </a:p>
        </p:txBody>
      </p:sp>
      <p:sp>
        <p:nvSpPr>
          <p:cNvPr id="5" name="Oval 4"/>
          <p:cNvSpPr/>
          <p:nvPr/>
        </p:nvSpPr>
        <p:spPr>
          <a:xfrm>
            <a:off x="3657600" y="3048000"/>
            <a:ext cx="4724400" cy="3810000"/>
          </a:xfrm>
          <a:prstGeom prst="ellipse">
            <a:avLst/>
          </a:prstGeom>
          <a:solidFill>
            <a:srgbClr val="FF0000">
              <a:alpha val="69804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mbria" pitchFamily="18" charset="0"/>
              </a:rPr>
              <a:t>DI LUAR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mbria" pitchFamily="18" charset="0"/>
              </a:rPr>
              <a:t>CORE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latin typeface="Cambria" pitchFamily="18" charset="0"/>
              </a:rPr>
              <a:t>BUSINESS</a:t>
            </a:r>
          </a:p>
        </p:txBody>
      </p:sp>
      <p:sp>
        <p:nvSpPr>
          <p:cNvPr id="6149" name="TextBox 5"/>
          <p:cNvSpPr txBox="1">
            <a:spLocks noChangeArrowheads="1"/>
          </p:cNvSpPr>
          <p:nvPr/>
        </p:nvSpPr>
        <p:spPr bwMode="auto">
          <a:xfrm>
            <a:off x="381000" y="228600"/>
            <a:ext cx="6858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KETERKAITAN</a:t>
            </a:r>
          </a:p>
          <a:p>
            <a:r>
              <a:rPr lang="en-US" sz="3200" b="1" dirty="0">
                <a:solidFill>
                  <a:srgbClr val="FF0000"/>
                </a:solidFill>
                <a:latin typeface="Cambria" pitchFamily="18" charset="0"/>
              </a:rPr>
              <a:t>KEGIATAN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152400" y="76200"/>
            <a:ext cx="2743200" cy="1295400"/>
          </a:xfrm>
          <a:prstGeom prst="ellipse">
            <a:avLst/>
          </a:prstGeom>
          <a:solidFill>
            <a:srgbClr val="00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ambria" pitchFamily="18" charset="0"/>
              </a:rPr>
              <a:t>BIAYA SOSIAL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3" name="Oval 2"/>
          <p:cNvSpPr/>
          <p:nvPr/>
        </p:nvSpPr>
        <p:spPr>
          <a:xfrm>
            <a:off x="6019800" y="76200"/>
            <a:ext cx="2895600" cy="1295400"/>
          </a:xfrm>
          <a:prstGeom prst="ellipse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latin typeface="Cambria" pitchFamily="18" charset="0"/>
              </a:rPr>
              <a:t>INVESTASI SOSIAL</a:t>
            </a:r>
            <a:endParaRPr lang="en-US" sz="2400" b="1" dirty="0">
              <a:latin typeface="Cambria" pitchFamily="18" charset="0"/>
            </a:endParaRPr>
          </a:p>
        </p:txBody>
      </p:sp>
      <p:sp>
        <p:nvSpPr>
          <p:cNvPr id="4" name="Left-Right Arrow 3"/>
          <p:cNvSpPr/>
          <p:nvPr/>
        </p:nvSpPr>
        <p:spPr>
          <a:xfrm>
            <a:off x="3505200" y="381000"/>
            <a:ext cx="2133600" cy="80962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81000" y="4876800"/>
            <a:ext cx="2819400" cy="1295400"/>
          </a:xfrm>
          <a:prstGeom prst="ellipse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GRATISAN</a:t>
            </a:r>
            <a:endParaRPr lang="en-US" sz="24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6096000" y="4876800"/>
            <a:ext cx="2819400" cy="1295400"/>
          </a:xfrm>
          <a:prstGeom prst="ellipse">
            <a:avLst/>
          </a:prstGeom>
          <a:solidFill>
            <a:srgbClr val="66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>
                <a:solidFill>
                  <a:schemeClr val="tx1"/>
                </a:solidFill>
                <a:latin typeface="Cambria" pitchFamily="18" charset="0"/>
              </a:rPr>
              <a:t>PEMBERDAYAAN</a:t>
            </a:r>
            <a:endParaRPr lang="en-US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7" name="Left-Right Arrow 6"/>
          <p:cNvSpPr/>
          <p:nvPr/>
        </p:nvSpPr>
        <p:spPr>
          <a:xfrm>
            <a:off x="3657600" y="5105400"/>
            <a:ext cx="2057400" cy="80962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04800" y="3276600"/>
            <a:ext cx="2743200" cy="1295400"/>
          </a:xfrm>
          <a:prstGeom prst="ellipse">
            <a:avLst/>
          </a:prstGeom>
          <a:solidFill>
            <a:srgbClr val="00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" pitchFamily="18" charset="0"/>
              </a:rPr>
              <a:t>FILANTROPY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6019800" y="3352800"/>
            <a:ext cx="2819400" cy="1295400"/>
          </a:xfrm>
          <a:prstGeom prst="ellipse">
            <a:avLst/>
          </a:prstGeom>
          <a:solidFill>
            <a:srgbClr val="6600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latin typeface="Cambria" pitchFamily="18" charset="0"/>
              </a:rPr>
              <a:t>COM.</a:t>
            </a:r>
          </a:p>
          <a:p>
            <a:r>
              <a:rPr lang="en-US" sz="2000" b="1" dirty="0" smtClean="0">
                <a:latin typeface="Cambria" pitchFamily="18" charset="0"/>
              </a:rPr>
              <a:t>DEVELOPMENT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10" name="Left-Right Arrow 9"/>
          <p:cNvSpPr/>
          <p:nvPr/>
        </p:nvSpPr>
        <p:spPr>
          <a:xfrm>
            <a:off x="3581400" y="3429000"/>
            <a:ext cx="2133600" cy="80962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itchFamily="18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04800" y="1524000"/>
            <a:ext cx="2743200" cy="1295400"/>
          </a:xfrm>
          <a:prstGeom prst="ellipse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rgbClr val="FFFF00"/>
                </a:solidFill>
                <a:latin typeface="Cambria" pitchFamily="18" charset="0"/>
              </a:rPr>
              <a:t>KEWAJIBAN</a:t>
            </a:r>
            <a:endParaRPr lang="en-US" sz="24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6096000" y="1524000"/>
            <a:ext cx="2743200" cy="1295400"/>
          </a:xfrm>
          <a:prstGeom prst="ellipse">
            <a:avLst/>
          </a:prstGeom>
          <a:solidFill>
            <a:srgbClr val="6699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  <a:latin typeface="Cambria" pitchFamily="18" charset="0"/>
              </a:rPr>
              <a:t>SUKARELA</a:t>
            </a:r>
            <a:endParaRPr lang="en-US" sz="24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13" name="Left-Right Arrow 12"/>
          <p:cNvSpPr/>
          <p:nvPr/>
        </p:nvSpPr>
        <p:spPr>
          <a:xfrm>
            <a:off x="3581400" y="1752600"/>
            <a:ext cx="2133600" cy="80962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eft-Right Arrow 10"/>
          <p:cNvSpPr/>
          <p:nvPr/>
        </p:nvSpPr>
        <p:spPr>
          <a:xfrm>
            <a:off x="3657600" y="2819400"/>
            <a:ext cx="1828800" cy="6970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533400" y="2590800"/>
            <a:ext cx="2895600" cy="1066800"/>
          </a:xfrm>
          <a:prstGeom prst="roundRect">
            <a:avLst/>
          </a:prstGeom>
          <a:solidFill>
            <a:srgbClr val="8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ambria" pitchFamily="18" charset="0"/>
              </a:rPr>
              <a:t>KORPORAT</a:t>
            </a:r>
          </a:p>
          <a:p>
            <a:pPr algn="ctr"/>
            <a:r>
              <a:rPr lang="en-US" sz="2800" dirty="0" smtClean="0">
                <a:latin typeface="Cambria" pitchFamily="18" charset="0"/>
              </a:rPr>
              <a:t>BESAR/KAYA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5943600" y="2667000"/>
            <a:ext cx="2743200" cy="1066800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ambria" pitchFamily="18" charset="0"/>
              </a:rPr>
              <a:t>SEMUA</a:t>
            </a:r>
          </a:p>
          <a:p>
            <a:pPr algn="ctr"/>
            <a:r>
              <a:rPr lang="en-US" sz="2800" dirty="0" smtClean="0">
                <a:latin typeface="Cambria" pitchFamily="18" charset="0"/>
              </a:rPr>
              <a:t>KORPORAT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17" name="Left-Right Arrow 16"/>
          <p:cNvSpPr/>
          <p:nvPr/>
        </p:nvSpPr>
        <p:spPr>
          <a:xfrm>
            <a:off x="3657600" y="4343400"/>
            <a:ext cx="1828800" cy="697089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itchFamily="18" charset="0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533400" y="4343400"/>
            <a:ext cx="2819400" cy="838200"/>
          </a:xfrm>
          <a:prstGeom prst="roundRect">
            <a:avLst/>
          </a:prstGeom>
          <a:solidFill>
            <a:schemeClr val="tx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Cambria" pitchFamily="18" charset="0"/>
              </a:rPr>
              <a:t>KEUNTUNGAN</a:t>
            </a:r>
            <a:endParaRPr lang="en-US" sz="2400" dirty="0">
              <a:latin typeface="Cambria" pitchFamily="18" charset="0"/>
            </a:endParaRPr>
          </a:p>
        </p:txBody>
      </p:sp>
      <p:sp>
        <p:nvSpPr>
          <p:cNvPr id="19" name="Rounded Rectangle 18"/>
          <p:cNvSpPr/>
          <p:nvPr/>
        </p:nvSpPr>
        <p:spPr>
          <a:xfrm>
            <a:off x="5943600" y="4267200"/>
            <a:ext cx="2743200" cy="83820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latin typeface="Cambria" pitchFamily="18" charset="0"/>
              </a:rPr>
              <a:t>ANGGARAN</a:t>
            </a:r>
            <a:endParaRPr lang="en-US" sz="2800" dirty="0">
              <a:latin typeface="Cambria" pitchFamily="18" charset="0"/>
            </a:endParaRPr>
          </a:p>
        </p:txBody>
      </p:sp>
      <p:sp>
        <p:nvSpPr>
          <p:cNvPr id="8" name="Oval 7"/>
          <p:cNvSpPr/>
          <p:nvPr/>
        </p:nvSpPr>
        <p:spPr>
          <a:xfrm>
            <a:off x="304800" y="762000"/>
            <a:ext cx="3124200" cy="12954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Cambria" pitchFamily="18" charset="0"/>
              </a:rPr>
              <a:t>TERKAIT DG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Cambria" pitchFamily="18" charset="0"/>
              </a:rPr>
              <a:t>CORE BUSINESS</a:t>
            </a:r>
            <a:endParaRPr lang="en-US" sz="24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9" name="Left-Right Arrow 8"/>
          <p:cNvSpPr/>
          <p:nvPr/>
        </p:nvSpPr>
        <p:spPr>
          <a:xfrm>
            <a:off x="3733800" y="1219200"/>
            <a:ext cx="1752600" cy="65722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Cambria" pitchFamily="18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5715000" y="914400"/>
            <a:ext cx="3124200" cy="12954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Cambria" pitchFamily="18" charset="0"/>
              </a:rPr>
              <a:t>DI LUAR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Cambria" pitchFamily="18" charset="0"/>
              </a:rPr>
              <a:t>CORE BUSINESS</a:t>
            </a:r>
            <a:endParaRPr lang="en-US" sz="2400" b="1" dirty="0">
              <a:solidFill>
                <a:schemeClr val="bg1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09800" y="914400"/>
            <a:ext cx="4724400" cy="4343400"/>
          </a:xfrm>
          <a:prstGeom prst="ellipse">
            <a:avLst/>
          </a:prstGeom>
          <a:solidFill>
            <a:srgbClr val="660033">
              <a:alpha val="9411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 smtClean="0">
              <a:latin typeface="Cambria" pitchFamily="18" charset="0"/>
            </a:endParaRPr>
          </a:p>
          <a:p>
            <a:pPr algn="ctr"/>
            <a:endParaRPr lang="en-US" sz="3200" dirty="0">
              <a:latin typeface="Cambria" pitchFamily="18" charset="0"/>
            </a:endParaRPr>
          </a:p>
          <a:p>
            <a:pPr algn="ctr"/>
            <a:endParaRPr lang="en-US" sz="3200" dirty="0" smtClean="0">
              <a:latin typeface="Cambria" pitchFamily="18" charset="0"/>
            </a:endParaRPr>
          </a:p>
          <a:p>
            <a:pPr algn="ctr"/>
            <a:endParaRPr lang="en-US" sz="3200" dirty="0">
              <a:latin typeface="Cambria" pitchFamily="18" charset="0"/>
            </a:endParaRPr>
          </a:p>
          <a:p>
            <a:pPr algn="ctr"/>
            <a:r>
              <a:rPr lang="en-US" sz="3200" dirty="0" smtClean="0">
                <a:latin typeface="Cambria" pitchFamily="18" charset="0"/>
              </a:rPr>
              <a:t>KORPORASI</a:t>
            </a:r>
          </a:p>
          <a:p>
            <a:pPr algn="ctr"/>
            <a:endParaRPr lang="en-US" sz="3200" dirty="0">
              <a:latin typeface="Cambria" pitchFamily="18" charset="0"/>
            </a:endParaRPr>
          </a:p>
          <a:p>
            <a:pPr algn="ctr"/>
            <a:endParaRPr lang="en-US" sz="3200" dirty="0" smtClean="0">
              <a:latin typeface="Cambria" pitchFamily="18" charset="0"/>
            </a:endParaRPr>
          </a:p>
          <a:p>
            <a:pPr algn="ctr"/>
            <a:endParaRPr lang="en-US" sz="3200" dirty="0">
              <a:latin typeface="Cambria" pitchFamily="18" charset="0"/>
            </a:endParaRPr>
          </a:p>
          <a:p>
            <a:pPr algn="ctr"/>
            <a:endParaRPr lang="en-US" sz="3200" dirty="0" smtClean="0">
              <a:latin typeface="Cambria" pitchFamily="18" charset="0"/>
            </a:endParaRPr>
          </a:p>
          <a:p>
            <a:pPr algn="ctr"/>
            <a:endParaRPr lang="en-US" sz="3200" dirty="0">
              <a:latin typeface="Cambria" pitchFamily="18" charset="0"/>
            </a:endParaRPr>
          </a:p>
          <a:p>
            <a:pPr algn="ctr"/>
            <a:endParaRPr lang="en-US" sz="3200" dirty="0" smtClean="0">
              <a:latin typeface="Cambria" pitchFamily="18" charset="0"/>
            </a:endParaRPr>
          </a:p>
          <a:p>
            <a:pPr algn="ctr"/>
            <a:endParaRPr lang="en-US" sz="3200" dirty="0">
              <a:latin typeface="Cambria" pitchFamily="18" charset="0"/>
            </a:endParaRPr>
          </a:p>
          <a:p>
            <a:pPr algn="ctr"/>
            <a:endParaRPr lang="en-US" sz="3200" dirty="0" smtClean="0">
              <a:latin typeface="Cambria" pitchFamily="18" charset="0"/>
            </a:endParaRPr>
          </a:p>
          <a:p>
            <a:pPr algn="ctr"/>
            <a:endParaRPr lang="en-US" sz="3200" dirty="0">
              <a:latin typeface="Cambria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990600" y="2514600"/>
            <a:ext cx="4495800" cy="4343400"/>
          </a:xfrm>
          <a:prstGeom prst="ellipse">
            <a:avLst/>
          </a:prstGeom>
          <a:solidFill>
            <a:srgbClr val="002060">
              <a:alpha val="8902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smtClean="0">
                <a:latin typeface="Cambria" pitchFamily="18" charset="0"/>
              </a:rPr>
              <a:t>MASYARAKAT</a:t>
            </a:r>
            <a:endParaRPr lang="en-US" sz="3200" dirty="0">
              <a:latin typeface="Cambria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3810000" y="2362200"/>
            <a:ext cx="4724400" cy="4343400"/>
          </a:xfrm>
          <a:prstGeom prst="ellipse">
            <a:avLst/>
          </a:prstGeom>
          <a:solidFill>
            <a:srgbClr val="003300">
              <a:alpha val="85882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en-US" sz="3200" dirty="0">
              <a:latin typeface="Cambria" pitchFamily="18" charset="0"/>
            </a:endParaRPr>
          </a:p>
          <a:p>
            <a:pPr algn="r"/>
            <a:r>
              <a:rPr lang="en-US" sz="3200" dirty="0" smtClean="0">
                <a:latin typeface="Cambria" pitchFamily="18" charset="0"/>
              </a:rPr>
              <a:t>LINGKUNGAN</a:t>
            </a:r>
          </a:p>
          <a:p>
            <a:pPr algn="r"/>
            <a:endParaRPr lang="en-US" sz="3200" dirty="0">
              <a:latin typeface="Cambria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1000" y="0"/>
            <a:ext cx="8534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Cambria" pitchFamily="18" charset="0"/>
              </a:rPr>
              <a:t>PENERIMA MANFAAT</a:t>
            </a:r>
            <a:endParaRPr lang="en-US" sz="4000" b="1" dirty="0">
              <a:solidFill>
                <a:srgbClr val="FF0000"/>
              </a:solidFill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66800" y="2977488"/>
            <a:ext cx="7696200" cy="174691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FASOS, FASUM, FASEK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PENDIDIKAN, KESEHATAN, ORKES,  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KESEMPATAN-KERJA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ambria" pitchFamily="18" charset="0"/>
              </a:rPr>
              <a:t>KENAIKAN PENDAPATAN</a:t>
            </a:r>
            <a:endParaRPr lang="en-US" sz="2000" b="1" dirty="0">
              <a:solidFill>
                <a:schemeClr val="tx1"/>
              </a:solidFill>
              <a:latin typeface="Cambria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66800" y="5029200"/>
            <a:ext cx="7696200" cy="1746912"/>
          </a:xfrm>
          <a:prstGeom prst="rect">
            <a:avLst/>
          </a:prstGeom>
          <a:solidFill>
            <a:srgbClr val="66FF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Cambria" pitchFamily="18" charset="0"/>
              </a:rPr>
              <a:t>REHABILITASI, KONSERVASI.</a:t>
            </a:r>
          </a:p>
          <a:p>
            <a:pPr algn="ctr"/>
            <a:r>
              <a:rPr lang="en-US" sz="2400" b="1" dirty="0" smtClean="0">
                <a:solidFill>
                  <a:schemeClr val="bg1"/>
                </a:solidFill>
                <a:latin typeface="Cambria" pitchFamily="18" charset="0"/>
              </a:rPr>
              <a:t>SUSTAINABILITY</a:t>
            </a:r>
            <a:endParaRPr lang="en-US" sz="24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66800" y="228600"/>
            <a:ext cx="7696200" cy="24384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ambria" pitchFamily="18" charset="0"/>
              </a:rPr>
              <a:t>PERBAIKAN CITRA, KEUNGGULAN BERSAING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ambria" pitchFamily="18" charset="0"/>
              </a:rPr>
              <a:t>LOYALITAS PELANGGAN 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ambria" pitchFamily="18" charset="0"/>
              </a:rPr>
              <a:t>DUKUNGAN PEMERINTAH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ambria" pitchFamily="18" charset="0"/>
              </a:rPr>
              <a:t>KEPUASAN DAN KEBANGGAAN KARYAWAN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ambria" pitchFamily="18" charset="0"/>
              </a:rPr>
              <a:t>KELESTARIAN BAHAN-BAKU &amp; PEMASARAN</a:t>
            </a:r>
          </a:p>
          <a:p>
            <a:pPr algn="ctr"/>
            <a:r>
              <a:rPr lang="en-US" sz="2000" b="1" dirty="0" smtClean="0">
                <a:solidFill>
                  <a:schemeClr val="bg1"/>
                </a:solidFill>
                <a:latin typeface="Cambria" pitchFamily="18" charset="0"/>
              </a:rPr>
              <a:t>KERJASAMA, KEMITRAAN, INVESTASI</a:t>
            </a:r>
            <a:endParaRPr lang="en-US" sz="2000" b="1" dirty="0">
              <a:solidFill>
                <a:schemeClr val="bg1"/>
              </a:solidFill>
              <a:latin typeface="Cambria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52400" y="533400"/>
            <a:ext cx="2209800" cy="17526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latin typeface="Cambria" pitchFamily="18" charset="0"/>
              </a:rPr>
              <a:t>KORPORASI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5" name="Oval 4"/>
          <p:cNvSpPr/>
          <p:nvPr/>
        </p:nvSpPr>
        <p:spPr>
          <a:xfrm>
            <a:off x="152400" y="2971800"/>
            <a:ext cx="2590800" cy="1752600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latin typeface="Cambria" pitchFamily="18" charset="0"/>
              </a:rPr>
              <a:t>MASYARAKAT</a:t>
            </a:r>
            <a:endParaRPr lang="en-US" sz="2000" b="1" dirty="0">
              <a:latin typeface="Cambria" pitchFamily="18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52400" y="5029200"/>
            <a:ext cx="2590800" cy="1752600"/>
          </a:xfrm>
          <a:prstGeom prst="ellipse">
            <a:avLst/>
          </a:prstGeom>
          <a:solidFill>
            <a:srgbClr val="0033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b="1" dirty="0" smtClean="0">
                <a:latin typeface="Cambria" pitchFamily="18" charset="0"/>
              </a:rPr>
              <a:t>LINGKUNGAN</a:t>
            </a:r>
            <a:endParaRPr lang="en-US" sz="2000" b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8688" y="1500188"/>
            <a:ext cx="7215187" cy="4857750"/>
          </a:xfrm>
          <a:prstGeom prst="ellipse">
            <a:avLst/>
          </a:prstGeom>
          <a:solidFill>
            <a:srgbClr val="9933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8800" dirty="0"/>
              <a:t>DIMENSI CSR</a:t>
            </a:r>
          </a:p>
        </p:txBody>
      </p:sp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86063" y="428625"/>
            <a:ext cx="3214687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ounded Rectangle 10"/>
          <p:cNvSpPr/>
          <p:nvPr/>
        </p:nvSpPr>
        <p:spPr>
          <a:xfrm>
            <a:off x="3276600" y="304800"/>
            <a:ext cx="5486400" cy="1981200"/>
          </a:xfrm>
          <a:prstGeom prst="round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mbria" pitchFamily="18" charset="0"/>
              </a:rPr>
              <a:t>PRODUKTIVITAS KARYAWAN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mbria" pitchFamily="18" charset="0"/>
              </a:rPr>
              <a:t>INPUT SUSTAINABILITY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mbria" pitchFamily="18" charset="0"/>
              </a:rPr>
              <a:t>PROCESS SUSTAINABILITY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mbria" pitchFamily="18" charset="0"/>
              </a:rPr>
              <a:t>MARKET SUSTAINABILITY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276600" y="4572000"/>
            <a:ext cx="5486400" cy="1981200"/>
          </a:xfrm>
          <a:prstGeom prst="round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mbria" pitchFamily="18" charset="0"/>
              </a:rPr>
              <a:t>KONSERVASI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mbria" pitchFamily="18" charset="0"/>
              </a:rPr>
              <a:t>REHABILITASI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mbria" pitchFamily="18" charset="0"/>
              </a:rPr>
              <a:t>REDUCE, REUSE, RECYCLE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276600" y="2438400"/>
            <a:ext cx="5486400" cy="1981200"/>
          </a:xfrm>
          <a:prstGeom prst="round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mbria" pitchFamily="18" charset="0"/>
              </a:rPr>
              <a:t>CHARITY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mbria" pitchFamily="18" charset="0"/>
              </a:rPr>
              <a:t>FILANTROPHY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Cambria" pitchFamily="18" charset="0"/>
              </a:rPr>
              <a:t>COMMUNITY DEVELOPMENT</a:t>
            </a:r>
          </a:p>
        </p:txBody>
      </p:sp>
      <p:sp>
        <p:nvSpPr>
          <p:cNvPr id="14" name="Right Arrow 13"/>
          <p:cNvSpPr/>
          <p:nvPr/>
        </p:nvSpPr>
        <p:spPr>
          <a:xfrm>
            <a:off x="152400" y="304800"/>
            <a:ext cx="3581400" cy="1905000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tx1"/>
                </a:solidFill>
                <a:latin typeface="Cambria" pitchFamily="18" charset="0"/>
              </a:rPr>
              <a:t>PROFIT</a:t>
            </a:r>
          </a:p>
        </p:txBody>
      </p:sp>
      <p:sp>
        <p:nvSpPr>
          <p:cNvPr id="15" name="Right Arrow 14"/>
          <p:cNvSpPr/>
          <p:nvPr/>
        </p:nvSpPr>
        <p:spPr>
          <a:xfrm>
            <a:off x="152400" y="4648200"/>
            <a:ext cx="3581400" cy="1905000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tx1"/>
                </a:solidFill>
                <a:latin typeface="Cambria" pitchFamily="18" charset="0"/>
              </a:rPr>
              <a:t>PLANET</a:t>
            </a:r>
          </a:p>
        </p:txBody>
      </p:sp>
      <p:sp>
        <p:nvSpPr>
          <p:cNvPr id="16" name="Right Arrow 15"/>
          <p:cNvSpPr/>
          <p:nvPr/>
        </p:nvSpPr>
        <p:spPr>
          <a:xfrm>
            <a:off x="152400" y="2438400"/>
            <a:ext cx="3581400" cy="1905000"/>
          </a:xfrm>
          <a:prstGeom prst="right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000" b="1" dirty="0">
                <a:solidFill>
                  <a:schemeClr val="tx1"/>
                </a:solidFill>
                <a:latin typeface="Cambria" pitchFamily="18" charset="0"/>
              </a:rPr>
              <a:t>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1500188" y="642938"/>
            <a:ext cx="6072187" cy="5286375"/>
          </a:xfrm>
          <a:prstGeom prst="ellipse">
            <a:avLst/>
          </a:prstGeom>
          <a:solidFill>
            <a:srgbClr val="0000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4500" b="1" dirty="0">
              <a:latin typeface="Cambria" pitchFamily="18" charset="0"/>
            </a:endParaRPr>
          </a:p>
          <a:p>
            <a:pPr algn="ctr">
              <a:defRPr/>
            </a:pPr>
            <a:r>
              <a:rPr lang="en-US" sz="4500" b="1" dirty="0">
                <a:latin typeface="Cambria" pitchFamily="18" charset="0"/>
              </a:rPr>
              <a:t>SINERGITAS</a:t>
            </a:r>
          </a:p>
          <a:p>
            <a:pPr algn="ctr">
              <a:defRPr/>
            </a:pPr>
            <a:r>
              <a:rPr lang="en-US" sz="4500" b="1" dirty="0">
                <a:latin typeface="Cambria" pitchFamily="18" charset="0"/>
              </a:rPr>
              <a:t>PEMERINTAH,</a:t>
            </a:r>
          </a:p>
          <a:p>
            <a:pPr algn="ctr">
              <a:defRPr/>
            </a:pPr>
            <a:r>
              <a:rPr lang="en-US" sz="4500" b="1" dirty="0">
                <a:latin typeface="Cambria" pitchFamily="18" charset="0"/>
              </a:rPr>
              <a:t>KORPORASI,</a:t>
            </a:r>
          </a:p>
          <a:p>
            <a:pPr algn="ctr">
              <a:defRPr/>
            </a:pPr>
            <a:r>
              <a:rPr lang="en-US" sz="4500" b="1" dirty="0">
                <a:latin typeface="Cambria" pitchFamily="18" charset="0"/>
              </a:rPr>
              <a:t>MASYARAKAT</a:t>
            </a:r>
          </a:p>
          <a:p>
            <a:pPr algn="ctr">
              <a:defRPr/>
            </a:pPr>
            <a:endParaRPr lang="id-ID" sz="4500" b="1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149</Words>
  <Application>Microsoft Office PowerPoint</Application>
  <PresentationFormat>On-screen Show (4:3)</PresentationFormat>
  <Paragraphs>115</Paragraphs>
  <Slides>12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Metro</vt:lpstr>
      <vt:lpstr>CSR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CSR</dc:title>
  <dc:creator>Asus</dc:creator>
  <cp:lastModifiedBy>Inside</cp:lastModifiedBy>
  <cp:revision>26</cp:revision>
  <dcterms:created xsi:type="dcterms:W3CDTF">2017-10-16T04:50:44Z</dcterms:created>
  <dcterms:modified xsi:type="dcterms:W3CDTF">2021-11-01T04:20:45Z</dcterms:modified>
</cp:coreProperties>
</file>