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6" d="100"/>
          <a:sy n="36" d="100"/>
        </p:scale>
        <p:origin x="-979"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73F78F7-2891-45E9-AAF5-A1EA01AECC2A}" type="datetimeFigureOut">
              <a:rPr lang="id-ID" smtClean="0"/>
              <a:t>27/03/2014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3F78F7-2891-45E9-AAF5-A1EA01AECC2A}" type="datetimeFigureOut">
              <a:rPr lang="id-ID" smtClean="0"/>
              <a:t>27/03/2014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3F78F7-2891-45E9-AAF5-A1EA01AECC2A}" type="datetimeFigureOut">
              <a:rPr lang="id-ID" smtClean="0"/>
              <a:t>27/03/2014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3F78F7-2891-45E9-AAF5-A1EA01AECC2A}" type="datetimeFigureOut">
              <a:rPr lang="id-ID" smtClean="0"/>
              <a:t>27/03/2014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3F78F7-2891-45E9-AAF5-A1EA01AECC2A}" type="datetimeFigureOut">
              <a:rPr lang="id-ID" smtClean="0"/>
              <a:t>27/03/2014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73F78F7-2891-45E9-AAF5-A1EA01AECC2A}" type="datetimeFigureOut">
              <a:rPr lang="id-ID" smtClean="0"/>
              <a:t>27/03/2014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73F78F7-2891-45E9-AAF5-A1EA01AECC2A}" type="datetimeFigureOut">
              <a:rPr lang="id-ID" smtClean="0"/>
              <a:t>27/03/2014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73F78F7-2891-45E9-AAF5-A1EA01AECC2A}" type="datetimeFigureOut">
              <a:rPr lang="id-ID" smtClean="0"/>
              <a:t>27/03/2014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3F78F7-2891-45E9-AAF5-A1EA01AECC2A}" type="datetimeFigureOut">
              <a:rPr lang="id-ID" smtClean="0"/>
              <a:t>27/03/2014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3F78F7-2891-45E9-AAF5-A1EA01AECC2A}" type="datetimeFigureOut">
              <a:rPr lang="id-ID" smtClean="0"/>
              <a:t>27/03/2014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3F78F7-2891-45E9-AAF5-A1EA01AECC2A}" type="datetimeFigureOut">
              <a:rPr lang="id-ID" smtClean="0"/>
              <a:t>27/03/2014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0C5665-AC2B-43F6-A499-69D396F742A5}"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F78F7-2891-45E9-AAF5-A1EA01AECC2A}" type="datetimeFigureOut">
              <a:rPr lang="id-ID" smtClean="0"/>
              <a:t>27/03/2014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0C5665-AC2B-43F6-A499-69D396F742A5}"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00109"/>
            <a:ext cx="7772400" cy="1928825"/>
          </a:xfrm>
        </p:spPr>
        <p:txBody>
          <a:bodyPr/>
          <a:lstStyle/>
          <a:p>
            <a:r>
              <a:rPr lang="id-ID" dirty="0" smtClean="0"/>
              <a:t>HAMBATAN KOMUNIKASI MASSA</a:t>
            </a:r>
            <a:endParaRPr lang="id-ID" dirty="0"/>
          </a:p>
        </p:txBody>
      </p:sp>
      <p:sp>
        <p:nvSpPr>
          <p:cNvPr id="3" name="Subtitle 2"/>
          <p:cNvSpPr>
            <a:spLocks noGrp="1"/>
          </p:cNvSpPr>
          <p:nvPr>
            <p:ph type="subTitle" idx="1"/>
          </p:nvPr>
        </p:nvSpPr>
        <p:spPr>
          <a:xfrm>
            <a:off x="1371600" y="3214686"/>
            <a:ext cx="6400800" cy="1214446"/>
          </a:xfrm>
        </p:spPr>
        <p:txBody>
          <a:bodyPr/>
          <a:lstStyle/>
          <a:p>
            <a:r>
              <a:rPr lang="id-ID" dirty="0" smtClean="0"/>
              <a:t>Komunikasi Massa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3. Sterotipe</a:t>
            </a:r>
            <a:endParaRPr lang="id-ID" dirty="0"/>
          </a:p>
        </p:txBody>
      </p:sp>
      <p:sp>
        <p:nvSpPr>
          <p:cNvPr id="3" name="Content Placeholder 2"/>
          <p:cNvSpPr>
            <a:spLocks noGrp="1"/>
          </p:cNvSpPr>
          <p:nvPr>
            <p:ph idx="1"/>
          </p:nvPr>
        </p:nvSpPr>
        <p:spPr/>
        <p:txBody>
          <a:bodyPr>
            <a:normAutofit lnSpcReduction="10000"/>
          </a:bodyPr>
          <a:lstStyle/>
          <a:p>
            <a:r>
              <a:rPr lang="id-ID" dirty="0" smtClean="0"/>
              <a:t>“Prasangka sosial berkaitan dengan sterotip yg merupakan gambaran atau tanggapan tertentu mengenai sifat2 dan watak pribadi orang atau golongan lain yg bercorak negatif” Gerungan (1983;169) </a:t>
            </a:r>
          </a:p>
          <a:p>
            <a:r>
              <a:rPr lang="id-ID" dirty="0" smtClean="0"/>
              <a:t>Dalam komunikasi massa, bila komunikan sudah memiliki sterotip tertentu terhadap komunikatornya.</a:t>
            </a:r>
          </a:p>
          <a:p>
            <a:r>
              <a:rPr lang="id-ID" dirty="0" smtClean="0"/>
              <a:t>Pesan dipastikan tidak akan diterima.</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4. Motivasi</a:t>
            </a:r>
            <a:endParaRPr lang="id-ID" dirty="0"/>
          </a:p>
        </p:txBody>
      </p:sp>
      <p:sp>
        <p:nvSpPr>
          <p:cNvPr id="3" name="Content Placeholder 2"/>
          <p:cNvSpPr>
            <a:spLocks noGrp="1"/>
          </p:cNvSpPr>
          <p:nvPr>
            <p:ph idx="1"/>
          </p:nvPr>
        </p:nvSpPr>
        <p:spPr/>
        <p:txBody>
          <a:bodyPr/>
          <a:lstStyle/>
          <a:p>
            <a:r>
              <a:rPr lang="id-ID" dirty="0" smtClean="0"/>
              <a:t>Menurut Gerungan (1983:142) “Motif melingkupi semua penggerak, alasan2 yg menyebabkan manusia melakukan (why doing something)”</a:t>
            </a:r>
          </a:p>
          <a:p>
            <a:r>
              <a:rPr lang="id-ID" dirty="0" smtClean="0"/>
              <a:t>Semakin sesuai isi pesan komunikasi massa dengan motivasi komunikan, semakin besar kemungkinan pesan dapat diterima oleh komunikan, begitupun sebaliknya.</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r>
              <a:rPr lang="id-ID" dirty="0" smtClean="0"/>
              <a:t>Hambatan Sosiokultural</a:t>
            </a:r>
            <a:endParaRPr lang="id-ID" dirty="0"/>
          </a:p>
        </p:txBody>
      </p:sp>
      <p:sp>
        <p:nvSpPr>
          <p:cNvPr id="3" name="Content Placeholder 2"/>
          <p:cNvSpPr>
            <a:spLocks noGrp="1"/>
          </p:cNvSpPr>
          <p:nvPr>
            <p:ph idx="1"/>
          </p:nvPr>
        </p:nvSpPr>
        <p:spPr>
          <a:xfrm>
            <a:off x="457200" y="1285860"/>
            <a:ext cx="8229600" cy="5572140"/>
          </a:xfrm>
        </p:spPr>
        <p:txBody>
          <a:bodyPr>
            <a:normAutofit fontScale="85000" lnSpcReduction="10000"/>
          </a:bodyPr>
          <a:lstStyle/>
          <a:p>
            <a:r>
              <a:rPr lang="id-ID" dirty="0" smtClean="0"/>
              <a:t>1. Aneka etnik: keberagaman etnik di Indonesia yg tersebar dari Sabang sampai Merauke dapat menjadi faktor penghambat dalam penyampaian pesan komunikasi massa.</a:t>
            </a:r>
          </a:p>
          <a:p>
            <a:r>
              <a:rPr lang="id-ID" dirty="0" smtClean="0"/>
              <a:t>2. Perbedaan norma sosial: norma sosial dapat didefinisikan sbg suatu cara, kebiasaan, tata krama dan adat istiadat yg disampaikan secara turun temurun, yg dapat memberikan petunjuk bagi seseorang  untuk bersikap laku dalam masyarakat (Soekarno, 1982: 194).</a:t>
            </a:r>
          </a:p>
          <a:p>
            <a:r>
              <a:rPr lang="id-ID" dirty="0" smtClean="0"/>
              <a:t>Agar pesan komunikasi massa dpt diterima, komunikator harus mengkaji apakah isi pesannya tidak bertentangan dgn norma tertentu..</a:t>
            </a:r>
          </a:p>
          <a:p>
            <a:pPr>
              <a:buNone/>
            </a:pPr>
            <a:r>
              <a:rPr lang="id-ID" dirty="0" smtClean="0"/>
              <a:t>	Komunikator yg baik adalah komunikator yg dpt memahami budaya masyarakat.</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Kurang Mampu Berbahasa Indonesia</a:t>
            </a:r>
            <a:endParaRPr lang="id-ID" dirty="0"/>
          </a:p>
        </p:txBody>
      </p:sp>
      <p:sp>
        <p:nvSpPr>
          <p:cNvPr id="3" name="Content Placeholder 2"/>
          <p:cNvSpPr>
            <a:spLocks noGrp="1"/>
          </p:cNvSpPr>
          <p:nvPr>
            <p:ph idx="1"/>
          </p:nvPr>
        </p:nvSpPr>
        <p:spPr/>
        <p:txBody>
          <a:bodyPr/>
          <a:lstStyle/>
          <a:p>
            <a:r>
              <a:rPr lang="id-ID" dirty="0" smtClean="0"/>
              <a:t>Beragamnya bhs daerah yg ada di Indonesia menyebabkan tak semua penduduk dpt berkomunikasi dgn menggunakan bhs Indonesia</a:t>
            </a:r>
          </a:p>
          <a:p>
            <a:r>
              <a:rPr lang="id-ID" dirty="0" smtClean="0"/>
              <a:t>Peranan para opinion leader menjadi penting dlm mengkomunikasikan pesan dlm bhs yg dpt dimengerti oleh komunikan.</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4. Faktor Semantik</a:t>
            </a:r>
            <a:endParaRPr lang="id-ID" dirty="0"/>
          </a:p>
        </p:txBody>
      </p:sp>
      <p:sp>
        <p:nvSpPr>
          <p:cNvPr id="3" name="Content Placeholder 2"/>
          <p:cNvSpPr>
            <a:spLocks noGrp="1"/>
          </p:cNvSpPr>
          <p:nvPr>
            <p:ph idx="1"/>
          </p:nvPr>
        </p:nvSpPr>
        <p:spPr>
          <a:xfrm>
            <a:off x="457200" y="1357298"/>
            <a:ext cx="8229600" cy="5143536"/>
          </a:xfrm>
        </p:spPr>
        <p:txBody>
          <a:bodyPr>
            <a:normAutofit fontScale="92500" lnSpcReduction="10000"/>
          </a:bodyPr>
          <a:lstStyle/>
          <a:p>
            <a:r>
              <a:rPr lang="id-ID" dirty="0" smtClean="0"/>
              <a:t>Adalah pengetahuan tentang arti atau makna kata yg sebenarnya.</a:t>
            </a:r>
          </a:p>
          <a:p>
            <a:r>
              <a:rPr lang="id-ID" dirty="0" smtClean="0"/>
              <a:t>Hambatan semantik adalah hambatan mengenai pengertian bahasa, baik dari sisi komunikator maupun komunikan yg terbagi dlm beberapa bentuk, yaitu:</a:t>
            </a:r>
          </a:p>
          <a:p>
            <a:r>
              <a:rPr lang="id-ID" dirty="0" smtClean="0"/>
              <a:t>Pertama: salah mengucapkan kata akibat terlalu cepat berbicara</a:t>
            </a:r>
          </a:p>
          <a:p>
            <a:r>
              <a:rPr lang="id-ID" dirty="0" smtClean="0"/>
              <a:t>Kedua: perbedaan makna untuk kata yg sama sbg aspek psikologis</a:t>
            </a:r>
          </a:p>
          <a:p>
            <a:r>
              <a:rPr lang="id-ID" dirty="0" smtClean="0"/>
              <a:t>Ketiga: adanya pengertian yg konotatif</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5. Pendidikan belum merata:</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Adanya kesenjangan pendidikan pada masyarakat yg sangat heterogen menyebabkan proses pengiriman pesan dari komunikator kpd komunikan menjadi penghambat.</a:t>
            </a:r>
          </a:p>
          <a:p>
            <a:r>
              <a:rPr lang="id-ID" dirty="0" smtClean="0"/>
              <a:t>Masalah akan timbul ketika  komunikan yg tingkat pendidikannya masih rendah bermasalah dlm mencerna pesan komunikasi yg disampaikan.</a:t>
            </a:r>
          </a:p>
          <a:p>
            <a:r>
              <a:rPr lang="id-ID" dirty="0" smtClean="0"/>
              <a:t>Peranan opinian leader menjadi penting untuk mengkomunikasikan kembali dgn bhs yg sederhana yg lbh bisa diterima.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6. Hambatan Mekanis</a:t>
            </a:r>
            <a:endParaRPr lang="id-ID" dirty="0"/>
          </a:p>
        </p:txBody>
      </p:sp>
      <p:sp>
        <p:nvSpPr>
          <p:cNvPr id="3" name="Content Placeholder 2"/>
          <p:cNvSpPr>
            <a:spLocks noGrp="1"/>
          </p:cNvSpPr>
          <p:nvPr>
            <p:ph idx="1"/>
          </p:nvPr>
        </p:nvSpPr>
        <p:spPr/>
        <p:txBody>
          <a:bodyPr/>
          <a:lstStyle/>
          <a:p>
            <a:r>
              <a:rPr lang="id-ID" dirty="0" smtClean="0"/>
              <a:t>Hambatan teknis sbg konsekuensi penggunaan media massa.</a:t>
            </a:r>
          </a:p>
          <a:p>
            <a:r>
              <a:rPr lang="id-ID" dirty="0" smtClean="0"/>
              <a:t>Misal: penerimaan siaran televisi yg bermasalah akibat cuaca yg buruk, listrik yg byar-pet (sering mati)</a:t>
            </a: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Interaksi Verbal</a:t>
            </a:r>
            <a:endParaRPr lang="id-ID" dirty="0"/>
          </a:p>
        </p:txBody>
      </p:sp>
      <p:sp>
        <p:nvSpPr>
          <p:cNvPr id="3" name="Content Placeholder 2"/>
          <p:cNvSpPr>
            <a:spLocks noGrp="1"/>
          </p:cNvSpPr>
          <p:nvPr>
            <p:ph idx="1"/>
          </p:nvPr>
        </p:nvSpPr>
        <p:spPr/>
        <p:txBody>
          <a:bodyPr/>
          <a:lstStyle/>
          <a:p>
            <a:r>
              <a:rPr lang="id-ID" dirty="0" smtClean="0"/>
              <a:t>1. Polarisasi: apabila komunikator atau komunikan mempunyai kecenderungan untuk melihat segala sesuatu dlm bentuk lawan kata dan mendiskripsikannya secara ekstrem, misalnya sangat baik atau sangat buruk, sangat kaya atau sangat miskin. Sementara kenyataan yg ada, lebih banyak manusia dan keadaan yg berada di antara kedua kutub itu.</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2. Orientasi intensional: apabila kita mempunyai kecenderungan untuk melihat manusia, objek dan kejadian sesuai dgn ciri yg melekat pada mereka. Jadi seolah2 label lebih penting dari manusia itu sendiri.</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Evaluasi Statis</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Kebiasaan dari manusia pd umumnya adalah merumuskan pernyataan verbal tentang suatu kejadian atau seseorang yg bersifat statis tak berubah. Sementara, objek atau orang dari waktu ke waktu kemungkinan besar berubah. Apabila kita sbg komunikan melakukan evaluasi statis thd komunikator tertentu, selamanya kita tak akan pernah mau menerima komunikator yg bersangkuta, sedangkan ia kemunginan besar telah berubah.</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Komunikasi Massa</a:t>
            </a:r>
            <a:endParaRPr lang="id-ID" dirty="0"/>
          </a:p>
        </p:txBody>
      </p:sp>
      <p:sp>
        <p:nvSpPr>
          <p:cNvPr id="3" name="Content Placeholder 2"/>
          <p:cNvSpPr>
            <a:spLocks noGrp="1"/>
          </p:cNvSpPr>
          <p:nvPr>
            <p:ph idx="1"/>
          </p:nvPr>
        </p:nvSpPr>
        <p:spPr/>
        <p:txBody>
          <a:bodyPr/>
          <a:lstStyle/>
          <a:p>
            <a:r>
              <a:rPr lang="id-ID" dirty="0" smtClean="0"/>
              <a:t>Ada tiga hambatan komunikasi massa:</a:t>
            </a:r>
          </a:p>
          <a:p>
            <a:endParaRPr lang="id-ID" dirty="0"/>
          </a:p>
          <a:p>
            <a:r>
              <a:rPr lang="id-ID" dirty="0" smtClean="0"/>
              <a:t>1. Hambatan Psikologis</a:t>
            </a:r>
          </a:p>
          <a:p>
            <a:r>
              <a:rPr lang="id-ID" dirty="0" smtClean="0"/>
              <a:t>2. Hambatan Sosiokultural</a:t>
            </a:r>
          </a:p>
          <a:p>
            <a:r>
              <a:rPr lang="id-ID" dirty="0" smtClean="0"/>
              <a:t>3. Hambatan Interaksi Verbal</a:t>
            </a: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Indiskriminasi</a:t>
            </a:r>
            <a:endParaRPr lang="id-ID" dirty="0"/>
          </a:p>
        </p:txBody>
      </p:sp>
      <p:sp>
        <p:nvSpPr>
          <p:cNvPr id="3" name="Content Placeholder 2"/>
          <p:cNvSpPr>
            <a:spLocks noGrp="1"/>
          </p:cNvSpPr>
          <p:nvPr>
            <p:ph idx="1"/>
          </p:nvPr>
        </p:nvSpPr>
        <p:spPr/>
        <p:txBody>
          <a:bodyPr/>
          <a:lstStyle/>
          <a:p>
            <a:r>
              <a:rPr lang="id-ID" smtClean="0"/>
              <a:t>Sebagai hambatan komunikasi massa pada dasarnya relatif sama dengan hambatan sterotip karena indiskriminasi adalah inti dari sterotip.</a:t>
            </a: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Psikologis</a:t>
            </a:r>
            <a:endParaRPr lang="id-ID" dirty="0"/>
          </a:p>
        </p:txBody>
      </p:sp>
      <p:sp>
        <p:nvSpPr>
          <p:cNvPr id="3" name="Content Placeholder 2"/>
          <p:cNvSpPr>
            <a:spLocks noGrp="1"/>
          </p:cNvSpPr>
          <p:nvPr>
            <p:ph idx="1"/>
          </p:nvPr>
        </p:nvSpPr>
        <p:spPr/>
        <p:txBody>
          <a:bodyPr/>
          <a:lstStyle/>
          <a:p>
            <a:r>
              <a:rPr lang="id-ID" dirty="0" smtClean="0"/>
              <a:t>1. Perbedaan kepentingan (interest)</a:t>
            </a:r>
          </a:p>
          <a:p>
            <a:r>
              <a:rPr lang="id-ID" dirty="0" smtClean="0"/>
              <a:t>2. Prasangka (prejudice)</a:t>
            </a:r>
          </a:p>
          <a:p>
            <a:r>
              <a:rPr lang="id-ID" dirty="0" smtClean="0"/>
              <a:t>3. Stereotip (stereotype)</a:t>
            </a:r>
          </a:p>
          <a:p>
            <a:r>
              <a:rPr lang="id-ID" dirty="0" smtClean="0"/>
              <a:t>Motivasi (motivation)</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Sosiokultural</a:t>
            </a:r>
            <a:endParaRPr lang="id-ID" dirty="0"/>
          </a:p>
        </p:txBody>
      </p:sp>
      <p:sp>
        <p:nvSpPr>
          <p:cNvPr id="3" name="Content Placeholder 2"/>
          <p:cNvSpPr>
            <a:spLocks noGrp="1"/>
          </p:cNvSpPr>
          <p:nvPr>
            <p:ph idx="1"/>
          </p:nvPr>
        </p:nvSpPr>
        <p:spPr/>
        <p:txBody>
          <a:bodyPr/>
          <a:lstStyle/>
          <a:p>
            <a:r>
              <a:rPr lang="id-ID" dirty="0" smtClean="0"/>
              <a:t>1. Aneka etnik</a:t>
            </a:r>
          </a:p>
          <a:p>
            <a:r>
              <a:rPr lang="id-ID" dirty="0" smtClean="0"/>
              <a:t>2. Perbedaan norma sosial</a:t>
            </a:r>
          </a:p>
          <a:p>
            <a:r>
              <a:rPr lang="id-ID" dirty="0" smtClean="0"/>
              <a:t>3. Kurang mampu berbahasa Indonesia</a:t>
            </a:r>
          </a:p>
          <a:p>
            <a:r>
              <a:rPr lang="id-ID" dirty="0" smtClean="0"/>
              <a:t>4. Faktor semantik</a:t>
            </a:r>
          </a:p>
          <a:p>
            <a:r>
              <a:rPr lang="id-ID" dirty="0" smtClean="0"/>
              <a:t>5. Pendidikan belum merata</a:t>
            </a:r>
          </a:p>
          <a:p>
            <a:r>
              <a:rPr lang="id-ID" dirty="0" smtClean="0"/>
              <a:t>6. Hambatan mekanis</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Interaksi Verbal</a:t>
            </a:r>
            <a:endParaRPr lang="id-ID" dirty="0"/>
          </a:p>
        </p:txBody>
      </p:sp>
      <p:sp>
        <p:nvSpPr>
          <p:cNvPr id="3" name="Content Placeholder 2"/>
          <p:cNvSpPr>
            <a:spLocks noGrp="1"/>
          </p:cNvSpPr>
          <p:nvPr>
            <p:ph idx="1"/>
          </p:nvPr>
        </p:nvSpPr>
        <p:spPr/>
        <p:txBody>
          <a:bodyPr/>
          <a:lstStyle/>
          <a:p>
            <a:r>
              <a:rPr lang="id-ID" dirty="0" smtClean="0"/>
              <a:t>1. Polarisasi</a:t>
            </a:r>
          </a:p>
          <a:p>
            <a:r>
              <a:rPr lang="id-ID" dirty="0" smtClean="0"/>
              <a:t>2. Orientasi internasional</a:t>
            </a:r>
          </a:p>
          <a:p>
            <a:r>
              <a:rPr lang="id-ID" dirty="0" smtClean="0"/>
              <a:t>3. Evaluasi statis</a:t>
            </a:r>
          </a:p>
          <a:p>
            <a:r>
              <a:rPr lang="id-ID" dirty="0" smtClean="0"/>
              <a:t>4. Indiskriminasi</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Hambatan Psikologis</a:t>
            </a:r>
            <a:endParaRPr lang="id-ID" dirty="0"/>
          </a:p>
        </p:txBody>
      </p:sp>
      <p:sp>
        <p:nvSpPr>
          <p:cNvPr id="3" name="Content Placeholder 2"/>
          <p:cNvSpPr>
            <a:spLocks noGrp="1"/>
          </p:cNvSpPr>
          <p:nvPr>
            <p:ph idx="1"/>
          </p:nvPr>
        </p:nvSpPr>
        <p:spPr/>
        <p:txBody>
          <a:bodyPr>
            <a:normAutofit lnSpcReduction="10000"/>
          </a:bodyPr>
          <a:lstStyle/>
          <a:p>
            <a:r>
              <a:rPr lang="id-ID" dirty="0" smtClean="0"/>
              <a:t>1. Perbedaan kepentingan (interest): kepentingan atau interst akan membuat seseorang selektif dalam menanggapi atau menghayati pesan. Orang hanya akan memperhatikan perangsang (stimulus) yang ada hubungannya dengan kepentingannya.</a:t>
            </a:r>
          </a:p>
          <a:p>
            <a:r>
              <a:rPr lang="id-ID" dirty="0" smtClean="0"/>
              <a:t>Contoh:				&gt; </a:t>
            </a:r>
            <a:r>
              <a:rPr lang="id-ID" sz="2800" dirty="0" smtClean="0"/>
              <a:t>Makanan</a:t>
            </a:r>
          </a:p>
          <a:p>
            <a:r>
              <a:rPr lang="id-ID" dirty="0" smtClean="0"/>
              <a:t>Orang tersesat =&gt; Lapar </a:t>
            </a:r>
          </a:p>
          <a:p>
            <a:pPr lvl="8">
              <a:buNone/>
            </a:pPr>
            <a:r>
              <a:rPr lang="id-ID" sz="2800" dirty="0" smtClean="0"/>
              <a:t>            &gt; Berlian</a:t>
            </a:r>
            <a:endParaRPr lang="id-ID"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457200" y="1600200"/>
            <a:ext cx="8229600" cy="4757758"/>
          </a:xfrm>
        </p:spPr>
        <p:txBody>
          <a:bodyPr/>
          <a:lstStyle/>
          <a:p>
            <a:r>
              <a:rPr lang="id-ID" dirty="0" smtClean="0"/>
              <a:t>Bila komunikator ingin agar pesannya dapat diterima oleh sebanyak-banyaknya komunikan</a:t>
            </a:r>
          </a:p>
          <a:p>
            <a:pPr>
              <a:buNone/>
            </a:pPr>
            <a:r>
              <a:rPr lang="id-ID" dirty="0" smtClean="0"/>
              <a:t> harus disusun sedemikian rupa agar menimbulkan ketertarikan bagi komunikan yang bukan sasarannya.</a:t>
            </a:r>
          </a:p>
          <a:p>
            <a:pPr>
              <a:buNone/>
            </a:pPr>
            <a:endParaRPr lang="id-ID" dirty="0"/>
          </a:p>
          <a:p>
            <a:pPr>
              <a:buNone/>
            </a:pPr>
            <a:r>
              <a:rPr lang="id-ID" dirty="0" smtClean="0"/>
              <a:t>Tidak </a:t>
            </a:r>
          </a:p>
          <a:p>
            <a:pPr>
              <a:buNone/>
            </a:pPr>
            <a:r>
              <a:rPr lang="id-ID" dirty="0" smtClean="0"/>
              <a:t>mubazir </a:t>
            </a:r>
            <a:r>
              <a:rPr lang="id-ID" dirty="0" smtClean="0">
                <a:sym typeface="Wingdings" pitchFamily="2" charset="2"/>
              </a:rPr>
              <a:t>PESAN MEDIA MASSA  Penting</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Prasangka (prejudice)</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“berkaitan dengan persepsi orang tentang seseorang atau kelompok lain, dan sikap serta perilakunya terhadap mereka”</a:t>
            </a:r>
          </a:p>
          <a:p>
            <a:r>
              <a:rPr lang="id-ID" dirty="0" smtClean="0"/>
              <a:t>Menurut Jalaluddin Rachmat (2003:510) Persepsi adalah pengalaman tentang objek, peristiwa, atau hubungan2 yg diperoleh dengan menyimpulkan informasi dan menafsirkan pesan yg ditentukan oleh:</a:t>
            </a:r>
          </a:p>
          <a:p>
            <a:r>
              <a:rPr lang="id-ID" dirty="0" smtClean="0"/>
              <a:t>A. Faktor personal (fungsional) kebutuhan, pengalaman masa lalu, peran dan status.</a:t>
            </a:r>
          </a:p>
          <a:p>
            <a:r>
              <a:rPr lang="id-ID" dirty="0" smtClean="0"/>
              <a:t>B. Faktor situasional (struktural) memandang seseorang secara kontekstual, keseluruhan, tidak terpisah-pisah.</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Effendy (1981:44)</a:t>
            </a:r>
            <a:endParaRPr lang="id-ID" dirty="0"/>
          </a:p>
        </p:txBody>
      </p:sp>
      <p:sp>
        <p:nvSpPr>
          <p:cNvPr id="3" name="Content Placeholder 2"/>
          <p:cNvSpPr>
            <a:spLocks noGrp="1"/>
          </p:cNvSpPr>
          <p:nvPr>
            <p:ph idx="1"/>
          </p:nvPr>
        </p:nvSpPr>
        <p:spPr/>
        <p:txBody>
          <a:bodyPr>
            <a:normAutofit lnSpcReduction="10000"/>
          </a:bodyPr>
          <a:lstStyle/>
          <a:p>
            <a:r>
              <a:rPr lang="id-ID" dirty="0" smtClean="0"/>
              <a:t>Dalam prasangka, emosi memaksa kita untuk menarik kesimpulan atas dasar prasangka tanpa menggunakan pikiran yg rasional</a:t>
            </a:r>
          </a:p>
          <a:p>
            <a:endParaRPr lang="id-ID" dirty="0"/>
          </a:p>
          <a:p>
            <a:r>
              <a:rPr lang="id-ID" dirty="0" smtClean="0"/>
              <a:t>Untuk menghindari prasangka dan agar pesan dapat diterima oleh sebanyak2nya komunikan</a:t>
            </a:r>
          </a:p>
          <a:p>
            <a:r>
              <a:rPr lang="id-ID" dirty="0" smtClean="0"/>
              <a:t>Komunikator harus acceptable dan memiliki kredibilitas tinggi karena kemampuan dan keahliannya.</a:t>
            </a: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851</Words>
  <Application>Microsoft Office PowerPoint</Application>
  <PresentationFormat>On-screen Show (4:3)</PresentationFormat>
  <Paragraphs>80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HAMBATAN KOMUNIKASI MASSA</vt:lpstr>
      <vt:lpstr>Hambatan Komunikasi Massa</vt:lpstr>
      <vt:lpstr>Hambatan Psikologis</vt:lpstr>
      <vt:lpstr>Hambatan Sosiokultural</vt:lpstr>
      <vt:lpstr>Hambatan Interaksi Verbal</vt:lpstr>
      <vt:lpstr>Hambatan Psikologis</vt:lpstr>
      <vt:lpstr>Slide 7</vt:lpstr>
      <vt:lpstr>Prasangka (prejudice)</vt:lpstr>
      <vt:lpstr> Effendy (1981:44)</vt:lpstr>
      <vt:lpstr>3. Sterotipe</vt:lpstr>
      <vt:lpstr>4. Motivasi</vt:lpstr>
      <vt:lpstr>Hambatan Sosiokultural</vt:lpstr>
      <vt:lpstr>Kurang Mampu Berbahasa Indonesia</vt:lpstr>
      <vt:lpstr>4. Faktor Semantik</vt:lpstr>
      <vt:lpstr>5. Pendidikan belum merata:</vt:lpstr>
      <vt:lpstr>6. Hambatan Mekanis</vt:lpstr>
      <vt:lpstr>Hambatan Interaksi Verbal</vt:lpstr>
      <vt:lpstr>Slide 18</vt:lpstr>
      <vt:lpstr>Evaluasi Statis</vt:lpstr>
      <vt:lpstr>Indiskriminasi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HAMBATAN KOMUNIKASI MASSA</dc:title>
  <dc:creator>asus</dc:creator>
  <cp:lastModifiedBy>asus</cp:lastModifiedBy>
  <cp:revision>10</cp:revision>
  <dcterms:created xsi:type="dcterms:W3CDTF">2014-03-27T15:31:54Z</dcterms:created>
  <dcterms:modified xsi:type="dcterms:W3CDTF">2014-03-27T17:03:23Z</dcterms:modified>
</cp:coreProperties>
</file>