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9" r:id="rId8"/>
    <p:sldId id="265" r:id="rId9"/>
    <p:sldId id="270" r:id="rId10"/>
    <p:sldId id="268" r:id="rId11"/>
    <p:sldId id="264"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t>04/05/2017</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t>04/05/2017</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t>04/05/2017</a:t>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t>04/05/2017</a:t>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t>04/05/2017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t>04/05/2017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t>04/05/2017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t>04/05/2017</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t>04/05/2017</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a:bodyPr>
          <a:lstStyle/>
          <a:p>
            <a:r>
              <a:rPr lang="id-ID" dirty="0" smtClean="0"/>
              <a:t>Perbandingan pemerintahan</a:t>
            </a:r>
            <a:r>
              <a:rPr lang="id-ID" dirty="0" smtClean="0"/>
              <a:t>: ASEAN</a:t>
            </a:r>
            <a:endParaRPr lang="id-ID" dirty="0"/>
          </a:p>
        </p:txBody>
      </p:sp>
      <p:sp>
        <p:nvSpPr>
          <p:cNvPr id="3" name="Subtitle 2"/>
          <p:cNvSpPr>
            <a:spLocks noGrp="1"/>
          </p:cNvSpPr>
          <p:nvPr>
            <p:ph type="subTitle" idx="1"/>
          </p:nvPr>
        </p:nvSpPr>
        <p:spPr/>
        <p:txBody>
          <a:bodyPr/>
          <a:lstStyle/>
          <a:p>
            <a:r>
              <a:rPr lang="id-ID" dirty="0" smtClean="0"/>
              <a:t>Fath Gama A.N.  STPMD “APMD”</a:t>
            </a:r>
            <a:endParaRPr lang="id-ID" dirty="0"/>
          </a:p>
        </p:txBody>
      </p:sp>
    </p:spTree>
    <p:extLst>
      <p:ext uri="{BB962C8B-B14F-4D97-AF65-F5344CB8AC3E}">
        <p14:creationId xmlns:p14="http://schemas.microsoft.com/office/powerpoint/2010/main" val="59046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616016675"/>
              </p:ext>
            </p:extLst>
          </p:nvPr>
        </p:nvGraphicFramePr>
        <p:xfrm>
          <a:off x="251520" y="1556792"/>
          <a:ext cx="8640962" cy="5112568"/>
        </p:xfrm>
        <a:graphic>
          <a:graphicData uri="http://schemas.openxmlformats.org/drawingml/2006/table">
            <a:tbl>
              <a:tblPr firstRow="1" bandRow="1">
                <a:tableStyleId>{5C22544A-7EE6-4342-B048-85BDC9FD1C3A}</a:tableStyleId>
              </a:tblPr>
              <a:tblGrid>
                <a:gridCol w="4608512"/>
                <a:gridCol w="4032450"/>
              </a:tblGrid>
              <a:tr h="541048">
                <a:tc>
                  <a:txBody>
                    <a:bodyPr/>
                    <a:lstStyle/>
                    <a:p>
                      <a:r>
                        <a:rPr lang="id-ID" sz="1600" dirty="0" smtClean="0"/>
                        <a:t>KORSEL</a:t>
                      </a:r>
                      <a:endParaRPr lang="id-ID" sz="1600" dirty="0"/>
                    </a:p>
                  </a:txBody>
                  <a:tcPr/>
                </a:tc>
                <a:tc>
                  <a:txBody>
                    <a:bodyPr/>
                    <a:lstStyle/>
                    <a:p>
                      <a:r>
                        <a:rPr lang="id-ID" sz="1600" dirty="0" smtClean="0"/>
                        <a:t>JEPANG</a:t>
                      </a:r>
                      <a:endParaRPr lang="id-ID" sz="1600" dirty="0"/>
                    </a:p>
                  </a:txBody>
                  <a:tcPr/>
                </a:tc>
              </a:tr>
              <a:tr h="4571520">
                <a:tc>
                  <a:txBody>
                    <a:bodyPr/>
                    <a:lstStyle/>
                    <a:p>
                      <a:pPr algn="just">
                        <a:lnSpc>
                          <a:spcPct val="115000"/>
                        </a:lnSpc>
                        <a:spcAft>
                          <a:spcPts val="600"/>
                        </a:spcAft>
                      </a:pPr>
                      <a:r>
                        <a:rPr lang="en-US" sz="1600" dirty="0" err="1">
                          <a:effectLst/>
                          <a:latin typeface="Times New Roman"/>
                          <a:ea typeface="Gungsuh"/>
                          <a:cs typeface="Times New Roman"/>
                        </a:rPr>
                        <a:t>Budaya</a:t>
                      </a:r>
                      <a:r>
                        <a:rPr lang="en-US" sz="1600" dirty="0">
                          <a:effectLst/>
                          <a:latin typeface="Times New Roman"/>
                          <a:ea typeface="Gungsuh"/>
                          <a:cs typeface="Times New Roman"/>
                        </a:rPr>
                        <a:t> </a:t>
                      </a:r>
                      <a:r>
                        <a:rPr lang="en-US" sz="1600" dirty="0" err="1">
                          <a:effectLst/>
                          <a:latin typeface="Times New Roman"/>
                          <a:ea typeface="Gungsuh"/>
                          <a:cs typeface="Times New Roman"/>
                        </a:rPr>
                        <a:t>politik</a:t>
                      </a:r>
                      <a:r>
                        <a:rPr lang="en-US" sz="1600" dirty="0">
                          <a:effectLst/>
                          <a:latin typeface="Times New Roman"/>
                          <a:ea typeface="Gungsuh"/>
                          <a:cs typeface="Times New Roman"/>
                        </a:rPr>
                        <a:t> </a:t>
                      </a:r>
                      <a:r>
                        <a:rPr lang="en-US" sz="1600" dirty="0" err="1">
                          <a:effectLst/>
                          <a:latin typeface="Times New Roman"/>
                          <a:ea typeface="Gungsuh"/>
                          <a:cs typeface="Times New Roman"/>
                        </a:rPr>
                        <a:t>Republik</a:t>
                      </a:r>
                      <a:r>
                        <a:rPr lang="en-US" sz="1600" dirty="0">
                          <a:effectLst/>
                          <a:latin typeface="Times New Roman"/>
                          <a:ea typeface="Gungsuh"/>
                          <a:cs typeface="Times New Roman"/>
                        </a:rPr>
                        <a:t> Korea </a:t>
                      </a:r>
                      <a:r>
                        <a:rPr lang="en-US" sz="1600" dirty="0" err="1">
                          <a:effectLst/>
                          <a:latin typeface="Times New Roman"/>
                          <a:ea typeface="Gungsuh"/>
                          <a:cs typeface="Times New Roman"/>
                        </a:rPr>
                        <a:t>dibangun</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berkembang</a:t>
                      </a:r>
                      <a:r>
                        <a:rPr lang="en-US" sz="1600" dirty="0">
                          <a:effectLst/>
                          <a:latin typeface="Times New Roman"/>
                          <a:ea typeface="Gungsuh"/>
                          <a:cs typeface="Times New Roman"/>
                        </a:rPr>
                        <a:t> di </a:t>
                      </a:r>
                      <a:r>
                        <a:rPr lang="en-US" sz="1600" dirty="0" err="1">
                          <a:effectLst/>
                          <a:latin typeface="Times New Roman"/>
                          <a:ea typeface="Gungsuh"/>
                          <a:cs typeface="Times New Roman"/>
                        </a:rPr>
                        <a:t>atas</a:t>
                      </a:r>
                      <a:r>
                        <a:rPr lang="en-US" sz="1600" dirty="0">
                          <a:effectLst/>
                          <a:latin typeface="Times New Roman"/>
                          <a:ea typeface="Gungsuh"/>
                          <a:cs typeface="Times New Roman"/>
                        </a:rPr>
                        <a:t> basis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tradisional</a:t>
                      </a:r>
                      <a:r>
                        <a:rPr lang="en-US" sz="1600" dirty="0">
                          <a:effectLst/>
                          <a:latin typeface="Times New Roman"/>
                          <a:ea typeface="Gungsuh"/>
                          <a:cs typeface="Times New Roman"/>
                        </a:rPr>
                        <a:t> yang </a:t>
                      </a:r>
                      <a:r>
                        <a:rPr lang="en-US" sz="1600" dirty="0" err="1">
                          <a:effectLst/>
                          <a:latin typeface="Times New Roman"/>
                          <a:ea typeface="Gungsuh"/>
                          <a:cs typeface="Times New Roman"/>
                        </a:rPr>
                        <a:t>bersumber</a:t>
                      </a:r>
                      <a:r>
                        <a:rPr lang="en-US" sz="1600" dirty="0">
                          <a:effectLst/>
                          <a:latin typeface="Times New Roman"/>
                          <a:ea typeface="Gungsuh"/>
                          <a:cs typeface="Times New Roman"/>
                        </a:rPr>
                        <a:t> </a:t>
                      </a:r>
                      <a:r>
                        <a:rPr lang="en-US" sz="1600" dirty="0" err="1">
                          <a:effectLst/>
                          <a:latin typeface="Times New Roman"/>
                          <a:ea typeface="Gungsuh"/>
                          <a:cs typeface="Times New Roman"/>
                        </a:rPr>
                        <a:t>dari</a:t>
                      </a:r>
                      <a:r>
                        <a:rPr lang="en-US" sz="1600" dirty="0">
                          <a:effectLst/>
                          <a:latin typeface="Times New Roman"/>
                          <a:ea typeface="Gungsuh"/>
                          <a:cs typeface="Times New Roman"/>
                        </a:rPr>
                        <a:t> </a:t>
                      </a:r>
                      <a:r>
                        <a:rPr lang="en-US" sz="1600" dirty="0" err="1">
                          <a:effectLst/>
                          <a:latin typeface="Times New Roman"/>
                          <a:ea typeface="Gungsuh"/>
                          <a:cs typeface="Times New Roman"/>
                        </a:rPr>
                        <a:t>ajaran</a:t>
                      </a:r>
                      <a:r>
                        <a:rPr lang="en-US" sz="1600" dirty="0">
                          <a:effectLst/>
                          <a:latin typeface="Times New Roman"/>
                          <a:ea typeface="Gungsuh"/>
                          <a:cs typeface="Times New Roman"/>
                        </a:rPr>
                        <a:t> </a:t>
                      </a:r>
                      <a:r>
                        <a:rPr lang="en-US" sz="1600" dirty="0" err="1">
                          <a:effectLst/>
                          <a:latin typeface="Times New Roman"/>
                          <a:ea typeface="Gungsuh"/>
                          <a:cs typeface="Times New Roman"/>
                        </a:rPr>
                        <a:t>Konfusianisme</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modernistas</a:t>
                      </a:r>
                      <a:r>
                        <a:rPr lang="en-US" sz="1600" dirty="0">
                          <a:effectLst/>
                          <a:latin typeface="Times New Roman"/>
                          <a:ea typeface="Gungsuh"/>
                          <a:cs typeface="Times New Roman"/>
                        </a:rPr>
                        <a:t> yang </a:t>
                      </a:r>
                      <a:r>
                        <a:rPr lang="en-US" sz="1600" dirty="0" err="1">
                          <a:effectLst/>
                          <a:latin typeface="Times New Roman"/>
                          <a:ea typeface="Gungsuh"/>
                          <a:cs typeface="Times New Roman"/>
                        </a:rPr>
                        <a:t>dibawa</a:t>
                      </a:r>
                      <a:r>
                        <a:rPr lang="en-US" sz="1600" dirty="0">
                          <a:effectLst/>
                          <a:latin typeface="Times New Roman"/>
                          <a:ea typeface="Gungsuh"/>
                          <a:cs typeface="Times New Roman"/>
                        </a:rPr>
                        <a:t> </a:t>
                      </a:r>
                      <a:r>
                        <a:rPr lang="en-US" sz="1600" dirty="0" err="1">
                          <a:effectLst/>
                          <a:latin typeface="Times New Roman"/>
                          <a:ea typeface="Gungsuh"/>
                          <a:cs typeface="Times New Roman"/>
                        </a:rPr>
                        <a:t>oleh</a:t>
                      </a:r>
                      <a:r>
                        <a:rPr lang="en-US" sz="1600" dirty="0">
                          <a:effectLst/>
                          <a:latin typeface="Times New Roman"/>
                          <a:ea typeface="Gungsuh"/>
                          <a:cs typeface="Times New Roman"/>
                        </a:rPr>
                        <a:t> </a:t>
                      </a:r>
                      <a:r>
                        <a:rPr lang="en-US" sz="1600" dirty="0" err="1">
                          <a:effectLst/>
                          <a:latin typeface="Times New Roman"/>
                          <a:ea typeface="Gungsuh"/>
                          <a:cs typeface="Times New Roman"/>
                        </a:rPr>
                        <a:t>kolonial</a:t>
                      </a:r>
                      <a:r>
                        <a:rPr lang="en-US" sz="1600" dirty="0">
                          <a:effectLst/>
                          <a:latin typeface="Times New Roman"/>
                          <a:ea typeface="Gungsuh"/>
                          <a:cs typeface="Times New Roman"/>
                        </a:rPr>
                        <a:t> </a:t>
                      </a:r>
                      <a:r>
                        <a:rPr lang="en-US" sz="1600" dirty="0" err="1">
                          <a:effectLst/>
                          <a:latin typeface="Times New Roman"/>
                          <a:ea typeface="Gungsuh"/>
                          <a:cs typeface="Times New Roman"/>
                        </a:rPr>
                        <a:t>Jepang</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Amerika</a:t>
                      </a:r>
                      <a:r>
                        <a:rPr lang="en-US" sz="1600" dirty="0">
                          <a:effectLst/>
                          <a:latin typeface="Times New Roman"/>
                          <a:ea typeface="Gungsuh"/>
                          <a:cs typeface="Times New Roman"/>
                        </a:rPr>
                        <a:t> </a:t>
                      </a:r>
                      <a:r>
                        <a:rPr lang="en-US" sz="1600" dirty="0" err="1">
                          <a:effectLst/>
                          <a:latin typeface="Times New Roman"/>
                          <a:ea typeface="Gungsuh"/>
                          <a:cs typeface="Times New Roman"/>
                        </a:rPr>
                        <a:t>Serikat</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dari</a:t>
                      </a:r>
                      <a:r>
                        <a:rPr lang="en-US" sz="1600" dirty="0">
                          <a:effectLst/>
                          <a:latin typeface="Times New Roman"/>
                          <a:ea typeface="Gungsuh"/>
                          <a:cs typeface="Times New Roman"/>
                        </a:rPr>
                        <a:t> </a:t>
                      </a:r>
                      <a:r>
                        <a:rPr lang="en-US" sz="1600" dirty="0" err="1">
                          <a:effectLst/>
                          <a:latin typeface="Times New Roman"/>
                          <a:ea typeface="Gungsuh"/>
                          <a:cs typeface="Times New Roman"/>
                        </a:rPr>
                        <a:t>ajaran</a:t>
                      </a:r>
                      <a:r>
                        <a:rPr lang="en-US" sz="1600" dirty="0">
                          <a:effectLst/>
                          <a:latin typeface="Times New Roman"/>
                          <a:ea typeface="Gungsuh"/>
                          <a:cs typeface="Times New Roman"/>
                        </a:rPr>
                        <a:t> </a:t>
                      </a:r>
                      <a:r>
                        <a:rPr lang="en-US" sz="1600" dirty="0" err="1">
                          <a:effectLst/>
                          <a:latin typeface="Times New Roman"/>
                          <a:ea typeface="Gungsuh"/>
                          <a:cs typeface="Times New Roman"/>
                        </a:rPr>
                        <a:t>Konfusianisme</a:t>
                      </a:r>
                      <a:r>
                        <a:rPr lang="en-US" sz="1600" dirty="0">
                          <a:effectLst/>
                          <a:latin typeface="Times New Roman"/>
                          <a:ea typeface="Gungsuh"/>
                          <a:cs typeface="Times New Roman"/>
                        </a:rPr>
                        <a:t> </a:t>
                      </a:r>
                      <a:r>
                        <a:rPr lang="en-US" sz="1600" dirty="0" err="1">
                          <a:effectLst/>
                          <a:latin typeface="Times New Roman"/>
                          <a:ea typeface="Gungsuh"/>
                          <a:cs typeface="Times New Roman"/>
                        </a:rPr>
                        <a:t>itu</a:t>
                      </a:r>
                      <a:r>
                        <a:rPr lang="en-US" sz="1600" dirty="0">
                          <a:effectLst/>
                          <a:latin typeface="Times New Roman"/>
                          <a:ea typeface="Gungsuh"/>
                          <a:cs typeface="Times New Roman"/>
                        </a:rPr>
                        <a:t> </a:t>
                      </a:r>
                      <a:r>
                        <a:rPr lang="en-US" sz="1600" dirty="0" err="1">
                          <a:effectLst/>
                          <a:latin typeface="Times New Roman"/>
                          <a:ea typeface="Gungsuh"/>
                          <a:cs typeface="Times New Roman"/>
                        </a:rPr>
                        <a:t>mencakup</a:t>
                      </a:r>
                      <a:r>
                        <a:rPr lang="en-US" sz="1600" dirty="0">
                          <a:effectLst/>
                          <a:latin typeface="Times New Roman"/>
                          <a:ea typeface="Gungsuh"/>
                          <a:cs typeface="Times New Roman"/>
                        </a:rPr>
                        <a:t>: </a:t>
                      </a:r>
                      <a:r>
                        <a:rPr lang="en-US" sz="1600" dirty="0" err="1">
                          <a:effectLst/>
                          <a:latin typeface="Times New Roman"/>
                          <a:ea typeface="Gungsuh"/>
                          <a:cs typeface="Times New Roman"/>
                        </a:rPr>
                        <a:t>kemanusinan</a:t>
                      </a:r>
                      <a:r>
                        <a:rPr lang="en-US" sz="1600" dirty="0">
                          <a:effectLst/>
                          <a:latin typeface="Times New Roman"/>
                          <a:ea typeface="Gungsuh"/>
                          <a:cs typeface="Times New Roman"/>
                        </a:rPr>
                        <a:t> (</a:t>
                      </a:r>
                      <a:r>
                        <a:rPr lang="en-US" sz="1600" i="1" dirty="0">
                          <a:effectLst/>
                          <a:latin typeface="Times New Roman"/>
                          <a:ea typeface="Gungsuh"/>
                          <a:cs typeface="Times New Roman"/>
                        </a:rPr>
                        <a:t>humanity</a:t>
                      </a:r>
                      <a:r>
                        <a:rPr lang="en-US" sz="1600" dirty="0">
                          <a:effectLst/>
                          <a:latin typeface="Times New Roman"/>
                          <a:ea typeface="Gungsuh"/>
                          <a:cs typeface="Times New Roman"/>
                        </a:rPr>
                        <a:t>), </a:t>
                      </a:r>
                      <a:r>
                        <a:rPr lang="en-US" sz="1600" dirty="0" err="1">
                          <a:effectLst/>
                          <a:latin typeface="Times New Roman"/>
                          <a:ea typeface="Gungsuh"/>
                          <a:cs typeface="Times New Roman"/>
                        </a:rPr>
                        <a:t>menjunjung</a:t>
                      </a:r>
                      <a:r>
                        <a:rPr lang="en-US" sz="1600" dirty="0">
                          <a:effectLst/>
                          <a:latin typeface="Times New Roman"/>
                          <a:ea typeface="Gungsuh"/>
                          <a:cs typeface="Times New Roman"/>
                        </a:rPr>
                        <a:t> </a:t>
                      </a:r>
                      <a:r>
                        <a:rPr lang="en-US" sz="1600" dirty="0" err="1">
                          <a:effectLst/>
                          <a:latin typeface="Times New Roman"/>
                          <a:ea typeface="Gungsuh"/>
                          <a:cs typeface="Times New Roman"/>
                        </a:rPr>
                        <a:t>tinggi</a:t>
                      </a:r>
                      <a:r>
                        <a:rPr lang="en-US" sz="1600" dirty="0">
                          <a:effectLst/>
                          <a:latin typeface="Times New Roman"/>
                          <a:ea typeface="Gungsuh"/>
                          <a:cs typeface="Times New Roman"/>
                        </a:rPr>
                        <a:t> </a:t>
                      </a:r>
                      <a:r>
                        <a:rPr lang="en-US" sz="1600" dirty="0" err="1">
                          <a:effectLst/>
                          <a:latin typeface="Times New Roman"/>
                          <a:ea typeface="Gungsuh"/>
                          <a:cs typeface="Times New Roman"/>
                        </a:rPr>
                        <a:t>moralitas</a:t>
                      </a:r>
                      <a:r>
                        <a:rPr lang="en-US" sz="1600" dirty="0">
                          <a:effectLst/>
                          <a:latin typeface="Times New Roman"/>
                          <a:ea typeface="Gungsuh"/>
                          <a:cs typeface="Times New Roman"/>
                        </a:rPr>
                        <a:t> </a:t>
                      </a:r>
                      <a:r>
                        <a:rPr lang="en-US" sz="1600" dirty="0" err="1">
                          <a:effectLst/>
                          <a:latin typeface="Times New Roman"/>
                          <a:ea typeface="Gungsuh"/>
                          <a:cs typeface="Times New Roman"/>
                        </a:rPr>
                        <a:t>etis</a:t>
                      </a:r>
                      <a:r>
                        <a:rPr lang="en-US" sz="1600" dirty="0">
                          <a:effectLst/>
                          <a:latin typeface="Times New Roman"/>
                          <a:ea typeface="Gungsuh"/>
                          <a:cs typeface="Times New Roman"/>
                        </a:rPr>
                        <a:t> (</a:t>
                      </a:r>
                      <a:r>
                        <a:rPr lang="en-US" sz="1600" i="1" dirty="0">
                          <a:effectLst/>
                          <a:latin typeface="Times New Roman"/>
                          <a:ea typeface="Gungsuh"/>
                          <a:cs typeface="Times New Roman"/>
                        </a:rPr>
                        <a:t>ethical morality</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pengolahan</a:t>
                      </a:r>
                      <a:r>
                        <a:rPr lang="en-US" sz="1600" dirty="0">
                          <a:effectLst/>
                          <a:latin typeface="Times New Roman"/>
                          <a:ea typeface="Gungsuh"/>
                          <a:cs typeface="Times New Roman"/>
                        </a:rPr>
                        <a:t> spiritual </a:t>
                      </a:r>
                      <a:r>
                        <a:rPr lang="en-US" sz="1600" dirty="0" err="1">
                          <a:effectLst/>
                          <a:latin typeface="Times New Roman"/>
                          <a:ea typeface="Gungsuh"/>
                          <a:cs typeface="Times New Roman"/>
                        </a:rPr>
                        <a:t>diri</a:t>
                      </a:r>
                      <a:r>
                        <a:rPr lang="en-US" sz="1600" dirty="0">
                          <a:effectLst/>
                          <a:latin typeface="Times New Roman"/>
                          <a:ea typeface="Gungsuh"/>
                          <a:cs typeface="Times New Roman"/>
                        </a:rPr>
                        <a:t> yang </a:t>
                      </a:r>
                      <a:r>
                        <a:rPr lang="en-US" sz="1600" dirty="0" err="1">
                          <a:effectLst/>
                          <a:latin typeface="Times New Roman"/>
                          <a:ea typeface="Gungsuh"/>
                          <a:cs typeface="Times New Roman"/>
                        </a:rPr>
                        <a:t>menjadi</a:t>
                      </a:r>
                      <a:r>
                        <a:rPr lang="en-US" sz="1600" dirty="0">
                          <a:effectLst/>
                          <a:latin typeface="Times New Roman"/>
                          <a:ea typeface="Gungsuh"/>
                          <a:cs typeface="Times New Roman"/>
                        </a:rPr>
                        <a:t> basis </a:t>
                      </a:r>
                      <a:r>
                        <a:rPr lang="en-US" sz="1600" dirty="0" err="1">
                          <a:effectLst/>
                          <a:latin typeface="Times New Roman"/>
                          <a:ea typeface="Gungsuh"/>
                          <a:cs typeface="Times New Roman"/>
                        </a:rPr>
                        <a:t>kehidupan</a:t>
                      </a:r>
                      <a:r>
                        <a:rPr lang="en-US" sz="1600" dirty="0">
                          <a:effectLst/>
                          <a:latin typeface="Times New Roman"/>
                          <a:ea typeface="Gungsuh"/>
                          <a:cs typeface="Times New Roman"/>
                        </a:rPr>
                        <a:t>. </a:t>
                      </a:r>
                      <a:r>
                        <a:rPr lang="en-US" sz="1600" dirty="0" err="1">
                          <a:effectLst/>
                          <a:latin typeface="Times New Roman"/>
                          <a:ea typeface="Gungsuh"/>
                          <a:cs typeface="Times New Roman"/>
                        </a:rPr>
                        <a:t>Selain</a:t>
                      </a:r>
                      <a:r>
                        <a:rPr lang="en-US" sz="1600" dirty="0">
                          <a:effectLst/>
                          <a:latin typeface="Times New Roman"/>
                          <a:ea typeface="Gungsuh"/>
                          <a:cs typeface="Times New Roman"/>
                        </a:rPr>
                        <a:t> </a:t>
                      </a:r>
                      <a:r>
                        <a:rPr lang="en-US" sz="1600" dirty="0" err="1">
                          <a:effectLst/>
                          <a:latin typeface="Times New Roman"/>
                          <a:ea typeface="Gungsuh"/>
                          <a:cs typeface="Times New Roman"/>
                        </a:rPr>
                        <a:t>itu</a:t>
                      </a:r>
                      <a:r>
                        <a:rPr lang="en-US" sz="1600" dirty="0">
                          <a:effectLst/>
                          <a:latin typeface="Times New Roman"/>
                          <a:ea typeface="Gungsuh"/>
                          <a:cs typeface="Times New Roman"/>
                        </a:rPr>
                        <a:t>, </a:t>
                      </a:r>
                      <a:r>
                        <a:rPr lang="en-US" sz="1600" dirty="0" err="1">
                          <a:effectLst/>
                          <a:latin typeface="Times New Roman"/>
                          <a:ea typeface="Gungsuh"/>
                          <a:cs typeface="Times New Roman"/>
                        </a:rPr>
                        <a:t>terdapat</a:t>
                      </a:r>
                      <a:r>
                        <a:rPr lang="en-US" sz="1600" dirty="0">
                          <a:effectLst/>
                          <a:latin typeface="Times New Roman"/>
                          <a:ea typeface="Gungsuh"/>
                          <a:cs typeface="Times New Roman"/>
                        </a:rPr>
                        <a:t> </a:t>
                      </a:r>
                      <a:r>
                        <a:rPr lang="en-US" sz="1600" dirty="0" err="1">
                          <a:effectLst/>
                          <a:latin typeface="Times New Roman"/>
                          <a:ea typeface="Gungsuh"/>
                          <a:cs typeface="Times New Roman"/>
                        </a:rPr>
                        <a:t>ajaran</a:t>
                      </a:r>
                      <a:r>
                        <a:rPr lang="en-US" sz="1600" dirty="0">
                          <a:effectLst/>
                          <a:latin typeface="Times New Roman"/>
                          <a:ea typeface="Gungsuh"/>
                          <a:cs typeface="Times New Roman"/>
                        </a:rPr>
                        <a:t> lain </a:t>
                      </a:r>
                      <a:r>
                        <a:rPr lang="en-US" sz="1600" dirty="0" err="1">
                          <a:effectLst/>
                          <a:latin typeface="Times New Roman"/>
                          <a:ea typeface="Gungsuh"/>
                          <a:cs typeface="Times New Roman"/>
                        </a:rPr>
                        <a:t>seperti</a:t>
                      </a:r>
                      <a:r>
                        <a:rPr lang="en-US" sz="1600" dirty="0">
                          <a:effectLst/>
                          <a:latin typeface="Times New Roman"/>
                          <a:ea typeface="Gungsuh"/>
                          <a:cs typeface="Times New Roman"/>
                        </a:rPr>
                        <a:t> </a:t>
                      </a:r>
                      <a:r>
                        <a:rPr lang="en-US" sz="1600" dirty="0" err="1">
                          <a:effectLst/>
                          <a:latin typeface="Times New Roman"/>
                          <a:ea typeface="Gungsuh"/>
                          <a:cs typeface="Times New Roman"/>
                        </a:rPr>
                        <a:t>kebaikan</a:t>
                      </a:r>
                      <a:r>
                        <a:rPr lang="en-US" sz="1600" dirty="0">
                          <a:effectLst/>
                          <a:latin typeface="Times New Roman"/>
                          <a:ea typeface="Gungsuh"/>
                          <a:cs typeface="Times New Roman"/>
                        </a:rPr>
                        <a:t> (</a:t>
                      </a:r>
                      <a:r>
                        <a:rPr lang="en-US" sz="1600" i="1" dirty="0">
                          <a:effectLst/>
                          <a:latin typeface="Times New Roman"/>
                          <a:ea typeface="Gungsuh"/>
                          <a:cs typeface="Times New Roman"/>
                        </a:rPr>
                        <a:t>virtue</a:t>
                      </a:r>
                      <a:r>
                        <a:rPr lang="en-US" sz="1600" dirty="0">
                          <a:effectLst/>
                          <a:latin typeface="Times New Roman"/>
                          <a:ea typeface="Gungsuh"/>
                          <a:cs typeface="Times New Roman"/>
                        </a:rPr>
                        <a:t>), </a:t>
                      </a:r>
                      <a:r>
                        <a:rPr lang="en-US" sz="1600" dirty="0" err="1">
                          <a:effectLst/>
                          <a:latin typeface="Times New Roman"/>
                          <a:ea typeface="Gungsuh"/>
                          <a:cs typeface="Times New Roman"/>
                        </a:rPr>
                        <a:t>hidup</a:t>
                      </a:r>
                      <a:r>
                        <a:rPr lang="en-US" sz="1600" dirty="0">
                          <a:effectLst/>
                          <a:latin typeface="Times New Roman"/>
                          <a:ea typeface="Gungsuh"/>
                          <a:cs typeface="Times New Roman"/>
                        </a:rPr>
                        <a:t> yang </a:t>
                      </a:r>
                      <a:r>
                        <a:rPr lang="en-US" sz="1600" dirty="0" err="1">
                          <a:effectLst/>
                          <a:latin typeface="Times New Roman"/>
                          <a:ea typeface="Gungsuh"/>
                          <a:cs typeface="Times New Roman"/>
                        </a:rPr>
                        <a:t>mengedepakan</a:t>
                      </a:r>
                      <a:r>
                        <a:rPr lang="en-US" sz="1600" dirty="0">
                          <a:effectLst/>
                          <a:latin typeface="Times New Roman"/>
                          <a:ea typeface="Gungsuh"/>
                          <a:cs typeface="Times New Roman"/>
                        </a:rPr>
                        <a:t> </a:t>
                      </a:r>
                      <a:r>
                        <a:rPr lang="en-US" sz="1600" dirty="0" err="1">
                          <a:effectLst/>
                          <a:latin typeface="Times New Roman"/>
                          <a:ea typeface="Gungsuh"/>
                          <a:cs typeface="Times New Roman"/>
                        </a:rPr>
                        <a:t>harmoni</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kedamaian</a:t>
                      </a:r>
                      <a:r>
                        <a:rPr lang="en-US" sz="1600" dirty="0">
                          <a:effectLst/>
                          <a:latin typeface="Times New Roman"/>
                          <a:ea typeface="Gungsuh"/>
                          <a:cs typeface="Times New Roman"/>
                        </a:rPr>
                        <a:t>, </a:t>
                      </a:r>
                      <a:r>
                        <a:rPr lang="en-US" sz="1600" dirty="0" err="1">
                          <a:effectLst/>
                          <a:latin typeface="Times New Roman"/>
                          <a:ea typeface="Gungsuh"/>
                          <a:cs typeface="Times New Roman"/>
                        </a:rPr>
                        <a:t>kesetiaan</a:t>
                      </a:r>
                      <a:r>
                        <a:rPr lang="en-US" sz="1600" dirty="0">
                          <a:effectLst/>
                          <a:latin typeface="Times New Roman"/>
                          <a:ea typeface="Gungsuh"/>
                          <a:cs typeface="Times New Roman"/>
                        </a:rPr>
                        <a:t> (</a:t>
                      </a:r>
                      <a:r>
                        <a:rPr lang="en-US" sz="1600" i="1" dirty="0">
                          <a:effectLst/>
                          <a:latin typeface="Times New Roman"/>
                          <a:ea typeface="Gungsuh"/>
                          <a:cs typeface="Times New Roman"/>
                        </a:rPr>
                        <a:t>faithfulness</a:t>
                      </a:r>
                      <a:r>
                        <a:rPr lang="en-US" sz="1600" dirty="0">
                          <a:effectLst/>
                          <a:latin typeface="Times New Roman"/>
                          <a:ea typeface="Gungsuh"/>
                          <a:cs typeface="Times New Roman"/>
                        </a:rPr>
                        <a:t>), </a:t>
                      </a:r>
                      <a:r>
                        <a:rPr lang="en-US" sz="1600" dirty="0" err="1">
                          <a:effectLst/>
                          <a:latin typeface="Times New Roman"/>
                          <a:ea typeface="Gungsuh"/>
                          <a:cs typeface="Times New Roman"/>
                        </a:rPr>
                        <a:t>hak</a:t>
                      </a:r>
                      <a:r>
                        <a:rPr lang="en-US" sz="1600" dirty="0">
                          <a:effectLst/>
                          <a:latin typeface="Times New Roman"/>
                          <a:ea typeface="Gungsuh"/>
                          <a:cs typeface="Times New Roman"/>
                        </a:rPr>
                        <a:t> </a:t>
                      </a:r>
                      <a:r>
                        <a:rPr lang="en-US" sz="1600" dirty="0" err="1">
                          <a:effectLst/>
                          <a:latin typeface="Times New Roman"/>
                          <a:ea typeface="Gungsuh"/>
                          <a:cs typeface="Times New Roman"/>
                        </a:rPr>
                        <a:t>milik</a:t>
                      </a:r>
                      <a:r>
                        <a:rPr lang="en-US" sz="1600" dirty="0">
                          <a:effectLst/>
                          <a:latin typeface="Times New Roman"/>
                          <a:ea typeface="Gungsuh"/>
                          <a:cs typeface="Times New Roman"/>
                        </a:rPr>
                        <a:t>, </a:t>
                      </a:r>
                      <a:r>
                        <a:rPr lang="en-US" sz="1600" dirty="0" err="1">
                          <a:effectLst/>
                          <a:latin typeface="Times New Roman"/>
                          <a:ea typeface="Gungsuh"/>
                          <a:cs typeface="Times New Roman"/>
                        </a:rPr>
                        <a:t>kebenaran</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keadilan</a:t>
                      </a:r>
                      <a:r>
                        <a:rPr lang="en-US" sz="1600" dirty="0">
                          <a:effectLst/>
                          <a:latin typeface="Times New Roman"/>
                          <a:ea typeface="Gungsuh"/>
                          <a:cs typeface="Times New Roman"/>
                        </a:rPr>
                        <a:t> (</a:t>
                      </a:r>
                      <a:r>
                        <a:rPr lang="en-US" sz="1600" i="1" dirty="0">
                          <a:effectLst/>
                          <a:latin typeface="Times New Roman"/>
                          <a:ea typeface="Gungsuh"/>
                          <a:cs typeface="Times New Roman"/>
                        </a:rPr>
                        <a:t>righteousness</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loyalitas</a:t>
                      </a:r>
                      <a:r>
                        <a:rPr lang="en-US" sz="1600" dirty="0">
                          <a:effectLst/>
                          <a:latin typeface="Times New Roman"/>
                          <a:ea typeface="Gungsuh"/>
                          <a:cs typeface="Times New Roman"/>
                        </a:rPr>
                        <a:t>. </a:t>
                      </a:r>
                      <a:r>
                        <a:rPr lang="en-US" sz="1600" dirty="0" err="1">
                          <a:effectLst/>
                          <a:latin typeface="Times New Roman"/>
                          <a:ea typeface="Gungsuh"/>
                          <a:cs typeface="Times New Roman"/>
                        </a:rPr>
                        <a:t>Sedangkan</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modernitas</a:t>
                      </a:r>
                      <a:r>
                        <a:rPr lang="en-US" sz="1600" dirty="0">
                          <a:effectLst/>
                          <a:latin typeface="Times New Roman"/>
                          <a:ea typeface="Gungsuh"/>
                          <a:cs typeface="Times New Roman"/>
                        </a:rPr>
                        <a:t> </a:t>
                      </a:r>
                      <a:r>
                        <a:rPr lang="en-US" sz="1600" dirty="0" err="1">
                          <a:effectLst/>
                          <a:latin typeface="Times New Roman"/>
                          <a:ea typeface="Gungsuh"/>
                          <a:cs typeface="Times New Roman"/>
                        </a:rPr>
                        <a:t>itu</a:t>
                      </a:r>
                      <a:r>
                        <a:rPr lang="en-US" sz="1600" dirty="0">
                          <a:effectLst/>
                          <a:latin typeface="Times New Roman"/>
                          <a:ea typeface="Gungsuh"/>
                          <a:cs typeface="Times New Roman"/>
                        </a:rPr>
                        <a:t> </a:t>
                      </a:r>
                      <a:r>
                        <a:rPr lang="en-US" sz="1600" dirty="0" err="1">
                          <a:effectLst/>
                          <a:latin typeface="Times New Roman"/>
                          <a:ea typeface="Gungsuh"/>
                          <a:cs typeface="Times New Roman"/>
                        </a:rPr>
                        <a:t>mencakup</a:t>
                      </a:r>
                      <a:r>
                        <a:rPr lang="en-US" sz="1600" dirty="0">
                          <a:effectLst/>
                          <a:latin typeface="Times New Roman"/>
                          <a:ea typeface="Gungsuh"/>
                          <a:cs typeface="Times New Roman"/>
                        </a:rPr>
                        <a:t>: </a:t>
                      </a:r>
                      <a:r>
                        <a:rPr lang="en-US" sz="1600" dirty="0" err="1">
                          <a:effectLst/>
                          <a:latin typeface="Times New Roman"/>
                          <a:ea typeface="Gungsuh"/>
                          <a:cs typeface="Times New Roman"/>
                        </a:rPr>
                        <a:t>kapitalisme</a:t>
                      </a:r>
                      <a:r>
                        <a:rPr lang="en-US" sz="1600" dirty="0">
                          <a:effectLst/>
                          <a:latin typeface="Times New Roman"/>
                          <a:ea typeface="Gungsuh"/>
                          <a:cs typeface="Times New Roman"/>
                        </a:rPr>
                        <a:t>, </a:t>
                      </a:r>
                      <a:r>
                        <a:rPr lang="en-US" sz="1600" dirty="0" err="1">
                          <a:effectLst/>
                          <a:latin typeface="Times New Roman"/>
                          <a:ea typeface="Gungsuh"/>
                          <a:cs typeface="Times New Roman"/>
                        </a:rPr>
                        <a:t>liberalisme</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komersialisme</a:t>
                      </a:r>
                      <a:r>
                        <a:rPr lang="en-US" sz="1600" dirty="0">
                          <a:effectLst/>
                          <a:latin typeface="Times New Roman"/>
                          <a:ea typeface="Gungsuh"/>
                          <a:cs typeface="Times New Roman"/>
                        </a:rPr>
                        <a:t>, </a:t>
                      </a:r>
                      <a:r>
                        <a:rPr lang="en-US" sz="1600" dirty="0" err="1">
                          <a:effectLst/>
                          <a:latin typeface="Times New Roman"/>
                          <a:ea typeface="Gungsuh"/>
                          <a:cs typeface="Times New Roman"/>
                        </a:rPr>
                        <a:t>serta</a:t>
                      </a:r>
                      <a:r>
                        <a:rPr lang="en-US" sz="1600" dirty="0">
                          <a:effectLst/>
                          <a:latin typeface="Times New Roman"/>
                          <a:ea typeface="Gungsuh"/>
                          <a:cs typeface="Times New Roman"/>
                        </a:rPr>
                        <a:t> yang paling </a:t>
                      </a:r>
                      <a:r>
                        <a:rPr lang="en-US" sz="1600" dirty="0" err="1">
                          <a:effectLst/>
                          <a:latin typeface="Times New Roman"/>
                          <a:ea typeface="Gungsuh"/>
                          <a:cs typeface="Times New Roman"/>
                        </a:rPr>
                        <a:t>penting</a:t>
                      </a:r>
                      <a:r>
                        <a:rPr lang="en-US" sz="1600" dirty="0">
                          <a:effectLst/>
                          <a:latin typeface="Times New Roman"/>
                          <a:ea typeface="Gungsuh"/>
                          <a:cs typeface="Times New Roman"/>
                        </a:rPr>
                        <a:t> </a:t>
                      </a:r>
                      <a:r>
                        <a:rPr lang="en-US" sz="1600" dirty="0" err="1">
                          <a:effectLst/>
                          <a:latin typeface="Times New Roman"/>
                          <a:ea typeface="Gungsuh"/>
                          <a:cs typeface="Times New Roman"/>
                        </a:rPr>
                        <a:t>adalah</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demokrasi</a:t>
                      </a:r>
                      <a:r>
                        <a:rPr lang="en-US" sz="1600" dirty="0">
                          <a:effectLst/>
                          <a:latin typeface="Times New Roman"/>
                          <a:ea typeface="Gungsuh"/>
                          <a:cs typeface="Times New Roman"/>
                        </a:rPr>
                        <a:t>.</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err="1">
                          <a:effectLst/>
                          <a:latin typeface="Times New Roman"/>
                          <a:ea typeface="Gungsuh"/>
                          <a:cs typeface="Times New Roman"/>
                        </a:rPr>
                        <a:t>Budaya</a:t>
                      </a:r>
                      <a:r>
                        <a:rPr lang="en-US" sz="1600" dirty="0">
                          <a:effectLst/>
                          <a:latin typeface="Times New Roman"/>
                          <a:ea typeface="Gungsuh"/>
                          <a:cs typeface="Times New Roman"/>
                        </a:rPr>
                        <a:t> </a:t>
                      </a:r>
                      <a:r>
                        <a:rPr lang="en-US" sz="1600" dirty="0" err="1">
                          <a:effectLst/>
                          <a:latin typeface="Times New Roman"/>
                          <a:ea typeface="Gungsuh"/>
                          <a:cs typeface="Times New Roman"/>
                        </a:rPr>
                        <a:t>politik</a:t>
                      </a:r>
                      <a:r>
                        <a:rPr lang="en-US" sz="1600" dirty="0">
                          <a:effectLst/>
                          <a:latin typeface="Times New Roman"/>
                          <a:ea typeface="Gungsuh"/>
                          <a:cs typeface="Times New Roman"/>
                        </a:rPr>
                        <a:t> yang </a:t>
                      </a:r>
                      <a:r>
                        <a:rPr lang="en-US" sz="1600" dirty="0" err="1">
                          <a:effectLst/>
                          <a:latin typeface="Times New Roman"/>
                          <a:ea typeface="Gungsuh"/>
                          <a:cs typeface="Times New Roman"/>
                        </a:rPr>
                        <a:t>dihasilkan</a:t>
                      </a:r>
                      <a:r>
                        <a:rPr lang="en-US" sz="1600" dirty="0">
                          <a:effectLst/>
                          <a:latin typeface="Times New Roman"/>
                          <a:ea typeface="Gungsuh"/>
                          <a:cs typeface="Times New Roman"/>
                        </a:rPr>
                        <a:t> </a:t>
                      </a:r>
                      <a:r>
                        <a:rPr lang="en-US" sz="1600" dirty="0" err="1">
                          <a:effectLst/>
                          <a:latin typeface="Times New Roman"/>
                          <a:ea typeface="Gungsuh"/>
                          <a:cs typeface="Times New Roman"/>
                        </a:rPr>
                        <a:t>dari</a:t>
                      </a:r>
                      <a:r>
                        <a:rPr lang="en-US" sz="1600" dirty="0">
                          <a:effectLst/>
                          <a:latin typeface="Times New Roman"/>
                          <a:ea typeface="Gungsuh"/>
                          <a:cs typeface="Times New Roman"/>
                        </a:rPr>
                        <a:t> proses </a:t>
                      </a:r>
                      <a:r>
                        <a:rPr lang="en-US" sz="1600" dirty="0" err="1">
                          <a:effectLst/>
                          <a:latin typeface="Times New Roman"/>
                          <a:ea typeface="Gungsuh"/>
                          <a:cs typeface="Times New Roman"/>
                        </a:rPr>
                        <a:t>akulturasi</a:t>
                      </a:r>
                      <a:r>
                        <a:rPr lang="en-US" sz="1600" dirty="0">
                          <a:effectLst/>
                          <a:latin typeface="Times New Roman"/>
                          <a:ea typeface="Gungsuh"/>
                          <a:cs typeface="Times New Roman"/>
                        </a:rPr>
                        <a:t> </a:t>
                      </a:r>
                      <a:r>
                        <a:rPr lang="en-US" sz="1600" dirty="0" err="1">
                          <a:effectLst/>
                          <a:latin typeface="Times New Roman"/>
                          <a:ea typeface="Gungsuh"/>
                          <a:cs typeface="Times New Roman"/>
                        </a:rPr>
                        <a:t>antara</a:t>
                      </a:r>
                      <a:r>
                        <a:rPr lang="en-US" sz="1600" dirty="0">
                          <a:effectLst/>
                          <a:latin typeface="Times New Roman"/>
                          <a:ea typeface="Gungsuh"/>
                          <a:cs typeface="Times New Roman"/>
                        </a:rPr>
                        <a:t> </a:t>
                      </a:r>
                      <a:r>
                        <a:rPr lang="en-US" sz="1600" dirty="0" err="1">
                          <a:effectLst/>
                          <a:latin typeface="Times New Roman"/>
                          <a:ea typeface="Gungsuh"/>
                          <a:cs typeface="Times New Roman"/>
                        </a:rPr>
                        <a:t>budaya</a:t>
                      </a:r>
                      <a:r>
                        <a:rPr lang="en-US" sz="1600" dirty="0">
                          <a:effectLst/>
                          <a:latin typeface="Times New Roman"/>
                          <a:ea typeface="Gungsuh"/>
                          <a:cs typeface="Times New Roman"/>
                        </a:rPr>
                        <a:t> </a:t>
                      </a:r>
                      <a:r>
                        <a:rPr lang="en-US" sz="1600" dirty="0" err="1">
                          <a:effectLst/>
                          <a:latin typeface="Times New Roman"/>
                          <a:ea typeface="Gungsuh"/>
                          <a:cs typeface="Times New Roman"/>
                        </a:rPr>
                        <a:t>tradisional</a:t>
                      </a:r>
                      <a:r>
                        <a:rPr lang="en-US" sz="1600" dirty="0">
                          <a:effectLst/>
                          <a:latin typeface="Times New Roman"/>
                          <a:ea typeface="Gungsuh"/>
                          <a:cs typeface="Times New Roman"/>
                        </a:rPr>
                        <a:t> </a:t>
                      </a:r>
                      <a:r>
                        <a:rPr lang="en-US" sz="1600" dirty="0" err="1">
                          <a:effectLst/>
                          <a:latin typeface="Times New Roman"/>
                          <a:ea typeface="Gungsuh"/>
                          <a:cs typeface="Times New Roman"/>
                        </a:rPr>
                        <a:t>Jepang</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budaya-budaya</a:t>
                      </a:r>
                      <a:r>
                        <a:rPr lang="en-US" sz="1600" dirty="0">
                          <a:effectLst/>
                          <a:latin typeface="Times New Roman"/>
                          <a:ea typeface="Gungsuh"/>
                          <a:cs typeface="Times New Roman"/>
                        </a:rPr>
                        <a:t> yang </a:t>
                      </a:r>
                      <a:r>
                        <a:rPr lang="en-US" sz="1600" dirty="0" err="1">
                          <a:effectLst/>
                          <a:latin typeface="Times New Roman"/>
                          <a:ea typeface="Gungsuh"/>
                          <a:cs typeface="Times New Roman"/>
                        </a:rPr>
                        <a:t>dibawa</a:t>
                      </a:r>
                      <a:r>
                        <a:rPr lang="en-US" sz="1600" dirty="0">
                          <a:effectLst/>
                          <a:latin typeface="Times New Roman"/>
                          <a:ea typeface="Gungsuh"/>
                          <a:cs typeface="Times New Roman"/>
                        </a:rPr>
                        <a:t> </a:t>
                      </a:r>
                      <a:r>
                        <a:rPr lang="en-US" sz="1600" dirty="0" err="1">
                          <a:effectLst/>
                          <a:latin typeface="Times New Roman"/>
                          <a:ea typeface="Gungsuh"/>
                          <a:cs typeface="Times New Roman"/>
                        </a:rPr>
                        <a:t>oleh</a:t>
                      </a:r>
                      <a:r>
                        <a:rPr lang="en-US" sz="1600" dirty="0">
                          <a:effectLst/>
                          <a:latin typeface="Times New Roman"/>
                          <a:ea typeface="Gungsuh"/>
                          <a:cs typeface="Times New Roman"/>
                        </a:rPr>
                        <a:t> </a:t>
                      </a:r>
                      <a:r>
                        <a:rPr lang="en-US" sz="1600" dirty="0" err="1">
                          <a:effectLst/>
                          <a:latin typeface="Times New Roman"/>
                          <a:ea typeface="Gungsuh"/>
                          <a:cs typeface="Times New Roman"/>
                        </a:rPr>
                        <a:t>negara-negara</a:t>
                      </a:r>
                      <a:r>
                        <a:rPr lang="en-US" sz="1600" dirty="0">
                          <a:effectLst/>
                          <a:latin typeface="Times New Roman"/>
                          <a:ea typeface="Gungsuh"/>
                          <a:cs typeface="Times New Roman"/>
                        </a:rPr>
                        <a:t> </a:t>
                      </a:r>
                      <a:r>
                        <a:rPr lang="en-US" sz="1600" dirty="0" err="1">
                          <a:effectLst/>
                          <a:latin typeface="Times New Roman"/>
                          <a:ea typeface="Gungsuh"/>
                          <a:cs typeface="Times New Roman"/>
                        </a:rPr>
                        <a:t>Eropa</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Barat. </a:t>
                      </a:r>
                      <a:r>
                        <a:rPr lang="en-US" sz="1600" dirty="0" err="1">
                          <a:effectLst/>
                          <a:latin typeface="Times New Roman"/>
                          <a:ea typeface="Gungsuh"/>
                          <a:cs typeface="Times New Roman"/>
                        </a:rPr>
                        <a:t>Budaya</a:t>
                      </a:r>
                      <a:r>
                        <a:rPr lang="en-US" sz="1600" dirty="0">
                          <a:effectLst/>
                          <a:latin typeface="Times New Roman"/>
                          <a:ea typeface="Gungsuh"/>
                          <a:cs typeface="Times New Roman"/>
                        </a:rPr>
                        <a:t> </a:t>
                      </a:r>
                      <a:r>
                        <a:rPr lang="en-US" sz="1600" dirty="0" err="1">
                          <a:effectLst/>
                          <a:latin typeface="Times New Roman"/>
                          <a:ea typeface="Gungsuh"/>
                          <a:cs typeface="Times New Roman"/>
                        </a:rPr>
                        <a:t>tradisional</a:t>
                      </a:r>
                      <a:r>
                        <a:rPr lang="en-US" sz="1600" dirty="0">
                          <a:effectLst/>
                          <a:latin typeface="Times New Roman"/>
                          <a:ea typeface="Gungsuh"/>
                          <a:cs typeface="Times New Roman"/>
                        </a:rPr>
                        <a:t> </a:t>
                      </a:r>
                      <a:r>
                        <a:rPr lang="en-US" sz="1600" dirty="0" err="1">
                          <a:effectLst/>
                          <a:latin typeface="Times New Roman"/>
                          <a:ea typeface="Gungsuh"/>
                          <a:cs typeface="Times New Roman"/>
                        </a:rPr>
                        <a:t>Jepang</a:t>
                      </a:r>
                      <a:r>
                        <a:rPr lang="en-US" sz="1600" dirty="0">
                          <a:effectLst/>
                          <a:latin typeface="Times New Roman"/>
                          <a:ea typeface="Gungsuh"/>
                          <a:cs typeface="Times New Roman"/>
                        </a:rPr>
                        <a:t> </a:t>
                      </a:r>
                      <a:r>
                        <a:rPr lang="en-US" sz="1600" dirty="0" err="1">
                          <a:effectLst/>
                          <a:latin typeface="Times New Roman"/>
                          <a:ea typeface="Gungsuh"/>
                          <a:cs typeface="Times New Roman"/>
                        </a:rPr>
                        <a:t>tidak</a:t>
                      </a:r>
                      <a:r>
                        <a:rPr lang="en-US" sz="1600" dirty="0">
                          <a:effectLst/>
                          <a:latin typeface="Times New Roman"/>
                          <a:ea typeface="Gungsuh"/>
                          <a:cs typeface="Times New Roman"/>
                        </a:rPr>
                        <a:t> </a:t>
                      </a:r>
                      <a:r>
                        <a:rPr lang="en-US" sz="1600" dirty="0" err="1">
                          <a:effectLst/>
                          <a:latin typeface="Times New Roman"/>
                          <a:ea typeface="Gungsuh"/>
                          <a:cs typeface="Times New Roman"/>
                        </a:rPr>
                        <a:t>dapat</a:t>
                      </a:r>
                      <a:r>
                        <a:rPr lang="en-US" sz="1600" dirty="0">
                          <a:effectLst/>
                          <a:latin typeface="Times New Roman"/>
                          <a:ea typeface="Gungsuh"/>
                          <a:cs typeface="Times New Roman"/>
                        </a:rPr>
                        <a:t> </a:t>
                      </a:r>
                      <a:r>
                        <a:rPr lang="en-US" sz="1600" dirty="0" err="1">
                          <a:effectLst/>
                          <a:latin typeface="Times New Roman"/>
                          <a:ea typeface="Gungsuh"/>
                          <a:cs typeface="Times New Roman"/>
                        </a:rPr>
                        <a:t>dipisahkan</a:t>
                      </a:r>
                      <a:r>
                        <a:rPr lang="en-US" sz="1600" dirty="0">
                          <a:effectLst/>
                          <a:latin typeface="Times New Roman"/>
                          <a:ea typeface="Gungsuh"/>
                          <a:cs typeface="Times New Roman"/>
                        </a:rPr>
                        <a:t> </a:t>
                      </a:r>
                      <a:r>
                        <a:rPr lang="en-US" sz="1600" dirty="0" err="1">
                          <a:effectLst/>
                          <a:latin typeface="Times New Roman"/>
                          <a:ea typeface="Gungsuh"/>
                          <a:cs typeface="Times New Roman"/>
                        </a:rPr>
                        <a:t>dari</a:t>
                      </a:r>
                      <a:r>
                        <a:rPr lang="en-US" sz="1600" dirty="0">
                          <a:effectLst/>
                          <a:latin typeface="Times New Roman"/>
                          <a:ea typeface="Gungsuh"/>
                          <a:cs typeface="Times New Roman"/>
                        </a:rPr>
                        <a:t> </a:t>
                      </a:r>
                      <a:r>
                        <a:rPr lang="en-US" sz="1600" dirty="0" err="1">
                          <a:effectLst/>
                          <a:latin typeface="Times New Roman"/>
                          <a:ea typeface="Gungsuh"/>
                          <a:cs typeface="Times New Roman"/>
                        </a:rPr>
                        <a:t>budaya</a:t>
                      </a:r>
                      <a:r>
                        <a:rPr lang="en-US" sz="1600" dirty="0">
                          <a:effectLst/>
                          <a:latin typeface="Times New Roman"/>
                          <a:ea typeface="Gungsuh"/>
                          <a:cs typeface="Times New Roman"/>
                        </a:rPr>
                        <a:t> yang </a:t>
                      </a:r>
                      <a:r>
                        <a:rPr lang="en-US" sz="1600" dirty="0" err="1">
                          <a:effectLst/>
                          <a:latin typeface="Times New Roman"/>
                          <a:ea typeface="Gungsuh"/>
                          <a:cs typeface="Times New Roman"/>
                        </a:rPr>
                        <a:t>dibawa</a:t>
                      </a:r>
                      <a:r>
                        <a:rPr lang="en-US" sz="1600" dirty="0">
                          <a:effectLst/>
                          <a:latin typeface="Times New Roman"/>
                          <a:ea typeface="Gungsuh"/>
                          <a:cs typeface="Times New Roman"/>
                        </a:rPr>
                        <a:t> </a:t>
                      </a:r>
                      <a:r>
                        <a:rPr lang="en-US" sz="1600" dirty="0" err="1">
                          <a:effectLst/>
                          <a:latin typeface="Times New Roman"/>
                          <a:ea typeface="Gungsuh"/>
                          <a:cs typeface="Times New Roman"/>
                        </a:rPr>
                        <a:t>oleh</a:t>
                      </a:r>
                      <a:r>
                        <a:rPr lang="en-US" sz="1600" dirty="0">
                          <a:effectLst/>
                          <a:latin typeface="Times New Roman"/>
                          <a:ea typeface="Gungsuh"/>
                          <a:cs typeface="Times New Roman"/>
                        </a:rPr>
                        <a:t> </a:t>
                      </a:r>
                      <a:r>
                        <a:rPr lang="en-US" sz="1600" dirty="0" err="1">
                          <a:effectLst/>
                          <a:latin typeface="Times New Roman"/>
                          <a:ea typeface="Gungsuh"/>
                          <a:cs typeface="Times New Roman"/>
                        </a:rPr>
                        <a:t>ajaran</a:t>
                      </a:r>
                      <a:r>
                        <a:rPr lang="en-US" sz="1600" dirty="0">
                          <a:effectLst/>
                          <a:latin typeface="Times New Roman"/>
                          <a:ea typeface="Gungsuh"/>
                          <a:cs typeface="Times New Roman"/>
                        </a:rPr>
                        <a:t> </a:t>
                      </a:r>
                      <a:r>
                        <a:rPr lang="en-US" sz="1600" dirty="0" err="1">
                          <a:effectLst/>
                          <a:latin typeface="Times New Roman"/>
                          <a:ea typeface="Gungsuh"/>
                          <a:cs typeface="Times New Roman"/>
                        </a:rPr>
                        <a:t>Konfusianisme</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Samurai yang “</a:t>
                      </a:r>
                      <a:r>
                        <a:rPr lang="en-US" sz="1600" dirty="0" err="1">
                          <a:effectLst/>
                          <a:latin typeface="Times New Roman"/>
                          <a:ea typeface="Gungsuh"/>
                          <a:cs typeface="Times New Roman"/>
                        </a:rPr>
                        <a:t>diinstitusionalisasi</a:t>
                      </a:r>
                      <a:r>
                        <a:rPr lang="en-US" sz="1600" dirty="0">
                          <a:effectLst/>
                          <a:latin typeface="Times New Roman"/>
                          <a:ea typeface="Gungsuh"/>
                          <a:cs typeface="Times New Roman"/>
                        </a:rPr>
                        <a:t>” </a:t>
                      </a:r>
                      <a:r>
                        <a:rPr lang="en-US" sz="1600" dirty="0" err="1">
                          <a:effectLst/>
                          <a:latin typeface="Times New Roman"/>
                          <a:ea typeface="Gungsuh"/>
                          <a:cs typeface="Times New Roman"/>
                        </a:rPr>
                        <a:t>oleh</a:t>
                      </a:r>
                      <a:r>
                        <a:rPr lang="en-US" sz="1600" dirty="0">
                          <a:effectLst/>
                          <a:latin typeface="Times New Roman"/>
                          <a:ea typeface="Gungsuh"/>
                          <a:cs typeface="Times New Roman"/>
                        </a:rPr>
                        <a:t> </a:t>
                      </a:r>
                      <a:r>
                        <a:rPr lang="en-US" sz="1600" dirty="0" err="1">
                          <a:effectLst/>
                          <a:latin typeface="Times New Roman"/>
                          <a:ea typeface="Gungsuh"/>
                          <a:cs typeface="Times New Roman"/>
                        </a:rPr>
                        <a:t>sistem</a:t>
                      </a:r>
                      <a:r>
                        <a:rPr lang="en-US" sz="1600" dirty="0">
                          <a:effectLst/>
                          <a:latin typeface="Times New Roman"/>
                          <a:ea typeface="Gungsuh"/>
                          <a:cs typeface="Times New Roman"/>
                        </a:rPr>
                        <a:t> </a:t>
                      </a:r>
                      <a:r>
                        <a:rPr lang="en-US" sz="1600" dirty="0" err="1">
                          <a:effectLst/>
                          <a:latin typeface="Times New Roman"/>
                          <a:ea typeface="Gungsuh"/>
                          <a:cs typeface="Times New Roman"/>
                        </a:rPr>
                        <a:t>Kerajaan</a:t>
                      </a:r>
                      <a:r>
                        <a:rPr lang="en-US" sz="1600" dirty="0">
                          <a:effectLst/>
                          <a:latin typeface="Times New Roman"/>
                          <a:ea typeface="Gungsuh"/>
                          <a:cs typeface="Times New Roman"/>
                        </a:rPr>
                        <a:t> </a:t>
                      </a:r>
                      <a:r>
                        <a:rPr lang="en-US" sz="1600" dirty="0" err="1">
                          <a:effectLst/>
                          <a:latin typeface="Times New Roman"/>
                          <a:ea typeface="Gungsuh"/>
                          <a:cs typeface="Times New Roman"/>
                        </a:rPr>
                        <a:t>Jepang</a:t>
                      </a:r>
                      <a:r>
                        <a:rPr lang="en-US" sz="1600" dirty="0">
                          <a:effectLst/>
                          <a:latin typeface="Times New Roman"/>
                          <a:ea typeface="Gungsuh"/>
                          <a:cs typeface="Times New Roman"/>
                        </a:rPr>
                        <a:t>. </a:t>
                      </a:r>
                      <a:r>
                        <a:rPr lang="en-US" sz="1600" dirty="0" err="1">
                          <a:effectLst/>
                          <a:latin typeface="Times New Roman"/>
                          <a:ea typeface="Gungsuh"/>
                          <a:cs typeface="Times New Roman"/>
                        </a:rPr>
                        <a:t>Sedangkan</a:t>
                      </a:r>
                      <a:r>
                        <a:rPr lang="en-US" sz="1600" dirty="0">
                          <a:effectLst/>
                          <a:latin typeface="Times New Roman"/>
                          <a:ea typeface="Gungsuh"/>
                          <a:cs typeface="Times New Roman"/>
                        </a:rPr>
                        <a:t> </a:t>
                      </a:r>
                      <a:r>
                        <a:rPr lang="en-US" sz="1600" dirty="0" err="1">
                          <a:effectLst/>
                          <a:latin typeface="Times New Roman"/>
                          <a:ea typeface="Gungsuh"/>
                          <a:cs typeface="Times New Roman"/>
                        </a:rPr>
                        <a:t>nilai-nilai</a:t>
                      </a:r>
                      <a:r>
                        <a:rPr lang="en-US" sz="1600" dirty="0">
                          <a:effectLst/>
                          <a:latin typeface="Times New Roman"/>
                          <a:ea typeface="Gungsuh"/>
                          <a:cs typeface="Times New Roman"/>
                        </a:rPr>
                        <a:t> </a:t>
                      </a:r>
                      <a:r>
                        <a:rPr lang="en-US" sz="1600" dirty="0" err="1">
                          <a:effectLst/>
                          <a:latin typeface="Times New Roman"/>
                          <a:ea typeface="Gungsuh"/>
                          <a:cs typeface="Times New Roman"/>
                        </a:rPr>
                        <a:t>budaya</a:t>
                      </a:r>
                      <a:r>
                        <a:rPr lang="en-US" sz="1600" dirty="0">
                          <a:effectLst/>
                          <a:latin typeface="Times New Roman"/>
                          <a:ea typeface="Gungsuh"/>
                          <a:cs typeface="Times New Roman"/>
                        </a:rPr>
                        <a:t> Barat </a:t>
                      </a:r>
                      <a:r>
                        <a:rPr lang="en-US" sz="1600" dirty="0" err="1">
                          <a:effectLst/>
                          <a:latin typeface="Times New Roman"/>
                          <a:ea typeface="Gungsuh"/>
                          <a:cs typeface="Times New Roman"/>
                        </a:rPr>
                        <a:t>itu</a:t>
                      </a:r>
                      <a:r>
                        <a:rPr lang="en-US" sz="1600" dirty="0">
                          <a:effectLst/>
                          <a:latin typeface="Times New Roman"/>
                          <a:ea typeface="Gungsuh"/>
                          <a:cs typeface="Times New Roman"/>
                        </a:rPr>
                        <a:t> </a:t>
                      </a:r>
                      <a:r>
                        <a:rPr lang="en-US" sz="1600" dirty="0" err="1">
                          <a:effectLst/>
                          <a:latin typeface="Times New Roman"/>
                          <a:ea typeface="Gungsuh"/>
                          <a:cs typeface="Times New Roman"/>
                        </a:rPr>
                        <a:t>mencakup</a:t>
                      </a:r>
                      <a:r>
                        <a:rPr lang="en-US" sz="1600" dirty="0">
                          <a:effectLst/>
                          <a:latin typeface="Times New Roman"/>
                          <a:ea typeface="Gungsuh"/>
                          <a:cs typeface="Times New Roman"/>
                        </a:rPr>
                        <a:t> </a:t>
                      </a:r>
                      <a:r>
                        <a:rPr lang="en-US" sz="1600" dirty="0" err="1">
                          <a:effectLst/>
                          <a:latin typeface="Times New Roman"/>
                          <a:ea typeface="Gungsuh"/>
                          <a:cs typeface="Times New Roman"/>
                        </a:rPr>
                        <a:t>penghormatan</a:t>
                      </a:r>
                      <a:r>
                        <a:rPr lang="en-US" sz="1600" dirty="0">
                          <a:effectLst/>
                          <a:latin typeface="Times New Roman"/>
                          <a:ea typeface="Gungsuh"/>
                          <a:cs typeface="Times New Roman"/>
                        </a:rPr>
                        <a:t> </a:t>
                      </a:r>
                      <a:r>
                        <a:rPr lang="en-US" sz="1600" dirty="0" err="1">
                          <a:effectLst/>
                          <a:latin typeface="Times New Roman"/>
                          <a:ea typeface="Gungsuh"/>
                          <a:cs typeface="Times New Roman"/>
                        </a:rPr>
                        <a:t>pada</a:t>
                      </a:r>
                      <a:r>
                        <a:rPr lang="en-US" sz="1600" dirty="0">
                          <a:effectLst/>
                          <a:latin typeface="Times New Roman"/>
                          <a:ea typeface="Gungsuh"/>
                          <a:cs typeface="Times New Roman"/>
                        </a:rPr>
                        <a:t> </a:t>
                      </a:r>
                      <a:r>
                        <a:rPr lang="en-US" sz="1600" dirty="0" err="1">
                          <a:effectLst/>
                          <a:latin typeface="Times New Roman"/>
                          <a:ea typeface="Gungsuh"/>
                          <a:cs typeface="Times New Roman"/>
                        </a:rPr>
                        <a:t>individualisme</a:t>
                      </a:r>
                      <a:r>
                        <a:rPr lang="en-US" sz="1600" dirty="0">
                          <a:effectLst/>
                          <a:latin typeface="Times New Roman"/>
                          <a:ea typeface="Gungsuh"/>
                          <a:cs typeface="Times New Roman"/>
                        </a:rPr>
                        <a:t>, </a:t>
                      </a:r>
                      <a:r>
                        <a:rPr lang="en-US" sz="1600" dirty="0" err="1">
                          <a:effectLst/>
                          <a:latin typeface="Times New Roman"/>
                          <a:ea typeface="Gungsuh"/>
                          <a:cs typeface="Times New Roman"/>
                        </a:rPr>
                        <a:t>hak</a:t>
                      </a:r>
                      <a:r>
                        <a:rPr lang="en-US" sz="1600" dirty="0">
                          <a:effectLst/>
                          <a:latin typeface="Times New Roman"/>
                          <a:ea typeface="Gungsuh"/>
                          <a:cs typeface="Times New Roman"/>
                        </a:rPr>
                        <a:t> yang </a:t>
                      </a:r>
                      <a:r>
                        <a:rPr lang="en-US" sz="1600" dirty="0" err="1">
                          <a:effectLst/>
                          <a:latin typeface="Times New Roman"/>
                          <a:ea typeface="Gungsuh"/>
                          <a:cs typeface="Times New Roman"/>
                        </a:rPr>
                        <a:t>sama</a:t>
                      </a:r>
                      <a:r>
                        <a:rPr lang="en-US" sz="1600" dirty="0">
                          <a:effectLst/>
                          <a:latin typeface="Times New Roman"/>
                          <a:ea typeface="Gungsuh"/>
                          <a:cs typeface="Times New Roman"/>
                        </a:rPr>
                        <a:t> </a:t>
                      </a:r>
                      <a:r>
                        <a:rPr lang="en-US" sz="1600" dirty="0" err="1">
                          <a:effectLst/>
                          <a:latin typeface="Times New Roman"/>
                          <a:ea typeface="Gungsuh"/>
                          <a:cs typeface="Times New Roman"/>
                        </a:rPr>
                        <a:t>bagi</a:t>
                      </a:r>
                      <a:r>
                        <a:rPr lang="en-US" sz="1600" dirty="0">
                          <a:effectLst/>
                          <a:latin typeface="Times New Roman"/>
                          <a:ea typeface="Gungsuh"/>
                          <a:cs typeface="Times New Roman"/>
                        </a:rPr>
                        <a:t> </a:t>
                      </a:r>
                      <a:r>
                        <a:rPr lang="en-US" sz="1600" dirty="0" err="1">
                          <a:effectLst/>
                          <a:latin typeface="Times New Roman"/>
                          <a:ea typeface="Gungsuh"/>
                          <a:cs typeface="Times New Roman"/>
                        </a:rPr>
                        <a:t>setiap</a:t>
                      </a:r>
                      <a:r>
                        <a:rPr lang="en-US" sz="1600" dirty="0">
                          <a:effectLst/>
                          <a:latin typeface="Times New Roman"/>
                          <a:ea typeface="Gungsuh"/>
                          <a:cs typeface="Times New Roman"/>
                        </a:rPr>
                        <a:t> </a:t>
                      </a:r>
                      <a:r>
                        <a:rPr lang="en-US" sz="1600" dirty="0" err="1">
                          <a:effectLst/>
                          <a:latin typeface="Times New Roman"/>
                          <a:ea typeface="Gungsuh"/>
                          <a:cs typeface="Times New Roman"/>
                        </a:rPr>
                        <a:t>individu</a:t>
                      </a:r>
                      <a:r>
                        <a:rPr lang="en-US" sz="1600" dirty="0">
                          <a:effectLst/>
                          <a:latin typeface="Times New Roman"/>
                          <a:ea typeface="Gungsuh"/>
                          <a:cs typeface="Times New Roman"/>
                        </a:rPr>
                        <a:t> </a:t>
                      </a:r>
                      <a:r>
                        <a:rPr lang="en-US" sz="1600" dirty="0" err="1">
                          <a:effectLst/>
                          <a:latin typeface="Times New Roman"/>
                          <a:ea typeface="Gungsuh"/>
                          <a:cs typeface="Times New Roman"/>
                        </a:rPr>
                        <a:t>warga</a:t>
                      </a:r>
                      <a:r>
                        <a:rPr lang="en-US" sz="1600" dirty="0">
                          <a:effectLst/>
                          <a:latin typeface="Times New Roman"/>
                          <a:ea typeface="Gungsuh"/>
                          <a:cs typeface="Times New Roman"/>
                        </a:rPr>
                        <a:t> </a:t>
                      </a:r>
                      <a:r>
                        <a:rPr lang="en-US" sz="1600" dirty="0" err="1">
                          <a:effectLst/>
                          <a:latin typeface="Times New Roman"/>
                          <a:ea typeface="Gungsuh"/>
                          <a:cs typeface="Times New Roman"/>
                        </a:rPr>
                        <a:t>negara</a:t>
                      </a:r>
                      <a:r>
                        <a:rPr lang="en-US" sz="1600" dirty="0">
                          <a:effectLst/>
                          <a:latin typeface="Times New Roman"/>
                          <a:ea typeface="Gungsuh"/>
                          <a:cs typeface="Times New Roman"/>
                        </a:rPr>
                        <a:t> </a:t>
                      </a:r>
                      <a:r>
                        <a:rPr lang="en-US" sz="1600" dirty="0" err="1">
                          <a:effectLst/>
                          <a:latin typeface="Times New Roman"/>
                          <a:ea typeface="Gungsuh"/>
                          <a:cs typeface="Times New Roman"/>
                        </a:rPr>
                        <a:t>dalam</a:t>
                      </a:r>
                      <a:r>
                        <a:rPr lang="en-US" sz="1600" dirty="0">
                          <a:effectLst/>
                          <a:latin typeface="Times New Roman"/>
                          <a:ea typeface="Gungsuh"/>
                          <a:cs typeface="Times New Roman"/>
                        </a:rPr>
                        <a:t> </a:t>
                      </a:r>
                      <a:r>
                        <a:rPr lang="en-US" sz="1600" dirty="0" err="1">
                          <a:effectLst/>
                          <a:latin typeface="Times New Roman"/>
                          <a:ea typeface="Gungsuh"/>
                          <a:cs typeface="Times New Roman"/>
                        </a:rPr>
                        <a:t>politik</a:t>
                      </a:r>
                      <a:r>
                        <a:rPr lang="en-US" sz="1600" dirty="0">
                          <a:effectLst/>
                          <a:latin typeface="Times New Roman"/>
                          <a:ea typeface="Gungsuh"/>
                          <a:cs typeface="Times New Roman"/>
                        </a:rPr>
                        <a:t> </a:t>
                      </a:r>
                      <a:r>
                        <a:rPr lang="en-US" sz="1600" dirty="0" err="1">
                          <a:effectLst/>
                          <a:latin typeface="Times New Roman"/>
                          <a:ea typeface="Gungsuh"/>
                          <a:cs typeface="Times New Roman"/>
                        </a:rPr>
                        <a:t>dan</a:t>
                      </a:r>
                      <a:r>
                        <a:rPr lang="en-US" sz="1600" dirty="0">
                          <a:effectLst/>
                          <a:latin typeface="Times New Roman"/>
                          <a:ea typeface="Gungsuh"/>
                          <a:cs typeface="Times New Roman"/>
                        </a:rPr>
                        <a:t> di </a:t>
                      </a:r>
                      <a:r>
                        <a:rPr lang="en-US" sz="1600" dirty="0" err="1">
                          <a:effectLst/>
                          <a:latin typeface="Times New Roman"/>
                          <a:ea typeface="Gungsuh"/>
                          <a:cs typeface="Times New Roman"/>
                        </a:rPr>
                        <a:t>depan</a:t>
                      </a:r>
                      <a:r>
                        <a:rPr lang="en-US" sz="1600" dirty="0">
                          <a:effectLst/>
                          <a:latin typeface="Times New Roman"/>
                          <a:ea typeface="Gungsuh"/>
                          <a:cs typeface="Times New Roman"/>
                        </a:rPr>
                        <a:t> </a:t>
                      </a:r>
                      <a:r>
                        <a:rPr lang="en-US" sz="1600" dirty="0" err="1">
                          <a:effectLst/>
                          <a:latin typeface="Times New Roman"/>
                          <a:ea typeface="Gungsuh"/>
                          <a:cs typeface="Times New Roman"/>
                        </a:rPr>
                        <a:t>hukum</a:t>
                      </a:r>
                      <a:r>
                        <a:rPr lang="en-US" sz="1600" dirty="0">
                          <a:effectLst/>
                          <a:latin typeface="Times New Roman"/>
                          <a:ea typeface="Gungsuh"/>
                          <a:cs typeface="Times New Roman"/>
                        </a:rPr>
                        <a:t>, </a:t>
                      </a:r>
                      <a:r>
                        <a:rPr lang="en-US" sz="1600" dirty="0" err="1">
                          <a:effectLst/>
                          <a:latin typeface="Times New Roman"/>
                          <a:ea typeface="Gungsuh"/>
                          <a:cs typeface="Times New Roman"/>
                        </a:rPr>
                        <a:t>kebebasan</a:t>
                      </a:r>
                      <a:r>
                        <a:rPr lang="en-US" sz="1600" dirty="0">
                          <a:effectLst/>
                          <a:latin typeface="Times New Roman"/>
                          <a:ea typeface="Gungsuh"/>
                          <a:cs typeface="Times New Roman"/>
                        </a:rPr>
                        <a:t> </a:t>
                      </a:r>
                      <a:r>
                        <a:rPr lang="en-US" sz="1600" dirty="0" err="1">
                          <a:effectLst/>
                          <a:latin typeface="Times New Roman"/>
                          <a:ea typeface="Gungsuh"/>
                          <a:cs typeface="Times New Roman"/>
                        </a:rPr>
                        <a:t>individu</a:t>
                      </a:r>
                      <a:r>
                        <a:rPr lang="en-US" sz="1600" dirty="0">
                          <a:effectLst/>
                          <a:latin typeface="Times New Roman"/>
                          <a:ea typeface="Gungsuh"/>
                          <a:cs typeface="Times New Roman"/>
                        </a:rPr>
                        <a:t> (</a:t>
                      </a:r>
                      <a:r>
                        <a:rPr lang="en-US" sz="1600" i="1" dirty="0">
                          <a:effectLst/>
                          <a:latin typeface="Times New Roman"/>
                          <a:ea typeface="Gungsuh"/>
                          <a:cs typeface="Times New Roman"/>
                        </a:rPr>
                        <a:t>liberty</a:t>
                      </a:r>
                      <a:r>
                        <a:rPr lang="en-US" sz="1600" dirty="0">
                          <a:effectLst/>
                          <a:latin typeface="Times New Roman"/>
                          <a:ea typeface="Gungsuh"/>
                          <a:cs typeface="Times New Roman"/>
                        </a:rPr>
                        <a:t>), </a:t>
                      </a:r>
                      <a:r>
                        <a:rPr lang="en-US" sz="1600" dirty="0" err="1">
                          <a:effectLst/>
                          <a:latin typeface="Times New Roman"/>
                          <a:ea typeface="Gungsuh"/>
                          <a:cs typeface="Times New Roman"/>
                        </a:rPr>
                        <a:t>penegakan</a:t>
                      </a:r>
                      <a:r>
                        <a:rPr lang="en-US" sz="1600" dirty="0">
                          <a:effectLst/>
                          <a:latin typeface="Times New Roman"/>
                          <a:ea typeface="Gungsuh"/>
                          <a:cs typeface="Times New Roman"/>
                        </a:rPr>
                        <a:t> </a:t>
                      </a:r>
                      <a:r>
                        <a:rPr lang="en-US" sz="1600" dirty="0" err="1">
                          <a:effectLst/>
                          <a:latin typeface="Times New Roman"/>
                          <a:ea typeface="Gungsuh"/>
                          <a:cs typeface="Times New Roman"/>
                        </a:rPr>
                        <a:t>Hak</a:t>
                      </a:r>
                      <a:r>
                        <a:rPr lang="en-US" sz="1600" dirty="0">
                          <a:effectLst/>
                          <a:latin typeface="Times New Roman"/>
                          <a:ea typeface="Gungsuh"/>
                          <a:cs typeface="Times New Roman"/>
                        </a:rPr>
                        <a:t> </a:t>
                      </a:r>
                      <a:r>
                        <a:rPr lang="en-US" sz="1600" dirty="0" err="1">
                          <a:effectLst/>
                          <a:latin typeface="Times New Roman"/>
                          <a:ea typeface="Gungsuh"/>
                          <a:cs typeface="Times New Roman"/>
                        </a:rPr>
                        <a:t>Asasi</a:t>
                      </a:r>
                      <a:r>
                        <a:rPr lang="en-US" sz="1600" dirty="0">
                          <a:effectLst/>
                          <a:latin typeface="Times New Roman"/>
                          <a:ea typeface="Gungsuh"/>
                          <a:cs typeface="Times New Roman"/>
                        </a:rPr>
                        <a:t> </a:t>
                      </a:r>
                      <a:r>
                        <a:rPr lang="en-US" sz="1600" dirty="0" err="1">
                          <a:effectLst/>
                          <a:latin typeface="Times New Roman"/>
                          <a:ea typeface="Gungsuh"/>
                          <a:cs typeface="Times New Roman"/>
                        </a:rPr>
                        <a:t>Manusia</a:t>
                      </a:r>
                      <a:r>
                        <a:rPr lang="en-US" sz="1600" dirty="0">
                          <a:effectLst/>
                          <a:latin typeface="Times New Roman"/>
                          <a:ea typeface="Gungsuh"/>
                          <a:cs typeface="Times New Roman"/>
                        </a:rPr>
                        <a:t> (HAM) </a:t>
                      </a:r>
                      <a:r>
                        <a:rPr lang="en-US" sz="1600" dirty="0" err="1">
                          <a:effectLst/>
                          <a:latin typeface="Times New Roman"/>
                          <a:ea typeface="Gungsuh"/>
                          <a:cs typeface="Times New Roman"/>
                        </a:rPr>
                        <a:t>dan</a:t>
                      </a:r>
                      <a:r>
                        <a:rPr lang="en-US" sz="1600" dirty="0">
                          <a:effectLst/>
                          <a:latin typeface="Times New Roman"/>
                          <a:ea typeface="Gungsuh"/>
                          <a:cs typeface="Times New Roman"/>
                        </a:rPr>
                        <a:t> </a:t>
                      </a:r>
                      <a:r>
                        <a:rPr lang="en-US" sz="1600" dirty="0" err="1">
                          <a:effectLst/>
                          <a:latin typeface="Times New Roman"/>
                          <a:ea typeface="Gungsuh"/>
                          <a:cs typeface="Times New Roman"/>
                        </a:rPr>
                        <a:t>jaminan</a:t>
                      </a:r>
                      <a:r>
                        <a:rPr lang="en-US" sz="1600" dirty="0">
                          <a:effectLst/>
                          <a:latin typeface="Times New Roman"/>
                          <a:ea typeface="Gungsuh"/>
                          <a:cs typeface="Times New Roman"/>
                        </a:rPr>
                        <a:t> </a:t>
                      </a:r>
                      <a:r>
                        <a:rPr lang="en-US" sz="1600" dirty="0" err="1">
                          <a:effectLst/>
                          <a:latin typeface="Times New Roman"/>
                          <a:ea typeface="Gungsuh"/>
                          <a:cs typeface="Times New Roman"/>
                        </a:rPr>
                        <a:t>bagi</a:t>
                      </a:r>
                      <a:r>
                        <a:rPr lang="en-US" sz="1600" dirty="0">
                          <a:effectLst/>
                          <a:latin typeface="Times New Roman"/>
                          <a:ea typeface="Gungsuh"/>
                          <a:cs typeface="Times New Roman"/>
                        </a:rPr>
                        <a:t> </a:t>
                      </a:r>
                      <a:r>
                        <a:rPr lang="en-US" sz="1600" dirty="0" err="1">
                          <a:effectLst/>
                          <a:latin typeface="Times New Roman"/>
                          <a:ea typeface="Gungsuh"/>
                          <a:cs typeface="Times New Roman"/>
                        </a:rPr>
                        <a:t>setiap</a:t>
                      </a:r>
                      <a:r>
                        <a:rPr lang="en-US" sz="1600" dirty="0">
                          <a:effectLst/>
                          <a:latin typeface="Times New Roman"/>
                          <a:ea typeface="Gungsuh"/>
                          <a:cs typeface="Times New Roman"/>
                        </a:rPr>
                        <a:t> </a:t>
                      </a:r>
                      <a:r>
                        <a:rPr lang="en-US" sz="1600" dirty="0" err="1">
                          <a:effectLst/>
                          <a:latin typeface="Times New Roman"/>
                          <a:ea typeface="Gungsuh"/>
                          <a:cs typeface="Times New Roman"/>
                        </a:rPr>
                        <a:t>warga</a:t>
                      </a:r>
                      <a:r>
                        <a:rPr lang="en-US" sz="1600" dirty="0">
                          <a:effectLst/>
                          <a:latin typeface="Times New Roman"/>
                          <a:ea typeface="Gungsuh"/>
                          <a:cs typeface="Times New Roman"/>
                        </a:rPr>
                        <a:t> </a:t>
                      </a:r>
                      <a:r>
                        <a:rPr lang="en-US" sz="1600" dirty="0" err="1">
                          <a:effectLst/>
                          <a:latin typeface="Times New Roman"/>
                          <a:ea typeface="Gungsuh"/>
                          <a:cs typeface="Times New Roman"/>
                        </a:rPr>
                        <a:t>negara</a:t>
                      </a:r>
                      <a:r>
                        <a:rPr lang="en-US" sz="1600" dirty="0">
                          <a:effectLst/>
                          <a:latin typeface="Times New Roman"/>
                          <a:ea typeface="Gungsuh"/>
                          <a:cs typeface="Times New Roman"/>
                        </a:rPr>
                        <a:t> </a:t>
                      </a:r>
                      <a:r>
                        <a:rPr lang="en-US" sz="1600" dirty="0" err="1">
                          <a:effectLst/>
                          <a:latin typeface="Times New Roman"/>
                          <a:ea typeface="Gungsuh"/>
                          <a:cs typeface="Times New Roman"/>
                        </a:rPr>
                        <a:t>untuk</a:t>
                      </a:r>
                      <a:r>
                        <a:rPr lang="en-US" sz="1600" dirty="0">
                          <a:effectLst/>
                          <a:latin typeface="Times New Roman"/>
                          <a:ea typeface="Gungsuh"/>
                          <a:cs typeface="Times New Roman"/>
                        </a:rPr>
                        <a:t> </a:t>
                      </a:r>
                      <a:r>
                        <a:rPr lang="en-US" sz="1600" dirty="0" err="1">
                          <a:effectLst/>
                          <a:latin typeface="Times New Roman"/>
                          <a:ea typeface="Gungsuh"/>
                          <a:cs typeface="Times New Roman"/>
                        </a:rPr>
                        <a:t>mendapatkan</a:t>
                      </a:r>
                      <a:r>
                        <a:rPr lang="en-US" sz="1600" dirty="0">
                          <a:effectLst/>
                          <a:latin typeface="Times New Roman"/>
                          <a:ea typeface="Gungsuh"/>
                          <a:cs typeface="Times New Roman"/>
                        </a:rPr>
                        <a:t> </a:t>
                      </a:r>
                      <a:r>
                        <a:rPr lang="en-US" sz="1600" dirty="0" err="1">
                          <a:effectLst/>
                          <a:latin typeface="Times New Roman"/>
                          <a:ea typeface="Gungsuh"/>
                          <a:cs typeface="Times New Roman"/>
                        </a:rPr>
                        <a:t>kebahagiaan</a:t>
                      </a:r>
                      <a:r>
                        <a:rPr lang="en-US" sz="1600" dirty="0">
                          <a:effectLst/>
                          <a:latin typeface="Times New Roman"/>
                          <a:ea typeface="Gungsuh"/>
                          <a:cs typeface="Times New Roman"/>
                        </a:rPr>
                        <a:t> (</a:t>
                      </a:r>
                      <a:r>
                        <a:rPr lang="en-US" sz="1600" i="1" dirty="0">
                          <a:effectLst/>
                          <a:latin typeface="Times New Roman"/>
                          <a:ea typeface="Gungsuh"/>
                          <a:cs typeface="Times New Roman"/>
                        </a:rPr>
                        <a:t>pursuit of </a:t>
                      </a:r>
                      <a:r>
                        <a:rPr lang="en-US" sz="1600" i="1" dirty="0" err="1">
                          <a:effectLst/>
                          <a:latin typeface="Times New Roman"/>
                          <a:ea typeface="Gungsuh"/>
                          <a:cs typeface="Times New Roman"/>
                        </a:rPr>
                        <a:t>hapines</a:t>
                      </a:r>
                      <a:r>
                        <a:rPr lang="en-US" sz="1600" dirty="0">
                          <a:effectLst/>
                          <a:latin typeface="Times New Roman"/>
                          <a:ea typeface="Gungsuh"/>
                          <a:cs typeface="Times New Roman"/>
                        </a:rPr>
                        <a:t>), </a:t>
                      </a:r>
                      <a:r>
                        <a:rPr lang="en-US" sz="1600" dirty="0" err="1">
                          <a:effectLst/>
                          <a:latin typeface="Times New Roman"/>
                          <a:ea typeface="Gungsuh"/>
                          <a:cs typeface="Times New Roman"/>
                        </a:rPr>
                        <a:t>serta</a:t>
                      </a:r>
                      <a:r>
                        <a:rPr lang="en-US" sz="1600" dirty="0">
                          <a:effectLst/>
                          <a:latin typeface="Times New Roman"/>
                          <a:ea typeface="Gungsuh"/>
                          <a:cs typeface="Times New Roman"/>
                        </a:rPr>
                        <a:t> </a:t>
                      </a:r>
                      <a:r>
                        <a:rPr lang="en-US" sz="1600" dirty="0" err="1">
                          <a:effectLst/>
                          <a:latin typeface="Times New Roman"/>
                          <a:ea typeface="Gungsuh"/>
                          <a:cs typeface="Times New Roman"/>
                        </a:rPr>
                        <a:t>pemberian</a:t>
                      </a:r>
                      <a:r>
                        <a:rPr lang="en-US" sz="1600" dirty="0">
                          <a:effectLst/>
                          <a:latin typeface="Times New Roman"/>
                          <a:ea typeface="Gungsuh"/>
                          <a:cs typeface="Times New Roman"/>
                        </a:rPr>
                        <a:t> </a:t>
                      </a:r>
                      <a:r>
                        <a:rPr lang="en-US" sz="1600" dirty="0" err="1">
                          <a:effectLst/>
                          <a:latin typeface="Times New Roman"/>
                          <a:ea typeface="Gungsuh"/>
                          <a:cs typeface="Times New Roman"/>
                        </a:rPr>
                        <a:t>kesejahteraan</a:t>
                      </a:r>
                      <a:r>
                        <a:rPr lang="en-US" sz="1600" dirty="0">
                          <a:effectLst/>
                          <a:latin typeface="Times New Roman"/>
                          <a:ea typeface="Gungsuh"/>
                          <a:cs typeface="Times New Roman"/>
                        </a:rPr>
                        <a:t> </a:t>
                      </a:r>
                      <a:r>
                        <a:rPr lang="en-US" sz="1600" dirty="0" err="1">
                          <a:effectLst/>
                          <a:latin typeface="Times New Roman"/>
                          <a:ea typeface="Gungsuh"/>
                          <a:cs typeface="Times New Roman"/>
                        </a:rPr>
                        <a:t>bagi</a:t>
                      </a:r>
                      <a:r>
                        <a:rPr lang="en-US" sz="1600" dirty="0">
                          <a:effectLst/>
                          <a:latin typeface="Times New Roman"/>
                          <a:ea typeface="Gungsuh"/>
                          <a:cs typeface="Times New Roman"/>
                        </a:rPr>
                        <a:t> </a:t>
                      </a:r>
                      <a:r>
                        <a:rPr lang="en-US" sz="1600" dirty="0" err="1">
                          <a:effectLst/>
                          <a:latin typeface="Times New Roman"/>
                          <a:ea typeface="Gungsuh"/>
                          <a:cs typeface="Times New Roman"/>
                        </a:rPr>
                        <a:t>publik</a:t>
                      </a:r>
                      <a:r>
                        <a:rPr lang="en-US" sz="1600" dirty="0">
                          <a:effectLst/>
                          <a:latin typeface="Times New Roman"/>
                          <a:ea typeface="Gungsuh"/>
                          <a:cs typeface="Times New Roman"/>
                        </a:rPr>
                        <a:t>.</a:t>
                      </a:r>
                      <a:endParaRPr lang="id-ID" sz="16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04724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extLst>
      <p:ext uri="{BB962C8B-B14F-4D97-AF65-F5344CB8AC3E}">
        <p14:creationId xmlns:p14="http://schemas.microsoft.com/office/powerpoint/2010/main" val="1825910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a:t>
            </a:r>
            <a:r>
              <a:rPr lang="id-ID" dirty="0" smtClean="0"/>
              <a:t>Negara</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437289847"/>
              </p:ext>
            </p:extLst>
          </p:nvPr>
        </p:nvGraphicFramePr>
        <p:xfrm>
          <a:off x="612775" y="1600200"/>
          <a:ext cx="8153400" cy="5017199"/>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400" dirty="0">
                          <a:effectLst/>
                          <a:latin typeface="Times New Roman"/>
                          <a:ea typeface="Batang"/>
                          <a:cs typeface="Times New Roman"/>
                        </a:rPr>
                        <a:t>Malaysia memperoleh kemerdekaannya dari Inggris pada tahun 1957. Malaysia adalah negara yang menganut sistem dan bentuk negara federal dengan monarki konstitusional.</a:t>
                      </a:r>
                      <a:r>
                        <a:rPr lang="de-DE" sz="1400" dirty="0">
                          <a:effectLst/>
                          <a:latin typeface="Times New Roman"/>
                          <a:ea typeface="Times New Roman"/>
                          <a:cs typeface="Times New Roman"/>
                        </a:rPr>
                        <a:t> </a:t>
                      </a:r>
                      <a:r>
                        <a:rPr lang="en-US" sz="1400" dirty="0" err="1">
                          <a:effectLst/>
                          <a:latin typeface="Times New Roman"/>
                          <a:ea typeface="Times New Roman"/>
                          <a:cs typeface="Times New Roman"/>
                        </a:rPr>
                        <a:t>Dalam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federal Malaysia, </a:t>
                      </a:r>
                      <a:r>
                        <a:rPr lang="en-US" sz="1400" dirty="0" err="1">
                          <a:effectLst/>
                          <a:latin typeface="Times New Roman"/>
                          <a:ea typeface="Times New Roman"/>
                          <a:cs typeface="Times New Roman"/>
                        </a:rPr>
                        <a:t>terdapat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pembagian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kekuasaan</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jelas</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terkait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relasi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t>
                      </a:r>
                      <a:r>
                        <a:rPr lang="en-US" sz="1400" dirty="0">
                          <a:effectLst/>
                          <a:latin typeface="Times New Roman"/>
                          <a:ea typeface="Times New Roman"/>
                          <a:cs typeface="Times New Roman"/>
                        </a:rPr>
                        <a:t> federal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bagian</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err="1">
                          <a:effectLst/>
                          <a:latin typeface="Times New Roman"/>
                          <a:ea typeface="Times New Roman"/>
                          <a:cs typeface="Times New Roman"/>
                        </a:rPr>
                        <a:t>Singapura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menjadi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merdeka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nama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resmi</a:t>
                      </a:r>
                      <a:r>
                        <a:rPr lang="en-US" sz="1400" i="1" dirty="0">
                          <a:effectLst/>
                          <a:latin typeface="Times New Roman"/>
                          <a:ea typeface="Times New Roman"/>
                          <a:cs typeface="Times New Roman"/>
                        </a:rPr>
                        <a:t> Republic  of  Singapore</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kesatuan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pada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tanggal</a:t>
                      </a:r>
                      <a:r>
                        <a:rPr lang="en-US" sz="1400" dirty="0">
                          <a:effectLst/>
                          <a:latin typeface="Times New Roman"/>
                          <a:ea typeface="Times New Roman"/>
                          <a:cs typeface="Times New Roman"/>
                        </a:rPr>
                        <a:t> 9 </a:t>
                      </a:r>
                      <a:r>
                        <a:rPr lang="en-US" sz="1400" dirty="0" err="1">
                          <a:effectLst/>
                          <a:latin typeface="Times New Roman"/>
                          <a:ea typeface="Times New Roman"/>
                          <a:cs typeface="Times New Roman"/>
                        </a:rPr>
                        <a:t>Agustus</a:t>
                      </a:r>
                      <a:r>
                        <a:rPr lang="en-US" sz="1400" dirty="0">
                          <a:effectLst/>
                          <a:latin typeface="Times New Roman"/>
                          <a:ea typeface="Times New Roman"/>
                          <a:cs typeface="Times New Roman"/>
                        </a:rPr>
                        <a:t> 1965. </a:t>
                      </a:r>
                      <a:r>
                        <a:rPr lang="en-US" sz="1400" dirty="0" err="1">
                          <a:effectLst/>
                          <a:latin typeface="Times New Roman"/>
                          <a:ea typeface="Times New Roman"/>
                          <a:cs typeface="Times New Roman"/>
                        </a:rPr>
                        <a:t>Singapura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tidak</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mengenal</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lokal</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diberi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kewenangan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seperti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provinsi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Namun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secara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administratif</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wilayah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Singapura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terbagi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menjadi</a:t>
                      </a:r>
                      <a:r>
                        <a:rPr lang="en-US" sz="1400" dirty="0">
                          <a:effectLst/>
                          <a:latin typeface="Times New Roman"/>
                          <a:ea typeface="Times New Roman"/>
                          <a:cs typeface="Times New Roman"/>
                        </a:rPr>
                        <a:t> 5 </a:t>
                      </a:r>
                      <a:r>
                        <a:rPr lang="en-US" sz="1400" i="1" dirty="0">
                          <a:effectLst/>
                          <a:latin typeface="Times New Roman"/>
                          <a:ea typeface="Times New Roman"/>
                          <a:cs typeface="Times New Roman"/>
                        </a:rPr>
                        <a:t>region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dalam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satuan</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disebut</a:t>
                      </a:r>
                      <a:r>
                        <a:rPr lang="en-US" sz="1400" dirty="0">
                          <a:effectLst/>
                          <a:latin typeface="Times New Roman"/>
                          <a:ea typeface="Times New Roman"/>
                          <a:cs typeface="Times New Roman"/>
                        </a:rPr>
                        <a:t> </a:t>
                      </a:r>
                      <a:r>
                        <a:rPr lang="en-US" sz="1400" i="1" dirty="0">
                          <a:effectLst/>
                          <a:latin typeface="Times New Roman"/>
                          <a:ea typeface="Times New Roman"/>
                          <a:cs typeface="Times New Roman"/>
                        </a:rPr>
                        <a:t>Community Development Council</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err="1">
                          <a:effectLst/>
                          <a:latin typeface="Times New Roman"/>
                          <a:ea typeface="Times New Roman"/>
                          <a:cs typeface="Times New Roman"/>
                        </a:rPr>
                        <a:t>Sebelumnya</a:t>
                      </a:r>
                      <a:r>
                        <a:rPr lang="en-US" sz="1400" dirty="0">
                          <a:effectLst/>
                          <a:latin typeface="Times New Roman"/>
                          <a:ea typeface="Times New Roman"/>
                          <a:cs typeface="Times New Roman"/>
                        </a:rPr>
                        <a:t>, Thailand </a:t>
                      </a:r>
                      <a:r>
                        <a:rPr lang="en-US" sz="1400" dirty="0" err="1">
                          <a:effectLst/>
                          <a:latin typeface="Times New Roman"/>
                          <a:ea typeface="Times New Roman"/>
                          <a:cs typeface="Times New Roman"/>
                        </a:rPr>
                        <a:t>dikenal</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nama</a:t>
                      </a:r>
                      <a:r>
                        <a:rPr lang="en-US" sz="1400" dirty="0">
                          <a:effectLst/>
                          <a:latin typeface="Times New Roman"/>
                          <a:ea typeface="Times New Roman"/>
                          <a:cs typeface="Times New Roman"/>
                        </a:rPr>
                        <a:t> Siam yang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monarki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absolut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Sejak</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tahun</a:t>
                      </a:r>
                      <a:r>
                        <a:rPr lang="en-US" sz="1400" dirty="0">
                          <a:effectLst/>
                          <a:latin typeface="Times New Roman"/>
                          <a:ea typeface="Times New Roman"/>
                          <a:cs typeface="Times New Roman"/>
                        </a:rPr>
                        <a:t> 1939 </a:t>
                      </a:r>
                      <a:r>
                        <a:rPr lang="en-US" sz="1400" dirty="0" err="1">
                          <a:effectLst/>
                          <a:latin typeface="Times New Roman"/>
                          <a:ea typeface="Times New Roman"/>
                          <a:cs typeface="Times New Roman"/>
                        </a:rPr>
                        <a:t>dirubah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menjadi</a:t>
                      </a:r>
                      <a:r>
                        <a:rPr lang="en-US" sz="1400" dirty="0">
                          <a:effectLst/>
                          <a:latin typeface="Times New Roman"/>
                          <a:ea typeface="Times New Roman"/>
                          <a:cs typeface="Times New Roman"/>
                        </a:rPr>
                        <a:t> </a:t>
                      </a:r>
                      <a:r>
                        <a:rPr lang="en-US" sz="1400" i="1" dirty="0">
                          <a:effectLst/>
                          <a:latin typeface="Times New Roman"/>
                          <a:ea typeface="Times New Roman"/>
                          <a:cs typeface="Times New Roman"/>
                        </a:rPr>
                        <a:t>Kingdom of Thailand</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berbentuk</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kesatuan</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monarki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konstitusional</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setelah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terjadi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gelombang</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revolusi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tidak</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berdarah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pada</a:t>
                      </a:r>
                      <a:r>
                        <a:rPr lang="en-US" sz="1400" dirty="0">
                          <a:effectLst/>
                          <a:latin typeface="Times New Roman"/>
                          <a:ea typeface="Times New Roman"/>
                          <a:cs typeface="Times New Roman"/>
                        </a:rPr>
                        <a:t> 1932. </a:t>
                      </a:r>
                      <a:r>
                        <a:rPr lang="en-US" sz="1400" dirty="0" err="1">
                          <a:effectLst/>
                          <a:latin typeface="Times New Roman"/>
                          <a:ea typeface="Times New Roman"/>
                          <a:cs typeface="Times New Roman"/>
                        </a:rPr>
                        <a:t>Struktur</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Thailand </a:t>
                      </a:r>
                      <a:r>
                        <a:rPr lang="en-US" sz="1400" dirty="0" err="1">
                          <a:effectLst/>
                          <a:latin typeface="Times New Roman"/>
                          <a:ea typeface="Times New Roman"/>
                          <a:cs typeface="Times New Roman"/>
                        </a:rPr>
                        <a:t>terdiri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dari</a:t>
                      </a:r>
                      <a:r>
                        <a:rPr lang="en-US" sz="1400" dirty="0">
                          <a:effectLst/>
                          <a:latin typeface="Times New Roman"/>
                          <a:ea typeface="Times New Roman"/>
                          <a:cs typeface="Times New Roman"/>
                        </a:rPr>
                        <a:t> 77 </a:t>
                      </a:r>
                      <a:r>
                        <a:rPr lang="en-US" sz="1400" dirty="0" err="1">
                          <a:effectLst/>
                          <a:latin typeface="Times New Roman"/>
                          <a:ea typeface="Times New Roman"/>
                          <a:cs typeface="Times New Roman"/>
                        </a:rPr>
                        <a:t>provinsi</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disebut</a:t>
                      </a:r>
                      <a:r>
                        <a:rPr lang="en-US" sz="1400" dirty="0">
                          <a:effectLst/>
                          <a:latin typeface="Times New Roman"/>
                          <a:ea typeface="Times New Roman"/>
                          <a:cs typeface="Times New Roman"/>
                        </a:rPr>
                        <a:t> </a:t>
                      </a:r>
                      <a:r>
                        <a:rPr lang="en-US" sz="1400" i="1" dirty="0" err="1">
                          <a:effectLst/>
                          <a:latin typeface="Times New Roman"/>
                          <a:ea typeface="Times New Roman"/>
                          <a:cs typeface="Times New Roman"/>
                        </a:rPr>
                        <a:t>Changwat</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diatur</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dalam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sentralisasi</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a:effectLst/>
                          <a:latin typeface="Times New Roman"/>
                          <a:ea typeface="Times New Roman"/>
                          <a:cs typeface="Times New Roman"/>
                        </a:rPr>
                        <a:t>Filipina </a:t>
                      </a:r>
                      <a:r>
                        <a:rPr lang="en-US" sz="1400" dirty="0" err="1">
                          <a:effectLst/>
                          <a:latin typeface="Times New Roman"/>
                          <a:ea typeface="Times New Roman"/>
                          <a:cs typeface="Times New Roman"/>
                        </a:rPr>
                        <a:t>adalah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kesatuan</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republik</a:t>
                      </a:r>
                      <a:r>
                        <a:rPr lang="en-US" sz="1400" dirty="0">
                          <a:effectLst/>
                          <a:latin typeface="Times New Roman"/>
                          <a:ea typeface="Times New Roman"/>
                          <a:cs typeface="Times New Roman"/>
                        </a:rPr>
                        <a:t>. Filipina </a:t>
                      </a:r>
                      <a:r>
                        <a:rPr lang="en-US" sz="1400" dirty="0" err="1">
                          <a:effectLst/>
                          <a:latin typeface="Times New Roman"/>
                          <a:ea typeface="Times New Roman"/>
                          <a:cs typeface="Times New Roman"/>
                        </a:rPr>
                        <a:t>baru</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menjadi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merdeka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pada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tahun</a:t>
                      </a:r>
                      <a:r>
                        <a:rPr lang="en-US" sz="1400" dirty="0">
                          <a:effectLst/>
                          <a:latin typeface="Times New Roman"/>
                          <a:ea typeface="Times New Roman"/>
                          <a:cs typeface="Times New Roman"/>
                        </a:rPr>
                        <a:t> 1946 </a:t>
                      </a:r>
                      <a:r>
                        <a:rPr lang="en-US" sz="1400" dirty="0" err="1">
                          <a:effectLst/>
                          <a:latin typeface="Times New Roman"/>
                          <a:ea typeface="Times New Roman"/>
                          <a:cs typeface="Times New Roman"/>
                        </a:rPr>
                        <a:t>setelah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dilepaskan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Amerika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Serikat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sebagai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jajahan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Berdasarkan</a:t>
                      </a:r>
                      <a:r>
                        <a:rPr lang="en-US" sz="1400" dirty="0">
                          <a:effectLst/>
                          <a:latin typeface="Times New Roman"/>
                          <a:ea typeface="Times New Roman"/>
                          <a:cs typeface="Times New Roman"/>
                        </a:rPr>
                        <a:t> UU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Daerah 1991, </a:t>
                      </a:r>
                      <a:r>
                        <a:rPr lang="en-US" sz="1400" dirty="0" err="1">
                          <a:effectLst/>
                          <a:latin typeface="Times New Roman"/>
                          <a:ea typeface="Times New Roman"/>
                          <a:cs typeface="Times New Roman"/>
                        </a:rPr>
                        <a:t>hubungan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pusat-daerah</a:t>
                      </a:r>
                      <a:r>
                        <a:rPr lang="en-US" sz="1400" dirty="0">
                          <a:effectLst/>
                          <a:latin typeface="Times New Roman"/>
                          <a:ea typeface="Times New Roman"/>
                          <a:cs typeface="Times New Roman"/>
                        </a:rPr>
                        <a:t> di Filipina </a:t>
                      </a:r>
                      <a:r>
                        <a:rPr lang="en-US" sz="1400" dirty="0" err="1">
                          <a:effectLst/>
                          <a:latin typeface="Times New Roman"/>
                          <a:ea typeface="Times New Roman"/>
                          <a:cs typeface="Times New Roman"/>
                        </a:rPr>
                        <a:t>dijalankan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desentralisasi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otonomi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luas</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beberapa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daerah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mendapatkan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otonomi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khusus</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913918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121247013"/>
              </p:ext>
            </p:extLst>
          </p:nvPr>
        </p:nvGraphicFramePr>
        <p:xfrm>
          <a:off x="323527" y="1600200"/>
          <a:ext cx="8640960" cy="5528852"/>
        </p:xfrm>
        <a:graphic>
          <a:graphicData uri="http://schemas.openxmlformats.org/drawingml/2006/table">
            <a:tbl>
              <a:tblPr firstRow="1" bandRow="1">
                <a:tableStyleId>{5C22544A-7EE6-4342-B048-85BDC9FD1C3A}</a:tableStyleId>
              </a:tblPr>
              <a:tblGrid>
                <a:gridCol w="2160240"/>
                <a:gridCol w="2160240"/>
                <a:gridCol w="2160240"/>
                <a:gridCol w="2160240"/>
              </a:tblGrid>
              <a:tr h="376208">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1173459">
                <a:tc>
                  <a:txBody>
                    <a:bodyPr/>
                    <a:lstStyle/>
                    <a:p>
                      <a:pPr algn="just">
                        <a:lnSpc>
                          <a:spcPct val="115000"/>
                        </a:lnSpc>
                        <a:spcAft>
                          <a:spcPts val="0"/>
                        </a:spcAft>
                      </a:pPr>
                      <a:r>
                        <a:rPr lang="en-US" sz="1400" dirty="0" err="1">
                          <a:effectLst/>
                          <a:latin typeface="Times New Roman"/>
                          <a:ea typeface="Times New Roman"/>
                          <a:cs typeface="Times New Roman"/>
                        </a:rPr>
                        <a:t>Monarki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konstitusional</a:t>
                      </a:r>
                      <a:r>
                        <a:rPr lang="en-US" sz="1400" dirty="0">
                          <a:effectLst/>
                          <a:latin typeface="Times New Roman"/>
                          <a:ea typeface="Times New Roman"/>
                          <a:cs typeface="Times New Roman"/>
                        </a:rPr>
                        <a:t> Malaysia </a:t>
                      </a:r>
                      <a:r>
                        <a:rPr lang="en-US" sz="1400" dirty="0" err="1">
                          <a:effectLst/>
                          <a:latin typeface="Times New Roman"/>
                          <a:ea typeface="Times New Roman"/>
                          <a:cs typeface="Times New Roman"/>
                        </a:rPr>
                        <a:t>saat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ini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dikombinasikan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demokrasi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perwakilan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parlementer</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err="1">
                          <a:effectLst/>
                          <a:latin typeface="Times New Roman"/>
                          <a:ea typeface="Times New Roman"/>
                          <a:cs typeface="Times New Roman"/>
                        </a:rPr>
                        <a:t>Singapura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demokrasi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parlementer</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Kepala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dijabat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Perdana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a:effectLst/>
                          <a:latin typeface="Times New Roman"/>
                          <a:ea typeface="Times New Roman"/>
                          <a:cs typeface="Times New Roman"/>
                        </a:rPr>
                        <a:t>Thailand adalah negara yang menganut sistem pemerintahan demokrasi parlementer. Kepala negara berada di tangan raja dan kepala pemerintahan berada di tangan Perdana Menteri</a:t>
                      </a:r>
                      <a:endParaRPr lang="id-ID" sz="14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a:effectLst/>
                          <a:latin typeface="Times New Roman"/>
                          <a:ea typeface="Times New Roman"/>
                          <a:cs typeface="Times New Roman"/>
                        </a:rPr>
                        <a:t>Filipina </a:t>
                      </a:r>
                      <a:r>
                        <a:rPr lang="en-US" sz="1400" dirty="0" err="1">
                          <a:effectLst/>
                          <a:latin typeface="Times New Roman"/>
                          <a:ea typeface="Times New Roman"/>
                          <a:cs typeface="Times New Roman"/>
                        </a:rPr>
                        <a:t>adalah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menganut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sistem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presidensial</a:t>
                      </a:r>
                      <a:r>
                        <a:rPr lang="en-US" sz="1400" dirty="0">
                          <a:effectLst/>
                          <a:latin typeface="Times New Roman"/>
                          <a:ea typeface="Times New Roman"/>
                          <a:cs typeface="Times New Roman"/>
                        </a:rPr>
                        <a:t>. Di </a:t>
                      </a:r>
                      <a:r>
                        <a:rPr lang="en-US" sz="1400" dirty="0" err="1">
                          <a:effectLst/>
                          <a:latin typeface="Times New Roman"/>
                          <a:ea typeface="Times New Roman"/>
                          <a:cs typeface="Times New Roman"/>
                        </a:rPr>
                        <a:t>mana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bertindak</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sebagai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kepala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negara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sekaligus</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sebagai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kepala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r>
              <a:tr h="2151341">
                <a:tc>
                  <a:txBody>
                    <a:bodyPr/>
                    <a:lstStyle/>
                    <a:p>
                      <a:pPr algn="just">
                        <a:lnSpc>
                          <a:spcPct val="115000"/>
                        </a:lnSpc>
                        <a:spcAft>
                          <a:spcPts val="0"/>
                        </a:spcAft>
                      </a:pPr>
                      <a:r>
                        <a:rPr lang="en-US" sz="1400">
                          <a:effectLst/>
                          <a:latin typeface="Times New Roman"/>
                          <a:ea typeface="Times New Roman"/>
                          <a:cs typeface="Times New Roman"/>
                        </a:rPr>
                        <a:t>Kekuasaan eksekutif ada dipundak </a:t>
                      </a:r>
                      <a:r>
                        <a:rPr lang="en-US" sz="1400" i="1">
                          <a:effectLst/>
                          <a:latin typeface="Times New Roman"/>
                          <a:ea typeface="Times New Roman"/>
                          <a:cs typeface="Times New Roman"/>
                        </a:rPr>
                        <a:t>Yang di-Pertuan Agong </a:t>
                      </a:r>
                      <a:r>
                        <a:rPr lang="en-US" sz="1400">
                          <a:effectLst/>
                          <a:latin typeface="Times New Roman"/>
                          <a:ea typeface="Times New Roman"/>
                          <a:cs typeface="Times New Roman"/>
                        </a:rPr>
                        <a:t>sebagai kepala negara maupun sebagai kepala pemerintahan. Sebagai kepala negara, Yang Dipertuan Agong memiliki hak prerogratif. Namun, kendali kekuasaan pemerintahan berada di tangan kabinet yang dipimpin oleh Perdana Menteri.</a:t>
                      </a:r>
                      <a:endParaRPr lang="id-ID" sz="14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de-DE" sz="1400" dirty="0">
                          <a:effectLst/>
                          <a:latin typeface="Times New Roman"/>
                          <a:ea typeface="Batang"/>
                          <a:cs typeface="Times New Roman"/>
                        </a:rPr>
                        <a:t>Kekuasaan eksekutif berada di tangan Presiden dan dijalankan oleh Kabinet yang dipimpin oleh Perdana Menteri. Namun, keberadaan presiden hanya simbolik semata dan memiliki kekuasaan yang terbatas dalam pemerintahan. Sedangkan Perdana Menteri memiliki kekuasaan yang penuh terhadap pemerintahan dan kabinet.</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err="1">
                          <a:effectLst/>
                          <a:latin typeface="Times New Roman"/>
                          <a:ea typeface="Times New Roman"/>
                          <a:cs typeface="Times New Roman"/>
                        </a:rPr>
                        <a:t>Lembaga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eksekutif</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dipimpin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Perdana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dipilih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Kamar</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Rendah</a:t>
                      </a:r>
                      <a:r>
                        <a:rPr lang="en-US" sz="1400" dirty="0">
                          <a:effectLst/>
                          <a:latin typeface="Times New Roman"/>
                          <a:ea typeface="Times New Roman"/>
                          <a:cs typeface="Times New Roman"/>
                        </a:rPr>
                        <a:t> di </a:t>
                      </a:r>
                      <a:r>
                        <a:rPr lang="en-US" sz="1400" dirty="0" err="1">
                          <a:effectLst/>
                          <a:latin typeface="Times New Roman"/>
                          <a:ea typeface="Times New Roman"/>
                          <a:cs typeface="Times New Roman"/>
                        </a:rPr>
                        <a:t>Majelis</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Nasional</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diangkat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Raja. Di </a:t>
                      </a:r>
                      <a:r>
                        <a:rPr lang="en-US" sz="1400" dirty="0" err="1">
                          <a:effectLst/>
                          <a:latin typeface="Times New Roman"/>
                          <a:ea typeface="Times New Roman"/>
                          <a:cs typeface="Times New Roman"/>
                        </a:rPr>
                        <a:t>Kabinet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Perdana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dibantu</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anggota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kabinet</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terdiri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Deputi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Perdana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dipilih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Perdana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Menteri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diangkat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Raja.</a:t>
                      </a:r>
                      <a:endParaRPr lang="id-ID" sz="14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400" dirty="0" err="1">
                          <a:effectLst/>
                          <a:latin typeface="Times New Roman"/>
                          <a:ea typeface="Times New Roman"/>
                          <a:cs typeface="Times New Roman"/>
                        </a:rPr>
                        <a:t>Kekuasaan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eksekutif</a:t>
                      </a:r>
                      <a:r>
                        <a:rPr lang="en-US" sz="1400" dirty="0">
                          <a:effectLst/>
                          <a:latin typeface="Times New Roman"/>
                          <a:ea typeface="Times New Roman"/>
                          <a:cs typeface="Times New Roman"/>
                        </a:rPr>
                        <a:t> di Filipina </a:t>
                      </a:r>
                      <a:r>
                        <a:rPr lang="en-US" sz="1400" dirty="0" err="1">
                          <a:effectLst/>
                          <a:latin typeface="Times New Roman"/>
                          <a:ea typeface="Times New Roman"/>
                          <a:cs typeface="Times New Roman"/>
                        </a:rPr>
                        <a:t>berada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pada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dalam</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menjalankan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tugas</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pemerintahan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dibantu</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oleh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wakil</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presiden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para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anggota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kabinet</a:t>
                      </a:r>
                      <a:r>
                        <a:rPr lang="en-US" sz="1400" dirty="0">
                          <a:effectLst/>
                          <a:latin typeface="Times New Roman"/>
                          <a:ea typeface="Times New Roman"/>
                          <a:cs typeface="Times New Roman"/>
                        </a:rPr>
                        <a:t> yang </a:t>
                      </a:r>
                      <a:r>
                        <a:rPr lang="en-US" sz="1400" dirty="0" err="1">
                          <a:effectLst/>
                          <a:latin typeface="Times New Roman"/>
                          <a:ea typeface="Times New Roman"/>
                          <a:cs typeface="Times New Roman"/>
                        </a:rPr>
                        <a:t>berjumlah</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sekitar</a:t>
                      </a:r>
                      <a:r>
                        <a:rPr lang="en-US" sz="1400" dirty="0">
                          <a:effectLst/>
                          <a:latin typeface="Times New Roman"/>
                          <a:ea typeface="Times New Roman"/>
                          <a:cs typeface="Times New Roman"/>
                        </a:rPr>
                        <a:t> 22 orang, yang </a:t>
                      </a:r>
                      <a:r>
                        <a:rPr lang="en-US" sz="1400" dirty="0" err="1">
                          <a:effectLst/>
                          <a:latin typeface="Times New Roman"/>
                          <a:ea typeface="Times New Roman"/>
                          <a:cs typeface="Times New Roman"/>
                        </a:rPr>
                        <a:t>merupakan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kepala</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dari</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kementerian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atau</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departemen-departemen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setingkat</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dengan</a:t>
                      </a:r>
                      <a:r>
                        <a:rPr lang="en-US" sz="1400" dirty="0">
                          <a:effectLst/>
                          <a:latin typeface="Times New Roman"/>
                          <a:ea typeface="Times New Roman"/>
                          <a:cs typeface="Times New Roman"/>
                        </a:rPr>
                        <a:t> </a:t>
                      </a:r>
                      <a:r>
                        <a:rPr lang="en-US" sz="1400" dirty="0" err="1">
                          <a:effectLst/>
                          <a:latin typeface="Times New Roman"/>
                          <a:ea typeface="Times New Roman"/>
                          <a:cs typeface="Times New Roman"/>
                        </a:rPr>
                        <a:t>kementerian</a:t>
                      </a:r>
                      <a:r>
                        <a:rPr lang="en-US" sz="1400" dirty="0">
                          <a:effectLst/>
                          <a:latin typeface="Times New Roman"/>
                          <a:ea typeface="Times New Roman"/>
                          <a:cs typeface="Times New Roman"/>
                        </a:rPr>
                        <a:t>.</a:t>
                      </a:r>
                      <a:endParaRPr lang="id-ID" sz="14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40137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11121973"/>
              </p:ext>
            </p:extLst>
          </p:nvPr>
        </p:nvGraphicFramePr>
        <p:xfrm>
          <a:off x="612775" y="1600200"/>
          <a:ext cx="8153400" cy="4839716"/>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600" dirty="0">
                          <a:effectLst/>
                          <a:latin typeface="Times New Roman"/>
                          <a:ea typeface="Batang"/>
                          <a:cs typeface="Times New Roman"/>
                        </a:rPr>
                        <a:t>Kekuasaan legislatif berada di tangan parlemen yang menganut sistem bikameral, terdiri dari Dewan Rakyat (222 kursi dengan masa jabatan 5 tahun) dan Dewan Negara (70 kursi dengan masa jabatan 3 tahun).</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legislatif</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Singapura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diberikan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kepada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Legislatur</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terdiri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Presiden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Parlemen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Parlemen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Singapura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unicameral</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Parlemen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Singapura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terdiri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anggota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konstituensi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non-</a:t>
                      </a:r>
                      <a:r>
                        <a:rPr lang="en-US" sz="1600" dirty="0" err="1">
                          <a:effectLst/>
                          <a:latin typeface="Times New Roman"/>
                          <a:ea typeface="Times New Roman"/>
                          <a:cs typeface="Times New Roman"/>
                        </a:rPr>
                        <a:t>konstituensi</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menjabat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selama</a:t>
                      </a:r>
                      <a:r>
                        <a:rPr lang="en-US" sz="1600" dirty="0">
                          <a:effectLst/>
                          <a:latin typeface="Times New Roman"/>
                          <a:ea typeface="Times New Roman"/>
                          <a:cs typeface="Times New Roman"/>
                        </a:rPr>
                        <a:t> 5 </a:t>
                      </a:r>
                      <a:r>
                        <a:rPr lang="en-US" sz="1600" dirty="0" err="1">
                          <a:effectLst/>
                          <a:latin typeface="Times New Roman"/>
                          <a:ea typeface="Times New Roman"/>
                          <a:cs typeface="Times New Roman"/>
                        </a:rPr>
                        <a:t>tahun</a:t>
                      </a:r>
                      <a:r>
                        <a:rPr lang="en-US" sz="1600" dirty="0">
                          <a:effectLst/>
                          <a:latin typeface="Times New Roman"/>
                          <a:ea typeface="Times New Roman"/>
                          <a:cs typeface="Times New Roman"/>
                        </a:rPr>
                        <a:t>.  </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legislatif</a:t>
                      </a:r>
                      <a:r>
                        <a:rPr lang="en-US" sz="1600" dirty="0">
                          <a:effectLst/>
                          <a:latin typeface="Times New Roman"/>
                          <a:ea typeface="Times New Roman"/>
                          <a:cs typeface="Times New Roman"/>
                        </a:rPr>
                        <a:t> di Thailand </a:t>
                      </a:r>
                      <a:r>
                        <a:rPr lang="en-US" sz="1600" dirty="0" err="1">
                          <a:effectLst/>
                          <a:latin typeface="Times New Roman"/>
                          <a:ea typeface="Times New Roman"/>
                          <a:cs typeface="Times New Roman"/>
                        </a:rPr>
                        <a:t>diberikan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pada</a:t>
                      </a:r>
                      <a:r>
                        <a:rPr lang="en-US" sz="1600" dirty="0">
                          <a:effectLst/>
                          <a:latin typeface="Times New Roman"/>
                          <a:ea typeface="Times New Roman"/>
                          <a:cs typeface="Times New Roman"/>
                        </a:rPr>
                        <a:t> Raja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Majelis</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Nasional</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mengikuti</a:t>
                      </a:r>
                      <a:r>
                        <a:rPr lang="en-US" sz="1600" dirty="0">
                          <a:effectLst/>
                          <a:latin typeface="Times New Roman"/>
                          <a:ea typeface="Times New Roman"/>
                          <a:cs typeface="Times New Roman"/>
                        </a:rPr>
                        <a:t> model </a:t>
                      </a:r>
                      <a:r>
                        <a:rPr lang="en-US" sz="1600" dirty="0" err="1">
                          <a:effectLst/>
                          <a:latin typeface="Times New Roman"/>
                          <a:ea typeface="Times New Roman"/>
                          <a:cs typeface="Times New Roman"/>
                        </a:rPr>
                        <a:t>dari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Westminster</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bicameral</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terdiri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Kamar</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Rendah</a:t>
                      </a:r>
                      <a:r>
                        <a:rPr lang="en-US" sz="1600" dirty="0">
                          <a:effectLst/>
                          <a:latin typeface="Times New Roman"/>
                          <a:ea typeface="Times New Roman"/>
                          <a:cs typeface="Times New Roman"/>
                        </a:rPr>
                        <a:t> (</a:t>
                      </a:r>
                      <a:r>
                        <a:rPr lang="en-US" sz="1600" i="1" dirty="0" err="1">
                          <a:effectLst/>
                          <a:latin typeface="Times New Roman"/>
                          <a:ea typeface="Times New Roman"/>
                          <a:cs typeface="Times New Roman"/>
                        </a:rPr>
                        <a:t>Saphtaen</a:t>
                      </a:r>
                      <a:r>
                        <a:rPr lang="en-US" sz="1600" i="1" dirty="0">
                          <a:effectLst/>
                          <a:latin typeface="Times New Roman"/>
                          <a:ea typeface="Times New Roman"/>
                          <a:cs typeface="Times New Roman"/>
                        </a:rPr>
                        <a:t> </a:t>
                      </a:r>
                      <a:r>
                        <a:rPr lang="en-US" sz="1600" i="1" dirty="0" err="1">
                          <a:effectLst/>
                          <a:latin typeface="Times New Roman"/>
                          <a:ea typeface="Times New Roman"/>
                          <a:cs typeface="Times New Roman"/>
                        </a:rPr>
                        <a:t>Ratsadon</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menjabat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untuk</a:t>
                      </a:r>
                      <a:r>
                        <a:rPr lang="en-US" sz="1600" dirty="0">
                          <a:effectLst/>
                          <a:latin typeface="Times New Roman"/>
                          <a:ea typeface="Times New Roman"/>
                          <a:cs typeface="Times New Roman"/>
                        </a:rPr>
                        <a:t> 4 </a:t>
                      </a:r>
                      <a:r>
                        <a:rPr lang="en-US" sz="1600" dirty="0" err="1">
                          <a:effectLst/>
                          <a:latin typeface="Times New Roman"/>
                          <a:ea typeface="Times New Roman"/>
                          <a:cs typeface="Times New Roman"/>
                        </a:rPr>
                        <a:t>tahun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Kamar</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Tinggi</a:t>
                      </a:r>
                      <a:r>
                        <a:rPr lang="en-US" sz="1600" dirty="0">
                          <a:effectLst/>
                          <a:latin typeface="Times New Roman"/>
                          <a:ea typeface="Times New Roman"/>
                          <a:cs typeface="Times New Roman"/>
                        </a:rPr>
                        <a:t> (</a:t>
                      </a:r>
                      <a:r>
                        <a:rPr lang="en-US" sz="1600" i="1" dirty="0" err="1">
                          <a:effectLst/>
                          <a:latin typeface="Times New Roman"/>
                          <a:ea typeface="Times New Roman"/>
                          <a:cs typeface="Times New Roman"/>
                        </a:rPr>
                        <a:t>Wuthisaph</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menjabat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untuk</a:t>
                      </a:r>
                      <a:r>
                        <a:rPr lang="en-US" sz="1600" dirty="0">
                          <a:effectLst/>
                          <a:latin typeface="Times New Roman"/>
                          <a:ea typeface="Times New Roman"/>
                          <a:cs typeface="Times New Roman"/>
                        </a:rPr>
                        <a:t> 6 </a:t>
                      </a:r>
                      <a:r>
                        <a:rPr lang="en-US" sz="1600" dirty="0" err="1">
                          <a:effectLst/>
                          <a:latin typeface="Times New Roman"/>
                          <a:ea typeface="Times New Roman"/>
                          <a:cs typeface="Times New Roman"/>
                        </a:rPr>
                        <a:t>tahun</a:t>
                      </a:r>
                      <a:r>
                        <a:rPr lang="en-US" sz="1600" dirty="0">
                          <a:effectLst/>
                          <a:latin typeface="Times New Roman"/>
                          <a:ea typeface="Times New Roman"/>
                          <a:cs typeface="Times New Roman"/>
                        </a:rPr>
                        <a:t>.</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a:effectLst/>
                          <a:latin typeface="Times New Roman"/>
                          <a:ea typeface="Times New Roman"/>
                          <a:cs typeface="Times New Roman"/>
                        </a:rPr>
                        <a:t>Di Filipina </a:t>
                      </a: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legislatif</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ada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pada</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Congress</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bicameral</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terdiri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dari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Kamar</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Rendah</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disebut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dengan</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the House of Representatives</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anggotanya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menjabat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untuk</a:t>
                      </a:r>
                      <a:r>
                        <a:rPr lang="en-US" sz="1600" dirty="0">
                          <a:effectLst/>
                          <a:latin typeface="Times New Roman"/>
                          <a:ea typeface="Times New Roman"/>
                          <a:cs typeface="Times New Roman"/>
                        </a:rPr>
                        <a:t> 3 </a:t>
                      </a:r>
                      <a:r>
                        <a:rPr lang="en-US" sz="1600" dirty="0" err="1">
                          <a:effectLst/>
                          <a:latin typeface="Times New Roman"/>
                          <a:ea typeface="Times New Roman"/>
                          <a:cs typeface="Times New Roman"/>
                        </a:rPr>
                        <a:t>tahun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Kamar</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Atas</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disebut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dengan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Senat</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anggotanya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menjabat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untuk</a:t>
                      </a:r>
                      <a:r>
                        <a:rPr lang="en-US" sz="1600" dirty="0">
                          <a:effectLst/>
                          <a:latin typeface="Times New Roman"/>
                          <a:ea typeface="Times New Roman"/>
                          <a:cs typeface="Times New Roman"/>
                        </a:rPr>
                        <a:t> 6 </a:t>
                      </a:r>
                      <a:r>
                        <a:rPr lang="en-US" sz="1600" dirty="0" err="1">
                          <a:effectLst/>
                          <a:latin typeface="Times New Roman"/>
                          <a:ea typeface="Times New Roman"/>
                          <a:cs typeface="Times New Roman"/>
                        </a:rPr>
                        <a:t>tahun</a:t>
                      </a:r>
                      <a:r>
                        <a:rPr lang="en-US" sz="1600" dirty="0">
                          <a:effectLst/>
                          <a:latin typeface="Times New Roman"/>
                          <a:ea typeface="Times New Roman"/>
                          <a:cs typeface="Times New Roman"/>
                        </a:rPr>
                        <a:t>.</a:t>
                      </a:r>
                      <a:endParaRPr lang="id-ID" sz="16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0207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692597648"/>
              </p:ext>
            </p:extLst>
          </p:nvPr>
        </p:nvGraphicFramePr>
        <p:xfrm>
          <a:off x="612775" y="1600200"/>
          <a:ext cx="8153400" cy="4563809"/>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200" dirty="0" err="1">
                          <a:effectLst/>
                          <a:latin typeface="Times New Roman"/>
                          <a:ea typeface="Times New Roman"/>
                          <a:cs typeface="Times New Roman"/>
                        </a:rPr>
                        <a:t>Sistem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kehakiman</a:t>
                      </a:r>
                      <a:r>
                        <a:rPr lang="en-US" sz="1200" dirty="0">
                          <a:effectLst/>
                          <a:latin typeface="Times New Roman"/>
                          <a:ea typeface="Times New Roman"/>
                          <a:cs typeface="Times New Roman"/>
                        </a:rPr>
                        <a:t> Malaysia </a:t>
                      </a:r>
                      <a:r>
                        <a:rPr lang="en-US" sz="1200" dirty="0" err="1">
                          <a:effectLst/>
                          <a:latin typeface="Times New Roman"/>
                          <a:ea typeface="Times New Roman"/>
                          <a:cs typeface="Times New Roman"/>
                        </a:rPr>
                        <a:t>kuat</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dipengaruhi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Inggris</a:t>
                      </a:r>
                      <a:r>
                        <a:rPr lang="en-US" sz="1200" dirty="0">
                          <a:effectLst/>
                          <a:latin typeface="Times New Roman"/>
                          <a:ea typeface="Times New Roman"/>
                          <a:cs typeface="Times New Roman"/>
                        </a:rPr>
                        <a:t>. Malaysia </a:t>
                      </a:r>
                      <a:r>
                        <a:rPr lang="en-US" sz="1200" dirty="0" err="1">
                          <a:effectLst/>
                          <a:latin typeface="Times New Roman"/>
                          <a:ea typeface="Times New Roman"/>
                          <a:cs typeface="Times New Roman"/>
                        </a:rPr>
                        <a:t>memiliki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dua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jenis</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peradilan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yakni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Mahkamah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Tinggi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Mahkamah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Rendah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Sedangkan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lingkup</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kewenangan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badan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peradilan</a:t>
                      </a:r>
                      <a:r>
                        <a:rPr lang="en-US" sz="1200" dirty="0">
                          <a:effectLst/>
                          <a:latin typeface="Times New Roman"/>
                          <a:ea typeface="Times New Roman"/>
                          <a:cs typeface="Times New Roman"/>
                        </a:rPr>
                        <a:t> di Malaysia </a:t>
                      </a:r>
                      <a:r>
                        <a:rPr lang="en-US" sz="1200" dirty="0" err="1">
                          <a:effectLst/>
                          <a:latin typeface="Times New Roman"/>
                          <a:ea typeface="Times New Roman"/>
                          <a:cs typeface="Times New Roman"/>
                        </a:rPr>
                        <a:t>berdasarkan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subyek</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hukum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perkara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diatur</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oleh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Mahkamah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Sipil</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Peradilan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Umum</a:t>
                      </a:r>
                      <a:r>
                        <a:rPr lang="en-US" sz="1200" dirty="0">
                          <a:effectLst/>
                          <a:latin typeface="Times New Roman"/>
                          <a:ea typeface="Times New Roman"/>
                          <a:cs typeface="Times New Roman"/>
                        </a:rPr>
                        <a:t> yang </a:t>
                      </a:r>
                      <a:r>
                        <a:rPr lang="en-US" sz="1200" dirty="0" err="1">
                          <a:effectLst/>
                          <a:latin typeface="Times New Roman"/>
                          <a:ea typeface="Times New Roman"/>
                          <a:cs typeface="Times New Roman"/>
                        </a:rPr>
                        <a:t>berlaku</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untuk</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semua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warga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negara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muslim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non-</a:t>
                      </a:r>
                      <a:r>
                        <a:rPr lang="en-US" sz="1200" dirty="0" err="1">
                          <a:effectLst/>
                          <a:latin typeface="Times New Roman"/>
                          <a:ea typeface="Times New Roman"/>
                          <a:cs typeface="Times New Roman"/>
                        </a:rPr>
                        <a:t>muslim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Mahkamah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Syariah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Peradilan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khusus</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untuk</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warga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negara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beragama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muslim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untuk</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perkara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tertentu</a:t>
                      </a:r>
                      <a:r>
                        <a:rPr lang="en-US" sz="1200" dirty="0">
                          <a:effectLst/>
                          <a:latin typeface="Times New Roman"/>
                          <a:ea typeface="Times New Roman"/>
                          <a:cs typeface="Times New Roman"/>
                        </a:rPr>
                        <a:t>).</a:t>
                      </a:r>
                      <a:endParaRPr lang="id-ID" sz="12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de-DE" sz="1200">
                          <a:effectLst/>
                          <a:latin typeface="Times New Roman"/>
                          <a:ea typeface="Batang"/>
                          <a:cs typeface="Times New Roman"/>
                        </a:rPr>
                        <a:t>Kekuasaan yudisial di Singapura melekat pada Mahkamah Agung yang membawahi pengadilan. Dalam pasal 94 Konstitusi Singapura, Mahkamah Agung terdiri dari pengadilan banding dan pengadilan tinggi. </a:t>
                      </a:r>
                      <a:r>
                        <a:rPr lang="en-US" sz="1200">
                          <a:effectLst/>
                          <a:latin typeface="Times New Roman"/>
                          <a:ea typeface="Times New Roman"/>
                          <a:cs typeface="Times New Roman"/>
                        </a:rPr>
                        <a:t>Pengadilan Banding mengurus banding pidana dan perdata, sedangkan Pengadilan Tinggi mengurus pidana dan yurisdiksi sipil. Selain itu, terdapat Komisi Yudisial. </a:t>
                      </a:r>
                      <a:r>
                        <a:rPr lang="de-DE" sz="1200">
                          <a:effectLst/>
                          <a:latin typeface="Times New Roman"/>
                          <a:ea typeface="Batang"/>
                          <a:cs typeface="Times New Roman"/>
                        </a:rPr>
                        <a:t>Jabatan kehakiman di semua level tersebut ditunjuk oleh Presiden atas rekomendasi dari Perdana Menteri.</a:t>
                      </a:r>
                      <a:endParaRPr lang="id-ID" sz="1200">
                        <a:effectLst/>
                        <a:latin typeface="Calibri"/>
                        <a:ea typeface="Times New Roman"/>
                        <a:cs typeface="Times New Roman"/>
                      </a:endParaRPr>
                    </a:p>
                    <a:p>
                      <a:pPr algn="just">
                        <a:lnSpc>
                          <a:spcPct val="115000"/>
                        </a:lnSpc>
                        <a:spcAft>
                          <a:spcPts val="0"/>
                        </a:spcAft>
                      </a:pPr>
                      <a:r>
                        <a:rPr lang="de-DE" sz="1200">
                          <a:effectLst/>
                          <a:latin typeface="Times New Roman"/>
                          <a:ea typeface="Batang"/>
                          <a:cs typeface="Times New Roman"/>
                        </a:rPr>
                        <a:t> </a:t>
                      </a:r>
                      <a:endParaRPr lang="id-ID" sz="1200">
                        <a:effectLst/>
                        <a:latin typeface="Calibri"/>
                        <a:ea typeface="Times New Roman"/>
                        <a:cs typeface="Times New Roman"/>
                      </a:endParaRPr>
                    </a:p>
                    <a:p>
                      <a:pPr algn="just">
                        <a:lnSpc>
                          <a:spcPct val="115000"/>
                        </a:lnSpc>
                        <a:spcAft>
                          <a:spcPts val="0"/>
                        </a:spcAft>
                      </a:pPr>
                      <a:r>
                        <a:rPr lang="en-US" sz="1200">
                          <a:effectLst/>
                          <a:latin typeface="Times New Roman"/>
                          <a:ea typeface="Times New Roman"/>
                          <a:cs typeface="Times New Roman"/>
                        </a:rPr>
                        <a:t> </a:t>
                      </a:r>
                      <a:endParaRPr lang="id-ID" sz="12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200">
                          <a:effectLst/>
                          <a:latin typeface="Times New Roman"/>
                          <a:ea typeface="Times New Roman"/>
                          <a:cs typeface="Times New Roman"/>
                        </a:rPr>
                        <a:t>Di Thailand terdapat tiga tingkat sistem peradilan yang secara kolektif dikenal sebagai </a:t>
                      </a:r>
                      <a:r>
                        <a:rPr lang="en-US" sz="1200" i="1">
                          <a:effectLst/>
                          <a:latin typeface="Times New Roman"/>
                          <a:ea typeface="Times New Roman"/>
                          <a:cs typeface="Times New Roman"/>
                        </a:rPr>
                        <a:t>Courts of Justice</a:t>
                      </a:r>
                      <a:r>
                        <a:rPr lang="en-US" sz="1200">
                          <a:effectLst/>
                          <a:latin typeface="Times New Roman"/>
                          <a:ea typeface="Times New Roman"/>
                          <a:cs typeface="Times New Roman"/>
                        </a:rPr>
                        <a:t> (Pengadilan Keadilan). Lembaga pengadilan yang berada di tingkat tertinggi adalah Mahkamah Agung Keadilan, di tingkat  kedua terdapat Pengadilan Banding, dan ditingkat ketiga adalah Pengadilan Tingkat Pertama, di mana Pengadilan Administratif Tertinggi, yang didirikan pada tahun 1999, memimpin kedua pengadilan itu.</a:t>
                      </a:r>
                      <a:endParaRPr lang="id-ID" sz="12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200" dirty="0">
                          <a:effectLst/>
                          <a:latin typeface="Times New Roman"/>
                          <a:ea typeface="Times New Roman"/>
                          <a:cs typeface="Times New Roman"/>
                        </a:rPr>
                        <a:t>Di Filipina </a:t>
                      </a:r>
                      <a:r>
                        <a:rPr lang="en-US" sz="1200" dirty="0" err="1">
                          <a:effectLst/>
                          <a:latin typeface="Times New Roman"/>
                          <a:ea typeface="Times New Roman"/>
                          <a:cs typeface="Times New Roman"/>
                        </a:rPr>
                        <a:t>Mahkamah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Agung</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adalah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lembaga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kehakiman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tertinggi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di </a:t>
                      </a:r>
                      <a:r>
                        <a:rPr lang="en-US" sz="1200" dirty="0" err="1">
                          <a:effectLst/>
                          <a:latin typeface="Times New Roman"/>
                          <a:ea typeface="Times New Roman"/>
                          <a:cs typeface="Times New Roman"/>
                        </a:rPr>
                        <a:t>bawahnya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terdapat</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Pengadilan</a:t>
                      </a:r>
                      <a:r>
                        <a:rPr lang="en-US" sz="1200" dirty="0">
                          <a:effectLst/>
                          <a:latin typeface="Times New Roman"/>
                          <a:ea typeface="Times New Roman"/>
                          <a:cs typeface="Times New Roman"/>
                        </a:rPr>
                        <a:t> Banding di </a:t>
                      </a:r>
                      <a:r>
                        <a:rPr lang="en-US" sz="1200" dirty="0" err="1">
                          <a:effectLst/>
                          <a:latin typeface="Times New Roman"/>
                          <a:ea typeface="Times New Roman"/>
                          <a:cs typeface="Times New Roman"/>
                        </a:rPr>
                        <a:t>tingkat</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nasional</a:t>
                      </a:r>
                      <a:r>
                        <a:rPr lang="en-US" sz="1200" dirty="0">
                          <a:effectLst/>
                          <a:latin typeface="Times New Roman"/>
                          <a:ea typeface="Times New Roman"/>
                          <a:cs typeface="Times New Roman"/>
                        </a:rPr>
                        <a:t> yang </a:t>
                      </a:r>
                      <a:r>
                        <a:rPr lang="en-US" sz="1200" dirty="0" err="1">
                          <a:effectLst/>
                          <a:latin typeface="Times New Roman"/>
                          <a:ea typeface="Times New Roman"/>
                          <a:cs typeface="Times New Roman"/>
                        </a:rPr>
                        <a:t>terbagi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dalam</a:t>
                      </a:r>
                      <a:r>
                        <a:rPr lang="en-US" sz="1200" dirty="0">
                          <a:effectLst/>
                          <a:latin typeface="Times New Roman"/>
                          <a:ea typeface="Times New Roman"/>
                          <a:cs typeface="Times New Roman"/>
                        </a:rPr>
                        <a:t> 17 </a:t>
                      </a:r>
                      <a:r>
                        <a:rPr lang="en-US" sz="1200" dirty="0" err="1">
                          <a:effectLst/>
                          <a:latin typeface="Times New Roman"/>
                          <a:ea typeface="Times New Roman"/>
                          <a:cs typeface="Times New Roman"/>
                        </a:rPr>
                        <a:t>divisi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Pengadilan</a:t>
                      </a:r>
                      <a:r>
                        <a:rPr lang="en-US" sz="1200" dirty="0">
                          <a:effectLst/>
                          <a:latin typeface="Times New Roman"/>
                          <a:ea typeface="Times New Roman"/>
                          <a:cs typeface="Times New Roman"/>
                        </a:rPr>
                        <a:t> Tingkat </a:t>
                      </a:r>
                      <a:r>
                        <a:rPr lang="en-US" sz="1200" dirty="0" err="1">
                          <a:effectLst/>
                          <a:latin typeface="Times New Roman"/>
                          <a:ea typeface="Times New Roman"/>
                          <a:cs typeface="Times New Roman"/>
                        </a:rPr>
                        <a:t>Pertama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Pengadilan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Negeri</a:t>
                      </a:r>
                      <a:r>
                        <a:rPr lang="en-US" sz="1200" dirty="0">
                          <a:effectLst/>
                          <a:latin typeface="Times New Roman"/>
                          <a:ea typeface="Times New Roman"/>
                          <a:cs typeface="Times New Roman"/>
                        </a:rPr>
                        <a:t>. Di </a:t>
                      </a:r>
                      <a:r>
                        <a:rPr lang="en-US" sz="1200" dirty="0" err="1">
                          <a:effectLst/>
                          <a:latin typeface="Times New Roman"/>
                          <a:ea typeface="Times New Roman"/>
                          <a:cs typeface="Times New Roman"/>
                        </a:rPr>
                        <a:t>luar</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itu</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terdapat</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sistem</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pengadilan</a:t>
                      </a:r>
                      <a:r>
                        <a:rPr lang="en-US" sz="1200" dirty="0">
                          <a:effectLst/>
                          <a:latin typeface="Times New Roman"/>
                          <a:ea typeface="Times New Roman"/>
                          <a:cs typeface="Times New Roman"/>
                        </a:rPr>
                        <a:t> informal di </a:t>
                      </a:r>
                      <a:r>
                        <a:rPr lang="en-US" sz="1200" dirty="0" err="1">
                          <a:effectLst/>
                          <a:latin typeface="Times New Roman"/>
                          <a:ea typeface="Times New Roman"/>
                          <a:cs typeface="Times New Roman"/>
                        </a:rPr>
                        <a:t>tingkat</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lokal</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pengadilan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syariah</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dengan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yuridiksi</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untuk</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menyelesaikan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perselisihan</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warga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negara</a:t>
                      </a:r>
                      <a:r>
                        <a:rPr lang="en-US" sz="1200" dirty="0">
                          <a:effectLst/>
                          <a:latin typeface="Times New Roman"/>
                          <a:ea typeface="Times New Roman"/>
                          <a:cs typeface="Times New Roman"/>
                        </a:rPr>
                        <a:t> </a:t>
                      </a:r>
                      <a:r>
                        <a:rPr lang="en-US" sz="1200" dirty="0" err="1">
                          <a:effectLst/>
                          <a:latin typeface="Times New Roman"/>
                          <a:ea typeface="Times New Roman"/>
                          <a:cs typeface="Times New Roman"/>
                        </a:rPr>
                        <a:t>beragama</a:t>
                      </a:r>
                      <a:r>
                        <a:rPr lang="en-US" sz="1200" dirty="0">
                          <a:effectLst/>
                          <a:latin typeface="Times New Roman"/>
                          <a:ea typeface="Times New Roman"/>
                          <a:cs typeface="Times New Roman"/>
                        </a:rPr>
                        <a:t> Islam </a:t>
                      </a:r>
                      <a:r>
                        <a:rPr lang="en-US" sz="1200" dirty="0" err="1">
                          <a:effectLst/>
                          <a:latin typeface="Times New Roman"/>
                          <a:ea typeface="Times New Roman"/>
                          <a:cs typeface="Times New Roman"/>
                        </a:rPr>
                        <a:t>khusus</a:t>
                      </a:r>
                      <a:r>
                        <a:rPr lang="en-US" sz="1200" dirty="0">
                          <a:effectLst/>
                          <a:latin typeface="Times New Roman"/>
                          <a:ea typeface="Times New Roman"/>
                          <a:cs typeface="Times New Roman"/>
                        </a:rPr>
                        <a:t> di </a:t>
                      </a:r>
                      <a:r>
                        <a:rPr lang="en-US" sz="1200" dirty="0" err="1">
                          <a:effectLst/>
                          <a:latin typeface="Times New Roman"/>
                          <a:ea typeface="Times New Roman"/>
                          <a:cs typeface="Times New Roman"/>
                        </a:rPr>
                        <a:t>provinsi</a:t>
                      </a:r>
                      <a:r>
                        <a:rPr lang="en-US" sz="1200" dirty="0">
                          <a:effectLst/>
                          <a:latin typeface="Times New Roman"/>
                          <a:ea typeface="Times New Roman"/>
                          <a:cs typeface="Times New Roman"/>
                        </a:rPr>
                        <a:t> Mindanao.</a:t>
                      </a:r>
                      <a:endParaRPr lang="id-ID" sz="12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509116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Kepartaian</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491079976"/>
              </p:ext>
            </p:extLst>
          </p:nvPr>
        </p:nvGraphicFramePr>
        <p:xfrm>
          <a:off x="612775" y="1600200"/>
          <a:ext cx="8153400" cy="3718052"/>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600" dirty="0">
                          <a:effectLst/>
                          <a:latin typeface="Times New Roman"/>
                          <a:ea typeface="Batang"/>
                          <a:cs typeface="Times New Roman"/>
                        </a:rPr>
                        <a:t>Sistem kepartaian di Malaysia adalan sistem multi partai. Sistem kepartaian Malaysia ini sangat dipengaruhi oleh keragaman etnis di Malaysia yang didominasi tiga kelompok etnis utama: Melayu, Tionghoa, dan India.</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600"/>
                        </a:spcAft>
                      </a:pPr>
                      <a:r>
                        <a:rPr lang="en-US" sz="1600" dirty="0" err="1">
                          <a:effectLst/>
                          <a:latin typeface="Times New Roman"/>
                          <a:ea typeface="Times New Roman"/>
                          <a:cs typeface="Times New Roman"/>
                        </a:rPr>
                        <a:t>Singapura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multi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dengan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dominasi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satu</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yaitu</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Aksi</a:t>
                      </a:r>
                      <a:r>
                        <a:rPr lang="en-US" sz="1600" dirty="0">
                          <a:effectLst/>
                          <a:latin typeface="Times New Roman"/>
                          <a:ea typeface="Times New Roman"/>
                          <a:cs typeface="Times New Roman"/>
                        </a:rPr>
                        <a:t> Rakyat.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secara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penuh</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mengendalikan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politik</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pemerintahan</a:t>
                      </a:r>
                      <a:r>
                        <a:rPr lang="en-US" sz="1600" dirty="0">
                          <a:effectLst/>
                          <a:latin typeface="Times New Roman"/>
                          <a:ea typeface="Times New Roman"/>
                          <a:cs typeface="Times New Roman"/>
                        </a:rPr>
                        <a:t> di </a:t>
                      </a:r>
                      <a:r>
                        <a:rPr lang="en-US" sz="1600" dirty="0" err="1">
                          <a:effectLst/>
                          <a:latin typeface="Times New Roman"/>
                          <a:ea typeface="Times New Roman"/>
                          <a:cs typeface="Times New Roman"/>
                        </a:rPr>
                        <a:t>Singapura</a:t>
                      </a:r>
                      <a:r>
                        <a:rPr lang="en-US" sz="1600" dirty="0">
                          <a:effectLst/>
                          <a:latin typeface="Times New Roman"/>
                          <a:ea typeface="Times New Roman"/>
                          <a:cs typeface="Times New Roman"/>
                        </a:rPr>
                        <a:t>.</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kepartaian</a:t>
                      </a:r>
                      <a:r>
                        <a:rPr lang="en-US" sz="1600" dirty="0">
                          <a:effectLst/>
                          <a:latin typeface="Times New Roman"/>
                          <a:ea typeface="Times New Roman"/>
                          <a:cs typeface="Times New Roman"/>
                        </a:rPr>
                        <a:t> di Thailand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sistem</a:t>
                      </a:r>
                      <a:r>
                        <a:rPr lang="en-US" sz="1600" dirty="0">
                          <a:effectLst/>
                          <a:latin typeface="Times New Roman"/>
                          <a:ea typeface="Times New Roman"/>
                          <a:cs typeface="Times New Roman"/>
                        </a:rPr>
                        <a:t> multi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Terdapat</a:t>
                      </a:r>
                      <a:r>
                        <a:rPr lang="en-US" sz="1600" dirty="0">
                          <a:effectLst/>
                          <a:latin typeface="Times New Roman"/>
                          <a:ea typeface="Times New Roman"/>
                          <a:cs typeface="Times New Roman"/>
                        </a:rPr>
                        <a:t> 4 </a:t>
                      </a:r>
                      <a:r>
                        <a:rPr lang="en-US" sz="1600" dirty="0" err="1">
                          <a:effectLst/>
                          <a:latin typeface="Times New Roman"/>
                          <a:ea typeface="Times New Roman"/>
                          <a:cs typeface="Times New Roman"/>
                        </a:rPr>
                        <a:t>partai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politik</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besar</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memiliki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keterwakilan</a:t>
                      </a:r>
                      <a:r>
                        <a:rPr lang="en-US" sz="1600" dirty="0">
                          <a:effectLst/>
                          <a:latin typeface="Times New Roman"/>
                          <a:ea typeface="Times New Roman"/>
                          <a:cs typeface="Times New Roman"/>
                        </a:rPr>
                        <a:t> di </a:t>
                      </a:r>
                      <a:r>
                        <a:rPr lang="en-US" sz="1600" dirty="0" err="1">
                          <a:effectLst/>
                          <a:latin typeface="Times New Roman"/>
                          <a:ea typeface="Times New Roman"/>
                          <a:cs typeface="Times New Roman"/>
                        </a:rPr>
                        <a:t>parlemen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yaitu</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Democratic Party; Great People’s Party; Thai Nation Party; </a:t>
                      </a:r>
                      <a:r>
                        <a:rPr lang="en-US" sz="1600" dirty="0" err="1">
                          <a:effectLst/>
                          <a:latin typeface="Times New Roman"/>
                          <a:ea typeface="Times New Roman"/>
                          <a:cs typeface="Times New Roman"/>
                        </a:rPr>
                        <a:t>dan</a:t>
                      </a:r>
                      <a:r>
                        <a:rPr lang="en-US" sz="1600" i="1" dirty="0">
                          <a:effectLst/>
                          <a:latin typeface="Times New Roman"/>
                          <a:ea typeface="Times New Roman"/>
                          <a:cs typeface="Times New Roman"/>
                        </a:rPr>
                        <a:t> Thai Loves Thai Party.</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600"/>
                        </a:spcAft>
                      </a:pP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kepartaian</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berlaku</a:t>
                      </a:r>
                      <a:r>
                        <a:rPr lang="en-US" sz="1100" dirty="0">
                          <a:effectLst/>
                          <a:latin typeface="Times New Roman"/>
                          <a:ea typeface="Times New Roman"/>
                          <a:cs typeface="Times New Roman"/>
                        </a:rPr>
                        <a:t> di Filipina </a:t>
                      </a:r>
                      <a:r>
                        <a:rPr lang="en-US" sz="1100" dirty="0" err="1">
                          <a:effectLst/>
                          <a:latin typeface="Times New Roman"/>
                          <a:ea typeface="Times New Roman"/>
                          <a:cs typeface="Times New Roman"/>
                        </a:rPr>
                        <a:t>adalah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multi-</a:t>
                      </a:r>
                      <a:r>
                        <a:rPr lang="en-US" sz="1100" dirty="0" err="1">
                          <a:effectLst/>
                          <a:latin typeface="Times New Roman"/>
                          <a:ea typeface="Times New Roman"/>
                          <a:cs typeface="Times New Roman"/>
                        </a:rPr>
                        <a:t>partai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Partai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di Filipina </a:t>
                      </a:r>
                      <a:r>
                        <a:rPr lang="en-US" sz="1100" dirty="0" err="1">
                          <a:effectLst/>
                          <a:latin typeface="Times New Roman"/>
                          <a:ea typeface="Times New Roman"/>
                          <a:cs typeface="Times New Roman"/>
                        </a:rPr>
                        <a:t>berjumlah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puluhan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mulai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dari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partai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hingga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partai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lokal</a:t>
                      </a:r>
                      <a:r>
                        <a:rPr lang="en-US" sz="1100" dirty="0">
                          <a:effectLst/>
                          <a:latin typeface="Times New Roman"/>
                          <a:ea typeface="Times New Roman"/>
                          <a:cs typeface="Times New Roman"/>
                        </a:rPr>
                        <a:t>.</a:t>
                      </a:r>
                      <a:endParaRPr lang="id-ID"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678897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Pemilu</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452551178"/>
              </p:ext>
            </p:extLst>
          </p:nvPr>
        </p:nvGraphicFramePr>
        <p:xfrm>
          <a:off x="612775" y="1600200"/>
          <a:ext cx="8153400" cy="3648202"/>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err="1">
                          <a:effectLst/>
                          <a:latin typeface="Times New Roman"/>
                          <a:ea typeface="Times New Roman"/>
                          <a:cs typeface="Times New Roman"/>
                        </a:rPr>
                        <a:t>Pemilu</a:t>
                      </a:r>
                      <a:r>
                        <a:rPr lang="en-US" sz="1100" dirty="0">
                          <a:effectLst/>
                          <a:latin typeface="Times New Roman"/>
                          <a:ea typeface="Times New Roman"/>
                          <a:cs typeface="Times New Roman"/>
                        </a:rPr>
                        <a:t> di Malaysia </a:t>
                      </a:r>
                      <a:r>
                        <a:rPr lang="en-US" sz="1100" dirty="0" err="1">
                          <a:effectLst/>
                          <a:latin typeface="Times New Roman"/>
                          <a:ea typeface="Times New Roman"/>
                          <a:cs typeface="Times New Roman"/>
                        </a:rPr>
                        <a:t>diselenggarakan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memilih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parlemen</a:t>
                      </a:r>
                      <a:r>
                        <a:rPr lang="en-US" sz="1100" dirty="0">
                          <a:effectLst/>
                          <a:latin typeface="Times New Roman"/>
                          <a:ea typeface="Times New Roman"/>
                          <a:cs typeface="Times New Roman"/>
                        </a:rPr>
                        <a:t> federal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Rakyat)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parlemen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negara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bagian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Undangan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Negeri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setiap</a:t>
                      </a:r>
                      <a:r>
                        <a:rPr lang="en-US" sz="1100" dirty="0">
                          <a:effectLst/>
                          <a:latin typeface="Times New Roman"/>
                          <a:ea typeface="Times New Roman"/>
                          <a:cs typeface="Times New Roman"/>
                        </a:rPr>
                        <a:t> lima </a:t>
                      </a:r>
                      <a:r>
                        <a:rPr lang="en-US" sz="1100" dirty="0" err="1">
                          <a:effectLst/>
                          <a:latin typeface="Times New Roman"/>
                          <a:ea typeface="Times New Roman"/>
                          <a:cs typeface="Times New Roman"/>
                        </a:rPr>
                        <a:t>tahun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sekali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Pemilu</a:t>
                      </a:r>
                      <a:r>
                        <a:rPr lang="en-US" sz="1100" dirty="0">
                          <a:effectLst/>
                          <a:latin typeface="Times New Roman"/>
                          <a:ea typeface="Times New Roman"/>
                          <a:cs typeface="Times New Roman"/>
                        </a:rPr>
                        <a:t> Malaysia </a:t>
                      </a:r>
                      <a:r>
                        <a:rPr lang="en-US" sz="1100" dirty="0" err="1">
                          <a:effectLst/>
                          <a:latin typeface="Times New Roman"/>
                          <a:ea typeface="Times New Roman"/>
                          <a:cs typeface="Times New Roman"/>
                        </a:rPr>
                        <a:t>menerapkan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distrik</a:t>
                      </a:r>
                      <a:r>
                        <a:rPr lang="en-US" sz="1100" dirty="0">
                          <a:effectLst/>
                          <a:latin typeface="Times New Roman"/>
                          <a:ea typeface="Times New Roman"/>
                          <a:cs typeface="Times New Roman"/>
                        </a:rPr>
                        <a:t>, di </a:t>
                      </a:r>
                      <a:r>
                        <a:rPr lang="en-US" sz="1100" dirty="0" err="1">
                          <a:effectLst/>
                          <a:latin typeface="Times New Roman"/>
                          <a:ea typeface="Times New Roman"/>
                          <a:cs typeface="Times New Roman"/>
                        </a:rPr>
                        <a:t>mana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pada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setiap</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distrik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pemilihan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diperebutkan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diwakili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hanya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satu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calon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parlemen</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menang</a:t>
                      </a:r>
                      <a:r>
                        <a:rPr lang="en-US" sz="1100" dirty="0">
                          <a:effectLst/>
                          <a:latin typeface="Times New Roman"/>
                          <a:ea typeface="Times New Roman"/>
                          <a:cs typeface="Times New Roman"/>
                        </a:rPr>
                        <a:t>.</a:t>
                      </a:r>
                      <a:endParaRPr lang="id-ID"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de-DE" sz="1100">
                          <a:effectLst/>
                          <a:latin typeface="Times New Roman"/>
                          <a:ea typeface="Batang"/>
                          <a:cs typeface="Times New Roman"/>
                        </a:rPr>
                        <a:t>Pemilu di Singapura dilaksanakan hanya untuk memilih anggota parlemen setiap 4 tahun sekali, dan pemilihan Presiden yang dilaksanakan setiap 6 tahun sekali. Sistem Pemilihan umum anggota parlemen di Singapura menerapkan sistem distrik. Di mana </a:t>
                      </a:r>
                      <a:r>
                        <a:rPr lang="en-US" sz="1100">
                          <a:effectLst/>
                          <a:latin typeface="Times New Roman"/>
                          <a:ea typeface="Times New Roman"/>
                          <a:cs typeface="Times New Roman"/>
                        </a:rPr>
                        <a:t>calon Presiden Singapura tidak boleh berasal dari partai politik, serta tidak menjabat sebagai direksi suatu korporasi. </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a:effectLst/>
                          <a:latin typeface="Times New Roman"/>
                          <a:ea typeface="Times New Roman"/>
                          <a:cs typeface="Times New Roman"/>
                        </a:rPr>
                        <a:t>Pemilu di tingkat nasional, hanya diadakan untuk memilih anggota Majelis Nasional setiap 4 tahun sekali untuk Kamar Rendah dan 6 tahun sekali untuk Kamar Tinggi. Pemilu dilaksanakan secara langsung oleh rakyat (</a:t>
                      </a:r>
                      <a:r>
                        <a:rPr lang="en-US" sz="1100" i="1">
                          <a:effectLst/>
                          <a:latin typeface="Times New Roman"/>
                          <a:ea typeface="Times New Roman"/>
                          <a:cs typeface="Times New Roman"/>
                        </a:rPr>
                        <a:t>direct election</a:t>
                      </a:r>
                      <a:r>
                        <a:rPr lang="en-US" sz="1100">
                          <a:effectLst/>
                          <a:latin typeface="Times New Roman"/>
                          <a:ea typeface="Times New Roman"/>
                          <a:cs typeface="Times New Roman"/>
                        </a:rPr>
                        <a:t>) dengan menggunakan sistem campuran antara sistem distrik dan sistem representasi proposional yang berbasis pada daftar partai.</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dirty="0">
                          <a:effectLst/>
                          <a:latin typeface="Times New Roman"/>
                          <a:ea typeface="Times New Roman"/>
                          <a:cs typeface="Times New Roman"/>
                        </a:rPr>
                        <a:t>Di Filipina </a:t>
                      </a:r>
                      <a:r>
                        <a:rPr lang="en-US" sz="1100" dirty="0" err="1">
                          <a:effectLst/>
                          <a:latin typeface="Times New Roman"/>
                          <a:ea typeface="Times New Roman"/>
                          <a:cs typeface="Times New Roman"/>
                        </a:rPr>
                        <a:t>pemilihan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umum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diselenggarakan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memilih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pimpinan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eksekutif</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presiden-wakil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presiden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kepala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daerah-wakil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kepala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daerah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legislatif</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dilaksanakan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a:t>
                      </a:r>
                      <a:r>
                        <a:rPr lang="en-US" sz="1100" i="1" dirty="0">
                          <a:effectLst/>
                          <a:latin typeface="Times New Roman"/>
                          <a:ea typeface="Times New Roman"/>
                          <a:cs typeface="Times New Roman"/>
                        </a:rPr>
                        <a:t>direct election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pemilu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presiden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dilaksanakan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setiap</a:t>
                      </a:r>
                      <a:r>
                        <a:rPr lang="en-US" sz="1100" dirty="0">
                          <a:effectLst/>
                          <a:latin typeface="Times New Roman"/>
                          <a:ea typeface="Times New Roman"/>
                          <a:cs typeface="Times New Roman"/>
                        </a:rPr>
                        <a:t> 6 </a:t>
                      </a:r>
                      <a:r>
                        <a:rPr lang="en-US" sz="1100" dirty="0" err="1">
                          <a:effectLst/>
                          <a:latin typeface="Times New Roman"/>
                          <a:ea typeface="Times New Roman"/>
                          <a:cs typeface="Times New Roman"/>
                        </a:rPr>
                        <a:t>tahun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sekali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Sedangkan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pemilihan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umum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memilih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Kongres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diadakan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setiap</a:t>
                      </a:r>
                      <a:r>
                        <a:rPr lang="en-US" sz="1100" dirty="0">
                          <a:effectLst/>
                          <a:latin typeface="Times New Roman"/>
                          <a:ea typeface="Times New Roman"/>
                          <a:cs typeface="Times New Roman"/>
                        </a:rPr>
                        <a:t> 3 </a:t>
                      </a:r>
                      <a:r>
                        <a:rPr lang="en-US" sz="1100" dirty="0" err="1">
                          <a:effectLst/>
                          <a:latin typeface="Times New Roman"/>
                          <a:ea typeface="Times New Roman"/>
                          <a:cs typeface="Times New Roman"/>
                        </a:rPr>
                        <a:t>tahun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sekali</a:t>
                      </a:r>
                      <a:r>
                        <a:rPr lang="en-US" sz="1100" dirty="0">
                          <a:effectLst/>
                          <a:latin typeface="Times New Roman"/>
                          <a:ea typeface="Times New Roman"/>
                          <a:cs typeface="Times New Roman"/>
                        </a:rPr>
                        <a:t>. </a:t>
                      </a:r>
                      <a:r>
                        <a:rPr lang="en-US" sz="1100" i="1" dirty="0">
                          <a:effectLst/>
                          <a:latin typeface="Times New Roman"/>
                          <a:ea typeface="Times New Roman"/>
                          <a:cs typeface="Times New Roman"/>
                        </a:rPr>
                        <a:t>plurality system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memilih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Senat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sistem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campuran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memilih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anggota</a:t>
                      </a:r>
                      <a:r>
                        <a:rPr lang="en-US" sz="1100" dirty="0">
                          <a:effectLst/>
                          <a:latin typeface="Times New Roman"/>
                          <a:ea typeface="Times New Roman"/>
                          <a:cs typeface="Times New Roman"/>
                        </a:rPr>
                        <a:t> </a:t>
                      </a:r>
                      <a:r>
                        <a:rPr lang="en-US" sz="1100" i="1" dirty="0">
                          <a:effectLst/>
                          <a:latin typeface="Times New Roman"/>
                          <a:ea typeface="Times New Roman"/>
                          <a:cs typeface="Times New Roman"/>
                        </a:rPr>
                        <a:t>the house</a:t>
                      </a:r>
                      <a:r>
                        <a:rPr lang="en-US" sz="1100" dirty="0">
                          <a:effectLst/>
                          <a:latin typeface="Times New Roman"/>
                          <a:ea typeface="Times New Roman"/>
                          <a:cs typeface="Times New Roman"/>
                        </a:rPr>
                        <a:t>.</a:t>
                      </a:r>
                      <a:endParaRPr lang="id-ID"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121380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a:t>
            </a:r>
            <a:r>
              <a:rPr lang="id-ID" dirty="0" smtClean="0"/>
              <a:t>Kebijakan</a:t>
            </a:r>
            <a:endParaRPr lang="id-ID"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613655558"/>
              </p:ext>
            </p:extLst>
          </p:nvPr>
        </p:nvGraphicFramePr>
        <p:xfrm>
          <a:off x="323527" y="1600200"/>
          <a:ext cx="8640960" cy="5190490"/>
        </p:xfrm>
        <a:graphic>
          <a:graphicData uri="http://schemas.openxmlformats.org/drawingml/2006/table">
            <a:tbl>
              <a:tblPr firstRow="1" bandRow="1">
                <a:tableStyleId>{5C22544A-7EE6-4342-B048-85BDC9FD1C3A}</a:tableStyleId>
              </a:tblPr>
              <a:tblGrid>
                <a:gridCol w="2160240"/>
                <a:gridCol w="2160240"/>
                <a:gridCol w="2160240"/>
                <a:gridCol w="216024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a:effectLst/>
                          <a:latin typeface="Times New Roman"/>
                          <a:ea typeface="Times New Roman"/>
                          <a:cs typeface="Times New Roman"/>
                        </a:rPr>
                        <a:t>Proses </a:t>
                      </a:r>
                      <a:r>
                        <a:rPr lang="en-US" sz="1100" dirty="0" err="1">
                          <a:effectLst/>
                          <a:latin typeface="Times New Roman"/>
                          <a:ea typeface="Times New Roman"/>
                          <a:cs typeface="Times New Roman"/>
                        </a:rPr>
                        <a:t>pembuatan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di Malaysia </a:t>
                      </a:r>
                      <a:r>
                        <a:rPr lang="en-US" sz="1100" dirty="0" err="1">
                          <a:effectLst/>
                          <a:latin typeface="Times New Roman"/>
                          <a:ea typeface="Times New Roman"/>
                          <a:cs typeface="Times New Roman"/>
                        </a:rPr>
                        <a:t>dijalankan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mesin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birokrasi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pemerintah</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dibantu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3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yaitu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Pembangunan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Ekonomi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Keamanan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de-DE" sz="1100" dirty="0">
                          <a:effectLst/>
                          <a:latin typeface="Times New Roman"/>
                          <a:ea typeface="Batang"/>
                          <a:cs typeface="Times New Roman"/>
                        </a:rPr>
                        <a:t>Di samping itu, terdapat Komite Perencanaan Pembangunan Nasional yang bertugas mengevaluasi dan merestrukturisasi seluruh rencana dan program pembangunan nasional yang dijalankan oleh berbagai kementerian dan agen-agen pemerintahan, termasuk memberikan rekomendasi untuk perbaikan kebijakan pembangunan nasional. Terdapat tiga kelompok aktor dalam pembuatan keputusan, yaitu politisi dan administrator pemerintah, publik dan kelompok kepentingan. Namun, aktor pertama memiliki peran yang dominan.</a:t>
                      </a:r>
                      <a:endParaRPr lang="id-ID"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a:effectLst/>
                          <a:latin typeface="Times New Roman"/>
                          <a:ea typeface="Times New Roman"/>
                          <a:cs typeface="Times New Roman"/>
                        </a:rPr>
                        <a:t>Dalam menentukan kebijakan pemerintahan, Partai Aliansi Rakyat mendesain mesin pengambilan kebijakan berupa lembaga korporatis masyarakat yakni </a:t>
                      </a:r>
                      <a:r>
                        <a:rPr lang="en-US" sz="1100" i="1">
                          <a:effectLst/>
                          <a:latin typeface="Times New Roman"/>
                          <a:ea typeface="Times New Roman"/>
                          <a:cs typeface="Times New Roman"/>
                        </a:rPr>
                        <a:t>People Association</a:t>
                      </a:r>
                      <a:r>
                        <a:rPr lang="en-US" sz="1100">
                          <a:effectLst/>
                          <a:latin typeface="Times New Roman"/>
                          <a:ea typeface="Times New Roman"/>
                          <a:cs typeface="Times New Roman"/>
                        </a:rPr>
                        <a:t> (PA). Melalui PA segala usulan dan kebutuhan program dikonsolidasikan untuk selanjutnya diproses sebagai input kebijakan bagi pemerintah. PA dijalankan oleh sebuah Badan Pengelola yang terdiri dari Perdana Menteri sebagai Ketua; dan menteri senior</a:t>
                      </a:r>
                      <a:r>
                        <a:rPr lang="en-US" sz="1100" i="1">
                          <a:effectLst/>
                          <a:latin typeface="Times New Roman"/>
                          <a:ea typeface="Times New Roman"/>
                          <a:cs typeface="Times New Roman"/>
                        </a:rPr>
                        <a:t>. </a:t>
                      </a:r>
                      <a:r>
                        <a:rPr lang="en-US" sz="1100">
                          <a:effectLst/>
                          <a:latin typeface="Times New Roman"/>
                          <a:ea typeface="Times New Roman"/>
                          <a:cs typeface="Times New Roman"/>
                        </a:rPr>
                        <a:t>Sedikitnya terdapat 80 organisasi yang masuk dalam </a:t>
                      </a:r>
                      <a:r>
                        <a:rPr lang="en-US" sz="1100" i="1">
                          <a:effectLst/>
                          <a:latin typeface="Times New Roman"/>
                          <a:ea typeface="Times New Roman"/>
                          <a:cs typeface="Times New Roman"/>
                        </a:rPr>
                        <a:t>First Schedule</a:t>
                      </a:r>
                      <a:r>
                        <a:rPr lang="en-US" sz="1100">
                          <a:effectLst/>
                          <a:latin typeface="Times New Roman"/>
                          <a:ea typeface="Times New Roman"/>
                          <a:cs typeface="Times New Roman"/>
                        </a:rPr>
                        <a:t> ini. Namun, secara praksis kebijakan disusun secara elitis dalam domain kekuasaan para elite birokrasi dan elite partai berkuasa, yakni Partai Aliansi Rakyat.</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a:effectLst/>
                          <a:latin typeface="Times New Roman"/>
                          <a:ea typeface="Times New Roman"/>
                          <a:cs typeface="Times New Roman"/>
                        </a:rPr>
                        <a:t>Proses pembuatan kebijakan strategis pemerintah nasional Thailand dijalankan oleh 4 mesin penting birokrasi pembuat kebijakan, yaitu: </a:t>
                      </a:r>
                      <a:r>
                        <a:rPr lang="en-US" sz="1100" i="1">
                          <a:effectLst/>
                          <a:latin typeface="Times New Roman"/>
                          <a:ea typeface="Times New Roman"/>
                          <a:cs typeface="Times New Roman"/>
                        </a:rPr>
                        <a:t>Bank of Thailand </a:t>
                      </a:r>
                      <a:r>
                        <a:rPr lang="en-US" sz="1100">
                          <a:effectLst/>
                          <a:latin typeface="Times New Roman"/>
                          <a:ea typeface="Times New Roman"/>
                          <a:cs typeface="Times New Roman"/>
                        </a:rPr>
                        <a:t>(BOT), </a:t>
                      </a:r>
                      <a:r>
                        <a:rPr lang="en-US" sz="1100" i="1">
                          <a:effectLst/>
                          <a:latin typeface="Times New Roman"/>
                          <a:ea typeface="Times New Roman"/>
                          <a:cs typeface="Times New Roman"/>
                        </a:rPr>
                        <a:t>National Economic and Social Development Board</a:t>
                      </a:r>
                      <a:r>
                        <a:rPr lang="en-US" sz="1100">
                          <a:effectLst/>
                          <a:latin typeface="Times New Roman"/>
                          <a:ea typeface="Times New Roman"/>
                          <a:cs typeface="Times New Roman"/>
                        </a:rPr>
                        <a:t> (NESDB), </a:t>
                      </a:r>
                      <a:r>
                        <a:rPr lang="en-US" sz="1100" i="1">
                          <a:effectLst/>
                          <a:latin typeface="Times New Roman"/>
                          <a:ea typeface="Times New Roman"/>
                          <a:cs typeface="Times New Roman"/>
                        </a:rPr>
                        <a:t>Fiscal Policy Office</a:t>
                      </a:r>
                      <a:r>
                        <a:rPr lang="en-US" sz="1100">
                          <a:effectLst/>
                          <a:latin typeface="Times New Roman"/>
                          <a:ea typeface="Times New Roman"/>
                          <a:cs typeface="Times New Roman"/>
                        </a:rPr>
                        <a:t> (FPO) yang ada di Kementerian Keuangan, dan </a:t>
                      </a:r>
                      <a:r>
                        <a:rPr lang="en-US" sz="1100" i="1">
                          <a:effectLst/>
                          <a:latin typeface="Times New Roman"/>
                          <a:ea typeface="Times New Roman"/>
                          <a:cs typeface="Times New Roman"/>
                        </a:rPr>
                        <a:t>Bureau of Budget</a:t>
                      </a:r>
                      <a:r>
                        <a:rPr lang="en-US" sz="1100">
                          <a:effectLst/>
                          <a:latin typeface="Times New Roman"/>
                          <a:ea typeface="Times New Roman"/>
                          <a:cs typeface="Times New Roman"/>
                        </a:rPr>
                        <a:t> (BOB). Aktor yang memiliki peran dominan di dalamnya adalah birokrasi dari sipil dan militer, dan dalam kebijakan-kebijakan tertentu kelompok bisnis juga memiliki peran dan pengaruh penting dalam pengambilan keputusan.</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dirty="0">
                          <a:effectLst/>
                          <a:latin typeface="Times New Roman"/>
                          <a:ea typeface="Times New Roman"/>
                          <a:cs typeface="Times New Roman"/>
                        </a:rPr>
                        <a:t>Di Filipina </a:t>
                      </a:r>
                      <a:r>
                        <a:rPr lang="en-US" sz="1100" dirty="0" err="1">
                          <a:effectLst/>
                          <a:latin typeface="Times New Roman"/>
                          <a:ea typeface="Times New Roman"/>
                          <a:cs typeface="Times New Roman"/>
                        </a:rPr>
                        <a:t>terdapat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beberapa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institusi</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didesain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sebagai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mesin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birokrasi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membuat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Di </a:t>
                      </a:r>
                      <a:r>
                        <a:rPr lang="en-US" sz="1100" dirty="0" err="1">
                          <a:effectLst/>
                          <a:latin typeface="Times New Roman"/>
                          <a:ea typeface="Times New Roman"/>
                          <a:cs typeface="Times New Roman"/>
                        </a:rPr>
                        <a:t>antara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institusi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itu</a:t>
                      </a:r>
                      <a:r>
                        <a:rPr lang="en-US" sz="1100" dirty="0">
                          <a:effectLst/>
                          <a:latin typeface="Times New Roman"/>
                          <a:ea typeface="Times New Roman"/>
                          <a:cs typeface="Times New Roman"/>
                        </a:rPr>
                        <a:t>, </a:t>
                      </a:r>
                      <a:r>
                        <a:rPr lang="en-US" sz="1100" i="1" dirty="0">
                          <a:effectLst/>
                          <a:latin typeface="Times New Roman"/>
                          <a:ea typeface="Times New Roman"/>
                          <a:cs typeface="Times New Roman"/>
                        </a:rPr>
                        <a:t>National Economic  Development  Authority</a:t>
                      </a:r>
                      <a:r>
                        <a:rPr lang="en-US" sz="1100" dirty="0">
                          <a:effectLst/>
                          <a:latin typeface="Times New Roman"/>
                          <a:ea typeface="Times New Roman"/>
                          <a:cs typeface="Times New Roman"/>
                        </a:rPr>
                        <a:t>  (NEDA) </a:t>
                      </a:r>
                      <a:r>
                        <a:rPr lang="en-US" sz="1100" dirty="0" err="1">
                          <a:effectLst/>
                          <a:latin typeface="Times New Roman"/>
                          <a:ea typeface="Times New Roman"/>
                          <a:cs typeface="Times New Roman"/>
                        </a:rPr>
                        <a:t>adalah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institusi</a:t>
                      </a:r>
                      <a:r>
                        <a:rPr lang="en-US" sz="1100" dirty="0">
                          <a:effectLst/>
                          <a:latin typeface="Times New Roman"/>
                          <a:ea typeface="Times New Roman"/>
                          <a:cs typeface="Times New Roman"/>
                        </a:rPr>
                        <a:t> paling </a:t>
                      </a:r>
                      <a:r>
                        <a:rPr lang="en-US" sz="1100" dirty="0" err="1">
                          <a:effectLst/>
                          <a:latin typeface="Times New Roman"/>
                          <a:ea typeface="Times New Roman"/>
                          <a:cs typeface="Times New Roman"/>
                        </a:rPr>
                        <a:t>utama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penting</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berfungsi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untuk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menangani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sosial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ekonomi</a:t>
                      </a:r>
                      <a:r>
                        <a:rPr lang="en-US" sz="1100" dirty="0">
                          <a:effectLst/>
                          <a:latin typeface="Times New Roman"/>
                          <a:ea typeface="Times New Roman"/>
                          <a:cs typeface="Times New Roman"/>
                        </a:rPr>
                        <a:t>. NEDA </a:t>
                      </a:r>
                      <a:r>
                        <a:rPr lang="en-US" sz="1100" dirty="0" err="1">
                          <a:effectLst/>
                          <a:latin typeface="Times New Roman"/>
                          <a:ea typeface="Times New Roman"/>
                          <a:cs typeface="Times New Roman"/>
                        </a:rPr>
                        <a:t>adalah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lembaga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pembuat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publik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tertinggi</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memiliki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tanggungjawab</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pada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semua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aspek</a:t>
                      </a:r>
                      <a:r>
                        <a:rPr lang="en-US" sz="1100" dirty="0">
                          <a:effectLst/>
                          <a:latin typeface="Times New Roman"/>
                          <a:ea typeface="Times New Roman"/>
                          <a:cs typeface="Times New Roman"/>
                        </a:rPr>
                        <a:t> program </a:t>
                      </a:r>
                      <a:r>
                        <a:rPr lang="en-US" sz="1100" dirty="0" err="1">
                          <a:effectLst/>
                          <a:latin typeface="Times New Roman"/>
                          <a:ea typeface="Times New Roman"/>
                          <a:cs typeface="Times New Roman"/>
                        </a:rPr>
                        <a:t>pembangunan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regional, </a:t>
                      </a:r>
                      <a:r>
                        <a:rPr lang="en-US" sz="1100" dirty="0" err="1">
                          <a:effectLst/>
                          <a:latin typeface="Times New Roman"/>
                          <a:ea typeface="Times New Roman"/>
                          <a:cs typeface="Times New Roman"/>
                        </a:rPr>
                        <a:t>serta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menjadi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koordinator</a:t>
                      </a:r>
                      <a:r>
                        <a:rPr lang="en-US" sz="1100" dirty="0">
                          <a:effectLst/>
                          <a:latin typeface="Times New Roman"/>
                          <a:ea typeface="Times New Roman"/>
                          <a:cs typeface="Times New Roman"/>
                        </a:rPr>
                        <a:t> program. </a:t>
                      </a:r>
                      <a:r>
                        <a:rPr lang="en-US" sz="1100" dirty="0" err="1">
                          <a:effectLst/>
                          <a:latin typeface="Times New Roman"/>
                          <a:ea typeface="Times New Roman"/>
                          <a:cs typeface="Times New Roman"/>
                        </a:rPr>
                        <a:t>Aktor</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berperan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penting</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dalam</a:t>
                      </a:r>
                      <a:r>
                        <a:rPr lang="en-US" sz="1100" dirty="0">
                          <a:effectLst/>
                          <a:latin typeface="Times New Roman"/>
                          <a:ea typeface="Times New Roman"/>
                          <a:cs typeface="Times New Roman"/>
                        </a:rPr>
                        <a:t> proses </a:t>
                      </a:r>
                      <a:r>
                        <a:rPr lang="en-US" sz="1100" dirty="0" err="1">
                          <a:effectLst/>
                          <a:latin typeface="Times New Roman"/>
                          <a:ea typeface="Times New Roman"/>
                          <a:cs typeface="Times New Roman"/>
                        </a:rPr>
                        <a:t>pembuatan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nasional</a:t>
                      </a:r>
                      <a:r>
                        <a:rPr lang="en-US" sz="1100" dirty="0">
                          <a:effectLst/>
                          <a:latin typeface="Times New Roman"/>
                          <a:ea typeface="Times New Roman"/>
                          <a:cs typeface="Times New Roman"/>
                        </a:rPr>
                        <a:t> di Filipina </a:t>
                      </a:r>
                      <a:r>
                        <a:rPr lang="en-US" sz="1100" dirty="0" err="1">
                          <a:effectLst/>
                          <a:latin typeface="Times New Roman"/>
                          <a:ea typeface="Times New Roman"/>
                          <a:cs typeface="Times New Roman"/>
                        </a:rPr>
                        <a:t>berbeda-beda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tergantung</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sektor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masing-masing</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Namun</a:t>
                      </a:r>
                      <a:r>
                        <a:rPr lang="en-US" sz="1100" dirty="0">
                          <a:effectLst/>
                          <a:latin typeface="Times New Roman"/>
                          <a:ea typeface="Times New Roman"/>
                          <a:cs typeface="Times New Roman"/>
                        </a:rPr>
                        <a:t>, di </a:t>
                      </a:r>
                      <a:r>
                        <a:rPr lang="en-US" sz="1100" dirty="0" err="1">
                          <a:effectLst/>
                          <a:latin typeface="Times New Roman"/>
                          <a:ea typeface="Times New Roman"/>
                          <a:cs typeface="Times New Roman"/>
                        </a:rPr>
                        <a:t>antara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aktor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Dewan</a:t>
                      </a:r>
                      <a:r>
                        <a:rPr lang="en-US" sz="1100" dirty="0">
                          <a:effectLst/>
                          <a:latin typeface="Times New Roman"/>
                          <a:ea typeface="Times New Roman"/>
                          <a:cs typeface="Times New Roman"/>
                        </a:rPr>
                        <a:t> NEDA yang </a:t>
                      </a:r>
                      <a:r>
                        <a:rPr lang="en-US" sz="1100" dirty="0" err="1">
                          <a:effectLst/>
                          <a:latin typeface="Times New Roman"/>
                          <a:ea typeface="Times New Roman"/>
                          <a:cs typeface="Times New Roman"/>
                        </a:rPr>
                        <a:t>dipimpin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presiden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adalah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aktor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kunci</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memiliki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peran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pengaruh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besar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dalam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pengambilan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keputusan</a:t>
                      </a:r>
                      <a:r>
                        <a:rPr lang="en-US" sz="1100" dirty="0">
                          <a:effectLst/>
                          <a:latin typeface="Times New Roman"/>
                          <a:ea typeface="Times New Roman"/>
                          <a:cs typeface="Times New Roman"/>
                        </a:rPr>
                        <a:t>.</a:t>
                      </a:r>
                      <a:endParaRPr lang="id-ID"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58161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Budaya Politik</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466991519"/>
              </p:ext>
            </p:extLst>
          </p:nvPr>
        </p:nvGraphicFramePr>
        <p:xfrm>
          <a:off x="612775" y="1600200"/>
          <a:ext cx="8153400" cy="4226560"/>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err="1">
                          <a:effectLst/>
                          <a:latin typeface="Times New Roman"/>
                          <a:ea typeface="Times New Roman"/>
                          <a:cs typeface="Times New Roman"/>
                        </a:rPr>
                        <a:t>Budaya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Malaysia </a:t>
                      </a:r>
                      <a:r>
                        <a:rPr lang="en-US" sz="1100" dirty="0" err="1">
                          <a:effectLst/>
                          <a:latin typeface="Times New Roman"/>
                          <a:ea typeface="Times New Roman"/>
                          <a:cs typeface="Times New Roman"/>
                        </a:rPr>
                        <a:t>kuat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dicirikan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komunalisme</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etnisitas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Komunalisme</a:t>
                      </a:r>
                      <a:r>
                        <a:rPr lang="en-US" sz="1100" dirty="0">
                          <a:effectLst/>
                          <a:latin typeface="Times New Roman"/>
                          <a:ea typeface="Times New Roman"/>
                          <a:cs typeface="Times New Roman"/>
                        </a:rPr>
                        <a:t> di Malaysia </a:t>
                      </a:r>
                      <a:r>
                        <a:rPr lang="en-US" sz="1100" dirty="0" err="1">
                          <a:effectLst/>
                          <a:latin typeface="Times New Roman"/>
                          <a:ea typeface="Times New Roman"/>
                          <a:cs typeface="Times New Roman"/>
                        </a:rPr>
                        <a:t>ditandai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kebijakan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pemerintahan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berdasarkan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kewilayahan</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dikuasai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para</a:t>
                      </a:r>
                      <a:r>
                        <a:rPr lang="en-US" sz="1100" dirty="0">
                          <a:effectLst/>
                          <a:latin typeface="Times New Roman"/>
                          <a:ea typeface="Times New Roman"/>
                          <a:cs typeface="Times New Roman"/>
                        </a:rPr>
                        <a:t> raja. </a:t>
                      </a:r>
                      <a:r>
                        <a:rPr lang="en-US" sz="1100" dirty="0" err="1">
                          <a:effectLst/>
                          <a:latin typeface="Times New Roman"/>
                          <a:ea typeface="Times New Roman"/>
                          <a:cs typeface="Times New Roman"/>
                        </a:rPr>
                        <a:t>Sedangkan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etnisitas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ditandai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pembelahan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masyarakat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berdasarkan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Etnis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Melayu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Tiongkok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India. </a:t>
                      </a:r>
                      <a:r>
                        <a:rPr lang="en-US" sz="1100" dirty="0" err="1">
                          <a:effectLst/>
                          <a:latin typeface="Times New Roman"/>
                          <a:ea typeface="Times New Roman"/>
                          <a:cs typeface="Times New Roman"/>
                        </a:rPr>
                        <a:t>Secara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pembelahan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etnisitas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ini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berdampak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salah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satunya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pada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terbentuknya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tiga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partai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besar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berdasarkan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etnis</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yaitu</a:t>
                      </a:r>
                      <a:r>
                        <a:rPr lang="en-US" sz="1100" dirty="0">
                          <a:effectLst/>
                          <a:latin typeface="Times New Roman"/>
                          <a:ea typeface="Times New Roman"/>
                          <a:cs typeface="Times New Roman"/>
                        </a:rPr>
                        <a:t> </a:t>
                      </a:r>
                      <a:r>
                        <a:rPr lang="en-US" sz="1100" dirty="0">
                          <a:solidFill>
                            <a:srgbClr val="000000"/>
                          </a:solidFill>
                          <a:effectLst/>
                          <a:latin typeface="Times New Roman"/>
                          <a:ea typeface="Times New Roman"/>
                          <a:cs typeface="Times New Roman"/>
                        </a:rPr>
                        <a:t>UMNO (</a:t>
                      </a:r>
                      <a:r>
                        <a:rPr lang="en-US" sz="1100" i="1" dirty="0">
                          <a:solidFill>
                            <a:srgbClr val="000000"/>
                          </a:solidFill>
                          <a:effectLst/>
                          <a:latin typeface="Times New Roman"/>
                          <a:ea typeface="Times New Roman"/>
                          <a:cs typeface="Times New Roman"/>
                        </a:rPr>
                        <a:t>United Malay Nationalist Organizations</a:t>
                      </a:r>
                      <a:r>
                        <a:rPr lang="en-US" sz="1100" dirty="0">
                          <a:solidFill>
                            <a:srgbClr val="000000"/>
                          </a:solidFill>
                          <a:effectLst/>
                          <a:latin typeface="Times New Roman"/>
                          <a:ea typeface="Times New Roman"/>
                          <a:cs typeface="Times New Roman"/>
                        </a:rPr>
                        <a:t>), MCA (</a:t>
                      </a:r>
                      <a:r>
                        <a:rPr lang="en-US" sz="1100" i="1" dirty="0">
                          <a:solidFill>
                            <a:srgbClr val="000000"/>
                          </a:solidFill>
                          <a:effectLst/>
                          <a:latin typeface="Times New Roman"/>
                          <a:ea typeface="Times New Roman"/>
                          <a:cs typeface="Times New Roman"/>
                        </a:rPr>
                        <a:t>Malayan </a:t>
                      </a:r>
                      <a:r>
                        <a:rPr lang="en-US" sz="1100" i="1" dirty="0" err="1">
                          <a:solidFill>
                            <a:srgbClr val="000000"/>
                          </a:solidFill>
                          <a:effectLst/>
                          <a:latin typeface="Times New Roman"/>
                          <a:ea typeface="Times New Roman"/>
                          <a:cs typeface="Times New Roman"/>
                        </a:rPr>
                        <a:t>Chinesse</a:t>
                      </a:r>
                      <a:r>
                        <a:rPr lang="en-US" sz="1100" i="1" dirty="0">
                          <a:solidFill>
                            <a:srgbClr val="000000"/>
                          </a:solidFill>
                          <a:effectLst/>
                          <a:latin typeface="Times New Roman"/>
                          <a:ea typeface="Times New Roman"/>
                          <a:cs typeface="Times New Roman"/>
                        </a:rPr>
                        <a:t> </a:t>
                      </a:r>
                      <a:r>
                        <a:rPr lang="en-US" sz="1100" i="1" dirty="0" err="1">
                          <a:solidFill>
                            <a:srgbClr val="000000"/>
                          </a:solidFill>
                          <a:effectLst/>
                          <a:latin typeface="Times New Roman"/>
                          <a:ea typeface="Times New Roman"/>
                          <a:cs typeface="Times New Roman"/>
                        </a:rPr>
                        <a:t>Asscotiation</a:t>
                      </a:r>
                      <a:r>
                        <a:rPr lang="en-US" sz="1100" dirty="0">
                          <a:solidFill>
                            <a:srgbClr val="000000"/>
                          </a:solidFill>
                          <a:effectLst/>
                          <a:latin typeface="Times New Roman"/>
                          <a:ea typeface="Times New Roman"/>
                          <a:cs typeface="Times New Roman"/>
                        </a:rPr>
                        <a:t>) </a:t>
                      </a:r>
                      <a:r>
                        <a:rPr lang="en-US" sz="1100" dirty="0" err="1">
                          <a:solidFill>
                            <a:srgbClr val="000000"/>
                          </a:solidFill>
                          <a:effectLst/>
                          <a:latin typeface="Times New Roman"/>
                          <a:ea typeface="Times New Roman"/>
                          <a:cs typeface="Times New Roman"/>
                        </a:rPr>
                        <a:t>dan</a:t>
                      </a:r>
                      <a:r>
                        <a:rPr lang="en-US" sz="1100" dirty="0">
                          <a:solidFill>
                            <a:srgbClr val="000000"/>
                          </a:solidFill>
                          <a:effectLst/>
                          <a:latin typeface="Times New Roman"/>
                          <a:ea typeface="Times New Roman"/>
                          <a:cs typeface="Times New Roman"/>
                        </a:rPr>
                        <a:t> MIC (</a:t>
                      </a:r>
                      <a:r>
                        <a:rPr lang="en-US" sz="1100" i="1" dirty="0">
                          <a:solidFill>
                            <a:srgbClr val="000000"/>
                          </a:solidFill>
                          <a:effectLst/>
                          <a:latin typeface="Times New Roman"/>
                          <a:ea typeface="Times New Roman"/>
                          <a:cs typeface="Times New Roman"/>
                        </a:rPr>
                        <a:t>Malayan Indian Congress</a:t>
                      </a:r>
                      <a:r>
                        <a:rPr lang="en-US" sz="1100" dirty="0">
                          <a:solidFill>
                            <a:srgbClr val="000000"/>
                          </a:solidFill>
                          <a:effectLst/>
                          <a:latin typeface="Times New Roman"/>
                          <a:ea typeface="Times New Roman"/>
                          <a:cs typeface="Times New Roman"/>
                        </a:rPr>
                        <a:t>).</a:t>
                      </a:r>
                      <a:endParaRPr lang="id-ID" sz="11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a:effectLst/>
                          <a:latin typeface="Times New Roman"/>
                          <a:ea typeface="Times New Roman"/>
                          <a:cs typeface="Times New Roman"/>
                        </a:rPr>
                        <a:t>Budaya politik Singapura disangga oleh </a:t>
                      </a:r>
                      <a:r>
                        <a:rPr lang="en-US" sz="1100" i="1">
                          <a:effectLst/>
                          <a:latin typeface="Times New Roman"/>
                          <a:ea typeface="Times New Roman"/>
                          <a:cs typeface="Times New Roman"/>
                        </a:rPr>
                        <a:t>Asian Values</a:t>
                      </a:r>
                      <a:r>
                        <a:rPr lang="en-US" sz="1100">
                          <a:effectLst/>
                          <a:latin typeface="Times New Roman"/>
                          <a:ea typeface="Times New Roman"/>
                          <a:cs typeface="Times New Roman"/>
                        </a:rPr>
                        <a:t> yang turut dikembangkan oleh Lee Kuan Yew. Budaya lokal yang dikembangkan dari </a:t>
                      </a:r>
                      <a:r>
                        <a:rPr lang="en-US" sz="1100" i="1">
                          <a:effectLst/>
                          <a:latin typeface="Times New Roman"/>
                          <a:ea typeface="Times New Roman"/>
                          <a:cs typeface="Times New Roman"/>
                        </a:rPr>
                        <a:t>Asian</a:t>
                      </a:r>
                      <a:r>
                        <a:rPr lang="en-US" sz="1100">
                          <a:effectLst/>
                          <a:latin typeface="Times New Roman"/>
                          <a:ea typeface="Times New Roman"/>
                          <a:cs typeface="Times New Roman"/>
                        </a:rPr>
                        <a:t> </a:t>
                      </a:r>
                      <a:r>
                        <a:rPr lang="en-US" sz="1100" i="1">
                          <a:effectLst/>
                          <a:latin typeface="Times New Roman"/>
                          <a:ea typeface="Times New Roman"/>
                          <a:cs typeface="Times New Roman"/>
                        </a:rPr>
                        <a:t>Values</a:t>
                      </a:r>
                      <a:r>
                        <a:rPr lang="en-US" sz="1100">
                          <a:effectLst/>
                          <a:latin typeface="Times New Roman"/>
                          <a:ea typeface="Times New Roman"/>
                          <a:cs typeface="Times New Roman"/>
                        </a:rPr>
                        <a:t> itu memiliki dirinci ke dalam nilai-nilai:</a:t>
                      </a:r>
                      <a:endParaRPr lang="id-ID" sz="1100">
                        <a:effectLst/>
                        <a:latin typeface="Calibri"/>
                        <a:ea typeface="Times New Roman"/>
                        <a:cs typeface="Times New Roman"/>
                      </a:endParaRPr>
                    </a:p>
                    <a:p>
                      <a:pPr marL="342900" lvl="0" indent="-342900" algn="just">
                        <a:lnSpc>
                          <a:spcPct val="115000"/>
                        </a:lnSpc>
                        <a:spcAft>
                          <a:spcPts val="0"/>
                        </a:spcAft>
                        <a:buFont typeface="+mj-lt"/>
                        <a:buAutoNum type="alphaLcParenR"/>
                      </a:pPr>
                      <a:r>
                        <a:rPr lang="en-US" sz="1100">
                          <a:effectLst/>
                          <a:latin typeface="Times New Roman"/>
                          <a:ea typeface="Times New Roman"/>
                          <a:cs typeface="Times New Roman"/>
                        </a:rPr>
                        <a:t>Pencapaian stabilitas  politik  melalui  tatanan,  harmoni  dan penghormatan terhadap otoritas kekuasaan.</a:t>
                      </a:r>
                      <a:endParaRPr lang="id-ID" sz="1100">
                        <a:effectLst/>
                        <a:latin typeface="Calibri"/>
                        <a:ea typeface="Times New Roman"/>
                        <a:cs typeface="Times New Roman"/>
                      </a:endParaRPr>
                    </a:p>
                    <a:p>
                      <a:pPr marL="342900" lvl="0" indent="-342900" algn="just">
                        <a:lnSpc>
                          <a:spcPct val="115000"/>
                        </a:lnSpc>
                        <a:spcAft>
                          <a:spcPts val="0"/>
                        </a:spcAft>
                        <a:buFont typeface="+mj-lt"/>
                        <a:buAutoNum type="alphaLcParenR"/>
                      </a:pPr>
                      <a:r>
                        <a:rPr lang="en-US" sz="1100">
                          <a:effectLst/>
                          <a:latin typeface="Times New Roman"/>
                          <a:ea typeface="Times New Roman"/>
                          <a:cs typeface="Times New Roman"/>
                        </a:rPr>
                        <a:t>Kemajuan ekonomi yang diperoleh melalui kerja keras, hemat dan rajin menabung.</a:t>
                      </a:r>
                      <a:endParaRPr lang="id-ID" sz="1100">
                        <a:effectLst/>
                        <a:latin typeface="Calibri"/>
                        <a:ea typeface="Times New Roman"/>
                        <a:cs typeface="Times New Roman"/>
                      </a:endParaRPr>
                    </a:p>
                    <a:p>
                      <a:pPr marL="342900" lvl="0" indent="-342900" algn="just">
                        <a:lnSpc>
                          <a:spcPct val="115000"/>
                        </a:lnSpc>
                        <a:spcAft>
                          <a:spcPts val="0"/>
                        </a:spcAft>
                        <a:buFont typeface="+mj-lt"/>
                        <a:buAutoNum type="alphaLcParenR"/>
                      </a:pPr>
                      <a:r>
                        <a:rPr lang="en-US" sz="1100">
                          <a:effectLst/>
                          <a:latin typeface="Times New Roman"/>
                          <a:ea typeface="Times New Roman"/>
                          <a:cs typeface="Times New Roman"/>
                        </a:rPr>
                        <a:t>Kohesi sosial berupa komunitarianisme</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a:effectLst/>
                          <a:latin typeface="Times New Roman"/>
                          <a:ea typeface="Times New Roman"/>
                          <a:cs typeface="Times New Roman"/>
                        </a:rPr>
                        <a:t>Budaya politik Thailand kuat dicirikan dengan beberapa aspek berikut, yaitu: sistem hirarki, predominasi praktik dan keyakinan Buddha, dan kolektivitas. Budaya politik ini sebagian besar bertentangan dengan budaya demokrasi yang berkembang di Barat. Karena itu, sebagian sarjana mengatakan bahwa faktor budaya tersebut yang telah membuat demokrasi di Thailand tidak dapat berjalan </a:t>
                      </a:r>
                      <a:r>
                        <a:rPr lang="en-US" sz="1100" i="1">
                          <a:effectLst/>
                          <a:latin typeface="Times New Roman"/>
                          <a:ea typeface="Times New Roman"/>
                          <a:cs typeface="Times New Roman"/>
                        </a:rPr>
                        <a:t>on the right track</a:t>
                      </a:r>
                      <a:r>
                        <a:rPr lang="en-US" sz="1100">
                          <a:effectLst/>
                          <a:latin typeface="Times New Roman"/>
                          <a:ea typeface="Times New Roman"/>
                          <a:cs typeface="Times New Roman"/>
                        </a:rPr>
                        <a:t> dan menyebabkan maraknya praktek korupsi dalam birokrasi pemerintahan.</a:t>
                      </a:r>
                      <a:endParaRPr lang="id-ID" sz="1100">
                        <a:effectLst/>
                        <a:latin typeface="Calibri"/>
                        <a:ea typeface="Times New Roman"/>
                        <a:cs typeface="Times New Roman"/>
                      </a:endParaRPr>
                    </a:p>
                    <a:p>
                      <a:pPr algn="just">
                        <a:lnSpc>
                          <a:spcPct val="115000"/>
                        </a:lnSpc>
                        <a:spcAft>
                          <a:spcPts val="0"/>
                        </a:spcAft>
                      </a:pPr>
                      <a:r>
                        <a:rPr lang="en-US" sz="1100">
                          <a:effectLst/>
                          <a:latin typeface="Times New Roman"/>
                          <a:ea typeface="Times New Roman"/>
                          <a:cs typeface="Times New Roman"/>
                        </a:rPr>
                        <a:t> </a:t>
                      </a:r>
                      <a:endParaRPr lang="id-ID" sz="11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100" dirty="0" err="1">
                          <a:effectLst/>
                          <a:latin typeface="Times New Roman"/>
                          <a:ea typeface="Times New Roman"/>
                          <a:cs typeface="Times New Roman"/>
                        </a:rPr>
                        <a:t>Budaya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Filipina </a:t>
                      </a:r>
                      <a:r>
                        <a:rPr lang="en-US" sz="1100" dirty="0" err="1">
                          <a:effectLst/>
                          <a:latin typeface="Times New Roman"/>
                          <a:ea typeface="Times New Roman"/>
                          <a:cs typeface="Times New Roman"/>
                        </a:rPr>
                        <a:t>kuat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dicirikan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dengan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elitisme</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personalistik</a:t>
                      </a:r>
                      <a:r>
                        <a:rPr lang="en-US" sz="1100" dirty="0">
                          <a:effectLst/>
                          <a:latin typeface="Times New Roman"/>
                          <a:ea typeface="Times New Roman"/>
                          <a:cs typeface="Times New Roman"/>
                        </a:rPr>
                        <a:t>, </a:t>
                      </a:r>
                      <a:r>
                        <a:rPr lang="en-US" sz="1100" i="1" dirty="0">
                          <a:effectLst/>
                          <a:latin typeface="Times New Roman"/>
                          <a:ea typeface="Times New Roman"/>
                          <a:cs typeface="Times New Roman"/>
                        </a:rPr>
                        <a:t>patron-</a:t>
                      </a:r>
                      <a:r>
                        <a:rPr lang="en-US" sz="1100" i="1" dirty="0" err="1">
                          <a:effectLst/>
                          <a:latin typeface="Times New Roman"/>
                          <a:ea typeface="Times New Roman"/>
                          <a:cs typeface="Times New Roman"/>
                        </a:rPr>
                        <a:t>klien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korup</a:t>
                      </a:r>
                      <a:r>
                        <a:rPr lang="en-US" sz="1100" dirty="0">
                          <a:effectLst/>
                          <a:latin typeface="Times New Roman"/>
                          <a:ea typeface="Times New Roman"/>
                          <a:cs typeface="Times New Roman"/>
                        </a:rPr>
                        <a:t>. Di </a:t>
                      </a:r>
                      <a:r>
                        <a:rPr lang="en-US" sz="1100" dirty="0" err="1">
                          <a:effectLst/>
                          <a:latin typeface="Times New Roman"/>
                          <a:ea typeface="Times New Roman"/>
                          <a:cs typeface="Times New Roman"/>
                        </a:rPr>
                        <a:t>mana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sebagian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dari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budaya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Filipina </a:t>
                      </a:r>
                      <a:r>
                        <a:rPr lang="en-US" sz="1100" dirty="0" err="1">
                          <a:effectLst/>
                          <a:latin typeface="Times New Roman"/>
                          <a:ea typeface="Times New Roman"/>
                          <a:cs typeface="Times New Roman"/>
                        </a:rPr>
                        <a:t>itu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kuat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dipengaruhi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oleh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bangsa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Spanyol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Amerika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Serikat</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dua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negara</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pernah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menjajah</a:t>
                      </a:r>
                      <a:r>
                        <a:rPr lang="en-US" sz="1100" dirty="0">
                          <a:effectLst/>
                          <a:latin typeface="Times New Roman"/>
                          <a:ea typeface="Times New Roman"/>
                          <a:cs typeface="Times New Roman"/>
                        </a:rPr>
                        <a:t> Filipina. </a:t>
                      </a:r>
                      <a:r>
                        <a:rPr lang="en-US" sz="1100" dirty="0" err="1">
                          <a:effectLst/>
                          <a:latin typeface="Times New Roman"/>
                          <a:ea typeface="Times New Roman"/>
                          <a:cs typeface="Times New Roman"/>
                        </a:rPr>
                        <a:t>Namun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sebagian</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besar</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budaya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politik</a:t>
                      </a:r>
                      <a:r>
                        <a:rPr lang="en-US" sz="1100" dirty="0">
                          <a:effectLst/>
                          <a:latin typeface="Times New Roman"/>
                          <a:ea typeface="Times New Roman"/>
                          <a:cs typeface="Times New Roman"/>
                        </a:rPr>
                        <a:t> Filipina </a:t>
                      </a:r>
                      <a:r>
                        <a:rPr lang="en-US" sz="1100" dirty="0" err="1">
                          <a:effectLst/>
                          <a:latin typeface="Times New Roman"/>
                          <a:ea typeface="Times New Roman"/>
                          <a:cs typeface="Times New Roman"/>
                        </a:rPr>
                        <a:t>memiliki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geneologi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dari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nilai-nilai</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budaya</a:t>
                      </a:r>
                      <a:r>
                        <a:rPr lang="en-US" sz="1100" dirty="0">
                          <a:effectLst/>
                          <a:latin typeface="Times New Roman"/>
                          <a:ea typeface="Times New Roman"/>
                          <a:cs typeface="Times New Roman"/>
                        </a:rPr>
                        <a:t> yang </a:t>
                      </a:r>
                      <a:r>
                        <a:rPr lang="en-US" sz="1100" dirty="0" err="1">
                          <a:effectLst/>
                          <a:latin typeface="Times New Roman"/>
                          <a:ea typeface="Times New Roman"/>
                          <a:cs typeface="Times New Roman"/>
                        </a:rPr>
                        <a:t>berakar</a:t>
                      </a:r>
                      <a:r>
                        <a:rPr lang="en-US" sz="1100" dirty="0">
                          <a:effectLst/>
                          <a:latin typeface="Times New Roman"/>
                          <a:ea typeface="Times New Roman"/>
                          <a:cs typeface="Times New Roman"/>
                        </a:rPr>
                        <a:t> lama di </a:t>
                      </a:r>
                      <a:r>
                        <a:rPr lang="en-US" sz="1100" dirty="0" err="1">
                          <a:effectLst/>
                          <a:latin typeface="Times New Roman"/>
                          <a:ea typeface="Times New Roman"/>
                          <a:cs typeface="Times New Roman"/>
                        </a:rPr>
                        <a:t>masyarakat</a:t>
                      </a:r>
                      <a:r>
                        <a:rPr lang="en-US" sz="1100" dirty="0">
                          <a:effectLst/>
                          <a:latin typeface="Times New Roman"/>
                          <a:ea typeface="Times New Roman"/>
                          <a:cs typeface="Times New Roman"/>
                        </a:rPr>
                        <a:t> Filipina </a:t>
                      </a:r>
                      <a:r>
                        <a:rPr lang="en-US" sz="1100" dirty="0" err="1">
                          <a:effectLst/>
                          <a:latin typeface="Times New Roman"/>
                          <a:ea typeface="Times New Roman"/>
                          <a:cs typeface="Times New Roman"/>
                        </a:rPr>
                        <a:t>jauh</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sebelum</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para</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kolonial</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itu</a:t>
                      </a:r>
                      <a:r>
                        <a:rPr lang="en-US" sz="1100" dirty="0">
                          <a:effectLst/>
                          <a:latin typeface="Times New Roman"/>
                          <a:ea typeface="Times New Roman"/>
                          <a:cs typeface="Times New Roman"/>
                        </a:rPr>
                        <a:t> </a:t>
                      </a:r>
                      <a:r>
                        <a:rPr lang="en-US" sz="1100" dirty="0" err="1">
                          <a:effectLst/>
                          <a:latin typeface="Times New Roman"/>
                          <a:ea typeface="Times New Roman"/>
                          <a:cs typeface="Times New Roman"/>
                        </a:rPr>
                        <a:t>datang</a:t>
                      </a:r>
                      <a:r>
                        <a:rPr lang="en-US" sz="1100" dirty="0">
                          <a:effectLst/>
                          <a:latin typeface="Times New Roman"/>
                          <a:ea typeface="Times New Roman"/>
                          <a:cs typeface="Times New Roman"/>
                        </a:rPr>
                        <a:t>.  </a:t>
                      </a:r>
                      <a:endParaRPr lang="id-ID"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02900320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157</TotalTime>
  <Words>2148</Words>
  <Application>Microsoft Office PowerPoint</Application>
  <PresentationFormat>On-screen Show (4:3)</PresentationFormat>
  <Paragraphs>93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Median</vt:lpstr>
      <vt:lpstr>Perbandingan pemerintahan: ASEAN</vt:lpstr>
      <vt:lpstr>Bentuk Negara</vt:lpstr>
      <vt:lpstr>Sistem Pemerintahan: Eksekutif</vt:lpstr>
      <vt:lpstr>Sistem Pemerintahan: Legislatif</vt:lpstr>
      <vt:lpstr>Sistem Pemerintahan: Yudikatif</vt:lpstr>
      <vt:lpstr>Sistem Kepartaian</vt:lpstr>
      <vt:lpstr>Sistem Pemilu</vt:lpstr>
      <vt:lpstr>Pembuatan Kebijakan</vt:lpstr>
      <vt:lpstr>Budaya Politik</vt:lpstr>
      <vt:lpstr>Budaya Politik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user</cp:lastModifiedBy>
  <cp:revision>14</cp:revision>
  <dcterms:created xsi:type="dcterms:W3CDTF">2017-04-17T04:29:43Z</dcterms:created>
  <dcterms:modified xsi:type="dcterms:W3CDTF">2017-05-04T10:29:42Z</dcterms:modified>
</cp:coreProperties>
</file>