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68BA80D-0103-4EF9-AF3C-851532BBE428}" type="datetimeFigureOut">
              <a:rPr lang="id-ID" smtClean="0"/>
              <a:t>16/04/2018</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78B3DDB-82DE-4754-8D84-EF2C560555ED}"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8BA80D-0103-4EF9-AF3C-851532BBE428}" type="datetimeFigureOut">
              <a:rPr lang="id-ID" smtClean="0"/>
              <a:t>16/04/2018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78B3DDB-82DE-4754-8D84-EF2C560555ED}"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A68BA80D-0103-4EF9-AF3C-851532BBE428}" type="datetimeFigureOut">
              <a:rPr lang="id-ID" smtClean="0"/>
              <a:t>16/04/2018</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978B3DDB-82DE-4754-8D84-EF2C560555ED}"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68BA80D-0103-4EF9-AF3C-851532BBE428}" type="datetimeFigureOut">
              <a:rPr lang="id-ID" smtClean="0"/>
              <a:t>16/04/2018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78B3DDB-82DE-4754-8D84-EF2C560555ED}" type="slidenum">
              <a:rPr lang="id-ID" smtClean="0"/>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68BA80D-0103-4EF9-AF3C-851532BBE428}" type="datetimeFigureOut">
              <a:rPr lang="id-ID" smtClean="0"/>
              <a:t>16/04/2018</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78B3DDB-82DE-4754-8D84-EF2C560555ED}" type="slidenum">
              <a:rPr lang="id-ID" smtClean="0"/>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A68BA80D-0103-4EF9-AF3C-851532BBE428}" type="datetimeFigureOut">
              <a:rPr lang="id-ID" smtClean="0"/>
              <a:t>16/04/2018</a:t>
            </a:fld>
            <a:endParaRPr lang="id-ID"/>
          </a:p>
        </p:txBody>
      </p:sp>
      <p:sp>
        <p:nvSpPr>
          <p:cNvPr id="10" name="Slide Number Placeholder 9"/>
          <p:cNvSpPr>
            <a:spLocks noGrp="1"/>
          </p:cNvSpPr>
          <p:nvPr>
            <p:ph type="sldNum" sz="quarter" idx="16"/>
          </p:nvPr>
        </p:nvSpPr>
        <p:spPr/>
        <p:txBody>
          <a:bodyPr rtlCol="0"/>
          <a:lstStyle/>
          <a:p>
            <a:fld id="{978B3DDB-82DE-4754-8D84-EF2C560555ED}" type="slidenum">
              <a:rPr lang="id-ID" smtClean="0"/>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A68BA80D-0103-4EF9-AF3C-851532BBE428}" type="datetimeFigureOut">
              <a:rPr lang="id-ID" smtClean="0"/>
              <a:t>16/04/2018</a:t>
            </a:fld>
            <a:endParaRPr lang="id-ID"/>
          </a:p>
        </p:txBody>
      </p:sp>
      <p:sp>
        <p:nvSpPr>
          <p:cNvPr id="12" name="Slide Number Placeholder 11"/>
          <p:cNvSpPr>
            <a:spLocks noGrp="1"/>
          </p:cNvSpPr>
          <p:nvPr>
            <p:ph type="sldNum" sz="quarter" idx="16"/>
          </p:nvPr>
        </p:nvSpPr>
        <p:spPr/>
        <p:txBody>
          <a:bodyPr rtlCol="0"/>
          <a:lstStyle/>
          <a:p>
            <a:fld id="{978B3DDB-82DE-4754-8D84-EF2C560555ED}" type="slidenum">
              <a:rPr lang="id-ID" smtClean="0"/>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8BA80D-0103-4EF9-AF3C-851532BBE428}" type="datetimeFigureOut">
              <a:rPr lang="id-ID" smtClean="0"/>
              <a:t>16/04/2018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978B3DDB-82DE-4754-8D84-EF2C560555ED}"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BA80D-0103-4EF9-AF3C-851532BBE428}" type="datetimeFigureOut">
              <a:rPr lang="id-ID" smtClean="0"/>
              <a:t>16/04/2018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78B3DDB-82DE-4754-8D84-EF2C560555ED}"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68BA80D-0103-4EF9-AF3C-851532BBE428}" type="datetimeFigureOut">
              <a:rPr lang="id-ID" smtClean="0"/>
              <a:t>16/04/2018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978B3DDB-82DE-4754-8D84-EF2C560555ED}" type="slidenum">
              <a:rPr lang="id-ID" smtClean="0"/>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A68BA80D-0103-4EF9-AF3C-851532BBE428}" type="datetimeFigureOut">
              <a:rPr lang="id-ID" smtClean="0"/>
              <a:t>16/04/2018</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978B3DDB-82DE-4754-8D84-EF2C560555ED}" type="slidenum">
              <a:rPr lang="id-ID" smtClean="0"/>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68BA80D-0103-4EF9-AF3C-851532BBE428}" type="datetimeFigureOut">
              <a:rPr lang="id-ID" smtClean="0"/>
              <a:t>16/04/2018</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78B3DDB-82DE-4754-8D84-EF2C560555E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648" y="1700808"/>
            <a:ext cx="6477000" cy="1828800"/>
          </a:xfrm>
        </p:spPr>
        <p:txBody>
          <a:bodyPr anchor="t"/>
          <a:lstStyle/>
          <a:p>
            <a:r>
              <a:rPr lang="id-ID" dirty="0" smtClean="0"/>
              <a:t>Pendekatan </a:t>
            </a:r>
            <a:br>
              <a:rPr lang="id-ID" dirty="0" smtClean="0"/>
            </a:br>
            <a:r>
              <a:rPr lang="id-ID" dirty="0" smtClean="0"/>
              <a:t>budaya politik</a:t>
            </a:r>
            <a:endParaRPr lang="id-ID" dirty="0"/>
          </a:p>
        </p:txBody>
      </p:sp>
      <p:sp>
        <p:nvSpPr>
          <p:cNvPr id="3" name="Subtitle 2"/>
          <p:cNvSpPr>
            <a:spLocks noGrp="1"/>
          </p:cNvSpPr>
          <p:nvPr>
            <p:ph type="subTitle" idx="1"/>
          </p:nvPr>
        </p:nvSpPr>
        <p:spPr/>
        <p:txBody>
          <a:bodyPr/>
          <a:lstStyle/>
          <a:p>
            <a:r>
              <a:rPr lang="id-ID" dirty="0" smtClean="0">
                <a:solidFill>
                  <a:schemeClr val="accent5">
                    <a:lumMod val="50000"/>
                  </a:schemeClr>
                </a:solidFill>
              </a:rPr>
              <a:t>Fatih Gama AN,  STPMD “APMD”</a:t>
            </a:r>
            <a:endParaRPr lang="id-ID" dirty="0">
              <a:solidFill>
                <a:schemeClr val="accent5">
                  <a:lumMod val="50000"/>
                </a:schemeClr>
              </a:solidFill>
            </a:endParaRPr>
          </a:p>
        </p:txBody>
      </p:sp>
    </p:spTree>
    <p:extLst>
      <p:ext uri="{BB962C8B-B14F-4D97-AF65-F5344CB8AC3E}">
        <p14:creationId xmlns:p14="http://schemas.microsoft.com/office/powerpoint/2010/main" val="34602094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err="1">
                <a:latin typeface="Calibri" pitchFamily="34" charset="0"/>
              </a:rPr>
              <a:t>Pengaruh</a:t>
            </a:r>
            <a:r>
              <a:rPr lang="en-US" sz="3600" dirty="0">
                <a:latin typeface="Calibri" pitchFamily="34" charset="0"/>
              </a:rPr>
              <a:t> </a:t>
            </a:r>
            <a:r>
              <a:rPr lang="en-US" sz="3600" dirty="0" err="1">
                <a:latin typeface="Calibri" pitchFamily="34" charset="0"/>
              </a:rPr>
              <a:t>Behavioralisme</a:t>
            </a:r>
            <a:r>
              <a:rPr lang="en-US" sz="3600" dirty="0">
                <a:latin typeface="Calibri" pitchFamily="34" charset="0"/>
              </a:rPr>
              <a:t> </a:t>
            </a:r>
            <a:r>
              <a:rPr lang="en-US" sz="3600" dirty="0" err="1">
                <a:latin typeface="Calibri" pitchFamily="34" charset="0"/>
              </a:rPr>
              <a:t>dalam</a:t>
            </a:r>
            <a:r>
              <a:rPr lang="en-US" sz="3600" dirty="0">
                <a:latin typeface="Calibri" pitchFamily="34" charset="0"/>
              </a:rPr>
              <a:t> </a:t>
            </a:r>
            <a:r>
              <a:rPr lang="en-US" sz="3600" dirty="0" err="1">
                <a:latin typeface="Calibri" pitchFamily="34" charset="0"/>
              </a:rPr>
              <a:t>Pendekatan</a:t>
            </a:r>
            <a:r>
              <a:rPr lang="en-US" sz="3600" dirty="0">
                <a:latin typeface="Calibri" pitchFamily="34" charset="0"/>
              </a:rPr>
              <a:t> </a:t>
            </a:r>
            <a:r>
              <a:rPr lang="en-US" sz="3600" dirty="0" err="1">
                <a:latin typeface="Calibri" pitchFamily="34" charset="0"/>
              </a:rPr>
              <a:t>Budaya</a:t>
            </a:r>
            <a:r>
              <a:rPr lang="en-US" sz="3600" dirty="0">
                <a:latin typeface="Calibri" pitchFamily="34" charset="0"/>
              </a:rPr>
              <a:t> </a:t>
            </a:r>
            <a:r>
              <a:rPr lang="en-US" sz="3600" dirty="0" err="1">
                <a:latin typeface="Calibri" pitchFamily="34" charset="0"/>
              </a:rPr>
              <a:t>Politik</a:t>
            </a:r>
            <a:r>
              <a:rPr lang="id-ID" sz="3600" dirty="0">
                <a:latin typeface="Calibri" pitchFamily="34" charset="0"/>
              </a:rPr>
              <a:t>: Civic Culture</a:t>
            </a:r>
            <a:endParaRPr lang="id-ID" sz="3600" dirty="0"/>
          </a:p>
        </p:txBody>
      </p:sp>
      <p:sp>
        <p:nvSpPr>
          <p:cNvPr id="3" name="Content Placeholder 2"/>
          <p:cNvSpPr>
            <a:spLocks noGrp="1"/>
          </p:cNvSpPr>
          <p:nvPr>
            <p:ph sz="quarter" idx="1"/>
          </p:nvPr>
        </p:nvSpPr>
        <p:spPr>
          <a:xfrm>
            <a:off x="179512" y="1600200"/>
            <a:ext cx="8784976" cy="4997152"/>
          </a:xfrm>
        </p:spPr>
        <p:txBody>
          <a:bodyPr>
            <a:normAutofit/>
          </a:bodyPr>
          <a:lstStyle/>
          <a:p>
            <a:pPr algn="just"/>
            <a:r>
              <a:rPr lang="id-ID" sz="2000" dirty="0">
                <a:latin typeface="Calibri" pitchFamily="34" charset="0"/>
              </a:rPr>
              <a:t>T</a:t>
            </a:r>
            <a:r>
              <a:rPr lang="en-US" sz="2000" dirty="0" err="1" smtClean="0">
                <a:latin typeface="Calibri" pitchFamily="34" charset="0"/>
              </a:rPr>
              <a:t>ipe</a:t>
            </a:r>
            <a:r>
              <a:rPr lang="en-US" sz="2000" dirty="0" smtClean="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partisipan</a:t>
            </a:r>
            <a:r>
              <a:rPr lang="en-US" sz="2000" dirty="0">
                <a:latin typeface="Calibri" pitchFamily="34" charset="0"/>
              </a:rPr>
              <a:t> </a:t>
            </a:r>
            <a:r>
              <a:rPr lang="en-US" sz="2000" dirty="0" err="1">
                <a:latin typeface="Calibri" pitchFamily="34" charset="0"/>
              </a:rPr>
              <a:t>tampak</a:t>
            </a:r>
            <a:r>
              <a:rPr lang="en-US" sz="2000" dirty="0">
                <a:latin typeface="Calibri" pitchFamily="34" charset="0"/>
              </a:rPr>
              <a:t>  </a:t>
            </a:r>
            <a:r>
              <a:rPr lang="en-US" sz="2000" dirty="0" err="1" smtClean="0">
                <a:latin typeface="Calibri" pitchFamily="34" charset="0"/>
              </a:rPr>
              <a:t>jadi</a:t>
            </a:r>
            <a:r>
              <a:rPr lang="en-US" sz="2000" dirty="0" smtClean="0">
                <a:latin typeface="Calibri" pitchFamily="34" charset="0"/>
              </a:rPr>
              <a:t> </a:t>
            </a:r>
            <a:r>
              <a:rPr lang="en-US" sz="2000" dirty="0">
                <a:latin typeface="Calibri" pitchFamily="34" charset="0"/>
              </a:rPr>
              <a:t>model ideal </a:t>
            </a:r>
            <a:r>
              <a:rPr lang="en-US" sz="2000" dirty="0" err="1" smtClean="0">
                <a:latin typeface="Calibri" pitchFamily="34" charset="0"/>
              </a:rPr>
              <a:t>demokrasi</a:t>
            </a:r>
            <a:r>
              <a:rPr lang="en-US" sz="2000" dirty="0" smtClean="0">
                <a:latin typeface="Calibri" pitchFamily="34" charset="0"/>
              </a:rPr>
              <a:t> </a:t>
            </a:r>
            <a:r>
              <a:rPr lang="en-US" sz="2000" dirty="0">
                <a:latin typeface="Calibri" pitchFamily="34" charset="0"/>
              </a:rPr>
              <a:t>yang </a:t>
            </a:r>
            <a:r>
              <a:rPr lang="en-US" sz="2000" dirty="0" err="1">
                <a:latin typeface="Calibri" pitchFamily="34" charset="0"/>
              </a:rPr>
              <a:t>stabil</a:t>
            </a:r>
            <a:r>
              <a:rPr lang="en-US" sz="2000" dirty="0">
                <a:latin typeface="Calibri" pitchFamily="34" charset="0"/>
              </a:rPr>
              <a:t>. </a:t>
            </a:r>
            <a:r>
              <a:rPr lang="id-ID" sz="2000" dirty="0" smtClean="0">
                <a:latin typeface="Calibri" pitchFamily="34" charset="0"/>
              </a:rPr>
              <a:t>Tapi</a:t>
            </a:r>
            <a:r>
              <a:rPr lang="en-US" sz="2000" dirty="0" smtClean="0">
                <a:latin typeface="Calibri" pitchFamily="34" charset="0"/>
              </a:rPr>
              <a:t>, </a:t>
            </a:r>
            <a:r>
              <a:rPr lang="en-US" sz="2000" dirty="0" err="1">
                <a:latin typeface="Calibri" pitchFamily="34" charset="0"/>
              </a:rPr>
              <a:t>bagi</a:t>
            </a:r>
            <a:r>
              <a:rPr lang="en-US" sz="2000" dirty="0">
                <a:latin typeface="Calibri" pitchFamily="34" charset="0"/>
              </a:rPr>
              <a:t> Almond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Verba</a:t>
            </a:r>
            <a:r>
              <a:rPr lang="en-US" sz="2000" dirty="0">
                <a:latin typeface="Calibri" pitchFamily="34" charset="0"/>
              </a:rPr>
              <a:t>, </a:t>
            </a:r>
            <a:r>
              <a:rPr lang="en-US" sz="2000" dirty="0" err="1">
                <a:latin typeface="Calibri" pitchFamily="34" charset="0"/>
              </a:rPr>
              <a:t>demokrasi</a:t>
            </a:r>
            <a:r>
              <a:rPr lang="en-US" sz="2000" dirty="0">
                <a:latin typeface="Calibri" pitchFamily="34" charset="0"/>
              </a:rPr>
              <a:t> </a:t>
            </a:r>
            <a:r>
              <a:rPr lang="en-US" sz="2000" dirty="0" err="1" smtClean="0">
                <a:latin typeface="Calibri" pitchFamily="34" charset="0"/>
              </a:rPr>
              <a:t>stabil</a:t>
            </a:r>
            <a:r>
              <a:rPr lang="en-US" sz="2000" dirty="0" smtClean="0">
                <a:latin typeface="Calibri" pitchFamily="34" charset="0"/>
              </a:rPr>
              <a:t> </a:t>
            </a:r>
            <a:r>
              <a:rPr lang="en-US" sz="2000" dirty="0" err="1">
                <a:latin typeface="Calibri" pitchFamily="34" charset="0"/>
              </a:rPr>
              <a:t>akan</a:t>
            </a:r>
            <a:r>
              <a:rPr lang="en-US" sz="2000" dirty="0">
                <a:latin typeface="Calibri" pitchFamily="34" charset="0"/>
              </a:rPr>
              <a:t> </a:t>
            </a:r>
            <a:r>
              <a:rPr lang="en-US" sz="2000" dirty="0" err="1">
                <a:latin typeface="Calibri" pitchFamily="34" charset="0"/>
              </a:rPr>
              <a:t>terbukti</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masyarakat</a:t>
            </a:r>
            <a:r>
              <a:rPr lang="en-US" sz="2000" dirty="0">
                <a:latin typeface="Calibri" pitchFamily="34" charset="0"/>
              </a:rPr>
              <a:t> yang </a:t>
            </a:r>
            <a:r>
              <a:rPr lang="en-US" sz="2000" dirty="0" err="1">
                <a:latin typeface="Calibri" pitchFamily="34" charset="0"/>
              </a:rPr>
              <a:t>terdiri</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a:t>
            </a:r>
            <a:r>
              <a:rPr lang="en-US" sz="2000" dirty="0" err="1">
                <a:latin typeface="Calibri" pitchFamily="34" charset="0"/>
              </a:rPr>
              <a:t>percampuran</a:t>
            </a:r>
            <a:r>
              <a:rPr lang="en-US" sz="2000" dirty="0">
                <a:latin typeface="Calibri" pitchFamily="34" charset="0"/>
              </a:rPr>
              <a:t> </a:t>
            </a:r>
            <a:r>
              <a:rPr lang="en-US" sz="2000" dirty="0" err="1">
                <a:latin typeface="Calibri" pitchFamily="34" charset="0"/>
              </a:rPr>
              <a:t>tiga</a:t>
            </a:r>
            <a:r>
              <a:rPr lang="en-US" sz="2000" dirty="0">
                <a:latin typeface="Calibri" pitchFamily="34" charset="0"/>
              </a:rPr>
              <a:t> </a:t>
            </a:r>
            <a:r>
              <a:rPr lang="en-US" sz="2000" dirty="0" err="1">
                <a:latin typeface="Calibri" pitchFamily="34" charset="0"/>
              </a:rPr>
              <a:t>tipologi</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yang </a:t>
            </a:r>
            <a:r>
              <a:rPr lang="en-US" sz="2000" dirty="0" err="1">
                <a:latin typeface="Calibri" pitchFamily="34" charset="0"/>
              </a:rPr>
              <a:t>mereka</a:t>
            </a:r>
            <a:r>
              <a:rPr lang="en-US" sz="2000" dirty="0">
                <a:latin typeface="Calibri" pitchFamily="34" charset="0"/>
              </a:rPr>
              <a:t> </a:t>
            </a:r>
            <a:r>
              <a:rPr lang="en-US" sz="2000" dirty="0" err="1">
                <a:latin typeface="Calibri" pitchFamily="34" charset="0"/>
              </a:rPr>
              <a:t>sebut</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i="1" dirty="0">
                <a:latin typeface="Calibri" pitchFamily="34" charset="0"/>
              </a:rPr>
              <a:t>civic culture</a:t>
            </a:r>
            <a:r>
              <a:rPr lang="en-US" sz="2000" dirty="0">
                <a:latin typeface="Calibri" pitchFamily="34" charset="0"/>
              </a:rPr>
              <a:t> (Hague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Harrop</a:t>
            </a:r>
            <a:r>
              <a:rPr lang="en-US" sz="2000" dirty="0">
                <a:latin typeface="Calibri" pitchFamily="34" charset="0"/>
              </a:rPr>
              <a:t>, 2004: 90). </a:t>
            </a:r>
            <a:r>
              <a:rPr lang="id-ID" sz="2000" dirty="0">
                <a:latin typeface="Calibri" pitchFamily="34" charset="0"/>
              </a:rPr>
              <a:t>K</a:t>
            </a:r>
            <a:r>
              <a:rPr lang="en-US" sz="2000" dirty="0" err="1" smtClean="0">
                <a:latin typeface="Calibri" pitchFamily="34" charset="0"/>
              </a:rPr>
              <a:t>ondisi</a:t>
            </a:r>
            <a:r>
              <a:rPr lang="en-US" sz="2000" dirty="0" smtClean="0">
                <a:latin typeface="Calibri" pitchFamily="34" charset="0"/>
              </a:rPr>
              <a:t> </a:t>
            </a:r>
            <a:r>
              <a:rPr lang="en-US" sz="2000" dirty="0">
                <a:latin typeface="Calibri" pitchFamily="34" charset="0"/>
              </a:rPr>
              <a:t>ideal </a:t>
            </a:r>
            <a:r>
              <a:rPr lang="en-US" sz="2000" dirty="0" err="1">
                <a:latin typeface="Calibri" pitchFamily="34" charset="0"/>
              </a:rPr>
              <a:t>bagi</a:t>
            </a:r>
            <a:r>
              <a:rPr lang="en-US" sz="2000" dirty="0">
                <a:latin typeface="Calibri" pitchFamily="34" charset="0"/>
              </a:rPr>
              <a:t> </a:t>
            </a:r>
            <a:r>
              <a:rPr lang="en-US" sz="2000" dirty="0" err="1">
                <a:latin typeface="Calibri" pitchFamily="34" charset="0"/>
              </a:rPr>
              <a:t>demokrasi</a:t>
            </a:r>
            <a:r>
              <a:rPr lang="en-US" sz="2000" dirty="0">
                <a:latin typeface="Calibri" pitchFamily="34" charset="0"/>
              </a:rPr>
              <a:t> </a:t>
            </a:r>
            <a:r>
              <a:rPr lang="en-US" sz="2000" dirty="0" err="1" smtClean="0">
                <a:latin typeface="Calibri" pitchFamily="34" charset="0"/>
              </a:rPr>
              <a:t>terjadi</a:t>
            </a:r>
            <a:r>
              <a:rPr lang="en-US" sz="2000" dirty="0" smtClean="0">
                <a:latin typeface="Calibri" pitchFamily="34" charset="0"/>
              </a:rPr>
              <a:t> </a:t>
            </a:r>
            <a:r>
              <a:rPr lang="id-ID" sz="2000" dirty="0" smtClean="0">
                <a:latin typeface="Calibri" pitchFamily="34" charset="0"/>
              </a:rPr>
              <a:t>jika</a:t>
            </a:r>
            <a:r>
              <a:rPr lang="en-US" sz="2000" dirty="0" smtClean="0">
                <a:latin typeface="Calibri" pitchFamily="34" charset="0"/>
              </a:rPr>
              <a:t> </a:t>
            </a:r>
            <a:r>
              <a:rPr lang="en-US" sz="2000" dirty="0" err="1">
                <a:latin typeface="Calibri" pitchFamily="34" charset="0"/>
              </a:rPr>
              <a:t>perilaku</a:t>
            </a:r>
            <a:r>
              <a:rPr lang="en-US" sz="2000" dirty="0">
                <a:latin typeface="Calibri" pitchFamily="34" charset="0"/>
              </a:rPr>
              <a:t> </a:t>
            </a:r>
            <a:r>
              <a:rPr lang="en-US" sz="2000" dirty="0" err="1">
                <a:latin typeface="Calibri" pitchFamily="34" charset="0"/>
              </a:rPr>
              <a:t>parokial</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subyek</a:t>
            </a:r>
            <a:r>
              <a:rPr lang="en-US" sz="2000" dirty="0">
                <a:latin typeface="Calibri" pitchFamily="34" charset="0"/>
              </a:rPr>
              <a:t> </a:t>
            </a:r>
            <a:r>
              <a:rPr lang="id-ID" sz="2000" dirty="0" smtClean="0">
                <a:latin typeface="Calibri" pitchFamily="34" charset="0"/>
              </a:rPr>
              <a:t>jadi </a:t>
            </a:r>
            <a:r>
              <a:rPr lang="en-US" sz="2000" dirty="0" err="1" smtClean="0">
                <a:latin typeface="Calibri" pitchFamily="34" charset="0"/>
              </a:rPr>
              <a:t>penyeimbang</a:t>
            </a:r>
            <a:r>
              <a:rPr lang="en-US" sz="2000" dirty="0" smtClean="0">
                <a:latin typeface="Calibri" pitchFamily="34" charset="0"/>
              </a:rPr>
              <a:t> </a:t>
            </a:r>
            <a:r>
              <a:rPr lang="en-US" sz="2000" dirty="0" err="1">
                <a:latin typeface="Calibri" pitchFamily="34" charset="0"/>
              </a:rPr>
              <a:t>bagi</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partisipan</a:t>
            </a:r>
            <a:r>
              <a:rPr lang="en-US" sz="2000" dirty="0">
                <a:latin typeface="Calibri" pitchFamily="34" charset="0"/>
              </a:rPr>
              <a:t>. </a:t>
            </a:r>
            <a:r>
              <a:rPr lang="id-ID" sz="2000" dirty="0">
                <a:latin typeface="Calibri" pitchFamily="34" charset="0"/>
              </a:rPr>
              <a:t>T</a:t>
            </a:r>
            <a:r>
              <a:rPr lang="en-US" sz="2000" dirty="0" err="1" smtClean="0">
                <a:latin typeface="Calibri" pitchFamily="34" charset="0"/>
              </a:rPr>
              <a:t>ingginya</a:t>
            </a:r>
            <a:r>
              <a:rPr lang="en-US" sz="2000" dirty="0" smtClean="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partisipan</a:t>
            </a:r>
            <a:r>
              <a:rPr lang="en-US" sz="2000" dirty="0">
                <a:latin typeface="Calibri" pitchFamily="34" charset="0"/>
              </a:rPr>
              <a:t> </a:t>
            </a:r>
            <a:r>
              <a:rPr lang="id-ID" sz="2000" dirty="0" smtClean="0">
                <a:latin typeface="Calibri" pitchFamily="34" charset="0"/>
              </a:rPr>
              <a:t>ber</a:t>
            </a:r>
            <a:r>
              <a:rPr lang="en-US" sz="2000" dirty="0" err="1" smtClean="0">
                <a:latin typeface="Calibri" pitchFamily="34" charset="0"/>
              </a:rPr>
              <a:t>bahaya</a:t>
            </a:r>
            <a:r>
              <a:rPr lang="en-US" sz="2000" dirty="0" smtClean="0">
                <a:latin typeface="Calibri" pitchFamily="34" charset="0"/>
              </a:rPr>
              <a:t> </a:t>
            </a:r>
            <a:r>
              <a:rPr lang="en-US" sz="2000" dirty="0" err="1">
                <a:latin typeface="Calibri" pitchFamily="34" charset="0"/>
              </a:rPr>
              <a:t>bagi</a:t>
            </a:r>
            <a:r>
              <a:rPr lang="en-US" sz="2000" dirty="0">
                <a:latin typeface="Calibri" pitchFamily="34" charset="0"/>
              </a:rPr>
              <a:t> </a:t>
            </a:r>
            <a:r>
              <a:rPr lang="en-US" sz="2000" dirty="0" err="1">
                <a:latin typeface="Calibri" pitchFamily="34" charset="0"/>
              </a:rPr>
              <a:t>kestabilan</a:t>
            </a:r>
            <a:r>
              <a:rPr lang="en-US" sz="2000" dirty="0">
                <a:latin typeface="Calibri" pitchFamily="34" charset="0"/>
              </a:rPr>
              <a:t> </a:t>
            </a:r>
            <a:r>
              <a:rPr lang="en-US" sz="2000" dirty="0" err="1">
                <a:latin typeface="Calibri" pitchFamily="34" charset="0"/>
              </a:rPr>
              <a:t>demokrasi</a:t>
            </a:r>
            <a:r>
              <a:rPr lang="en-US" sz="2000" dirty="0">
                <a:latin typeface="Calibri" pitchFamily="34" charset="0"/>
              </a:rPr>
              <a:t> </a:t>
            </a:r>
            <a:r>
              <a:rPr lang="en-US" sz="2000" dirty="0" err="1">
                <a:latin typeface="Calibri" pitchFamily="34" charset="0"/>
              </a:rPr>
              <a:t>berupa</a:t>
            </a:r>
            <a:r>
              <a:rPr lang="en-US" sz="2000" dirty="0">
                <a:latin typeface="Calibri" pitchFamily="34" charset="0"/>
              </a:rPr>
              <a:t> </a:t>
            </a:r>
            <a:r>
              <a:rPr lang="en-US" sz="2000" dirty="0" err="1">
                <a:latin typeface="Calibri" pitchFamily="34" charset="0"/>
              </a:rPr>
              <a:t>tingginya</a:t>
            </a:r>
            <a:r>
              <a:rPr lang="en-US" sz="2000" dirty="0">
                <a:latin typeface="Calibri" pitchFamily="34" charset="0"/>
              </a:rPr>
              <a:t> </a:t>
            </a:r>
            <a:r>
              <a:rPr lang="en-US" sz="2000" dirty="0" err="1">
                <a:latin typeface="Calibri" pitchFamily="34" charset="0"/>
              </a:rPr>
              <a:t>permintaan</a:t>
            </a:r>
            <a:r>
              <a:rPr lang="en-US" sz="2000" dirty="0">
                <a:latin typeface="Calibri" pitchFamily="34" charset="0"/>
              </a:rPr>
              <a:t> </a:t>
            </a:r>
            <a:r>
              <a:rPr lang="en-US" sz="2000" dirty="0" err="1" smtClean="0">
                <a:latin typeface="Calibri" pitchFamily="34" charset="0"/>
              </a:rPr>
              <a:t>dalam</a:t>
            </a:r>
            <a:r>
              <a:rPr lang="en-US" sz="2000" dirty="0" smtClean="0">
                <a:latin typeface="Calibri" pitchFamily="34" charset="0"/>
              </a:rPr>
              <a:t> </a:t>
            </a:r>
            <a:r>
              <a:rPr lang="en-US" sz="2000" dirty="0" err="1">
                <a:latin typeface="Calibri" pitchFamily="34" charset="0"/>
              </a:rPr>
              <a:t>sistem</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endParaRPr lang="id-ID" sz="2000" dirty="0" smtClean="0">
              <a:latin typeface="Calibri" pitchFamily="34" charset="0"/>
            </a:endParaRPr>
          </a:p>
          <a:p>
            <a:pPr algn="just"/>
            <a:r>
              <a:rPr lang="en-US" sz="2000" dirty="0" err="1">
                <a:latin typeface="Calibri" pitchFamily="34" charset="0"/>
              </a:rPr>
              <a:t>Pasca</a:t>
            </a:r>
            <a:r>
              <a:rPr lang="en-US" sz="2000" dirty="0">
                <a:latin typeface="Calibri" pitchFamily="34" charset="0"/>
              </a:rPr>
              <a:t> </a:t>
            </a:r>
            <a:r>
              <a:rPr lang="en-US" sz="2000" dirty="0" err="1">
                <a:latin typeface="Calibri" pitchFamily="34" charset="0"/>
              </a:rPr>
              <a:t>terbitnya</a:t>
            </a:r>
            <a:r>
              <a:rPr lang="en-US" sz="2000" dirty="0">
                <a:latin typeface="Calibri" pitchFamily="34" charset="0"/>
              </a:rPr>
              <a:t> “</a:t>
            </a:r>
            <a:r>
              <a:rPr lang="en-US" sz="2000" i="1" dirty="0">
                <a:latin typeface="Calibri" pitchFamily="34" charset="0"/>
              </a:rPr>
              <a:t>Civic Culture</a:t>
            </a:r>
            <a:r>
              <a:rPr lang="en-US" sz="2000" dirty="0">
                <a:latin typeface="Calibri" pitchFamily="34" charset="0"/>
              </a:rPr>
              <a:t>”, </a:t>
            </a:r>
            <a:r>
              <a:rPr lang="en-US" sz="2000" dirty="0" err="1">
                <a:latin typeface="Calibri" pitchFamily="34" charset="0"/>
              </a:rPr>
              <a:t>sejumlah</a:t>
            </a:r>
            <a:r>
              <a:rPr lang="en-US" sz="2000" dirty="0">
                <a:latin typeface="Calibri" pitchFamily="34" charset="0"/>
              </a:rPr>
              <a:t> </a:t>
            </a:r>
            <a:r>
              <a:rPr lang="en-US" sz="2000" dirty="0" err="1">
                <a:latin typeface="Calibri" pitchFamily="34" charset="0"/>
              </a:rPr>
              <a:t>sarjana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mengembangkan</a:t>
            </a:r>
            <a:r>
              <a:rPr lang="en-US" sz="2000" dirty="0">
                <a:latin typeface="Calibri" pitchFamily="34" charset="0"/>
              </a:rPr>
              <a:t> </a:t>
            </a:r>
            <a:r>
              <a:rPr lang="en-US" sz="2000" dirty="0" err="1">
                <a:latin typeface="Calibri" pitchFamily="34" charset="0"/>
              </a:rPr>
              <a:t>konsep</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yang </a:t>
            </a:r>
            <a:r>
              <a:rPr lang="en-US" sz="2000" dirty="0" err="1">
                <a:latin typeface="Calibri" pitchFamily="34" charset="0"/>
              </a:rPr>
              <a:t>diinisiasi</a:t>
            </a:r>
            <a:r>
              <a:rPr lang="en-US" sz="2000" dirty="0">
                <a:latin typeface="Calibri" pitchFamily="34" charset="0"/>
              </a:rPr>
              <a:t> Almond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Verba</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a:latin typeface="Calibri" pitchFamily="34" charset="0"/>
              </a:rPr>
              <a:t>umumnya</a:t>
            </a:r>
            <a:r>
              <a:rPr lang="en-US" sz="2000" dirty="0">
                <a:latin typeface="Calibri" pitchFamily="34" charset="0"/>
              </a:rPr>
              <a:t> </a:t>
            </a:r>
            <a:r>
              <a:rPr lang="en-US" sz="2000" dirty="0" err="1">
                <a:latin typeface="Calibri" pitchFamily="34" charset="0"/>
              </a:rPr>
              <a:t>khazanah</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memusat</a:t>
            </a:r>
            <a:r>
              <a:rPr lang="en-US" sz="2000" dirty="0">
                <a:latin typeface="Calibri" pitchFamily="34" charset="0"/>
              </a:rPr>
              <a:t> </a:t>
            </a:r>
            <a:r>
              <a:rPr lang="en-US" sz="2000" dirty="0" err="1">
                <a:latin typeface="Calibri" pitchFamily="34" charset="0"/>
              </a:rPr>
              <a:t>menjadi</a:t>
            </a:r>
            <a:r>
              <a:rPr lang="en-US" sz="2000" dirty="0">
                <a:latin typeface="Calibri" pitchFamily="34" charset="0"/>
              </a:rPr>
              <a:t> </a:t>
            </a:r>
            <a:r>
              <a:rPr lang="en-US" sz="2000" dirty="0" err="1">
                <a:latin typeface="Calibri" pitchFamily="34" charset="0"/>
              </a:rPr>
              <a:t>dua</a:t>
            </a:r>
            <a:r>
              <a:rPr lang="en-US" sz="2000" dirty="0">
                <a:latin typeface="Calibri" pitchFamily="34" charset="0"/>
              </a:rPr>
              <a:t> </a:t>
            </a:r>
            <a:r>
              <a:rPr lang="en-US" sz="2000" dirty="0" err="1">
                <a:latin typeface="Calibri" pitchFamily="34" charset="0"/>
              </a:rPr>
              <a:t>cabang</a:t>
            </a:r>
            <a:r>
              <a:rPr lang="en-US" sz="2000" dirty="0">
                <a:latin typeface="Calibri" pitchFamily="34" charset="0"/>
              </a:rPr>
              <a:t> </a:t>
            </a:r>
            <a:r>
              <a:rPr lang="en-US" sz="2000" dirty="0" err="1">
                <a:latin typeface="Calibri" pitchFamily="34" charset="0"/>
              </a:rPr>
              <a:t>berdasarkan</a:t>
            </a:r>
            <a:r>
              <a:rPr lang="en-US" sz="2000" dirty="0">
                <a:latin typeface="Calibri" pitchFamily="34" charset="0"/>
              </a:rPr>
              <a:t> </a:t>
            </a:r>
            <a:r>
              <a:rPr lang="en-US" sz="2000" dirty="0" err="1">
                <a:latin typeface="Calibri" pitchFamily="34" charset="0"/>
              </a:rPr>
              <a:t>fokusnya</a:t>
            </a:r>
            <a:r>
              <a:rPr lang="en-US" sz="2000" dirty="0">
                <a:latin typeface="Calibri" pitchFamily="34" charset="0"/>
              </a:rPr>
              <a:t>: </a:t>
            </a:r>
            <a:r>
              <a:rPr lang="en-US" sz="2000" dirty="0" err="1">
                <a:latin typeface="Calibri" pitchFamily="34" charset="0"/>
              </a:rPr>
              <a:t>sosialisasi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komunikasi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Coleman (1965)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karyanya</a:t>
            </a:r>
            <a:r>
              <a:rPr lang="en-US" sz="2000" dirty="0">
                <a:latin typeface="Calibri" pitchFamily="34" charset="0"/>
              </a:rPr>
              <a:t> </a:t>
            </a:r>
            <a:r>
              <a:rPr lang="en-US" sz="2000" i="1" dirty="0">
                <a:latin typeface="Calibri" pitchFamily="34" charset="0"/>
              </a:rPr>
              <a:t>Education and Political Development</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karya</a:t>
            </a:r>
            <a:r>
              <a:rPr lang="en-US" sz="2000" dirty="0">
                <a:latin typeface="Calibri" pitchFamily="34" charset="0"/>
              </a:rPr>
              <a:t> </a:t>
            </a:r>
            <a:r>
              <a:rPr lang="en-US" sz="2000" dirty="0" err="1">
                <a:latin typeface="Calibri" pitchFamily="34" charset="0"/>
              </a:rPr>
              <a:t>Pye</a:t>
            </a:r>
            <a:r>
              <a:rPr lang="en-US" sz="2000" dirty="0">
                <a:latin typeface="Calibri" pitchFamily="34" charset="0"/>
              </a:rPr>
              <a:t> (1963) yang </a:t>
            </a:r>
            <a:r>
              <a:rPr lang="en-US" sz="2000" dirty="0" err="1">
                <a:latin typeface="Calibri" pitchFamily="34" charset="0"/>
              </a:rPr>
              <a:t>tertuang</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i="1" dirty="0">
                <a:latin typeface="Calibri" pitchFamily="34" charset="0"/>
              </a:rPr>
              <a:t>Communication and Political Development</a:t>
            </a:r>
            <a:r>
              <a:rPr lang="en-US" sz="2000" dirty="0">
                <a:latin typeface="Calibri" pitchFamily="34" charset="0"/>
              </a:rPr>
              <a:t> </a:t>
            </a:r>
            <a:r>
              <a:rPr lang="en-US" sz="2000" dirty="0" err="1">
                <a:latin typeface="Calibri" pitchFamily="34" charset="0"/>
              </a:rPr>
              <a:t>mewakili</a:t>
            </a:r>
            <a:r>
              <a:rPr lang="en-US" sz="2000" dirty="0">
                <a:latin typeface="Calibri" pitchFamily="34" charset="0"/>
              </a:rPr>
              <a:t> </a:t>
            </a:r>
            <a:r>
              <a:rPr lang="en-US" sz="2000" dirty="0" err="1">
                <a:latin typeface="Calibri" pitchFamily="34" charset="0"/>
              </a:rPr>
              <a:t>dua</a:t>
            </a:r>
            <a:r>
              <a:rPr lang="en-US" sz="2000" dirty="0">
                <a:latin typeface="Calibri" pitchFamily="34" charset="0"/>
              </a:rPr>
              <a:t> </a:t>
            </a:r>
            <a:r>
              <a:rPr lang="en-US" sz="2000" dirty="0" err="1">
                <a:latin typeface="Calibri" pitchFamily="34" charset="0"/>
              </a:rPr>
              <a:t>konsentrasi</a:t>
            </a:r>
            <a:r>
              <a:rPr lang="en-US" sz="2000" dirty="0">
                <a:latin typeface="Calibri" pitchFamily="34" charset="0"/>
              </a:rPr>
              <a:t> </a:t>
            </a:r>
            <a:r>
              <a:rPr lang="en-US" sz="2000" dirty="0" err="1">
                <a:latin typeface="Calibri" pitchFamily="34" charset="0"/>
              </a:rPr>
              <a:t>studi</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pendekatan</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Chilcote</a:t>
            </a:r>
            <a:r>
              <a:rPr lang="en-US" sz="2000" dirty="0">
                <a:latin typeface="Calibri" pitchFamily="34" charset="0"/>
              </a:rPr>
              <a:t>, 2010: 12).</a:t>
            </a:r>
            <a:endParaRPr lang="id-ID" sz="2000" dirty="0">
              <a:latin typeface="Calibri" pitchFamily="34" charset="0"/>
            </a:endParaRPr>
          </a:p>
          <a:p>
            <a:pPr algn="just"/>
            <a:endParaRPr lang="id-ID" sz="2000" dirty="0">
              <a:latin typeface="Calibri" pitchFamily="34" charset="0"/>
            </a:endParaRPr>
          </a:p>
        </p:txBody>
      </p:sp>
    </p:spTree>
    <p:extLst>
      <p:ext uri="{BB962C8B-B14F-4D97-AF65-F5344CB8AC3E}">
        <p14:creationId xmlns:p14="http://schemas.microsoft.com/office/powerpoint/2010/main" val="9880214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16632"/>
            <a:ext cx="8153400" cy="1152128"/>
          </a:xfrm>
        </p:spPr>
        <p:txBody>
          <a:bodyPr anchor="b">
            <a:normAutofit fontScale="90000"/>
          </a:bodyPr>
          <a:lstStyle/>
          <a:p>
            <a:pPr algn="ctr"/>
            <a:r>
              <a:rPr lang="en-US" sz="4000" dirty="0" err="1" smtClean="0"/>
              <a:t>Pembaharuan</a:t>
            </a:r>
            <a:r>
              <a:rPr lang="en-US" sz="4000" dirty="0" smtClean="0"/>
              <a:t> </a:t>
            </a:r>
            <a:r>
              <a:rPr lang="en-US" sz="4000" dirty="0" err="1"/>
              <a:t>Pendekatan</a:t>
            </a:r>
            <a:r>
              <a:rPr lang="en-US" sz="4000" dirty="0"/>
              <a:t> </a:t>
            </a:r>
            <a:r>
              <a:rPr lang="en-US" sz="4000" dirty="0" err="1"/>
              <a:t>Budaya</a:t>
            </a:r>
            <a:r>
              <a:rPr lang="en-US" sz="4000" dirty="0"/>
              <a:t> </a:t>
            </a:r>
            <a:r>
              <a:rPr lang="en-US" sz="4000" dirty="0" err="1"/>
              <a:t>Politik</a:t>
            </a:r>
            <a:r>
              <a:rPr lang="id-ID" b="1" dirty="0"/>
              <a:t/>
            </a:r>
            <a:br>
              <a:rPr lang="id-ID" b="1" dirty="0"/>
            </a:br>
            <a:endParaRPr lang="id-ID" dirty="0"/>
          </a:p>
        </p:txBody>
      </p:sp>
      <p:sp>
        <p:nvSpPr>
          <p:cNvPr id="3" name="Content Placeholder 2"/>
          <p:cNvSpPr>
            <a:spLocks noGrp="1"/>
          </p:cNvSpPr>
          <p:nvPr>
            <p:ph sz="quarter" idx="1"/>
          </p:nvPr>
        </p:nvSpPr>
        <p:spPr>
          <a:xfrm>
            <a:off x="323528" y="1600200"/>
            <a:ext cx="8568952" cy="5141168"/>
          </a:xfrm>
        </p:spPr>
        <p:txBody>
          <a:bodyPr>
            <a:noAutofit/>
          </a:bodyPr>
          <a:lstStyle/>
          <a:p>
            <a:pPr algn="just"/>
            <a:r>
              <a:rPr lang="en-US" sz="1900" dirty="0" err="1">
                <a:latin typeface="Calibri" pitchFamily="34" charset="0"/>
              </a:rPr>
              <a:t>Pasca</a:t>
            </a:r>
            <a:r>
              <a:rPr lang="en-US" sz="1900" dirty="0">
                <a:latin typeface="Calibri" pitchFamily="34" charset="0"/>
              </a:rPr>
              <a:t> “</a:t>
            </a:r>
            <a:r>
              <a:rPr lang="en-US" sz="1900" i="1" dirty="0">
                <a:latin typeface="Calibri" pitchFamily="34" charset="0"/>
              </a:rPr>
              <a:t>Civic </a:t>
            </a:r>
            <a:r>
              <a:rPr lang="en-US" sz="1900" i="1" dirty="0" smtClean="0">
                <a:latin typeface="Calibri" pitchFamily="34" charset="0"/>
              </a:rPr>
              <a:t>Culture</a:t>
            </a:r>
            <a:r>
              <a:rPr lang="en-US" sz="1900" dirty="0" smtClean="0">
                <a:latin typeface="Calibri" pitchFamily="34" charset="0"/>
              </a:rPr>
              <a:t> </a:t>
            </a:r>
            <a:r>
              <a:rPr lang="en-US" sz="1900" dirty="0" err="1">
                <a:latin typeface="Calibri" pitchFamily="34" charset="0"/>
              </a:rPr>
              <a:t>kajian</a:t>
            </a:r>
            <a:r>
              <a:rPr lang="en-US" sz="1900" dirty="0">
                <a:latin typeface="Calibri" pitchFamily="34" charset="0"/>
              </a:rPr>
              <a:t> </a:t>
            </a:r>
            <a:r>
              <a:rPr lang="en-US" sz="1900" dirty="0" err="1">
                <a:latin typeface="Calibri" pitchFamily="34" charset="0"/>
              </a:rPr>
              <a:t>budaya</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a:t>
            </a:r>
            <a:r>
              <a:rPr lang="en-US" sz="1900" dirty="0" err="1">
                <a:latin typeface="Calibri" pitchFamily="34" charset="0"/>
              </a:rPr>
              <a:t>kemudian</a:t>
            </a:r>
            <a:r>
              <a:rPr lang="en-US" sz="1900" dirty="0">
                <a:latin typeface="Calibri" pitchFamily="34" charset="0"/>
              </a:rPr>
              <a:t> </a:t>
            </a:r>
            <a:r>
              <a:rPr lang="en-US" sz="1900" dirty="0" err="1">
                <a:latin typeface="Calibri" pitchFamily="34" charset="0"/>
              </a:rPr>
              <a:t>ditinggalkan</a:t>
            </a:r>
            <a:r>
              <a:rPr lang="en-US" sz="1900" dirty="0">
                <a:latin typeface="Calibri" pitchFamily="34" charset="0"/>
              </a:rPr>
              <a:t>. </a:t>
            </a:r>
            <a:r>
              <a:rPr lang="en-US" sz="1900" dirty="0" err="1">
                <a:latin typeface="Calibri" pitchFamily="34" charset="0"/>
              </a:rPr>
              <a:t>Sejumlah</a:t>
            </a:r>
            <a:r>
              <a:rPr lang="en-US" sz="1900" dirty="0">
                <a:latin typeface="Calibri" pitchFamily="34" charset="0"/>
              </a:rPr>
              <a:t> </a:t>
            </a:r>
            <a:r>
              <a:rPr lang="en-US" sz="1900" dirty="0" err="1">
                <a:latin typeface="Calibri" pitchFamily="34" charset="0"/>
              </a:rPr>
              <a:t>negara</a:t>
            </a:r>
            <a:r>
              <a:rPr lang="en-US" sz="1900" dirty="0">
                <a:latin typeface="Calibri" pitchFamily="34" charset="0"/>
              </a:rPr>
              <a:t> </a:t>
            </a:r>
            <a:r>
              <a:rPr lang="en-US" sz="1900" dirty="0" err="1">
                <a:latin typeface="Calibri" pitchFamily="34" charset="0"/>
              </a:rPr>
              <a:t>demokrasi</a:t>
            </a:r>
            <a:r>
              <a:rPr lang="en-US" sz="1900" dirty="0">
                <a:latin typeface="Calibri" pitchFamily="34" charset="0"/>
              </a:rPr>
              <a:t> yang </a:t>
            </a:r>
            <a:r>
              <a:rPr lang="en-US" sz="1900" dirty="0" err="1">
                <a:latin typeface="Calibri" pitchFamily="34" charset="0"/>
              </a:rPr>
              <a:t>mapan</a:t>
            </a:r>
            <a:r>
              <a:rPr lang="en-US" sz="1900" dirty="0">
                <a:latin typeface="Calibri" pitchFamily="34" charset="0"/>
              </a:rPr>
              <a:t> </a:t>
            </a:r>
            <a:r>
              <a:rPr lang="en-US" sz="1900" dirty="0" err="1">
                <a:latin typeface="Calibri" pitchFamily="34" charset="0"/>
              </a:rPr>
              <a:t>mengalami</a:t>
            </a:r>
            <a:r>
              <a:rPr lang="en-US" sz="1900" dirty="0">
                <a:latin typeface="Calibri" pitchFamily="34" charset="0"/>
              </a:rPr>
              <a:t> </a:t>
            </a:r>
            <a:r>
              <a:rPr lang="en-US" sz="1900" dirty="0" err="1">
                <a:latin typeface="Calibri" pitchFamily="34" charset="0"/>
              </a:rPr>
              <a:t>turbulensi</a:t>
            </a:r>
            <a:r>
              <a:rPr lang="en-US" sz="1900" dirty="0">
                <a:latin typeface="Calibri" pitchFamily="34" charset="0"/>
              </a:rPr>
              <a:t>: </a:t>
            </a:r>
            <a:r>
              <a:rPr lang="en-US" sz="1900" dirty="0" err="1">
                <a:latin typeface="Calibri" pitchFamily="34" charset="0"/>
              </a:rPr>
              <a:t>Perang</a:t>
            </a:r>
            <a:r>
              <a:rPr lang="en-US" sz="1900" dirty="0">
                <a:latin typeface="Calibri" pitchFamily="34" charset="0"/>
              </a:rPr>
              <a:t> Vietnam yang </a:t>
            </a:r>
            <a:r>
              <a:rPr lang="en-US" sz="1900" dirty="0" err="1">
                <a:latin typeface="Calibri" pitchFamily="34" charset="0"/>
              </a:rPr>
              <a:t>melahirkan</a:t>
            </a:r>
            <a:r>
              <a:rPr lang="en-US" sz="1900" dirty="0">
                <a:latin typeface="Calibri" pitchFamily="34" charset="0"/>
              </a:rPr>
              <a:t> </a:t>
            </a:r>
            <a:r>
              <a:rPr lang="en-US" sz="1900" dirty="0" err="1">
                <a:latin typeface="Calibri" pitchFamily="34" charset="0"/>
              </a:rPr>
              <a:t>gerakan</a:t>
            </a:r>
            <a:r>
              <a:rPr lang="en-US" sz="1900" dirty="0">
                <a:latin typeface="Calibri" pitchFamily="34" charset="0"/>
              </a:rPr>
              <a:t> </a:t>
            </a:r>
            <a:r>
              <a:rPr lang="en-US" sz="1900" dirty="0" err="1">
                <a:latin typeface="Calibri" pitchFamily="34" charset="0"/>
              </a:rPr>
              <a:t>protes</a:t>
            </a:r>
            <a:r>
              <a:rPr lang="en-US" sz="1900" dirty="0">
                <a:latin typeface="Calibri" pitchFamily="34" charset="0"/>
              </a:rPr>
              <a:t> </a:t>
            </a:r>
            <a:r>
              <a:rPr lang="en-US" sz="1900" dirty="0" err="1">
                <a:latin typeface="Calibri" pitchFamily="34" charset="0"/>
              </a:rPr>
              <a:t>kaum</a:t>
            </a:r>
            <a:r>
              <a:rPr lang="en-US" sz="1900" dirty="0">
                <a:latin typeface="Calibri" pitchFamily="34" charset="0"/>
              </a:rPr>
              <a:t> </a:t>
            </a:r>
            <a:r>
              <a:rPr lang="en-US" sz="1900" dirty="0" err="1">
                <a:latin typeface="Calibri" pitchFamily="34" charset="0"/>
              </a:rPr>
              <a:t>muda</a:t>
            </a:r>
            <a:r>
              <a:rPr lang="en-US" sz="1900" dirty="0">
                <a:latin typeface="Calibri" pitchFamily="34" charset="0"/>
              </a:rPr>
              <a:t> di </a:t>
            </a:r>
            <a:r>
              <a:rPr lang="en-US" sz="1900" dirty="0" err="1">
                <a:latin typeface="Calibri" pitchFamily="34" charset="0"/>
              </a:rPr>
              <a:t>tahun</a:t>
            </a:r>
            <a:r>
              <a:rPr lang="en-US" sz="1900" dirty="0">
                <a:latin typeface="Calibri" pitchFamily="34" charset="0"/>
              </a:rPr>
              <a:t> 60-an, </a:t>
            </a:r>
            <a:r>
              <a:rPr lang="en-US" sz="1900" dirty="0" err="1">
                <a:latin typeface="Calibri" pitchFamily="34" charset="0"/>
              </a:rPr>
              <a:t>krisis</a:t>
            </a:r>
            <a:r>
              <a:rPr lang="en-US" sz="1900" dirty="0">
                <a:latin typeface="Calibri" pitchFamily="34" charset="0"/>
              </a:rPr>
              <a:t> </a:t>
            </a:r>
            <a:r>
              <a:rPr lang="en-US" sz="1900" dirty="0" err="1">
                <a:latin typeface="Calibri" pitchFamily="34" charset="0"/>
              </a:rPr>
              <a:t>minyak</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dekade</a:t>
            </a:r>
            <a:r>
              <a:rPr lang="en-US" sz="1900" dirty="0">
                <a:latin typeface="Calibri" pitchFamily="34" charset="0"/>
              </a:rPr>
              <a:t> 70-an, anti </a:t>
            </a:r>
            <a:r>
              <a:rPr lang="en-US" sz="1900" dirty="0" err="1">
                <a:latin typeface="Calibri" pitchFamily="34" charset="0"/>
              </a:rPr>
              <a:t>nuklir</a:t>
            </a:r>
            <a:r>
              <a:rPr lang="en-US" sz="1900" dirty="0">
                <a:latin typeface="Calibri" pitchFamily="34" charset="0"/>
              </a:rPr>
              <a:t>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gerakan</a:t>
            </a:r>
            <a:r>
              <a:rPr lang="en-US" sz="1900" dirty="0">
                <a:latin typeface="Calibri" pitchFamily="34" charset="0"/>
              </a:rPr>
              <a:t> </a:t>
            </a:r>
            <a:r>
              <a:rPr lang="en-US" sz="1900" dirty="0" err="1">
                <a:latin typeface="Calibri" pitchFamily="34" charset="0"/>
              </a:rPr>
              <a:t>lingkungan</a:t>
            </a:r>
            <a:r>
              <a:rPr lang="en-US" sz="1900" dirty="0">
                <a:latin typeface="Calibri" pitchFamily="34" charset="0"/>
              </a:rPr>
              <a:t> </a:t>
            </a:r>
            <a:r>
              <a:rPr lang="en-US" sz="1900" dirty="0" err="1">
                <a:latin typeface="Calibri" pitchFamily="34" charset="0"/>
              </a:rPr>
              <a:t>sepanjang</a:t>
            </a:r>
            <a:r>
              <a:rPr lang="en-US" sz="1900" dirty="0">
                <a:latin typeface="Calibri" pitchFamily="34" charset="0"/>
              </a:rPr>
              <a:t> </a:t>
            </a:r>
            <a:r>
              <a:rPr lang="en-US" sz="1900" dirty="0" err="1">
                <a:latin typeface="Calibri" pitchFamily="34" charset="0"/>
              </a:rPr>
              <a:t>dasawarsa</a:t>
            </a:r>
            <a:r>
              <a:rPr lang="en-US" sz="1900" dirty="0">
                <a:latin typeface="Calibri" pitchFamily="34" charset="0"/>
              </a:rPr>
              <a:t> 80-an, </a:t>
            </a:r>
            <a:r>
              <a:rPr lang="en-US" sz="1900" dirty="0" err="1">
                <a:latin typeface="Calibri" pitchFamily="34" charset="0"/>
              </a:rPr>
              <a:t>munculnya</a:t>
            </a:r>
            <a:r>
              <a:rPr lang="en-US" sz="1900" dirty="0">
                <a:latin typeface="Calibri" pitchFamily="34" charset="0"/>
              </a:rPr>
              <a:t> </a:t>
            </a:r>
            <a:r>
              <a:rPr lang="en-US" sz="1900" dirty="0" err="1">
                <a:latin typeface="Calibri" pitchFamily="34" charset="0"/>
              </a:rPr>
              <a:t>privatisasi</a:t>
            </a:r>
            <a:r>
              <a:rPr lang="en-US" sz="1900" dirty="0">
                <a:latin typeface="Calibri" pitchFamily="34" charset="0"/>
              </a:rPr>
              <a:t>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bangkrutnya</a:t>
            </a:r>
            <a:r>
              <a:rPr lang="en-US" sz="1900" dirty="0">
                <a:latin typeface="Calibri" pitchFamily="34" charset="0"/>
              </a:rPr>
              <a:t> </a:t>
            </a:r>
            <a:r>
              <a:rPr lang="en-US" sz="1900" dirty="0" err="1">
                <a:latin typeface="Calibri" pitchFamily="34" charset="0"/>
              </a:rPr>
              <a:t>negara</a:t>
            </a:r>
            <a:r>
              <a:rPr lang="en-US" sz="1900" dirty="0">
                <a:latin typeface="Calibri" pitchFamily="34" charset="0"/>
              </a:rPr>
              <a:t> </a:t>
            </a:r>
            <a:r>
              <a:rPr lang="en-US" sz="1900" dirty="0" err="1">
                <a:latin typeface="Calibri" pitchFamily="34" charset="0"/>
              </a:rPr>
              <a:t>kesejahteraan</a:t>
            </a:r>
            <a:r>
              <a:rPr lang="en-US" sz="1900" dirty="0">
                <a:latin typeface="Calibri" pitchFamily="34" charset="0"/>
              </a:rPr>
              <a:t>, </a:t>
            </a:r>
            <a:r>
              <a:rPr lang="en-US" sz="1900" dirty="0" err="1">
                <a:latin typeface="Calibri" pitchFamily="34" charset="0"/>
              </a:rPr>
              <a:t>hingga</a:t>
            </a:r>
            <a:r>
              <a:rPr lang="en-US" sz="1900" dirty="0">
                <a:latin typeface="Calibri" pitchFamily="34" charset="0"/>
              </a:rPr>
              <a:t> </a:t>
            </a:r>
            <a:r>
              <a:rPr lang="en-US" sz="1900" dirty="0" err="1">
                <a:latin typeface="Calibri" pitchFamily="34" charset="0"/>
              </a:rPr>
              <a:t>terorisme</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pergantian</a:t>
            </a:r>
            <a:r>
              <a:rPr lang="en-US" sz="1900" dirty="0">
                <a:latin typeface="Calibri" pitchFamily="34" charset="0"/>
              </a:rPr>
              <a:t> </a:t>
            </a:r>
            <a:r>
              <a:rPr lang="en-US" sz="1900" dirty="0" err="1">
                <a:latin typeface="Calibri" pitchFamily="34" charset="0"/>
              </a:rPr>
              <a:t>milenium</a:t>
            </a:r>
            <a:r>
              <a:rPr lang="en-US" sz="1900" dirty="0">
                <a:latin typeface="Calibri" pitchFamily="34" charset="0"/>
              </a:rPr>
              <a:t> (Hague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Harrop</a:t>
            </a:r>
            <a:r>
              <a:rPr lang="en-US" sz="1900" dirty="0">
                <a:latin typeface="Calibri" pitchFamily="34" charset="0"/>
              </a:rPr>
              <a:t>, 2004: 90</a:t>
            </a:r>
            <a:r>
              <a:rPr lang="en-US" sz="1900" dirty="0" smtClean="0">
                <a:latin typeface="Calibri" pitchFamily="34" charset="0"/>
              </a:rPr>
              <a:t>)</a:t>
            </a:r>
            <a:r>
              <a:rPr lang="id-ID" sz="1900" dirty="0" smtClean="0">
                <a:latin typeface="Calibri" pitchFamily="34" charset="0"/>
              </a:rPr>
              <a:t>.</a:t>
            </a:r>
          </a:p>
          <a:p>
            <a:pPr algn="just"/>
            <a:r>
              <a:rPr lang="en-US" sz="1900" dirty="0" err="1">
                <a:latin typeface="Calibri" pitchFamily="34" charset="0"/>
              </a:rPr>
              <a:t>Sejumlah</a:t>
            </a:r>
            <a:r>
              <a:rPr lang="en-US" sz="1900" dirty="0">
                <a:latin typeface="Calibri" pitchFamily="34" charset="0"/>
              </a:rPr>
              <a:t> </a:t>
            </a:r>
            <a:r>
              <a:rPr lang="en-US" sz="1900" dirty="0" err="1">
                <a:latin typeface="Calibri" pitchFamily="34" charset="0"/>
              </a:rPr>
              <a:t>riset</a:t>
            </a:r>
            <a:r>
              <a:rPr lang="en-US" sz="1900" dirty="0">
                <a:latin typeface="Calibri" pitchFamily="34" charset="0"/>
              </a:rPr>
              <a:t> </a:t>
            </a:r>
            <a:r>
              <a:rPr lang="en-US" sz="1900" dirty="0" err="1">
                <a:latin typeface="Calibri" pitchFamily="34" charset="0"/>
              </a:rPr>
              <a:t>terbaru</a:t>
            </a:r>
            <a:r>
              <a:rPr lang="en-US" sz="1900" dirty="0">
                <a:latin typeface="Calibri" pitchFamily="34" charset="0"/>
              </a:rPr>
              <a:t> </a:t>
            </a:r>
            <a:r>
              <a:rPr lang="en-US" sz="1900" dirty="0" err="1">
                <a:latin typeface="Calibri" pitchFamily="34" charset="0"/>
              </a:rPr>
              <a:t>budaya</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a:t>
            </a:r>
            <a:r>
              <a:rPr lang="en-US" sz="1900" dirty="0" err="1">
                <a:latin typeface="Calibri" pitchFamily="34" charset="0"/>
              </a:rPr>
              <a:t>kemudian</a:t>
            </a:r>
            <a:r>
              <a:rPr lang="en-US" sz="1900" dirty="0">
                <a:latin typeface="Calibri" pitchFamily="34" charset="0"/>
              </a:rPr>
              <a:t> </a:t>
            </a:r>
            <a:r>
              <a:rPr lang="en-US" sz="1900" dirty="0" err="1">
                <a:latin typeface="Calibri" pitchFamily="34" charset="0"/>
              </a:rPr>
              <a:t>memfokuskan</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apakah</a:t>
            </a:r>
            <a:r>
              <a:rPr lang="en-US" sz="1900" dirty="0">
                <a:latin typeface="Calibri" pitchFamily="34" charset="0"/>
              </a:rPr>
              <a:t> </a:t>
            </a:r>
            <a:r>
              <a:rPr lang="en-US" sz="1900" dirty="0" err="1">
                <a:latin typeface="Calibri" pitchFamily="34" charset="0"/>
              </a:rPr>
              <a:t>negara</a:t>
            </a:r>
            <a:r>
              <a:rPr lang="en-US" sz="1900" dirty="0">
                <a:latin typeface="Calibri" pitchFamily="34" charset="0"/>
              </a:rPr>
              <a:t> </a:t>
            </a:r>
            <a:r>
              <a:rPr lang="en-US" sz="1900" dirty="0" err="1">
                <a:latin typeface="Calibri" pitchFamily="34" charset="0"/>
              </a:rPr>
              <a:t>demokrasi</a:t>
            </a:r>
            <a:r>
              <a:rPr lang="en-US" sz="1900" dirty="0">
                <a:latin typeface="Calibri" pitchFamily="34" charset="0"/>
              </a:rPr>
              <a:t> yang </a:t>
            </a:r>
            <a:r>
              <a:rPr lang="en-US" sz="1900" dirty="0" err="1">
                <a:latin typeface="Calibri" pitchFamily="34" charset="0"/>
              </a:rPr>
              <a:t>mapan</a:t>
            </a:r>
            <a:r>
              <a:rPr lang="en-US" sz="1900" dirty="0">
                <a:latin typeface="Calibri" pitchFamily="34" charset="0"/>
              </a:rPr>
              <a:t> </a:t>
            </a:r>
            <a:r>
              <a:rPr lang="en-US" sz="1900" dirty="0" err="1">
                <a:latin typeface="Calibri" pitchFamily="34" charset="0"/>
              </a:rPr>
              <a:t>mengalami</a:t>
            </a:r>
            <a:r>
              <a:rPr lang="en-US" sz="1900" dirty="0">
                <a:latin typeface="Calibri" pitchFamily="34" charset="0"/>
              </a:rPr>
              <a:t> </a:t>
            </a:r>
            <a:r>
              <a:rPr lang="en-US" sz="1900" dirty="0" err="1">
                <a:latin typeface="Calibri" pitchFamily="34" charset="0"/>
              </a:rPr>
              <a:t>kejatuhan</a:t>
            </a:r>
            <a:r>
              <a:rPr lang="en-US" sz="1900" dirty="0">
                <a:latin typeface="Calibri" pitchFamily="34" charset="0"/>
              </a:rPr>
              <a:t> </a:t>
            </a:r>
            <a:r>
              <a:rPr lang="en-US" sz="1900" dirty="0" err="1">
                <a:latin typeface="Calibri" pitchFamily="34" charset="0"/>
              </a:rPr>
              <a:t>dalam</a:t>
            </a:r>
            <a:r>
              <a:rPr lang="en-US" sz="1900" dirty="0">
                <a:latin typeface="Calibri" pitchFamily="34" charset="0"/>
              </a:rPr>
              <a:t> </a:t>
            </a:r>
            <a:r>
              <a:rPr lang="en-US" sz="1900" dirty="0" err="1">
                <a:latin typeface="Calibri" pitchFamily="34" charset="0"/>
              </a:rPr>
              <a:t>merawat</a:t>
            </a:r>
            <a:r>
              <a:rPr lang="en-US" sz="1900" dirty="0">
                <a:latin typeface="Calibri" pitchFamily="34" charset="0"/>
              </a:rPr>
              <a:t> </a:t>
            </a:r>
            <a:r>
              <a:rPr lang="en-US" sz="1900" dirty="0" err="1">
                <a:latin typeface="Calibri" pitchFamily="34" charset="0"/>
              </a:rPr>
              <a:t>kepercayaan</a:t>
            </a:r>
            <a:r>
              <a:rPr lang="en-US" sz="1900" dirty="0">
                <a:latin typeface="Calibri" pitchFamily="34" charset="0"/>
              </a:rPr>
              <a:t> </a:t>
            </a:r>
            <a:r>
              <a:rPr lang="en-US" sz="1900" dirty="0" err="1">
                <a:latin typeface="Calibri" pitchFamily="34" charset="0"/>
              </a:rPr>
              <a:t>sosial</a:t>
            </a:r>
            <a:r>
              <a:rPr lang="en-US" sz="1900" dirty="0">
                <a:latin typeface="Calibri" pitchFamily="34" charset="0"/>
              </a:rPr>
              <a:t>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a:t>
            </a:r>
            <a:r>
              <a:rPr lang="en-US" sz="1900" dirty="0" err="1">
                <a:latin typeface="Calibri" pitchFamily="34" charset="0"/>
              </a:rPr>
              <a:t>warganya</a:t>
            </a:r>
            <a:r>
              <a:rPr lang="en-US" sz="1900" dirty="0">
                <a:latin typeface="Calibri" pitchFamily="34" charset="0"/>
              </a:rPr>
              <a:t>. </a:t>
            </a:r>
            <a:r>
              <a:rPr lang="en-US" sz="1900" dirty="0" err="1">
                <a:latin typeface="Calibri" pitchFamily="34" charset="0"/>
              </a:rPr>
              <a:t>Studi</a:t>
            </a:r>
            <a:r>
              <a:rPr lang="en-US" sz="1900" dirty="0">
                <a:latin typeface="Calibri" pitchFamily="34" charset="0"/>
              </a:rPr>
              <a:t> Norris (1999: 20) di 17 </a:t>
            </a:r>
            <a:r>
              <a:rPr lang="en-US" sz="1900" dirty="0" err="1">
                <a:latin typeface="Calibri" pitchFamily="34" charset="0"/>
              </a:rPr>
              <a:t>negara</a:t>
            </a:r>
            <a:r>
              <a:rPr lang="en-US" sz="1900" dirty="0">
                <a:latin typeface="Calibri" pitchFamily="34" charset="0"/>
              </a:rPr>
              <a:t> </a:t>
            </a:r>
            <a:r>
              <a:rPr lang="en-US" sz="1900" dirty="0" err="1">
                <a:latin typeface="Calibri" pitchFamily="34" charset="0"/>
              </a:rPr>
              <a:t>menyimpulkan</a:t>
            </a:r>
            <a:r>
              <a:rPr lang="en-US" sz="1900" dirty="0">
                <a:latin typeface="Calibri" pitchFamily="34" charset="0"/>
              </a:rPr>
              <a:t> </a:t>
            </a:r>
            <a:r>
              <a:rPr lang="en-US" sz="1900" dirty="0" err="1">
                <a:latin typeface="Calibri" pitchFamily="34" charset="0"/>
              </a:rPr>
              <a:t>secara</a:t>
            </a:r>
            <a:r>
              <a:rPr lang="en-US" sz="1900" dirty="0">
                <a:latin typeface="Calibri" pitchFamily="34" charset="0"/>
              </a:rPr>
              <a:t> </a:t>
            </a:r>
            <a:r>
              <a:rPr lang="en-US" sz="1900" dirty="0" err="1">
                <a:latin typeface="Calibri" pitchFamily="34" charset="0"/>
              </a:rPr>
              <a:t>umum</a:t>
            </a:r>
            <a:r>
              <a:rPr lang="en-US" sz="1900" dirty="0">
                <a:latin typeface="Calibri" pitchFamily="34" charset="0"/>
              </a:rPr>
              <a:t> </a:t>
            </a:r>
            <a:r>
              <a:rPr lang="en-US" sz="1900" dirty="0" err="1">
                <a:latin typeface="Calibri" pitchFamily="34" charset="0"/>
              </a:rPr>
              <a:t>kepercayaan</a:t>
            </a:r>
            <a:r>
              <a:rPr lang="en-US" sz="1900" dirty="0">
                <a:latin typeface="Calibri" pitchFamily="34" charset="0"/>
              </a:rPr>
              <a:t> </a:t>
            </a:r>
            <a:r>
              <a:rPr lang="en-US" sz="1900" dirty="0" err="1">
                <a:latin typeface="Calibri" pitchFamily="34" charset="0"/>
              </a:rPr>
              <a:t>publik</a:t>
            </a:r>
            <a:r>
              <a:rPr lang="en-US" sz="1900" dirty="0">
                <a:latin typeface="Calibri" pitchFamily="34" charset="0"/>
              </a:rPr>
              <a:t> </a:t>
            </a:r>
            <a:r>
              <a:rPr lang="en-US" sz="1900" dirty="0" err="1">
                <a:latin typeface="Calibri" pitchFamily="34" charset="0"/>
              </a:rPr>
              <a:t>terhadap</a:t>
            </a:r>
            <a:r>
              <a:rPr lang="en-US" sz="1900" dirty="0">
                <a:latin typeface="Calibri" pitchFamily="34" charset="0"/>
              </a:rPr>
              <a:t> </a:t>
            </a:r>
            <a:r>
              <a:rPr lang="en-US" sz="1900" dirty="0" err="1" smtClean="0">
                <a:latin typeface="Calibri" pitchFamily="34" charset="0"/>
              </a:rPr>
              <a:t>parlemen</a:t>
            </a:r>
            <a:r>
              <a:rPr lang="en-US" sz="1900" dirty="0">
                <a:latin typeface="Calibri" pitchFamily="34" charset="0"/>
              </a:rPr>
              <a:t>, </a:t>
            </a:r>
            <a:r>
              <a:rPr lang="en-US" sz="1900" dirty="0" err="1">
                <a:latin typeface="Calibri" pitchFamily="34" charset="0"/>
              </a:rPr>
              <a:t>birokrasi</a:t>
            </a:r>
            <a:r>
              <a:rPr lang="en-US" sz="1900" dirty="0">
                <a:latin typeface="Calibri" pitchFamily="34" charset="0"/>
              </a:rPr>
              <a:t>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angkatan</a:t>
            </a:r>
            <a:r>
              <a:rPr lang="en-US" sz="1900" dirty="0">
                <a:latin typeface="Calibri" pitchFamily="34" charset="0"/>
              </a:rPr>
              <a:t> </a:t>
            </a:r>
            <a:r>
              <a:rPr lang="en-US" sz="1900" dirty="0" err="1">
                <a:latin typeface="Calibri" pitchFamily="34" charset="0"/>
              </a:rPr>
              <a:t>bersenjata</a:t>
            </a:r>
            <a:r>
              <a:rPr lang="en-US" sz="1900" dirty="0">
                <a:latin typeface="Calibri" pitchFamily="34" charset="0"/>
              </a:rPr>
              <a:t> </a:t>
            </a:r>
            <a:r>
              <a:rPr lang="en-US" sz="1900" dirty="0" err="1">
                <a:latin typeface="Calibri" pitchFamily="34" charset="0"/>
              </a:rPr>
              <a:t>menurun</a:t>
            </a:r>
            <a:r>
              <a:rPr lang="en-US" sz="1900" dirty="0">
                <a:latin typeface="Calibri" pitchFamily="34" charset="0"/>
              </a:rPr>
              <a:t> </a:t>
            </a:r>
            <a:r>
              <a:rPr lang="en-US" sz="1900" dirty="0" err="1">
                <a:latin typeface="Calibri" pitchFamily="34" charset="0"/>
              </a:rPr>
              <a:t>antara</a:t>
            </a:r>
            <a:r>
              <a:rPr lang="en-US" sz="1900" dirty="0">
                <a:latin typeface="Calibri" pitchFamily="34" charset="0"/>
              </a:rPr>
              <a:t> </a:t>
            </a:r>
            <a:r>
              <a:rPr lang="en-US" sz="1900" dirty="0" err="1">
                <a:latin typeface="Calibri" pitchFamily="34" charset="0"/>
              </a:rPr>
              <a:t>tahun</a:t>
            </a:r>
            <a:r>
              <a:rPr lang="en-US" sz="1900" dirty="0">
                <a:latin typeface="Calibri" pitchFamily="34" charset="0"/>
              </a:rPr>
              <a:t> 1981 </a:t>
            </a:r>
            <a:r>
              <a:rPr lang="en-US" sz="1900" dirty="0" err="1">
                <a:latin typeface="Calibri" pitchFamily="34" charset="0"/>
              </a:rPr>
              <a:t>dan</a:t>
            </a:r>
            <a:r>
              <a:rPr lang="en-US" sz="1900" dirty="0">
                <a:latin typeface="Calibri" pitchFamily="34" charset="0"/>
              </a:rPr>
              <a:t> 1991. Norris </a:t>
            </a:r>
            <a:r>
              <a:rPr lang="en-US" sz="1900" dirty="0" err="1" smtClean="0">
                <a:latin typeface="Calibri" pitchFamily="34" charset="0"/>
              </a:rPr>
              <a:t>menunjukkan</a:t>
            </a:r>
            <a:r>
              <a:rPr lang="en-US" sz="1900" dirty="0" smtClean="0">
                <a:latin typeface="Calibri" pitchFamily="34" charset="0"/>
              </a:rPr>
              <a:t> </a:t>
            </a:r>
            <a:r>
              <a:rPr lang="en-US" sz="1900" dirty="0" err="1">
                <a:latin typeface="Calibri" pitchFamily="34" charset="0"/>
              </a:rPr>
              <a:t>bahwa</a:t>
            </a:r>
            <a:r>
              <a:rPr lang="en-US" sz="1900" dirty="0">
                <a:latin typeface="Calibri" pitchFamily="34" charset="0"/>
              </a:rPr>
              <a:t> </a:t>
            </a:r>
            <a:r>
              <a:rPr lang="en-US" sz="1900" dirty="0" err="1" smtClean="0">
                <a:latin typeface="Calibri" pitchFamily="34" charset="0"/>
              </a:rPr>
              <a:t>nilai</a:t>
            </a:r>
            <a:r>
              <a:rPr lang="en-US" sz="1900" dirty="0" smtClean="0">
                <a:latin typeface="Calibri" pitchFamily="34" charset="0"/>
              </a:rPr>
              <a:t> </a:t>
            </a:r>
            <a:r>
              <a:rPr lang="en-US" sz="1900" dirty="0" err="1">
                <a:latin typeface="Calibri" pitchFamily="34" charset="0"/>
              </a:rPr>
              <a:t>demokrasi</a:t>
            </a:r>
            <a:r>
              <a:rPr lang="en-US" sz="1900" dirty="0">
                <a:latin typeface="Calibri" pitchFamily="34" charset="0"/>
              </a:rPr>
              <a:t> </a:t>
            </a:r>
            <a:r>
              <a:rPr lang="en-US" sz="1900" dirty="0" err="1">
                <a:latin typeface="Calibri" pitchFamily="34" charset="0"/>
              </a:rPr>
              <a:t>telah</a:t>
            </a:r>
            <a:r>
              <a:rPr lang="en-US" sz="1900" dirty="0">
                <a:latin typeface="Calibri" pitchFamily="34" charset="0"/>
              </a:rPr>
              <a:t> </a:t>
            </a:r>
            <a:r>
              <a:rPr lang="en-US" sz="1900" dirty="0" err="1">
                <a:latin typeface="Calibri" pitchFamily="34" charset="0"/>
              </a:rPr>
              <a:t>diterima</a:t>
            </a:r>
            <a:r>
              <a:rPr lang="en-US" sz="1900" dirty="0">
                <a:latin typeface="Calibri" pitchFamily="34" charset="0"/>
              </a:rPr>
              <a:t> </a:t>
            </a:r>
            <a:r>
              <a:rPr lang="en-US" sz="1900" dirty="0" err="1">
                <a:latin typeface="Calibri" pitchFamily="34" charset="0"/>
              </a:rPr>
              <a:t>secara</a:t>
            </a:r>
            <a:r>
              <a:rPr lang="en-US" sz="1900" dirty="0">
                <a:latin typeface="Calibri" pitchFamily="34" charset="0"/>
              </a:rPr>
              <a:t> </a:t>
            </a:r>
            <a:r>
              <a:rPr lang="en-US" sz="1900" dirty="0" err="1">
                <a:latin typeface="Calibri" pitchFamily="34" charset="0"/>
              </a:rPr>
              <a:t>luas</a:t>
            </a:r>
            <a:r>
              <a:rPr lang="en-US" sz="1900" dirty="0">
                <a:latin typeface="Calibri" pitchFamily="34" charset="0"/>
              </a:rPr>
              <a:t> </a:t>
            </a:r>
            <a:r>
              <a:rPr lang="en-US" sz="1900" dirty="0" err="1">
                <a:latin typeface="Calibri" pitchFamily="34" charset="0"/>
              </a:rPr>
              <a:t>sebagai</a:t>
            </a:r>
            <a:r>
              <a:rPr lang="en-US" sz="1900" dirty="0">
                <a:latin typeface="Calibri" pitchFamily="34" charset="0"/>
              </a:rPr>
              <a:t> </a:t>
            </a:r>
            <a:r>
              <a:rPr lang="en-US" sz="1900" dirty="0" err="1">
                <a:latin typeface="Calibri" pitchFamily="34" charset="0"/>
              </a:rPr>
              <a:t>nilai</a:t>
            </a:r>
            <a:r>
              <a:rPr lang="en-US" sz="1900" dirty="0">
                <a:latin typeface="Calibri" pitchFamily="34" charset="0"/>
              </a:rPr>
              <a:t> ideal, </a:t>
            </a:r>
            <a:r>
              <a:rPr lang="en-US" sz="1900" dirty="0" err="1">
                <a:latin typeface="Calibri" pitchFamily="34" charset="0"/>
              </a:rPr>
              <a:t>namun</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saat</a:t>
            </a:r>
            <a:r>
              <a:rPr lang="en-US" sz="1900" dirty="0">
                <a:latin typeface="Calibri" pitchFamily="34" charset="0"/>
              </a:rPr>
              <a:t> yang </a:t>
            </a:r>
            <a:r>
              <a:rPr lang="en-US" sz="1900" dirty="0" err="1">
                <a:latin typeface="Calibri" pitchFamily="34" charset="0"/>
              </a:rPr>
              <a:t>sama</a:t>
            </a:r>
            <a:r>
              <a:rPr lang="en-US" sz="1900" dirty="0">
                <a:latin typeface="Calibri" pitchFamily="34" charset="0"/>
              </a:rPr>
              <a:t> </a:t>
            </a:r>
            <a:r>
              <a:rPr lang="en-US" sz="1900" dirty="0" err="1">
                <a:latin typeface="Calibri" pitchFamily="34" charset="0"/>
              </a:rPr>
              <a:t>warga</a:t>
            </a:r>
            <a:r>
              <a:rPr lang="en-US" sz="1900" dirty="0">
                <a:latin typeface="Calibri" pitchFamily="34" charset="0"/>
              </a:rPr>
              <a:t> </a:t>
            </a:r>
            <a:r>
              <a:rPr lang="en-US" sz="1900" dirty="0" err="1">
                <a:latin typeface="Calibri" pitchFamily="34" charset="0"/>
              </a:rPr>
              <a:t>menjadi</a:t>
            </a:r>
            <a:r>
              <a:rPr lang="en-US" sz="1900" dirty="0">
                <a:latin typeface="Calibri" pitchFamily="34" charset="0"/>
              </a:rPr>
              <a:t> </a:t>
            </a:r>
            <a:r>
              <a:rPr lang="en-US" sz="1900" dirty="0" err="1">
                <a:latin typeface="Calibri" pitchFamily="34" charset="0"/>
              </a:rPr>
              <a:t>lebih</a:t>
            </a:r>
            <a:r>
              <a:rPr lang="en-US" sz="1900" dirty="0">
                <a:latin typeface="Calibri" pitchFamily="34" charset="0"/>
              </a:rPr>
              <a:t> </a:t>
            </a:r>
            <a:r>
              <a:rPr lang="en-US" sz="1900" dirty="0" err="1">
                <a:latin typeface="Calibri" pitchFamily="34" charset="0"/>
              </a:rPr>
              <a:t>kritis</a:t>
            </a:r>
            <a:r>
              <a:rPr lang="en-US" sz="1900" dirty="0">
                <a:latin typeface="Calibri" pitchFamily="34" charset="0"/>
              </a:rPr>
              <a:t> </a:t>
            </a:r>
            <a:r>
              <a:rPr lang="en-US" sz="1900" dirty="0" err="1">
                <a:latin typeface="Calibri" pitchFamily="34" charset="0"/>
              </a:rPr>
              <a:t>terhadap</a:t>
            </a:r>
            <a:r>
              <a:rPr lang="en-US" sz="1900" dirty="0">
                <a:latin typeface="Calibri" pitchFamily="34" charset="0"/>
              </a:rPr>
              <a:t> </a:t>
            </a:r>
            <a:r>
              <a:rPr lang="en-US" sz="1900" dirty="0" err="1">
                <a:latin typeface="Calibri" pitchFamily="34" charset="0"/>
              </a:rPr>
              <a:t>kinerja</a:t>
            </a:r>
            <a:r>
              <a:rPr lang="en-US" sz="1900" dirty="0">
                <a:latin typeface="Calibri" pitchFamily="34" charset="0"/>
              </a:rPr>
              <a:t> </a:t>
            </a:r>
            <a:r>
              <a:rPr lang="en-US" sz="1900" dirty="0" err="1">
                <a:latin typeface="Calibri" pitchFamily="34" charset="0"/>
              </a:rPr>
              <a:t>institusi</a:t>
            </a:r>
            <a:r>
              <a:rPr lang="en-US" sz="1900" dirty="0">
                <a:latin typeface="Calibri" pitchFamily="34" charset="0"/>
              </a:rPr>
              <a:t> </a:t>
            </a:r>
            <a:r>
              <a:rPr lang="en-US" sz="1900" dirty="0" err="1" smtClean="0">
                <a:latin typeface="Calibri" pitchFamily="34" charset="0"/>
              </a:rPr>
              <a:t>demokrasi</a:t>
            </a:r>
            <a:r>
              <a:rPr lang="en-US" sz="1900" dirty="0" smtClean="0">
                <a:latin typeface="Calibri" pitchFamily="34" charset="0"/>
              </a:rPr>
              <a:t> </a:t>
            </a:r>
            <a:r>
              <a:rPr lang="en-US" sz="1900" dirty="0" err="1">
                <a:latin typeface="Calibri" pitchFamily="34" charset="0"/>
              </a:rPr>
              <a:t>perwakilan</a:t>
            </a:r>
            <a:r>
              <a:rPr lang="en-US" sz="1900" dirty="0">
                <a:latin typeface="Calibri" pitchFamily="34" charset="0"/>
              </a:rPr>
              <a:t>. </a:t>
            </a:r>
            <a:r>
              <a:rPr lang="en-US" sz="1900" dirty="0" err="1">
                <a:latin typeface="Calibri" pitchFamily="34" charset="0"/>
              </a:rPr>
              <a:t>Studi</a:t>
            </a:r>
            <a:r>
              <a:rPr lang="en-US" sz="1900" dirty="0">
                <a:latin typeface="Calibri" pitchFamily="34" charset="0"/>
              </a:rPr>
              <a:t> Brewer </a:t>
            </a:r>
            <a:r>
              <a:rPr lang="en-US" sz="1900" dirty="0" err="1">
                <a:latin typeface="Calibri" pitchFamily="34" charset="0"/>
              </a:rPr>
              <a:t>dkk</a:t>
            </a:r>
            <a:r>
              <a:rPr lang="en-US" sz="1900" dirty="0">
                <a:latin typeface="Calibri" pitchFamily="34" charset="0"/>
              </a:rPr>
              <a:t>., (2002: 59) </a:t>
            </a:r>
            <a:r>
              <a:rPr lang="en-US" sz="1900" dirty="0" err="1">
                <a:latin typeface="Calibri" pitchFamily="34" charset="0"/>
              </a:rPr>
              <a:t>menunjukkan</a:t>
            </a:r>
            <a:r>
              <a:rPr lang="en-US" sz="1900" dirty="0">
                <a:latin typeface="Calibri" pitchFamily="34" charset="0"/>
              </a:rPr>
              <a:t> </a:t>
            </a:r>
            <a:r>
              <a:rPr lang="en-US" sz="1900" dirty="0" err="1">
                <a:latin typeface="Calibri" pitchFamily="34" charset="0"/>
              </a:rPr>
              <a:t>bahwa</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tahun</a:t>
            </a:r>
            <a:r>
              <a:rPr lang="en-US" sz="1900" dirty="0">
                <a:latin typeface="Calibri" pitchFamily="34" charset="0"/>
              </a:rPr>
              <a:t> </a:t>
            </a:r>
            <a:r>
              <a:rPr lang="en-US" sz="1900" dirty="0" smtClean="0">
                <a:latin typeface="Calibri" pitchFamily="34" charset="0"/>
              </a:rPr>
              <a:t>1964</a:t>
            </a:r>
            <a:r>
              <a:rPr lang="id-ID" sz="1900" dirty="0" smtClean="0">
                <a:latin typeface="Calibri" pitchFamily="34" charset="0"/>
              </a:rPr>
              <a:t>,</a:t>
            </a:r>
            <a:r>
              <a:rPr lang="en-US" sz="1900" dirty="0" smtClean="0">
                <a:latin typeface="Calibri" pitchFamily="34" charset="0"/>
              </a:rPr>
              <a:t> </a:t>
            </a:r>
            <a:r>
              <a:rPr lang="id-ID" sz="1900" dirty="0" smtClean="0">
                <a:latin typeface="Calibri" pitchFamily="34" charset="0"/>
              </a:rPr>
              <a:t>3/4 </a:t>
            </a:r>
            <a:r>
              <a:rPr lang="en-US" sz="1900" dirty="0" err="1" smtClean="0">
                <a:latin typeface="Calibri" pitchFamily="34" charset="0"/>
              </a:rPr>
              <a:t>masyarakat</a:t>
            </a:r>
            <a:r>
              <a:rPr lang="en-US" sz="1900" dirty="0" smtClean="0">
                <a:latin typeface="Calibri" pitchFamily="34" charset="0"/>
              </a:rPr>
              <a:t> </a:t>
            </a:r>
            <a:r>
              <a:rPr lang="en-US" sz="1900" dirty="0" err="1">
                <a:latin typeface="Calibri" pitchFamily="34" charset="0"/>
              </a:rPr>
              <a:t>Amerika</a:t>
            </a:r>
            <a:r>
              <a:rPr lang="en-US" sz="1900" dirty="0">
                <a:latin typeface="Calibri" pitchFamily="34" charset="0"/>
              </a:rPr>
              <a:t> </a:t>
            </a:r>
            <a:r>
              <a:rPr lang="en-US" sz="1900" dirty="0" err="1">
                <a:latin typeface="Calibri" pitchFamily="34" charset="0"/>
              </a:rPr>
              <a:t>menyatakan</a:t>
            </a:r>
            <a:r>
              <a:rPr lang="en-US" sz="1900" dirty="0">
                <a:latin typeface="Calibri" pitchFamily="34" charset="0"/>
              </a:rPr>
              <a:t> </a:t>
            </a:r>
            <a:r>
              <a:rPr lang="en-US" sz="1900" dirty="0" err="1">
                <a:latin typeface="Calibri" pitchFamily="34" charset="0"/>
              </a:rPr>
              <a:t>mereka</a:t>
            </a:r>
            <a:r>
              <a:rPr lang="en-US" sz="1900" dirty="0">
                <a:latin typeface="Calibri" pitchFamily="34" charset="0"/>
              </a:rPr>
              <a:t> </a:t>
            </a:r>
            <a:r>
              <a:rPr lang="en-US" sz="1900" dirty="0" err="1">
                <a:latin typeface="Calibri" pitchFamily="34" charset="0"/>
              </a:rPr>
              <a:t>percaya</a:t>
            </a:r>
            <a:r>
              <a:rPr lang="en-US" sz="1900" dirty="0">
                <a:latin typeface="Calibri" pitchFamily="34" charset="0"/>
              </a:rPr>
              <a:t> </a:t>
            </a:r>
            <a:r>
              <a:rPr lang="en-US" sz="1900" dirty="0" err="1">
                <a:latin typeface="Calibri" pitchFamily="34" charset="0"/>
              </a:rPr>
              <a:t>bahwa</a:t>
            </a:r>
            <a:r>
              <a:rPr lang="en-US" sz="1900" dirty="0">
                <a:latin typeface="Calibri" pitchFamily="34" charset="0"/>
              </a:rPr>
              <a:t> </a:t>
            </a:r>
            <a:r>
              <a:rPr lang="en-US" sz="1900" dirty="0" err="1">
                <a:latin typeface="Calibri" pitchFamily="34" charset="0"/>
              </a:rPr>
              <a:t>pemerintah</a:t>
            </a:r>
            <a:r>
              <a:rPr lang="en-US" sz="1900" dirty="0">
                <a:latin typeface="Calibri" pitchFamily="34" charset="0"/>
              </a:rPr>
              <a:t> </a:t>
            </a:r>
            <a:r>
              <a:rPr lang="en-US" sz="1900" dirty="0" err="1">
                <a:latin typeface="Calibri" pitchFamily="34" charset="0"/>
              </a:rPr>
              <a:t>melakukan</a:t>
            </a:r>
            <a:r>
              <a:rPr lang="en-US" sz="1900" dirty="0">
                <a:latin typeface="Calibri" pitchFamily="34" charset="0"/>
              </a:rPr>
              <a:t> </a:t>
            </a:r>
            <a:r>
              <a:rPr lang="en-US" sz="1900" dirty="0" err="1">
                <a:latin typeface="Calibri" pitchFamily="34" charset="0"/>
              </a:rPr>
              <a:t>hal</a:t>
            </a:r>
            <a:r>
              <a:rPr lang="en-US" sz="1900" dirty="0">
                <a:latin typeface="Calibri" pitchFamily="34" charset="0"/>
              </a:rPr>
              <a:t> </a:t>
            </a:r>
            <a:r>
              <a:rPr lang="en-US" sz="1900" dirty="0" err="1">
                <a:latin typeface="Calibri" pitchFamily="34" charset="0"/>
              </a:rPr>
              <a:t>tepat</a:t>
            </a:r>
            <a:r>
              <a:rPr lang="en-US" sz="1900" dirty="0">
                <a:latin typeface="Calibri" pitchFamily="34" charset="0"/>
              </a:rPr>
              <a:t>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benar</a:t>
            </a:r>
            <a:r>
              <a:rPr lang="en-US" sz="1900" dirty="0">
                <a:latin typeface="Calibri" pitchFamily="34" charset="0"/>
              </a:rPr>
              <a:t>, </a:t>
            </a:r>
            <a:r>
              <a:rPr lang="en-US" sz="1900" dirty="0" err="1">
                <a:latin typeface="Calibri" pitchFamily="34" charset="0"/>
              </a:rPr>
              <a:t>namun</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tahun</a:t>
            </a:r>
            <a:r>
              <a:rPr lang="en-US" sz="1900" dirty="0">
                <a:latin typeface="Calibri" pitchFamily="34" charset="0"/>
              </a:rPr>
              <a:t> 1994 </a:t>
            </a:r>
            <a:r>
              <a:rPr lang="en-US" sz="1900" dirty="0" err="1">
                <a:latin typeface="Calibri" pitchFamily="34" charset="0"/>
              </a:rPr>
              <a:t>hanya</a:t>
            </a:r>
            <a:r>
              <a:rPr lang="en-US" sz="1900" dirty="0">
                <a:latin typeface="Calibri" pitchFamily="34" charset="0"/>
              </a:rPr>
              <a:t> </a:t>
            </a:r>
            <a:r>
              <a:rPr lang="id-ID" sz="1900" dirty="0" smtClean="0">
                <a:latin typeface="Calibri" pitchFamily="34" charset="0"/>
              </a:rPr>
              <a:t>1/4 </a:t>
            </a:r>
            <a:r>
              <a:rPr lang="en-US" sz="1900" dirty="0" err="1" smtClean="0">
                <a:latin typeface="Calibri" pitchFamily="34" charset="0"/>
              </a:rPr>
              <a:t>warga</a:t>
            </a:r>
            <a:r>
              <a:rPr lang="en-US" sz="1900" dirty="0" smtClean="0">
                <a:latin typeface="Calibri" pitchFamily="34" charset="0"/>
              </a:rPr>
              <a:t> </a:t>
            </a:r>
            <a:r>
              <a:rPr lang="en-US" sz="1900" dirty="0" err="1">
                <a:latin typeface="Calibri" pitchFamily="34" charset="0"/>
              </a:rPr>
              <a:t>saja</a:t>
            </a:r>
            <a:r>
              <a:rPr lang="en-US" sz="1900" dirty="0">
                <a:latin typeface="Calibri" pitchFamily="34" charset="0"/>
              </a:rPr>
              <a:t> yang </a:t>
            </a:r>
            <a:r>
              <a:rPr lang="en-US" sz="1900" dirty="0" err="1">
                <a:latin typeface="Calibri" pitchFamily="34" charset="0"/>
              </a:rPr>
              <a:t>masih</a:t>
            </a:r>
            <a:r>
              <a:rPr lang="en-US" sz="1900" dirty="0">
                <a:latin typeface="Calibri" pitchFamily="34" charset="0"/>
              </a:rPr>
              <a:t> </a:t>
            </a:r>
            <a:r>
              <a:rPr lang="en-US" sz="1900" dirty="0" err="1">
                <a:latin typeface="Calibri" pitchFamily="34" charset="0"/>
              </a:rPr>
              <a:t>meyakini</a:t>
            </a:r>
            <a:r>
              <a:rPr lang="en-US" sz="1900" dirty="0">
                <a:latin typeface="Calibri" pitchFamily="34" charset="0"/>
              </a:rPr>
              <a:t> </a:t>
            </a:r>
            <a:r>
              <a:rPr lang="en-US" sz="1900" dirty="0" err="1">
                <a:latin typeface="Calibri" pitchFamily="34" charset="0"/>
              </a:rPr>
              <a:t>hal</a:t>
            </a:r>
            <a:r>
              <a:rPr lang="en-US" sz="1900" dirty="0">
                <a:latin typeface="Calibri" pitchFamily="34" charset="0"/>
              </a:rPr>
              <a:t> </a:t>
            </a:r>
            <a:r>
              <a:rPr lang="en-US" sz="1900" dirty="0" err="1">
                <a:latin typeface="Calibri" pitchFamily="34" charset="0"/>
              </a:rPr>
              <a:t>tersebut</a:t>
            </a:r>
            <a:r>
              <a:rPr lang="en-US" sz="1900" dirty="0">
                <a:latin typeface="Calibri" pitchFamily="34" charset="0"/>
              </a:rPr>
              <a:t>. </a:t>
            </a:r>
            <a:endParaRPr lang="id-ID" sz="1900" dirty="0">
              <a:latin typeface="Calibri" pitchFamily="34" charset="0"/>
            </a:endParaRPr>
          </a:p>
        </p:txBody>
      </p:sp>
    </p:spTree>
    <p:extLst>
      <p:ext uri="{BB962C8B-B14F-4D97-AF65-F5344CB8AC3E}">
        <p14:creationId xmlns:p14="http://schemas.microsoft.com/office/powerpoint/2010/main" val="33167490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Pembaharuan</a:t>
            </a:r>
            <a:r>
              <a:rPr lang="en-US" dirty="0"/>
              <a:t> </a:t>
            </a:r>
            <a:r>
              <a:rPr lang="en-US" dirty="0" err="1"/>
              <a:t>Pendekatan</a:t>
            </a:r>
            <a:r>
              <a:rPr lang="en-US" dirty="0"/>
              <a:t> </a:t>
            </a:r>
            <a:r>
              <a:rPr lang="en-US" dirty="0" err="1"/>
              <a:t>Budaya</a:t>
            </a:r>
            <a:r>
              <a:rPr lang="en-US" dirty="0"/>
              <a:t> </a:t>
            </a:r>
            <a:r>
              <a:rPr lang="en-US" dirty="0" err="1"/>
              <a:t>Politik</a:t>
            </a:r>
            <a:endParaRPr lang="id-ID" dirty="0"/>
          </a:p>
        </p:txBody>
      </p:sp>
      <p:sp>
        <p:nvSpPr>
          <p:cNvPr id="3" name="Content Placeholder 2"/>
          <p:cNvSpPr>
            <a:spLocks noGrp="1"/>
          </p:cNvSpPr>
          <p:nvPr>
            <p:ph sz="quarter" idx="1"/>
          </p:nvPr>
        </p:nvSpPr>
        <p:spPr>
          <a:xfrm>
            <a:off x="395536" y="1600200"/>
            <a:ext cx="8496944" cy="5069160"/>
          </a:xfrm>
        </p:spPr>
        <p:txBody>
          <a:bodyPr>
            <a:noAutofit/>
          </a:bodyPr>
          <a:lstStyle/>
          <a:p>
            <a:pPr algn="just"/>
            <a:r>
              <a:rPr lang="en-US" sz="1900" dirty="0" err="1">
                <a:latin typeface="Calibri" pitchFamily="34" charset="0"/>
              </a:rPr>
              <a:t>Tren</a:t>
            </a:r>
            <a:r>
              <a:rPr lang="en-US" sz="1900" dirty="0">
                <a:latin typeface="Calibri" pitchFamily="34" charset="0"/>
              </a:rPr>
              <a:t> </a:t>
            </a:r>
            <a:r>
              <a:rPr lang="en-US" sz="1900" dirty="0" err="1">
                <a:latin typeface="Calibri" pitchFamily="34" charset="0"/>
              </a:rPr>
              <a:t>menurunnya</a:t>
            </a:r>
            <a:r>
              <a:rPr lang="en-US" sz="1900" dirty="0">
                <a:latin typeface="Calibri" pitchFamily="34" charset="0"/>
              </a:rPr>
              <a:t> </a:t>
            </a:r>
            <a:r>
              <a:rPr lang="en-US" sz="1900" dirty="0" err="1">
                <a:latin typeface="Calibri" pitchFamily="34" charset="0"/>
              </a:rPr>
              <a:t>kepercayaan</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a:t>
            </a:r>
            <a:r>
              <a:rPr lang="en-US" sz="1900" dirty="0" err="1">
                <a:latin typeface="Calibri" pitchFamily="34" charset="0"/>
              </a:rPr>
              <a:t>juga</a:t>
            </a:r>
            <a:r>
              <a:rPr lang="en-US" sz="1900" dirty="0">
                <a:latin typeface="Calibri" pitchFamily="34" charset="0"/>
              </a:rPr>
              <a:t> </a:t>
            </a:r>
            <a:r>
              <a:rPr lang="en-US" sz="1900" dirty="0" err="1">
                <a:latin typeface="Calibri" pitchFamily="34" charset="0"/>
              </a:rPr>
              <a:t>terjadi</a:t>
            </a:r>
            <a:r>
              <a:rPr lang="en-US" sz="1900" dirty="0">
                <a:latin typeface="Calibri" pitchFamily="34" charset="0"/>
              </a:rPr>
              <a:t> di </a:t>
            </a:r>
            <a:r>
              <a:rPr lang="en-US" sz="1900" dirty="0" err="1" smtClean="0">
                <a:latin typeface="Calibri" pitchFamily="34" charset="0"/>
              </a:rPr>
              <a:t>Inggris</a:t>
            </a:r>
            <a:r>
              <a:rPr lang="id-ID" sz="1900" dirty="0" smtClean="0">
                <a:latin typeface="Calibri" pitchFamily="34" charset="0"/>
              </a:rPr>
              <a:t> </a:t>
            </a:r>
            <a:r>
              <a:rPr lang="en-US" sz="1900" dirty="0" err="1" smtClean="0">
                <a:latin typeface="Calibri" pitchFamily="34" charset="0"/>
              </a:rPr>
              <a:t>dari</a:t>
            </a:r>
            <a:r>
              <a:rPr lang="en-US" sz="1900" dirty="0" smtClean="0">
                <a:latin typeface="Calibri" pitchFamily="34" charset="0"/>
              </a:rPr>
              <a:t> </a:t>
            </a:r>
            <a:r>
              <a:rPr lang="en-US" sz="1900" dirty="0">
                <a:latin typeface="Calibri" pitchFamily="34" charset="0"/>
              </a:rPr>
              <a:t>47%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tahun</a:t>
            </a:r>
            <a:r>
              <a:rPr lang="en-US" sz="1900" dirty="0">
                <a:latin typeface="Calibri" pitchFamily="34" charset="0"/>
              </a:rPr>
              <a:t> 1987 </a:t>
            </a:r>
            <a:r>
              <a:rPr lang="en-US" sz="1900" dirty="0" err="1">
                <a:latin typeface="Calibri" pitchFamily="34" charset="0"/>
              </a:rPr>
              <a:t>menjadi</a:t>
            </a:r>
            <a:r>
              <a:rPr lang="en-US" sz="1900" dirty="0">
                <a:latin typeface="Calibri" pitchFamily="34" charset="0"/>
              </a:rPr>
              <a:t> 28%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tahun</a:t>
            </a:r>
            <a:r>
              <a:rPr lang="en-US" sz="1900" dirty="0">
                <a:latin typeface="Calibri" pitchFamily="34" charset="0"/>
              </a:rPr>
              <a:t> 2001 (Bromley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Curtice</a:t>
            </a:r>
            <a:r>
              <a:rPr lang="en-US" sz="1900" dirty="0">
                <a:latin typeface="Calibri" pitchFamily="34" charset="0"/>
              </a:rPr>
              <a:t>, 2002). di </a:t>
            </a:r>
            <a:r>
              <a:rPr lang="en-US" sz="1900" dirty="0" err="1" smtClean="0">
                <a:latin typeface="Calibri" pitchFamily="34" charset="0"/>
              </a:rPr>
              <a:t>Eropa</a:t>
            </a:r>
            <a:r>
              <a:rPr lang="id-ID" sz="1900" dirty="0" smtClean="0">
                <a:latin typeface="Calibri" pitchFamily="34" charset="0"/>
              </a:rPr>
              <a:t>,</a:t>
            </a:r>
            <a:r>
              <a:rPr lang="en-US" sz="1900" dirty="0" smtClean="0">
                <a:latin typeface="Calibri" pitchFamily="34" charset="0"/>
              </a:rPr>
              <a:t> </a:t>
            </a:r>
            <a:r>
              <a:rPr lang="en-US" sz="1900" dirty="0" err="1" smtClean="0">
                <a:latin typeface="Calibri" pitchFamily="34" charset="0"/>
              </a:rPr>
              <a:t>menunjukkan</a:t>
            </a:r>
            <a:r>
              <a:rPr lang="en-US" sz="1900" dirty="0" smtClean="0">
                <a:latin typeface="Calibri" pitchFamily="34" charset="0"/>
              </a:rPr>
              <a:t> </a:t>
            </a:r>
            <a:r>
              <a:rPr lang="en-US" sz="1900" dirty="0" err="1" smtClean="0">
                <a:latin typeface="Calibri" pitchFamily="34" charset="0"/>
              </a:rPr>
              <a:t>kepercayaan</a:t>
            </a:r>
            <a:r>
              <a:rPr lang="en-US" sz="1900" dirty="0" smtClean="0">
                <a:latin typeface="Calibri" pitchFamily="34" charset="0"/>
              </a:rPr>
              <a:t> </a:t>
            </a:r>
            <a:r>
              <a:rPr lang="id-ID" sz="1900" dirty="0" smtClean="0">
                <a:latin typeface="Calibri" pitchFamily="34" charset="0"/>
              </a:rPr>
              <a:t>publik </a:t>
            </a:r>
            <a:r>
              <a:rPr lang="en-US" sz="1900" dirty="0" err="1" smtClean="0">
                <a:latin typeface="Calibri" pitchFamily="34" charset="0"/>
              </a:rPr>
              <a:t>lebih</a:t>
            </a:r>
            <a:r>
              <a:rPr lang="en-US" sz="1900" dirty="0" smtClean="0">
                <a:latin typeface="Calibri" pitchFamily="34" charset="0"/>
              </a:rPr>
              <a:t> </a:t>
            </a:r>
            <a:r>
              <a:rPr lang="en-US" sz="1900" dirty="0" err="1">
                <a:latin typeface="Calibri" pitchFamily="34" charset="0"/>
              </a:rPr>
              <a:t>tinggi</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institusi</a:t>
            </a:r>
            <a:r>
              <a:rPr lang="en-US" sz="1900" dirty="0">
                <a:latin typeface="Calibri" pitchFamily="34" charset="0"/>
              </a:rPr>
              <a:t> </a:t>
            </a:r>
            <a:r>
              <a:rPr lang="en-US" sz="1900" dirty="0" err="1">
                <a:latin typeface="Calibri" pitchFamily="34" charset="0"/>
              </a:rPr>
              <a:t>hukum</a:t>
            </a:r>
            <a:r>
              <a:rPr lang="en-US" sz="1900" dirty="0">
                <a:latin typeface="Calibri" pitchFamily="34" charset="0"/>
              </a:rPr>
              <a:t>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keamanan</a:t>
            </a:r>
            <a:r>
              <a:rPr lang="en-US" sz="1900" dirty="0">
                <a:latin typeface="Calibri" pitchFamily="34" charset="0"/>
              </a:rPr>
              <a:t> </a:t>
            </a:r>
            <a:r>
              <a:rPr lang="en-US" sz="1900" dirty="0" err="1">
                <a:latin typeface="Calibri" pitchFamily="34" charset="0"/>
              </a:rPr>
              <a:t>seperti</a:t>
            </a:r>
            <a:r>
              <a:rPr lang="en-US" sz="1900" dirty="0">
                <a:latin typeface="Calibri" pitchFamily="34" charset="0"/>
              </a:rPr>
              <a:t> </a:t>
            </a:r>
            <a:r>
              <a:rPr lang="en-US" sz="1900" dirty="0" err="1">
                <a:latin typeface="Calibri" pitchFamily="34" charset="0"/>
              </a:rPr>
              <a:t>polisi</a:t>
            </a:r>
            <a:r>
              <a:rPr lang="en-US" sz="1900" dirty="0">
                <a:latin typeface="Calibri" pitchFamily="34" charset="0"/>
              </a:rPr>
              <a:t> </a:t>
            </a:r>
            <a:r>
              <a:rPr lang="en-US" sz="1900" dirty="0" err="1" smtClean="0">
                <a:latin typeface="Calibri" pitchFamily="34" charset="0"/>
              </a:rPr>
              <a:t>ketimbang</a:t>
            </a:r>
            <a:r>
              <a:rPr lang="en-US" sz="1900" dirty="0" smtClean="0">
                <a:latin typeface="Calibri" pitchFamily="34" charset="0"/>
              </a:rPr>
              <a:t> </a:t>
            </a:r>
            <a:r>
              <a:rPr lang="en-US" sz="1900" dirty="0" err="1" smtClean="0">
                <a:latin typeface="Calibri" pitchFamily="34" charset="0"/>
              </a:rPr>
              <a:t>partai</a:t>
            </a:r>
            <a:r>
              <a:rPr lang="en-US" sz="1900" dirty="0" smtClean="0">
                <a:latin typeface="Calibri" pitchFamily="34" charset="0"/>
              </a:rPr>
              <a:t> </a:t>
            </a:r>
            <a:r>
              <a:rPr lang="en-US" sz="1900" dirty="0" err="1">
                <a:latin typeface="Calibri" pitchFamily="34" charset="0"/>
              </a:rPr>
              <a:t>politik</a:t>
            </a:r>
            <a:r>
              <a:rPr lang="en-US" sz="1900" dirty="0">
                <a:latin typeface="Calibri" pitchFamily="34" charset="0"/>
              </a:rPr>
              <a:t>. </a:t>
            </a:r>
            <a:r>
              <a:rPr lang="id-ID" sz="1900" dirty="0" smtClean="0">
                <a:latin typeface="Calibri" pitchFamily="34" charset="0"/>
              </a:rPr>
              <a:t>K</a:t>
            </a:r>
            <a:r>
              <a:rPr lang="en-US" sz="1900" dirty="0" err="1" smtClean="0">
                <a:latin typeface="Calibri" pitchFamily="34" charset="0"/>
              </a:rPr>
              <a:t>ajian</a:t>
            </a:r>
            <a:r>
              <a:rPr lang="en-US" sz="1900" dirty="0" smtClean="0">
                <a:latin typeface="Calibri" pitchFamily="34" charset="0"/>
              </a:rPr>
              <a:t> </a:t>
            </a:r>
            <a:r>
              <a:rPr lang="en-US" sz="1900" dirty="0" err="1">
                <a:latin typeface="Calibri" pitchFamily="34" charset="0"/>
              </a:rPr>
              <a:t>tersebut</a:t>
            </a:r>
            <a:r>
              <a:rPr lang="en-US" sz="1900" dirty="0">
                <a:latin typeface="Calibri" pitchFamily="34" charset="0"/>
              </a:rPr>
              <a:t> </a:t>
            </a:r>
            <a:r>
              <a:rPr lang="en-US" sz="1900" dirty="0" err="1">
                <a:latin typeface="Calibri" pitchFamily="34" charset="0"/>
              </a:rPr>
              <a:t>menunjukkan</a:t>
            </a:r>
            <a:r>
              <a:rPr lang="en-US" sz="1900" dirty="0">
                <a:latin typeface="Calibri" pitchFamily="34" charset="0"/>
              </a:rPr>
              <a:t> </a:t>
            </a:r>
            <a:r>
              <a:rPr lang="en-US" sz="1900" dirty="0" err="1">
                <a:latin typeface="Calibri" pitchFamily="34" charset="0"/>
              </a:rPr>
              <a:t>bahwa</a:t>
            </a:r>
            <a:r>
              <a:rPr lang="en-US" sz="1900" dirty="0">
                <a:latin typeface="Calibri" pitchFamily="34" charset="0"/>
              </a:rPr>
              <a:t> di </a:t>
            </a:r>
            <a:r>
              <a:rPr lang="en-US" sz="1900" dirty="0" err="1">
                <a:latin typeface="Calibri" pitchFamily="34" charset="0"/>
              </a:rPr>
              <a:t>kedua</a:t>
            </a:r>
            <a:r>
              <a:rPr lang="en-US" sz="1900" dirty="0">
                <a:latin typeface="Calibri" pitchFamily="34" charset="0"/>
              </a:rPr>
              <a:t> </a:t>
            </a:r>
            <a:r>
              <a:rPr lang="en-US" sz="1900" dirty="0" err="1">
                <a:latin typeface="Calibri" pitchFamily="34" charset="0"/>
              </a:rPr>
              <a:t>negara</a:t>
            </a:r>
            <a:r>
              <a:rPr lang="en-US" sz="1900" dirty="0">
                <a:latin typeface="Calibri" pitchFamily="34" charset="0"/>
              </a:rPr>
              <a:t> </a:t>
            </a:r>
            <a:r>
              <a:rPr lang="en-US" sz="1900" dirty="0" err="1" smtClean="0">
                <a:latin typeface="Calibri" pitchFamily="34" charset="0"/>
              </a:rPr>
              <a:t>ya</a:t>
            </a:r>
            <a:r>
              <a:rPr lang="id-ID" sz="1900" dirty="0" smtClean="0">
                <a:latin typeface="Calibri" pitchFamily="34" charset="0"/>
              </a:rPr>
              <a:t>n</a:t>
            </a:r>
            <a:r>
              <a:rPr lang="en-US" sz="1900" dirty="0" smtClean="0">
                <a:latin typeface="Calibri" pitchFamily="34" charset="0"/>
              </a:rPr>
              <a:t>g </a:t>
            </a:r>
            <a:r>
              <a:rPr lang="en-US" sz="1900" dirty="0" err="1">
                <a:latin typeface="Calibri" pitchFamily="34" charset="0"/>
              </a:rPr>
              <a:t>menjadi</a:t>
            </a:r>
            <a:r>
              <a:rPr lang="en-US" sz="1900" dirty="0">
                <a:latin typeface="Calibri" pitchFamily="34" charset="0"/>
              </a:rPr>
              <a:t> model ideal </a:t>
            </a:r>
            <a:r>
              <a:rPr lang="en-US" sz="1900" i="1" dirty="0">
                <a:latin typeface="Calibri" pitchFamily="34" charset="0"/>
              </a:rPr>
              <a:t>Civic Culture</a:t>
            </a:r>
            <a:r>
              <a:rPr lang="en-US" sz="1900" dirty="0">
                <a:latin typeface="Calibri" pitchFamily="34" charset="0"/>
              </a:rPr>
              <a:t>, </a:t>
            </a:r>
            <a:r>
              <a:rPr lang="en-US" sz="1900" dirty="0" err="1">
                <a:latin typeface="Calibri" pitchFamily="34" charset="0"/>
              </a:rPr>
              <a:t>Amerika</a:t>
            </a:r>
            <a:r>
              <a:rPr lang="en-US" sz="1900" dirty="0">
                <a:latin typeface="Calibri" pitchFamily="34" charset="0"/>
              </a:rPr>
              <a:t>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Inggris</a:t>
            </a:r>
            <a:r>
              <a:rPr lang="en-US" sz="1900" dirty="0">
                <a:latin typeface="Calibri" pitchFamily="34" charset="0"/>
              </a:rPr>
              <a:t>, </a:t>
            </a:r>
            <a:r>
              <a:rPr lang="en-US" sz="1900" dirty="0" err="1">
                <a:latin typeface="Calibri" pitchFamily="34" charset="0"/>
              </a:rPr>
              <a:t>menjadi</a:t>
            </a:r>
            <a:r>
              <a:rPr lang="en-US" sz="1900" dirty="0">
                <a:latin typeface="Calibri" pitchFamily="34" charset="0"/>
              </a:rPr>
              <a:t> </a:t>
            </a:r>
            <a:r>
              <a:rPr lang="en-US" sz="1900" dirty="0" err="1">
                <a:latin typeface="Calibri" pitchFamily="34" charset="0"/>
              </a:rPr>
              <a:t>bukti</a:t>
            </a:r>
            <a:r>
              <a:rPr lang="en-US" sz="1900" dirty="0">
                <a:latin typeface="Calibri" pitchFamily="34" charset="0"/>
              </a:rPr>
              <a:t> </a:t>
            </a:r>
            <a:r>
              <a:rPr lang="en-US" sz="1900" dirty="0" err="1">
                <a:latin typeface="Calibri" pitchFamily="34" charset="0"/>
              </a:rPr>
              <a:t>adanya</a:t>
            </a:r>
            <a:r>
              <a:rPr lang="en-US" sz="1900" dirty="0">
                <a:latin typeface="Calibri" pitchFamily="34" charset="0"/>
              </a:rPr>
              <a:t> </a:t>
            </a:r>
            <a:r>
              <a:rPr lang="en-US" sz="1900" dirty="0" err="1">
                <a:latin typeface="Calibri" pitchFamily="34" charset="0"/>
              </a:rPr>
              <a:t>pergeseran</a:t>
            </a:r>
            <a:r>
              <a:rPr lang="en-US" sz="1900" dirty="0">
                <a:latin typeface="Calibri" pitchFamily="34" charset="0"/>
              </a:rPr>
              <a:t> yang </a:t>
            </a:r>
            <a:r>
              <a:rPr lang="en-US" sz="1900" dirty="0" err="1">
                <a:latin typeface="Calibri" pitchFamily="34" charset="0"/>
              </a:rPr>
              <a:t>lebih</a:t>
            </a:r>
            <a:r>
              <a:rPr lang="en-US" sz="1900" dirty="0">
                <a:latin typeface="Calibri" pitchFamily="34" charset="0"/>
              </a:rPr>
              <a:t> </a:t>
            </a:r>
            <a:r>
              <a:rPr lang="en-US" sz="1900" dirty="0" err="1">
                <a:latin typeface="Calibri" pitchFamily="34" charset="0"/>
              </a:rPr>
              <a:t>skeptis</a:t>
            </a:r>
            <a:r>
              <a:rPr lang="en-US" sz="1900" dirty="0">
                <a:latin typeface="Calibri" pitchFamily="34" charset="0"/>
              </a:rPr>
              <a:t> </a:t>
            </a:r>
            <a:r>
              <a:rPr lang="en-US" sz="1900" dirty="0" err="1">
                <a:latin typeface="Calibri" pitchFamily="34" charset="0"/>
              </a:rPr>
              <a:t>terhadap</a:t>
            </a:r>
            <a:r>
              <a:rPr lang="en-US" sz="1900" dirty="0">
                <a:latin typeface="Calibri" pitchFamily="34" charset="0"/>
              </a:rPr>
              <a:t> </a:t>
            </a:r>
            <a:r>
              <a:rPr lang="id-ID" sz="1900" dirty="0" smtClean="0">
                <a:latin typeface="Calibri" pitchFamily="34" charset="0"/>
              </a:rPr>
              <a:t>sistem politik.</a:t>
            </a:r>
          </a:p>
          <a:p>
            <a:pPr algn="just"/>
            <a:r>
              <a:rPr lang="id-ID" sz="1900" dirty="0">
                <a:latin typeface="Calibri" pitchFamily="34" charset="0"/>
              </a:rPr>
              <a:t>S</a:t>
            </a:r>
            <a:r>
              <a:rPr lang="en-US" sz="1900" dirty="0" err="1" smtClean="0">
                <a:latin typeface="Calibri" pitchFamily="34" charset="0"/>
              </a:rPr>
              <a:t>ejak</a:t>
            </a:r>
            <a:r>
              <a:rPr lang="en-US" sz="1900" dirty="0" smtClean="0">
                <a:latin typeface="Calibri" pitchFamily="34" charset="0"/>
              </a:rPr>
              <a:t> </a:t>
            </a:r>
            <a:r>
              <a:rPr lang="en-US" sz="1900" dirty="0" err="1">
                <a:latin typeface="Calibri" pitchFamily="34" charset="0"/>
              </a:rPr>
              <a:t>tahun</a:t>
            </a:r>
            <a:r>
              <a:rPr lang="en-US" sz="1900" dirty="0">
                <a:latin typeface="Calibri" pitchFamily="34" charset="0"/>
              </a:rPr>
              <a:t> 1990-an </a:t>
            </a:r>
            <a:r>
              <a:rPr lang="en-US" sz="1900" dirty="0" err="1">
                <a:latin typeface="Calibri" pitchFamily="34" charset="0"/>
              </a:rPr>
              <a:t>kajian</a:t>
            </a:r>
            <a:r>
              <a:rPr lang="en-US" sz="1900" dirty="0">
                <a:latin typeface="Calibri" pitchFamily="34" charset="0"/>
              </a:rPr>
              <a:t> </a:t>
            </a:r>
            <a:r>
              <a:rPr lang="en-US" sz="1900" dirty="0" err="1">
                <a:latin typeface="Calibri" pitchFamily="34" charset="0"/>
              </a:rPr>
              <a:t>budaya</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a:t>
            </a:r>
            <a:r>
              <a:rPr lang="en-US" sz="1900" dirty="0" err="1">
                <a:latin typeface="Calibri" pitchFamily="34" charset="0"/>
              </a:rPr>
              <a:t>kembali</a:t>
            </a:r>
            <a:r>
              <a:rPr lang="en-US" sz="1900" dirty="0">
                <a:latin typeface="Calibri" pitchFamily="34" charset="0"/>
              </a:rPr>
              <a:t> </a:t>
            </a:r>
            <a:r>
              <a:rPr lang="en-US" sz="1900" dirty="0" err="1">
                <a:latin typeface="Calibri" pitchFamily="34" charset="0"/>
              </a:rPr>
              <a:t>mendapatkan</a:t>
            </a:r>
            <a:r>
              <a:rPr lang="en-US" sz="1900" dirty="0">
                <a:latin typeface="Calibri" pitchFamily="34" charset="0"/>
              </a:rPr>
              <a:t> </a:t>
            </a:r>
            <a:r>
              <a:rPr lang="en-US" sz="1900" dirty="0" err="1">
                <a:latin typeface="Calibri" pitchFamily="34" charset="0"/>
              </a:rPr>
              <a:t>tempat</a:t>
            </a:r>
            <a:r>
              <a:rPr lang="en-US" sz="1900" dirty="0">
                <a:latin typeface="Calibri" pitchFamily="34" charset="0"/>
              </a:rPr>
              <a:t> </a:t>
            </a:r>
            <a:r>
              <a:rPr lang="en-US" sz="1900" dirty="0" smtClean="0">
                <a:latin typeface="Calibri" pitchFamily="34" charset="0"/>
              </a:rPr>
              <a:t>da</a:t>
            </a:r>
            <a:r>
              <a:rPr lang="id-ID" sz="1900" dirty="0" smtClean="0">
                <a:latin typeface="Calibri" pitchFamily="34" charset="0"/>
              </a:rPr>
              <a:t>lam</a:t>
            </a:r>
            <a:r>
              <a:rPr lang="en-US" sz="1900" dirty="0" smtClean="0">
                <a:latin typeface="Calibri" pitchFamily="34" charset="0"/>
              </a:rPr>
              <a:t> </a:t>
            </a:r>
            <a:r>
              <a:rPr lang="en-US" sz="1900" dirty="0" err="1" smtClean="0">
                <a:latin typeface="Calibri" pitchFamily="34" charset="0"/>
              </a:rPr>
              <a:t>perbandingan</a:t>
            </a:r>
            <a:r>
              <a:rPr lang="en-US" sz="1900" dirty="0" smtClean="0">
                <a:latin typeface="Calibri" pitchFamily="34" charset="0"/>
              </a:rPr>
              <a:t> </a:t>
            </a:r>
            <a:r>
              <a:rPr lang="en-US" sz="1900" dirty="0" err="1" smtClean="0">
                <a:latin typeface="Calibri" pitchFamily="34" charset="0"/>
              </a:rPr>
              <a:t>pemerintahan</a:t>
            </a:r>
            <a:r>
              <a:rPr lang="id-ID" sz="1900" dirty="0">
                <a:latin typeface="Calibri" pitchFamily="34" charset="0"/>
              </a:rPr>
              <a:t> </a:t>
            </a:r>
            <a:r>
              <a:rPr lang="id-ID" sz="1900" dirty="0" smtClean="0">
                <a:latin typeface="Calibri" pitchFamily="34" charset="0"/>
              </a:rPr>
              <a:t>dengan</a:t>
            </a:r>
            <a:r>
              <a:rPr lang="en-US" sz="1900" dirty="0" smtClean="0">
                <a:latin typeface="Calibri" pitchFamily="34" charset="0"/>
              </a:rPr>
              <a:t> </a:t>
            </a:r>
            <a:r>
              <a:rPr lang="en-US" sz="1900" dirty="0" err="1">
                <a:latin typeface="Calibri" pitchFamily="34" charset="0"/>
              </a:rPr>
              <a:t>dua</a:t>
            </a:r>
            <a:r>
              <a:rPr lang="en-US" sz="1900" dirty="0">
                <a:latin typeface="Calibri" pitchFamily="34" charset="0"/>
              </a:rPr>
              <a:t> </a:t>
            </a:r>
            <a:r>
              <a:rPr lang="en-US" sz="1900" dirty="0" err="1">
                <a:latin typeface="Calibri" pitchFamily="34" charset="0"/>
              </a:rPr>
              <a:t>isu</a:t>
            </a:r>
            <a:r>
              <a:rPr lang="en-US" sz="1900" dirty="0">
                <a:latin typeface="Calibri" pitchFamily="34" charset="0"/>
              </a:rPr>
              <a:t> </a:t>
            </a:r>
            <a:r>
              <a:rPr lang="en-US" sz="1900" dirty="0" err="1">
                <a:latin typeface="Calibri" pitchFamily="34" charset="0"/>
              </a:rPr>
              <a:t>sentral</a:t>
            </a:r>
            <a:r>
              <a:rPr lang="en-US" sz="1900" dirty="0">
                <a:latin typeface="Calibri" pitchFamily="34" charset="0"/>
              </a:rPr>
              <a:t> </a:t>
            </a:r>
            <a:r>
              <a:rPr lang="en-US" sz="1900" dirty="0" err="1" smtClean="0">
                <a:latin typeface="Calibri" pitchFamily="34" charset="0"/>
              </a:rPr>
              <a:t>pada</a:t>
            </a:r>
            <a:r>
              <a:rPr lang="en-US" sz="1900" dirty="0" smtClean="0">
                <a:latin typeface="Calibri" pitchFamily="34" charset="0"/>
              </a:rPr>
              <a:t> </a:t>
            </a:r>
            <a:r>
              <a:rPr lang="en-US" sz="1900" dirty="0">
                <a:latin typeface="Calibri" pitchFamily="34" charset="0"/>
              </a:rPr>
              <a:t>era </a:t>
            </a:r>
            <a:r>
              <a:rPr lang="en-US" sz="1900" dirty="0" err="1">
                <a:latin typeface="Calibri" pitchFamily="34" charset="0"/>
              </a:rPr>
              <a:t>ini</a:t>
            </a:r>
            <a:r>
              <a:rPr lang="en-US" sz="1900" dirty="0">
                <a:latin typeface="Calibri" pitchFamily="34" charset="0"/>
              </a:rPr>
              <a:t>: </a:t>
            </a:r>
            <a:r>
              <a:rPr lang="en-US" sz="1900" i="1" dirty="0" err="1">
                <a:latin typeface="Calibri" pitchFamily="34" charset="0"/>
              </a:rPr>
              <a:t>Pertama</a:t>
            </a:r>
            <a:r>
              <a:rPr lang="en-US" sz="1900" i="1" dirty="0">
                <a:latin typeface="Calibri" pitchFamily="34" charset="0"/>
              </a:rPr>
              <a:t>,</a:t>
            </a:r>
            <a:r>
              <a:rPr lang="en-US" sz="1900" dirty="0">
                <a:latin typeface="Calibri" pitchFamily="34" charset="0"/>
              </a:rPr>
              <a:t> </a:t>
            </a:r>
            <a:r>
              <a:rPr lang="en-US" sz="1900" dirty="0" err="1">
                <a:latin typeface="Calibri" pitchFamily="34" charset="0"/>
              </a:rPr>
              <a:t>isu</a:t>
            </a:r>
            <a:r>
              <a:rPr lang="en-US" sz="1900" dirty="0">
                <a:latin typeface="Calibri" pitchFamily="34" charset="0"/>
              </a:rPr>
              <a:t> </a:t>
            </a:r>
            <a:r>
              <a:rPr lang="en-US" sz="1900" dirty="0" err="1">
                <a:latin typeface="Calibri" pitchFamily="34" charset="0"/>
              </a:rPr>
              <a:t>difokuskan</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menyoal</a:t>
            </a:r>
            <a:r>
              <a:rPr lang="en-US" sz="1900" dirty="0">
                <a:latin typeface="Calibri" pitchFamily="34" charset="0"/>
              </a:rPr>
              <a:t> </a:t>
            </a:r>
            <a:r>
              <a:rPr lang="en-US" sz="1900" i="1" dirty="0">
                <a:latin typeface="Calibri" pitchFamily="34" charset="0"/>
              </a:rPr>
              <a:t>trust</a:t>
            </a:r>
            <a:r>
              <a:rPr lang="en-US" sz="1900" dirty="0">
                <a:latin typeface="Calibri" pitchFamily="34" charset="0"/>
              </a:rPr>
              <a:t> </a:t>
            </a:r>
            <a:r>
              <a:rPr lang="en-US" sz="1900" dirty="0" err="1">
                <a:latin typeface="Calibri" pitchFamily="34" charset="0"/>
              </a:rPr>
              <a:t>warga</a:t>
            </a:r>
            <a:r>
              <a:rPr lang="en-US" sz="1900" dirty="0">
                <a:latin typeface="Calibri" pitchFamily="34" charset="0"/>
              </a:rPr>
              <a:t> </a:t>
            </a:r>
            <a:r>
              <a:rPr lang="en-US" sz="1900" dirty="0" err="1">
                <a:latin typeface="Calibri" pitchFamily="34" charset="0"/>
              </a:rPr>
              <a:t>negara</a:t>
            </a:r>
            <a:r>
              <a:rPr lang="en-US" sz="1900" dirty="0">
                <a:latin typeface="Calibri" pitchFamily="34" charset="0"/>
              </a:rPr>
              <a:t> </a:t>
            </a:r>
            <a:r>
              <a:rPr lang="en-US" sz="1900" dirty="0" err="1">
                <a:latin typeface="Calibri" pitchFamily="34" charset="0"/>
              </a:rPr>
              <a:t>terhadap</a:t>
            </a:r>
            <a:r>
              <a:rPr lang="en-US" sz="1900" dirty="0">
                <a:latin typeface="Calibri" pitchFamily="34" charset="0"/>
              </a:rPr>
              <a:t> </a:t>
            </a:r>
            <a:r>
              <a:rPr lang="en-US" sz="1900" dirty="0" err="1">
                <a:latin typeface="Calibri" pitchFamily="34" charset="0"/>
              </a:rPr>
              <a:t>pengelolaan</a:t>
            </a:r>
            <a:r>
              <a:rPr lang="en-US" sz="1900" dirty="0">
                <a:latin typeface="Calibri" pitchFamily="34" charset="0"/>
              </a:rPr>
              <a:t> </a:t>
            </a:r>
            <a:r>
              <a:rPr lang="en-US" sz="1900" dirty="0" err="1">
                <a:latin typeface="Calibri" pitchFamily="34" charset="0"/>
              </a:rPr>
              <a:t>sistem</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a:t>
            </a:r>
            <a:r>
              <a:rPr lang="en-US" sz="1900" dirty="0" err="1">
                <a:latin typeface="Calibri" pitchFamily="34" charset="0"/>
              </a:rPr>
              <a:t>oleh</a:t>
            </a:r>
            <a:r>
              <a:rPr lang="en-US" sz="1900" dirty="0">
                <a:latin typeface="Calibri" pitchFamily="34" charset="0"/>
              </a:rPr>
              <a:t> </a:t>
            </a:r>
            <a:r>
              <a:rPr lang="en-US" sz="1900" dirty="0" err="1">
                <a:latin typeface="Calibri" pitchFamily="34" charset="0"/>
              </a:rPr>
              <a:t>institusi</a:t>
            </a:r>
            <a:r>
              <a:rPr lang="en-US" sz="1900" dirty="0">
                <a:latin typeface="Calibri" pitchFamily="34" charset="0"/>
              </a:rPr>
              <a:t> </a:t>
            </a:r>
            <a:r>
              <a:rPr lang="en-US" sz="1900" dirty="0" err="1">
                <a:latin typeface="Calibri" pitchFamily="34" charset="0"/>
              </a:rPr>
              <a:t>negara</a:t>
            </a:r>
            <a:r>
              <a:rPr lang="en-US" sz="1900" dirty="0">
                <a:latin typeface="Calibri" pitchFamily="34" charset="0"/>
              </a:rPr>
              <a:t>. </a:t>
            </a:r>
            <a:r>
              <a:rPr lang="en-US" sz="1900" dirty="0" err="1">
                <a:latin typeface="Calibri" pitchFamily="34" charset="0"/>
              </a:rPr>
              <a:t>Diinisiasi</a:t>
            </a:r>
            <a:r>
              <a:rPr lang="en-US" sz="1900" dirty="0">
                <a:latin typeface="Calibri" pitchFamily="34" charset="0"/>
              </a:rPr>
              <a:t> </a:t>
            </a:r>
            <a:r>
              <a:rPr lang="en-US" sz="1900" dirty="0" err="1">
                <a:latin typeface="Calibri" pitchFamily="34" charset="0"/>
              </a:rPr>
              <a:t>oleh</a:t>
            </a:r>
            <a:r>
              <a:rPr lang="en-US" sz="1900" dirty="0">
                <a:latin typeface="Calibri" pitchFamily="34" charset="0"/>
              </a:rPr>
              <a:t> </a:t>
            </a:r>
            <a:r>
              <a:rPr lang="en-US" sz="1900" dirty="0" smtClean="0">
                <a:latin typeface="Calibri" pitchFamily="34" charset="0"/>
              </a:rPr>
              <a:t>Robert </a:t>
            </a:r>
            <a:r>
              <a:rPr lang="en-US" sz="1900" dirty="0">
                <a:latin typeface="Calibri" pitchFamily="34" charset="0"/>
              </a:rPr>
              <a:t>D. Putnam (1993) </a:t>
            </a:r>
            <a:r>
              <a:rPr lang="en-US" sz="1900" dirty="0" err="1" smtClean="0">
                <a:latin typeface="Calibri" pitchFamily="34" charset="0"/>
              </a:rPr>
              <a:t>dalam</a:t>
            </a:r>
            <a:r>
              <a:rPr lang="en-US" sz="1900" dirty="0" smtClean="0">
                <a:latin typeface="Calibri" pitchFamily="34" charset="0"/>
              </a:rPr>
              <a:t> “</a:t>
            </a:r>
            <a:r>
              <a:rPr lang="en-US" sz="1900" i="1" dirty="0">
                <a:latin typeface="Calibri" pitchFamily="34" charset="0"/>
              </a:rPr>
              <a:t>Making Democracy </a:t>
            </a:r>
            <a:r>
              <a:rPr lang="en-US" sz="1900" i="1" dirty="0" smtClean="0">
                <a:latin typeface="Calibri" pitchFamily="34" charset="0"/>
              </a:rPr>
              <a:t>Work</a:t>
            </a:r>
            <a:r>
              <a:rPr lang="en-US" sz="1900" dirty="0" smtClean="0">
                <a:latin typeface="Calibri" pitchFamily="34" charset="0"/>
              </a:rPr>
              <a:t>”</a:t>
            </a:r>
            <a:r>
              <a:rPr lang="id-ID" sz="1900" dirty="0" smtClean="0">
                <a:latin typeface="Calibri" pitchFamily="34" charset="0"/>
              </a:rPr>
              <a:t>, </a:t>
            </a:r>
            <a:r>
              <a:rPr lang="en-US" sz="1900" dirty="0" err="1" smtClean="0">
                <a:latin typeface="Calibri" pitchFamily="34" charset="0"/>
              </a:rPr>
              <a:t>menunjukkan</a:t>
            </a:r>
            <a:r>
              <a:rPr lang="en-US" sz="1900" dirty="0" smtClean="0">
                <a:latin typeface="Calibri" pitchFamily="34" charset="0"/>
              </a:rPr>
              <a:t> </a:t>
            </a:r>
            <a:r>
              <a:rPr lang="en-US" sz="1900" dirty="0" err="1" smtClean="0">
                <a:latin typeface="Calibri" pitchFamily="34" charset="0"/>
              </a:rPr>
              <a:t>dukungan</a:t>
            </a:r>
            <a:r>
              <a:rPr lang="en-US" sz="1900" dirty="0" smtClean="0">
                <a:latin typeface="Calibri" pitchFamily="34" charset="0"/>
              </a:rPr>
              <a:t> </a:t>
            </a:r>
            <a:r>
              <a:rPr lang="en-US" sz="1900" dirty="0" err="1">
                <a:latin typeface="Calibri" pitchFamily="34" charset="0"/>
              </a:rPr>
              <a:t>lingkungan</a:t>
            </a:r>
            <a:r>
              <a:rPr lang="en-US" sz="1900" dirty="0">
                <a:latin typeface="Calibri" pitchFamily="34" charset="0"/>
              </a:rPr>
              <a:t> </a:t>
            </a:r>
            <a:r>
              <a:rPr lang="en-US" sz="1900" dirty="0" err="1">
                <a:latin typeface="Calibri" pitchFamily="34" charset="0"/>
              </a:rPr>
              <a:t>sosial</a:t>
            </a:r>
            <a:r>
              <a:rPr lang="en-US" sz="1900" dirty="0">
                <a:latin typeface="Calibri" pitchFamily="34" charset="0"/>
              </a:rPr>
              <a:t> </a:t>
            </a:r>
            <a:r>
              <a:rPr lang="en-US" sz="1900" dirty="0" err="1">
                <a:latin typeface="Calibri" pitchFamily="34" charset="0"/>
              </a:rPr>
              <a:t>meningkatkan</a:t>
            </a:r>
            <a:r>
              <a:rPr lang="en-US" sz="1900" dirty="0">
                <a:latin typeface="Calibri" pitchFamily="34" charset="0"/>
              </a:rPr>
              <a:t> </a:t>
            </a:r>
            <a:r>
              <a:rPr lang="en-US" sz="1900" dirty="0" err="1">
                <a:latin typeface="Calibri" pitchFamily="34" charset="0"/>
              </a:rPr>
              <a:t>performa</a:t>
            </a:r>
            <a:r>
              <a:rPr lang="en-US" sz="1900" dirty="0">
                <a:latin typeface="Calibri" pitchFamily="34" charset="0"/>
              </a:rPr>
              <a:t> </a:t>
            </a:r>
            <a:r>
              <a:rPr lang="en-US" sz="1900" dirty="0" err="1">
                <a:latin typeface="Calibri" pitchFamily="34" charset="0"/>
              </a:rPr>
              <a:t>sistem</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Putnam </a:t>
            </a:r>
            <a:r>
              <a:rPr lang="en-US" sz="1900" dirty="0" err="1">
                <a:latin typeface="Calibri" pitchFamily="34" charset="0"/>
              </a:rPr>
              <a:t>memperkenalkan</a:t>
            </a:r>
            <a:r>
              <a:rPr lang="en-US" sz="1900" dirty="0">
                <a:latin typeface="Calibri" pitchFamily="34" charset="0"/>
              </a:rPr>
              <a:t> </a:t>
            </a:r>
            <a:r>
              <a:rPr lang="en-US" sz="1900" dirty="0" err="1">
                <a:latin typeface="Calibri" pitchFamily="34" charset="0"/>
              </a:rPr>
              <a:t>tentang</a:t>
            </a:r>
            <a:r>
              <a:rPr lang="en-US" sz="1900" dirty="0">
                <a:latin typeface="Calibri" pitchFamily="34" charset="0"/>
              </a:rPr>
              <a:t> </a:t>
            </a:r>
            <a:r>
              <a:rPr lang="en-US" sz="1900" dirty="0" err="1">
                <a:latin typeface="Calibri" pitchFamily="34" charset="0"/>
              </a:rPr>
              <a:t>konsep</a:t>
            </a:r>
            <a:r>
              <a:rPr lang="en-US" sz="1900" dirty="0">
                <a:latin typeface="Calibri" pitchFamily="34" charset="0"/>
              </a:rPr>
              <a:t> </a:t>
            </a:r>
            <a:r>
              <a:rPr lang="en-US" sz="1900" dirty="0" err="1">
                <a:latin typeface="Calibri" pitchFamily="34" charset="0"/>
              </a:rPr>
              <a:t>inti</a:t>
            </a:r>
            <a:r>
              <a:rPr lang="en-US" sz="1900" dirty="0">
                <a:latin typeface="Calibri" pitchFamily="34" charset="0"/>
              </a:rPr>
              <a:t> </a:t>
            </a:r>
            <a:r>
              <a:rPr lang="en-US" sz="1900" dirty="0" err="1" smtClean="0">
                <a:latin typeface="Calibri" pitchFamily="34" charset="0"/>
              </a:rPr>
              <a:t>kajiannya</a:t>
            </a:r>
            <a:r>
              <a:rPr lang="en-US" sz="1900" dirty="0" smtClean="0">
                <a:latin typeface="Calibri" pitchFamily="34" charset="0"/>
              </a:rPr>
              <a:t> </a:t>
            </a:r>
            <a:r>
              <a:rPr lang="en-US" sz="1900" dirty="0" err="1" smtClean="0">
                <a:latin typeface="Calibri" pitchFamily="34" charset="0"/>
              </a:rPr>
              <a:t>ya</a:t>
            </a:r>
            <a:r>
              <a:rPr lang="id-ID" sz="1900" dirty="0" smtClean="0">
                <a:latin typeface="Calibri" pitchFamily="34" charset="0"/>
              </a:rPr>
              <a:t>kni </a:t>
            </a:r>
            <a:r>
              <a:rPr lang="en-US" sz="1900" dirty="0" smtClean="0">
                <a:latin typeface="Calibri" pitchFamily="34" charset="0"/>
              </a:rPr>
              <a:t>modal </a:t>
            </a:r>
            <a:r>
              <a:rPr lang="en-US" sz="1900" dirty="0" err="1" smtClean="0">
                <a:latin typeface="Calibri" pitchFamily="34" charset="0"/>
              </a:rPr>
              <a:t>sosial</a:t>
            </a:r>
            <a:r>
              <a:rPr lang="en-US" sz="1900" dirty="0" smtClean="0">
                <a:latin typeface="Calibri" pitchFamily="34" charset="0"/>
              </a:rPr>
              <a:t>; </a:t>
            </a:r>
            <a:r>
              <a:rPr lang="en-US" sz="1900" i="1" dirty="0" err="1">
                <a:latin typeface="Calibri" pitchFamily="34" charset="0"/>
              </a:rPr>
              <a:t>Kedua</a:t>
            </a:r>
            <a:r>
              <a:rPr lang="en-US" sz="1900" i="1" dirty="0">
                <a:latin typeface="Calibri" pitchFamily="34" charset="0"/>
              </a:rPr>
              <a:t>, </a:t>
            </a:r>
            <a:r>
              <a:rPr lang="en-US" sz="1900" dirty="0" err="1">
                <a:latin typeface="Calibri" pitchFamily="34" charset="0"/>
              </a:rPr>
              <a:t>kajian</a:t>
            </a:r>
            <a:r>
              <a:rPr lang="en-US" sz="1900" dirty="0">
                <a:latin typeface="Calibri" pitchFamily="34" charset="0"/>
              </a:rPr>
              <a:t> </a:t>
            </a:r>
            <a:r>
              <a:rPr lang="en-US" sz="1900" dirty="0" err="1">
                <a:latin typeface="Calibri" pitchFamily="34" charset="0"/>
              </a:rPr>
              <a:t>budaya</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yang </a:t>
            </a:r>
            <a:r>
              <a:rPr lang="en-US" sz="1900" dirty="0" err="1">
                <a:latin typeface="Calibri" pitchFamily="34" charset="0"/>
              </a:rPr>
              <a:t>berpusat</a:t>
            </a:r>
            <a:r>
              <a:rPr lang="en-US" sz="1900" dirty="0">
                <a:latin typeface="Calibri" pitchFamily="34" charset="0"/>
              </a:rPr>
              <a:t> </a:t>
            </a:r>
            <a:r>
              <a:rPr lang="en-US" sz="1900" dirty="0" err="1">
                <a:latin typeface="Calibri" pitchFamily="34" charset="0"/>
              </a:rPr>
              <a:t>pada</a:t>
            </a:r>
            <a:r>
              <a:rPr lang="en-US" sz="1900" dirty="0">
                <a:latin typeface="Calibri" pitchFamily="34" charset="0"/>
              </a:rPr>
              <a:t> </a:t>
            </a:r>
            <a:r>
              <a:rPr lang="en-US" sz="1900" dirty="0" err="1">
                <a:latin typeface="Calibri" pitchFamily="34" charset="0"/>
              </a:rPr>
              <a:t>budaya</a:t>
            </a:r>
            <a:r>
              <a:rPr lang="en-US" sz="1900" dirty="0">
                <a:latin typeface="Calibri" pitchFamily="34" charset="0"/>
              </a:rPr>
              <a:t>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perubahan</a:t>
            </a:r>
            <a:r>
              <a:rPr lang="en-US" sz="1900" dirty="0">
                <a:latin typeface="Calibri" pitchFamily="34" charset="0"/>
              </a:rPr>
              <a:t> </a:t>
            </a:r>
            <a:r>
              <a:rPr lang="en-US" sz="1900" dirty="0" err="1">
                <a:latin typeface="Calibri" pitchFamily="34" charset="0"/>
              </a:rPr>
              <a:t>politik</a:t>
            </a:r>
            <a:r>
              <a:rPr lang="en-US" sz="1900" dirty="0">
                <a:latin typeface="Calibri" pitchFamily="34" charset="0"/>
              </a:rPr>
              <a:t> yang </a:t>
            </a:r>
            <a:r>
              <a:rPr lang="en-US" sz="1900" dirty="0" err="1">
                <a:latin typeface="Calibri" pitchFamily="34" charset="0"/>
              </a:rPr>
              <a:t>diinisasi</a:t>
            </a:r>
            <a:r>
              <a:rPr lang="en-US" sz="1900" dirty="0">
                <a:latin typeface="Calibri" pitchFamily="34" charset="0"/>
              </a:rPr>
              <a:t> </a:t>
            </a:r>
            <a:r>
              <a:rPr lang="en-US" sz="1900" dirty="0" err="1">
                <a:latin typeface="Calibri" pitchFamily="34" charset="0"/>
              </a:rPr>
              <a:t>oleh</a:t>
            </a:r>
            <a:r>
              <a:rPr lang="en-US" sz="1900" dirty="0">
                <a:latin typeface="Calibri" pitchFamily="34" charset="0"/>
              </a:rPr>
              <a:t> Ronald </a:t>
            </a:r>
            <a:r>
              <a:rPr lang="en-US" sz="1900" dirty="0" err="1">
                <a:latin typeface="Calibri" pitchFamily="34" charset="0"/>
              </a:rPr>
              <a:t>Ingelhart</a:t>
            </a:r>
            <a:r>
              <a:rPr lang="en-US" sz="1900" dirty="0">
                <a:latin typeface="Calibri" pitchFamily="34" charset="0"/>
              </a:rPr>
              <a:t> (1997). </a:t>
            </a:r>
            <a:r>
              <a:rPr lang="en-US" sz="1900" dirty="0" err="1">
                <a:latin typeface="Calibri" pitchFamily="34" charset="0"/>
              </a:rPr>
              <a:t>Kajian</a:t>
            </a:r>
            <a:r>
              <a:rPr lang="en-US" sz="1900" dirty="0">
                <a:latin typeface="Calibri" pitchFamily="34" charset="0"/>
              </a:rPr>
              <a:t> </a:t>
            </a:r>
            <a:r>
              <a:rPr lang="en-US" sz="1900" dirty="0" err="1">
                <a:latin typeface="Calibri" pitchFamily="34" charset="0"/>
              </a:rPr>
              <a:t>Ingelhart</a:t>
            </a:r>
            <a:r>
              <a:rPr lang="en-US" sz="1900" dirty="0">
                <a:latin typeface="Calibri" pitchFamily="34" charset="0"/>
              </a:rPr>
              <a:t> </a:t>
            </a:r>
            <a:r>
              <a:rPr lang="en-US" sz="1900" dirty="0" err="1">
                <a:latin typeface="Calibri" pitchFamily="34" charset="0"/>
              </a:rPr>
              <a:t>terutama</a:t>
            </a:r>
            <a:r>
              <a:rPr lang="en-US" sz="1900" dirty="0">
                <a:latin typeface="Calibri" pitchFamily="34" charset="0"/>
              </a:rPr>
              <a:t> </a:t>
            </a:r>
            <a:r>
              <a:rPr lang="en-US" sz="1900" dirty="0" err="1">
                <a:latin typeface="Calibri" pitchFamily="34" charset="0"/>
              </a:rPr>
              <a:t>menghubungkan</a:t>
            </a:r>
            <a:r>
              <a:rPr lang="en-US" sz="1900" dirty="0">
                <a:latin typeface="Calibri" pitchFamily="34" charset="0"/>
              </a:rPr>
              <a:t> </a:t>
            </a:r>
            <a:r>
              <a:rPr lang="en-US" sz="1900" dirty="0" err="1">
                <a:latin typeface="Calibri" pitchFamily="34" charset="0"/>
              </a:rPr>
              <a:t>antara</a:t>
            </a:r>
            <a:r>
              <a:rPr lang="en-US" sz="1900" dirty="0">
                <a:latin typeface="Calibri" pitchFamily="34" charset="0"/>
              </a:rPr>
              <a:t> </a:t>
            </a:r>
            <a:r>
              <a:rPr lang="en-US" sz="1900" dirty="0" err="1">
                <a:latin typeface="Calibri" pitchFamily="34" charset="0"/>
              </a:rPr>
              <a:t>tradisi</a:t>
            </a:r>
            <a:r>
              <a:rPr lang="en-US" sz="1900" dirty="0">
                <a:latin typeface="Calibri" pitchFamily="34" charset="0"/>
              </a:rPr>
              <a:t>, agama </a:t>
            </a:r>
            <a:r>
              <a:rPr lang="en-US" sz="1900" dirty="0" err="1">
                <a:latin typeface="Calibri" pitchFamily="34" charset="0"/>
              </a:rPr>
              <a:t>dan</a:t>
            </a:r>
            <a:r>
              <a:rPr lang="en-US" sz="1900" dirty="0">
                <a:latin typeface="Calibri" pitchFamily="34" charset="0"/>
              </a:rPr>
              <a:t> </a:t>
            </a:r>
            <a:r>
              <a:rPr lang="en-US" sz="1900" dirty="0" err="1">
                <a:latin typeface="Calibri" pitchFamily="34" charset="0"/>
              </a:rPr>
              <a:t>tingkat</a:t>
            </a:r>
            <a:r>
              <a:rPr lang="en-US" sz="1900" dirty="0">
                <a:latin typeface="Calibri" pitchFamily="34" charset="0"/>
              </a:rPr>
              <a:t> </a:t>
            </a:r>
            <a:r>
              <a:rPr lang="en-US" sz="1900" dirty="0" err="1">
                <a:latin typeface="Calibri" pitchFamily="34" charset="0"/>
              </a:rPr>
              <a:t>pembangunan</a:t>
            </a:r>
            <a:r>
              <a:rPr lang="en-US" sz="1900" dirty="0">
                <a:latin typeface="Calibri" pitchFamily="34" charset="0"/>
              </a:rPr>
              <a:t> </a:t>
            </a:r>
            <a:r>
              <a:rPr lang="en-US" sz="1900" dirty="0" err="1">
                <a:latin typeface="Calibri" pitchFamily="34" charset="0"/>
              </a:rPr>
              <a:t>ekonomi</a:t>
            </a:r>
            <a:r>
              <a:rPr lang="en-US" sz="1900" dirty="0">
                <a:latin typeface="Calibri" pitchFamily="34" charset="0"/>
              </a:rPr>
              <a:t> </a:t>
            </a:r>
            <a:r>
              <a:rPr lang="en-US" sz="1900" dirty="0" err="1">
                <a:latin typeface="Calibri" pitchFamily="34" charset="0"/>
              </a:rPr>
              <a:t>terhadap</a:t>
            </a:r>
            <a:r>
              <a:rPr lang="en-US" sz="1900" dirty="0">
                <a:latin typeface="Calibri" pitchFamily="34" charset="0"/>
              </a:rPr>
              <a:t> </a:t>
            </a:r>
            <a:r>
              <a:rPr lang="en-US" sz="1900" dirty="0" err="1">
                <a:latin typeface="Calibri" pitchFamily="34" charset="0"/>
              </a:rPr>
              <a:t>munculnya</a:t>
            </a:r>
            <a:r>
              <a:rPr lang="en-US" sz="1900" dirty="0">
                <a:latin typeface="Calibri" pitchFamily="34" charset="0"/>
              </a:rPr>
              <a:t> </a:t>
            </a:r>
            <a:r>
              <a:rPr lang="en-US" sz="1900" dirty="0" err="1" smtClean="0">
                <a:latin typeface="Calibri" pitchFamily="34" charset="0"/>
              </a:rPr>
              <a:t>nilai</a:t>
            </a:r>
            <a:r>
              <a:rPr lang="en-US" sz="1900" dirty="0" smtClean="0">
                <a:latin typeface="Calibri" pitchFamily="34" charset="0"/>
              </a:rPr>
              <a:t> </a:t>
            </a:r>
            <a:r>
              <a:rPr lang="en-US" sz="1900" dirty="0" err="1">
                <a:latin typeface="Calibri" pitchFamily="34" charset="0"/>
              </a:rPr>
              <a:t>baru</a:t>
            </a:r>
            <a:r>
              <a:rPr lang="en-US" sz="1900" dirty="0">
                <a:latin typeface="Calibri" pitchFamily="34" charset="0"/>
              </a:rPr>
              <a:t> </a:t>
            </a:r>
            <a:r>
              <a:rPr lang="id-ID" sz="1900" smtClean="0">
                <a:latin typeface="Calibri" pitchFamily="34" charset="0"/>
              </a:rPr>
              <a:t>dalam </a:t>
            </a:r>
            <a:r>
              <a:rPr lang="en-US" sz="1900" smtClean="0">
                <a:latin typeface="Calibri" pitchFamily="34" charset="0"/>
              </a:rPr>
              <a:t>berpolitik</a:t>
            </a:r>
            <a:r>
              <a:rPr lang="en-US" sz="1900" dirty="0" smtClean="0">
                <a:latin typeface="Calibri" pitchFamily="34" charset="0"/>
              </a:rPr>
              <a:t> </a:t>
            </a:r>
            <a:r>
              <a:rPr lang="id-ID" sz="1900" dirty="0" smtClean="0">
                <a:latin typeface="Calibri" pitchFamily="34" charset="0"/>
              </a:rPr>
              <a:t>(</a:t>
            </a:r>
            <a:r>
              <a:rPr lang="en-US" sz="1900" dirty="0" smtClean="0">
                <a:latin typeface="Calibri" pitchFamily="34" charset="0"/>
              </a:rPr>
              <a:t>post </a:t>
            </a:r>
            <a:r>
              <a:rPr lang="en-US" sz="1900" dirty="0" err="1" smtClean="0">
                <a:latin typeface="Calibri" pitchFamily="34" charset="0"/>
              </a:rPr>
              <a:t>materialisme</a:t>
            </a:r>
            <a:r>
              <a:rPr lang="id-ID" sz="1900" dirty="0" smtClean="0">
                <a:latin typeface="Calibri" pitchFamily="34" charset="0"/>
              </a:rPr>
              <a:t>)</a:t>
            </a:r>
            <a:r>
              <a:rPr lang="en-US" sz="1900" dirty="0" smtClean="0">
                <a:latin typeface="Calibri" pitchFamily="34" charset="0"/>
              </a:rPr>
              <a:t>. </a:t>
            </a:r>
            <a:endParaRPr lang="id-ID" sz="1900" dirty="0">
              <a:latin typeface="Calibri" pitchFamily="34" charset="0"/>
            </a:endParaRPr>
          </a:p>
          <a:p>
            <a:pPr algn="just"/>
            <a:endParaRPr lang="id-ID" sz="2000" dirty="0">
              <a:latin typeface="Calibri" pitchFamily="34" charset="0"/>
            </a:endParaRPr>
          </a:p>
        </p:txBody>
      </p:sp>
    </p:spTree>
    <p:extLst>
      <p:ext uri="{BB962C8B-B14F-4D97-AF65-F5344CB8AC3E}">
        <p14:creationId xmlns:p14="http://schemas.microsoft.com/office/powerpoint/2010/main" val="23936646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Pembaharuan</a:t>
            </a:r>
            <a:r>
              <a:rPr lang="en-US" dirty="0"/>
              <a:t> </a:t>
            </a:r>
            <a:r>
              <a:rPr lang="en-US" dirty="0" err="1"/>
              <a:t>Pendekatan</a:t>
            </a:r>
            <a:r>
              <a:rPr lang="en-US" dirty="0"/>
              <a:t> </a:t>
            </a:r>
            <a:r>
              <a:rPr lang="en-US" dirty="0" err="1"/>
              <a:t>Budaya</a:t>
            </a:r>
            <a:r>
              <a:rPr lang="en-US" dirty="0"/>
              <a:t> </a:t>
            </a:r>
            <a:r>
              <a:rPr lang="en-US" dirty="0" err="1" smtClean="0"/>
              <a:t>Politik</a:t>
            </a:r>
            <a:r>
              <a:rPr lang="id-ID" dirty="0" smtClean="0"/>
              <a:t>: Modal Sosial</a:t>
            </a:r>
            <a:endParaRPr lang="id-ID" dirty="0"/>
          </a:p>
        </p:txBody>
      </p:sp>
      <p:sp>
        <p:nvSpPr>
          <p:cNvPr id="3" name="Content Placeholder 2"/>
          <p:cNvSpPr>
            <a:spLocks noGrp="1"/>
          </p:cNvSpPr>
          <p:nvPr>
            <p:ph sz="quarter" idx="1"/>
          </p:nvPr>
        </p:nvSpPr>
        <p:spPr>
          <a:xfrm>
            <a:off x="323528" y="1600200"/>
            <a:ext cx="8712968" cy="5141168"/>
          </a:xfrm>
        </p:spPr>
        <p:txBody>
          <a:bodyPr>
            <a:normAutofit fontScale="70000" lnSpcReduction="20000"/>
          </a:bodyPr>
          <a:lstStyle/>
          <a:p>
            <a:pPr algn="just"/>
            <a:r>
              <a:rPr lang="en-US" sz="2600" dirty="0" err="1">
                <a:latin typeface="Calibri" pitchFamily="34" charset="0"/>
              </a:rPr>
              <a:t>Studi</a:t>
            </a:r>
            <a:r>
              <a:rPr lang="en-US" sz="2600" dirty="0">
                <a:latin typeface="Calibri" pitchFamily="34" charset="0"/>
              </a:rPr>
              <a:t> Putnam </a:t>
            </a:r>
            <a:r>
              <a:rPr lang="id-ID" sz="2600" dirty="0" smtClean="0">
                <a:latin typeface="Calibri" pitchFamily="34" charset="0"/>
              </a:rPr>
              <a:t>me</a:t>
            </a:r>
            <a:r>
              <a:rPr lang="en-US" sz="2600" dirty="0" smtClean="0">
                <a:latin typeface="Calibri" pitchFamily="34" charset="0"/>
              </a:rPr>
              <a:t>banding</a:t>
            </a:r>
            <a:r>
              <a:rPr lang="id-ID" sz="2600" dirty="0" smtClean="0">
                <a:latin typeface="Calibri" pitchFamily="34" charset="0"/>
              </a:rPr>
              <a:t>k</a:t>
            </a:r>
            <a:r>
              <a:rPr lang="en-US" sz="2600" dirty="0" smtClean="0">
                <a:latin typeface="Calibri" pitchFamily="34" charset="0"/>
              </a:rPr>
              <a:t>an </a:t>
            </a:r>
            <a:r>
              <a:rPr lang="en-US" sz="2600" dirty="0" err="1">
                <a:latin typeface="Calibri" pitchFamily="34" charset="0"/>
              </a:rPr>
              <a:t>variasi</a:t>
            </a:r>
            <a:r>
              <a:rPr lang="en-US" sz="2600" dirty="0">
                <a:latin typeface="Calibri" pitchFamily="34" charset="0"/>
              </a:rPr>
              <a:t> </a:t>
            </a:r>
            <a:r>
              <a:rPr lang="en-US" sz="2600" dirty="0" err="1">
                <a:latin typeface="Calibri" pitchFamily="34" charset="0"/>
              </a:rPr>
              <a:t>budaya</a:t>
            </a:r>
            <a:r>
              <a:rPr lang="en-US" sz="2600" dirty="0">
                <a:latin typeface="Calibri" pitchFamily="34" charset="0"/>
              </a:rPr>
              <a:t> </a:t>
            </a:r>
            <a:r>
              <a:rPr lang="id-ID" sz="2600" dirty="0" smtClean="0">
                <a:latin typeface="Calibri" pitchFamily="34" charset="0"/>
              </a:rPr>
              <a:t>yang </a:t>
            </a:r>
            <a:r>
              <a:rPr lang="en-US" sz="2600" dirty="0" err="1" smtClean="0">
                <a:latin typeface="Calibri" pitchFamily="34" charset="0"/>
              </a:rPr>
              <a:t>mempengaruhi</a:t>
            </a:r>
            <a:r>
              <a:rPr lang="en-US" sz="2600" dirty="0" smtClean="0">
                <a:latin typeface="Calibri" pitchFamily="34" charset="0"/>
              </a:rPr>
              <a:t> </a:t>
            </a:r>
            <a:r>
              <a:rPr lang="en-US" sz="2600" dirty="0" err="1">
                <a:latin typeface="Calibri" pitchFamily="34" charset="0"/>
              </a:rPr>
              <a:t>efektifitas</a:t>
            </a:r>
            <a:r>
              <a:rPr lang="en-US" sz="2600" dirty="0">
                <a:latin typeface="Calibri" pitchFamily="34" charset="0"/>
              </a:rPr>
              <a:t> 20 </a:t>
            </a:r>
            <a:r>
              <a:rPr lang="en-US" sz="2600" dirty="0" err="1">
                <a:latin typeface="Calibri" pitchFamily="34" charset="0"/>
              </a:rPr>
              <a:t>pemerintah</a:t>
            </a:r>
            <a:r>
              <a:rPr lang="en-US" sz="2600" dirty="0">
                <a:latin typeface="Calibri" pitchFamily="34" charset="0"/>
              </a:rPr>
              <a:t> regional di Italia yang </a:t>
            </a:r>
            <a:r>
              <a:rPr lang="en-US" sz="2600" dirty="0" err="1">
                <a:latin typeface="Calibri" pitchFamily="34" charset="0"/>
              </a:rPr>
              <a:t>dibentuk</a:t>
            </a:r>
            <a:r>
              <a:rPr lang="en-US" sz="2600" dirty="0">
                <a:latin typeface="Calibri" pitchFamily="34" charset="0"/>
              </a:rPr>
              <a:t> </a:t>
            </a:r>
            <a:r>
              <a:rPr lang="en-US" sz="2600" dirty="0" err="1">
                <a:latin typeface="Calibri" pitchFamily="34" charset="0"/>
              </a:rPr>
              <a:t>tahun</a:t>
            </a:r>
            <a:r>
              <a:rPr lang="en-US" sz="2600" dirty="0">
                <a:latin typeface="Calibri" pitchFamily="34" charset="0"/>
              </a:rPr>
              <a:t> 70-an. </a:t>
            </a:r>
            <a:r>
              <a:rPr lang="en-US" sz="2600" dirty="0" err="1" smtClean="0">
                <a:latin typeface="Calibri" pitchFamily="34" charset="0"/>
              </a:rPr>
              <a:t>Pemerintah</a:t>
            </a:r>
            <a:r>
              <a:rPr lang="en-US" sz="2600" dirty="0" smtClean="0">
                <a:latin typeface="Calibri" pitchFamily="34" charset="0"/>
              </a:rPr>
              <a:t> di </a:t>
            </a:r>
            <a:r>
              <a:rPr lang="en-US" sz="2600" dirty="0" err="1">
                <a:latin typeface="Calibri" pitchFamily="34" charset="0"/>
              </a:rPr>
              <a:t>belahan</a:t>
            </a:r>
            <a:r>
              <a:rPr lang="en-US" sz="2600" dirty="0">
                <a:latin typeface="Calibri" pitchFamily="34" charset="0"/>
              </a:rPr>
              <a:t> </a:t>
            </a:r>
            <a:r>
              <a:rPr lang="en-US" sz="2600" dirty="0" err="1">
                <a:latin typeface="Calibri" pitchFamily="34" charset="0"/>
              </a:rPr>
              <a:t>utara</a:t>
            </a:r>
            <a:r>
              <a:rPr lang="en-US" sz="2600" dirty="0">
                <a:latin typeface="Calibri" pitchFamily="34" charset="0"/>
              </a:rPr>
              <a:t> </a:t>
            </a:r>
            <a:r>
              <a:rPr lang="en-US" sz="2600" dirty="0" err="1">
                <a:latin typeface="Calibri" pitchFamily="34" charset="0"/>
              </a:rPr>
              <a:t>menunjukkan</a:t>
            </a:r>
            <a:r>
              <a:rPr lang="en-US" sz="2600" dirty="0">
                <a:latin typeface="Calibri" pitchFamily="34" charset="0"/>
              </a:rPr>
              <a:t> </a:t>
            </a:r>
            <a:r>
              <a:rPr lang="en-US" sz="2600" dirty="0" err="1">
                <a:latin typeface="Calibri" pitchFamily="34" charset="0"/>
              </a:rPr>
              <a:t>kestabilan</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smtClean="0">
                <a:latin typeface="Calibri" pitchFamily="34" charset="0"/>
              </a:rPr>
              <a:t>efektif</a:t>
            </a:r>
            <a:r>
              <a:rPr lang="id-ID" sz="2600" dirty="0">
                <a:latin typeface="Calibri" pitchFamily="34" charset="0"/>
              </a:rPr>
              <a:t> </a:t>
            </a:r>
            <a:r>
              <a:rPr lang="id-ID" sz="2600" dirty="0" smtClean="0">
                <a:latin typeface="Calibri" pitchFamily="34" charset="0"/>
              </a:rPr>
              <a:t>serta inovatif.</a:t>
            </a:r>
            <a:r>
              <a:rPr lang="en-US" sz="2600" dirty="0" smtClean="0">
                <a:latin typeface="Calibri" pitchFamily="34" charset="0"/>
              </a:rPr>
              <a:t> </a:t>
            </a:r>
            <a:r>
              <a:rPr lang="en-US" sz="2600" dirty="0" err="1" smtClean="0">
                <a:latin typeface="Calibri" pitchFamily="34" charset="0"/>
              </a:rPr>
              <a:t>Sementara</a:t>
            </a:r>
            <a:r>
              <a:rPr lang="en-US" sz="2600" dirty="0" smtClean="0">
                <a:latin typeface="Calibri" pitchFamily="34" charset="0"/>
              </a:rPr>
              <a:t> </a:t>
            </a:r>
            <a:r>
              <a:rPr lang="en-US" sz="2600" dirty="0" err="1">
                <a:latin typeface="Calibri" pitchFamily="34" charset="0"/>
              </a:rPr>
              <a:t>pemerintah</a:t>
            </a:r>
            <a:r>
              <a:rPr lang="en-US" sz="2600" dirty="0">
                <a:latin typeface="Calibri" pitchFamily="34" charset="0"/>
              </a:rPr>
              <a:t> regional di </a:t>
            </a:r>
            <a:r>
              <a:rPr lang="en-US" sz="2600" dirty="0" err="1">
                <a:latin typeface="Calibri" pitchFamily="34" charset="0"/>
              </a:rPr>
              <a:t>belahan</a:t>
            </a:r>
            <a:r>
              <a:rPr lang="en-US" sz="2600" dirty="0">
                <a:latin typeface="Calibri" pitchFamily="34" charset="0"/>
              </a:rPr>
              <a:t> </a:t>
            </a:r>
            <a:r>
              <a:rPr lang="en-US" sz="2600" dirty="0" err="1">
                <a:latin typeface="Calibri" pitchFamily="34" charset="0"/>
              </a:rPr>
              <a:t>selatan</a:t>
            </a:r>
            <a:r>
              <a:rPr lang="en-US" sz="2600" dirty="0">
                <a:latin typeface="Calibri" pitchFamily="34" charset="0"/>
              </a:rPr>
              <a:t> </a:t>
            </a:r>
            <a:r>
              <a:rPr lang="en-US" sz="2600" dirty="0" err="1" smtClean="0">
                <a:latin typeface="Calibri" pitchFamily="34" charset="0"/>
              </a:rPr>
              <a:t>menunjukkan</a:t>
            </a:r>
            <a:r>
              <a:rPr lang="en-US" sz="2600" dirty="0" smtClean="0">
                <a:latin typeface="Calibri" pitchFamily="34" charset="0"/>
              </a:rPr>
              <a:t> </a:t>
            </a:r>
            <a:r>
              <a:rPr lang="en-US" sz="2600" dirty="0" err="1">
                <a:latin typeface="Calibri" pitchFamily="34" charset="0"/>
              </a:rPr>
              <a:t>upaya</a:t>
            </a:r>
            <a:r>
              <a:rPr lang="en-US" sz="2600" dirty="0">
                <a:latin typeface="Calibri" pitchFamily="34" charset="0"/>
              </a:rPr>
              <a:t> </a:t>
            </a:r>
            <a:r>
              <a:rPr lang="en-US" sz="2600" dirty="0" smtClean="0">
                <a:latin typeface="Calibri" pitchFamily="34" charset="0"/>
              </a:rPr>
              <a:t>minimal </a:t>
            </a:r>
            <a:r>
              <a:rPr lang="en-US" sz="2600" dirty="0" err="1">
                <a:latin typeface="Calibri" pitchFamily="34" charset="0"/>
              </a:rPr>
              <a:t>dalam</a:t>
            </a:r>
            <a:r>
              <a:rPr lang="en-US" sz="2600" dirty="0">
                <a:latin typeface="Calibri" pitchFamily="34" charset="0"/>
              </a:rPr>
              <a:t> </a:t>
            </a:r>
            <a:r>
              <a:rPr lang="en-US" sz="2600" dirty="0" err="1" smtClean="0">
                <a:latin typeface="Calibri" pitchFamily="34" charset="0"/>
              </a:rPr>
              <a:t>efektifitas</a:t>
            </a:r>
            <a:r>
              <a:rPr lang="en-US" sz="2600" dirty="0" smtClean="0">
                <a:latin typeface="Calibri" pitchFamily="34" charset="0"/>
              </a:rPr>
              <a:t> </a:t>
            </a:r>
            <a:r>
              <a:rPr lang="en-US" sz="2600" dirty="0" err="1">
                <a:latin typeface="Calibri" pitchFamily="34" charset="0"/>
              </a:rPr>
              <a:t>pemerintahan</a:t>
            </a:r>
            <a:r>
              <a:rPr lang="en-US" sz="2600" dirty="0">
                <a:latin typeface="Calibri" pitchFamily="34" charset="0"/>
              </a:rPr>
              <a:t>. </a:t>
            </a:r>
            <a:endParaRPr lang="id-ID" sz="2600" dirty="0" smtClean="0">
              <a:latin typeface="Calibri" pitchFamily="34" charset="0"/>
            </a:endParaRPr>
          </a:p>
          <a:p>
            <a:pPr algn="just"/>
            <a:r>
              <a:rPr lang="en-US" sz="2600" dirty="0" err="1">
                <a:latin typeface="Calibri" pitchFamily="34" charset="0"/>
              </a:rPr>
              <a:t>Dalam</a:t>
            </a:r>
            <a:r>
              <a:rPr lang="en-US" sz="2600" dirty="0">
                <a:latin typeface="Calibri" pitchFamily="34" charset="0"/>
              </a:rPr>
              <a:t> </a:t>
            </a:r>
            <a:r>
              <a:rPr lang="en-US" sz="2600" dirty="0" err="1">
                <a:latin typeface="Calibri" pitchFamily="34" charset="0"/>
              </a:rPr>
              <a:t>menjelaskan</a:t>
            </a:r>
            <a:r>
              <a:rPr lang="en-US" sz="2600" dirty="0">
                <a:latin typeface="Calibri" pitchFamily="34" charset="0"/>
              </a:rPr>
              <a:t> </a:t>
            </a:r>
            <a:r>
              <a:rPr lang="en-US" sz="2600" dirty="0" err="1">
                <a:latin typeface="Calibri" pitchFamily="34" charset="0"/>
              </a:rPr>
              <a:t>gejala</a:t>
            </a:r>
            <a:r>
              <a:rPr lang="en-US" sz="2600" dirty="0">
                <a:latin typeface="Calibri" pitchFamily="34" charset="0"/>
              </a:rPr>
              <a:t> </a:t>
            </a:r>
            <a:r>
              <a:rPr lang="en-US" sz="2600" dirty="0" err="1">
                <a:latin typeface="Calibri" pitchFamily="34" charset="0"/>
              </a:rPr>
              <a:t>tersebut</a:t>
            </a:r>
            <a:r>
              <a:rPr lang="en-US" sz="2600" dirty="0">
                <a:latin typeface="Calibri" pitchFamily="34" charset="0"/>
              </a:rPr>
              <a:t>, Putnam </a:t>
            </a:r>
            <a:r>
              <a:rPr lang="en-US" sz="2600" dirty="0" err="1">
                <a:latin typeface="Calibri" pitchFamily="34" charset="0"/>
              </a:rPr>
              <a:t>mengajukan</a:t>
            </a:r>
            <a:r>
              <a:rPr lang="en-US" sz="2600" dirty="0">
                <a:latin typeface="Calibri" pitchFamily="34" charset="0"/>
              </a:rPr>
              <a:t> </a:t>
            </a:r>
            <a:r>
              <a:rPr lang="en-US" sz="2600" dirty="0" err="1">
                <a:latin typeface="Calibri" pitchFamily="34" charset="0"/>
              </a:rPr>
              <a:t>argumen</a:t>
            </a:r>
            <a:r>
              <a:rPr lang="en-US" sz="2600" dirty="0">
                <a:latin typeface="Calibri" pitchFamily="34" charset="0"/>
              </a:rPr>
              <a:t> </a:t>
            </a:r>
            <a:r>
              <a:rPr lang="en-US" sz="2600" dirty="0" err="1">
                <a:latin typeface="Calibri" pitchFamily="34" charset="0"/>
              </a:rPr>
              <a:t>berupa</a:t>
            </a:r>
            <a:r>
              <a:rPr lang="en-US" sz="2600" dirty="0">
                <a:latin typeface="Calibri" pitchFamily="34" charset="0"/>
              </a:rPr>
              <a:t> </a:t>
            </a:r>
            <a:r>
              <a:rPr lang="en-US" sz="2600" dirty="0" err="1">
                <a:latin typeface="Calibri" pitchFamily="34" charset="0"/>
              </a:rPr>
              <a:t>konsep</a:t>
            </a:r>
            <a:r>
              <a:rPr lang="en-US" sz="2600" dirty="0">
                <a:latin typeface="Calibri" pitchFamily="34" charset="0"/>
              </a:rPr>
              <a:t> </a:t>
            </a:r>
            <a:r>
              <a:rPr lang="en-US" sz="2600" dirty="0" err="1">
                <a:latin typeface="Calibri" pitchFamily="34" charset="0"/>
              </a:rPr>
              <a:t>tentang</a:t>
            </a:r>
            <a:r>
              <a:rPr lang="en-US" sz="2600" dirty="0">
                <a:latin typeface="Calibri" pitchFamily="34" charset="0"/>
              </a:rPr>
              <a:t> Modal </a:t>
            </a:r>
            <a:r>
              <a:rPr lang="en-US" sz="2600" dirty="0" err="1">
                <a:latin typeface="Calibri" pitchFamily="34" charset="0"/>
              </a:rPr>
              <a:t>Sosial</a:t>
            </a:r>
            <a:r>
              <a:rPr lang="en-US" sz="2600" dirty="0" smtClean="0">
                <a:latin typeface="Calibri" pitchFamily="34" charset="0"/>
              </a:rPr>
              <a:t>.</a:t>
            </a:r>
            <a:r>
              <a:rPr lang="id-ID" sz="2600" dirty="0" smtClean="0">
                <a:latin typeface="Calibri" pitchFamily="34" charset="0"/>
              </a:rPr>
              <a:t> </a:t>
            </a:r>
            <a:r>
              <a:rPr lang="id-ID" sz="2600" dirty="0">
                <a:latin typeface="Calibri" pitchFamily="34" charset="0"/>
              </a:rPr>
              <a:t>T</a:t>
            </a:r>
            <a:r>
              <a:rPr lang="en-US" sz="2600" dirty="0" err="1" smtClean="0">
                <a:latin typeface="Calibri" pitchFamily="34" charset="0"/>
              </a:rPr>
              <a:t>emuan</a:t>
            </a:r>
            <a:r>
              <a:rPr lang="id-ID" sz="2600" dirty="0" smtClean="0">
                <a:latin typeface="Calibri" pitchFamily="34" charset="0"/>
              </a:rPr>
              <a:t> dari studi itu</a:t>
            </a:r>
            <a:r>
              <a:rPr lang="en-US" sz="2600" dirty="0" smtClean="0">
                <a:latin typeface="Calibri" pitchFamily="34" charset="0"/>
              </a:rPr>
              <a:t> </a:t>
            </a:r>
            <a:r>
              <a:rPr lang="en-US" sz="2600" dirty="0" err="1" smtClean="0">
                <a:latin typeface="Calibri" pitchFamily="34" charset="0"/>
              </a:rPr>
              <a:t>bagian</a:t>
            </a:r>
            <a:r>
              <a:rPr lang="en-US" sz="2600" dirty="0" smtClean="0">
                <a:latin typeface="Calibri" pitchFamily="34" charset="0"/>
              </a:rPr>
              <a:t> </a:t>
            </a:r>
            <a:r>
              <a:rPr lang="en-US" sz="2600" dirty="0" err="1">
                <a:latin typeface="Calibri" pitchFamily="34" charset="0"/>
              </a:rPr>
              <a:t>utara</a:t>
            </a:r>
            <a:r>
              <a:rPr lang="en-US" sz="2600" dirty="0">
                <a:latin typeface="Calibri" pitchFamily="34" charset="0"/>
              </a:rPr>
              <a:t> Italia </a:t>
            </a:r>
            <a:r>
              <a:rPr lang="en-US" sz="2600" dirty="0" err="1">
                <a:latin typeface="Calibri" pitchFamily="34" charset="0"/>
              </a:rPr>
              <a:t>memiliki</a:t>
            </a:r>
            <a:r>
              <a:rPr lang="en-US" sz="2600" dirty="0">
                <a:latin typeface="Calibri" pitchFamily="34" charset="0"/>
              </a:rPr>
              <a:t> </a:t>
            </a:r>
            <a:r>
              <a:rPr lang="en-US" sz="2600" dirty="0" err="1">
                <a:latin typeface="Calibri" pitchFamily="34" charset="0"/>
              </a:rPr>
              <a:t>budaya</a:t>
            </a:r>
            <a:r>
              <a:rPr lang="en-US" sz="2600" dirty="0">
                <a:latin typeface="Calibri" pitchFamily="34" charset="0"/>
              </a:rPr>
              <a:t> </a:t>
            </a:r>
            <a:r>
              <a:rPr lang="en-US" sz="2600" dirty="0" err="1">
                <a:latin typeface="Calibri" pitchFamily="34" charset="0"/>
              </a:rPr>
              <a:t>politik</a:t>
            </a:r>
            <a:r>
              <a:rPr lang="en-US" sz="2600" dirty="0">
                <a:latin typeface="Calibri" pitchFamily="34" charset="0"/>
              </a:rPr>
              <a:t> </a:t>
            </a:r>
            <a:r>
              <a:rPr lang="en-US" sz="2600" dirty="0" err="1">
                <a:latin typeface="Calibri" pitchFamily="34" charset="0"/>
              </a:rPr>
              <a:t>positif</a:t>
            </a:r>
            <a:r>
              <a:rPr lang="en-US" sz="2600" dirty="0">
                <a:latin typeface="Calibri" pitchFamily="34" charset="0"/>
              </a:rPr>
              <a:t> yang </a:t>
            </a:r>
            <a:r>
              <a:rPr lang="en-US" sz="2600" dirty="0" err="1">
                <a:latin typeface="Calibri" pitchFamily="34" charset="0"/>
              </a:rPr>
              <a:t>ditandai</a:t>
            </a:r>
            <a:r>
              <a:rPr lang="en-US" sz="2600" dirty="0">
                <a:latin typeface="Calibri" pitchFamily="34" charset="0"/>
              </a:rPr>
              <a:t> </a:t>
            </a:r>
            <a:r>
              <a:rPr lang="en-US" sz="2600" dirty="0" err="1">
                <a:latin typeface="Calibri" pitchFamily="34" charset="0"/>
              </a:rPr>
              <a:t>adanya</a:t>
            </a:r>
            <a:r>
              <a:rPr lang="en-US" sz="2600" dirty="0">
                <a:latin typeface="Calibri" pitchFamily="34" charset="0"/>
              </a:rPr>
              <a:t> </a:t>
            </a:r>
            <a:r>
              <a:rPr lang="en-US" sz="2600" dirty="0" err="1">
                <a:latin typeface="Calibri" pitchFamily="34" charset="0"/>
              </a:rPr>
              <a:t>tradisi</a:t>
            </a:r>
            <a:r>
              <a:rPr lang="en-US" sz="2600" dirty="0">
                <a:latin typeface="Calibri" pitchFamily="34" charset="0"/>
              </a:rPr>
              <a:t> </a:t>
            </a:r>
            <a:r>
              <a:rPr lang="en-US" sz="2600" dirty="0" err="1">
                <a:latin typeface="Calibri" pitchFamily="34" charset="0"/>
              </a:rPr>
              <a:t>dalam</a:t>
            </a:r>
            <a:r>
              <a:rPr lang="en-US" sz="2600" dirty="0">
                <a:latin typeface="Calibri" pitchFamily="34" charset="0"/>
              </a:rPr>
              <a:t> </a:t>
            </a:r>
            <a:r>
              <a:rPr lang="en-US" sz="2600" dirty="0" err="1">
                <a:latin typeface="Calibri" pitchFamily="34" charset="0"/>
              </a:rPr>
              <a:t>membangun</a:t>
            </a:r>
            <a:r>
              <a:rPr lang="en-US" sz="2600" dirty="0">
                <a:latin typeface="Calibri" pitchFamily="34" charset="0"/>
              </a:rPr>
              <a:t> </a:t>
            </a:r>
            <a:r>
              <a:rPr lang="en-US" sz="2600" dirty="0" err="1">
                <a:latin typeface="Calibri" pitchFamily="34" charset="0"/>
              </a:rPr>
              <a:t>kepercayaan</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kerjasama</a:t>
            </a:r>
            <a:r>
              <a:rPr lang="en-US" sz="2600" dirty="0">
                <a:latin typeface="Calibri" pitchFamily="34" charset="0"/>
              </a:rPr>
              <a:t> </a:t>
            </a:r>
            <a:r>
              <a:rPr lang="en-US" sz="2600" dirty="0" err="1">
                <a:latin typeface="Calibri" pitchFamily="34" charset="0"/>
              </a:rPr>
              <a:t>sehingga</a:t>
            </a:r>
            <a:r>
              <a:rPr lang="en-US" sz="2600" dirty="0">
                <a:latin typeface="Calibri" pitchFamily="34" charset="0"/>
              </a:rPr>
              <a:t> </a:t>
            </a:r>
            <a:r>
              <a:rPr lang="en-US" sz="2600" dirty="0" err="1">
                <a:latin typeface="Calibri" pitchFamily="34" charset="0"/>
              </a:rPr>
              <a:t>menghasilkan</a:t>
            </a:r>
            <a:r>
              <a:rPr lang="en-US" sz="2600" dirty="0">
                <a:latin typeface="Calibri" pitchFamily="34" charset="0"/>
              </a:rPr>
              <a:t> modal </a:t>
            </a:r>
            <a:r>
              <a:rPr lang="en-US" sz="2600" dirty="0" err="1">
                <a:latin typeface="Calibri" pitchFamily="34" charset="0"/>
              </a:rPr>
              <a:t>sosial</a:t>
            </a:r>
            <a:r>
              <a:rPr lang="en-US" sz="2600" dirty="0">
                <a:latin typeface="Calibri" pitchFamily="34" charset="0"/>
              </a:rPr>
              <a:t> yang </a:t>
            </a:r>
            <a:r>
              <a:rPr lang="en-US" sz="2600" dirty="0" err="1">
                <a:latin typeface="Calibri" pitchFamily="34" charset="0"/>
              </a:rPr>
              <a:t>tinggi</a:t>
            </a:r>
            <a:r>
              <a:rPr lang="en-US" sz="2600" dirty="0">
                <a:latin typeface="Calibri" pitchFamily="34" charset="0"/>
              </a:rPr>
              <a:t>; </a:t>
            </a:r>
            <a:r>
              <a:rPr lang="en-US" sz="2600" dirty="0" err="1">
                <a:latin typeface="Calibri" pitchFamily="34" charset="0"/>
              </a:rPr>
              <a:t>sebaliknya</a:t>
            </a:r>
            <a:r>
              <a:rPr lang="en-US" sz="2600" dirty="0">
                <a:latin typeface="Calibri" pitchFamily="34" charset="0"/>
              </a:rPr>
              <a:t>, </a:t>
            </a:r>
            <a:r>
              <a:rPr lang="en-US" sz="2600" dirty="0" err="1">
                <a:latin typeface="Calibri" pitchFamily="34" charset="0"/>
              </a:rPr>
              <a:t>minimnya</a:t>
            </a:r>
            <a:r>
              <a:rPr lang="en-US" sz="2600" dirty="0">
                <a:latin typeface="Calibri" pitchFamily="34" charset="0"/>
              </a:rPr>
              <a:t> </a:t>
            </a:r>
            <a:r>
              <a:rPr lang="en-US" sz="2600" dirty="0" err="1">
                <a:latin typeface="Calibri" pitchFamily="34" charset="0"/>
              </a:rPr>
              <a:t>pemerintah</a:t>
            </a:r>
            <a:r>
              <a:rPr lang="en-US" sz="2600" dirty="0">
                <a:latin typeface="Calibri" pitchFamily="34" charset="0"/>
              </a:rPr>
              <a:t> yang </a:t>
            </a:r>
            <a:r>
              <a:rPr lang="en-US" sz="2600" dirty="0" err="1">
                <a:latin typeface="Calibri" pitchFamily="34" charset="0"/>
              </a:rPr>
              <a:t>efektif</a:t>
            </a:r>
            <a:r>
              <a:rPr lang="en-US" sz="2600" dirty="0">
                <a:latin typeface="Calibri" pitchFamily="34" charset="0"/>
              </a:rPr>
              <a:t> </a:t>
            </a:r>
            <a:r>
              <a:rPr lang="en-US" sz="2600" dirty="0" smtClean="0">
                <a:latin typeface="Calibri" pitchFamily="34" charset="0"/>
              </a:rPr>
              <a:t>di</a:t>
            </a:r>
            <a:r>
              <a:rPr lang="id-ID" sz="2600" dirty="0" smtClean="0">
                <a:latin typeface="Calibri" pitchFamily="34" charset="0"/>
              </a:rPr>
              <a:t> selatan di</a:t>
            </a:r>
            <a:r>
              <a:rPr lang="en-US" sz="2600" dirty="0" err="1" smtClean="0">
                <a:latin typeface="Calibri" pitchFamily="34" charset="0"/>
              </a:rPr>
              <a:t>temukan</a:t>
            </a:r>
            <a:r>
              <a:rPr lang="en-US" sz="2600" dirty="0" smtClean="0">
                <a:latin typeface="Calibri" pitchFamily="34" charset="0"/>
              </a:rPr>
              <a:t> </a:t>
            </a:r>
            <a:r>
              <a:rPr lang="en-US" sz="2600" dirty="0">
                <a:latin typeface="Calibri" pitchFamily="34" charset="0"/>
              </a:rPr>
              <a:t>di </a:t>
            </a:r>
            <a:r>
              <a:rPr lang="en-US" sz="2600" dirty="0" err="1">
                <a:latin typeface="Calibri" pitchFamily="34" charset="0"/>
              </a:rPr>
              <a:t>daerah-daerah</a:t>
            </a:r>
            <a:r>
              <a:rPr lang="en-US" sz="2600" dirty="0">
                <a:latin typeface="Calibri" pitchFamily="34" charset="0"/>
              </a:rPr>
              <a:t> yang </a:t>
            </a:r>
            <a:r>
              <a:rPr lang="en-US" sz="2600" dirty="0" err="1">
                <a:latin typeface="Calibri" pitchFamily="34" charset="0"/>
              </a:rPr>
              <a:t>miskin</a:t>
            </a:r>
            <a:r>
              <a:rPr lang="en-US" sz="2600" dirty="0">
                <a:latin typeface="Calibri" pitchFamily="34" charset="0"/>
              </a:rPr>
              <a:t> </a:t>
            </a:r>
            <a:r>
              <a:rPr lang="en-US" sz="2600" dirty="0" err="1">
                <a:latin typeface="Calibri" pitchFamily="34" charset="0"/>
              </a:rPr>
              <a:t>tradisi</a:t>
            </a:r>
            <a:r>
              <a:rPr lang="en-US" sz="2600" dirty="0">
                <a:latin typeface="Calibri" pitchFamily="34" charset="0"/>
              </a:rPr>
              <a:t> </a:t>
            </a:r>
            <a:r>
              <a:rPr lang="en-US" sz="2600" dirty="0" err="1">
                <a:latin typeface="Calibri" pitchFamily="34" charset="0"/>
              </a:rPr>
              <a:t>dalam</a:t>
            </a:r>
            <a:r>
              <a:rPr lang="en-US" sz="2600" dirty="0">
                <a:latin typeface="Calibri" pitchFamily="34" charset="0"/>
              </a:rPr>
              <a:t> </a:t>
            </a:r>
            <a:r>
              <a:rPr lang="en-US" sz="2600" dirty="0" err="1">
                <a:latin typeface="Calibri" pitchFamily="34" charset="0"/>
              </a:rPr>
              <a:t>membangun</a:t>
            </a:r>
            <a:r>
              <a:rPr lang="en-US" sz="2600" dirty="0">
                <a:latin typeface="Calibri" pitchFamily="34" charset="0"/>
              </a:rPr>
              <a:t> </a:t>
            </a:r>
            <a:r>
              <a:rPr lang="en-US" sz="2600" dirty="0" err="1">
                <a:latin typeface="Calibri" pitchFamily="34" charset="0"/>
              </a:rPr>
              <a:t>kerjasama</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persamaan</a:t>
            </a:r>
            <a:r>
              <a:rPr lang="en-US" sz="2600" dirty="0">
                <a:latin typeface="Calibri" pitchFamily="34" charset="0"/>
              </a:rPr>
              <a:t>. (Hague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Harrop</a:t>
            </a:r>
            <a:r>
              <a:rPr lang="en-US" sz="2600" dirty="0">
                <a:latin typeface="Calibri" pitchFamily="34" charset="0"/>
              </a:rPr>
              <a:t>, 2004: 92</a:t>
            </a:r>
            <a:r>
              <a:rPr lang="en-US" sz="2600" dirty="0" smtClean="0">
                <a:latin typeface="Calibri" pitchFamily="34" charset="0"/>
              </a:rPr>
              <a:t>).</a:t>
            </a:r>
            <a:endParaRPr lang="id-ID" sz="2600" dirty="0" smtClean="0">
              <a:latin typeface="Calibri" pitchFamily="34" charset="0"/>
            </a:endParaRPr>
          </a:p>
          <a:p>
            <a:pPr algn="just"/>
            <a:r>
              <a:rPr lang="id-ID" sz="2600" dirty="0">
                <a:latin typeface="Calibri" pitchFamily="34" charset="0"/>
              </a:rPr>
              <a:t>K</a:t>
            </a:r>
            <a:r>
              <a:rPr lang="en-US" sz="2600" dirty="0" err="1" smtClean="0">
                <a:latin typeface="Calibri" pitchFamily="34" charset="0"/>
              </a:rPr>
              <a:t>esimpulan</a:t>
            </a:r>
            <a:r>
              <a:rPr lang="id-ID" sz="2600" dirty="0" smtClean="0">
                <a:latin typeface="Calibri" pitchFamily="34" charset="0"/>
              </a:rPr>
              <a:t>:</a:t>
            </a:r>
            <a:r>
              <a:rPr lang="en-US" sz="2600" dirty="0" smtClean="0">
                <a:latin typeface="Calibri" pitchFamily="34" charset="0"/>
              </a:rPr>
              <a:t> </a:t>
            </a:r>
            <a:r>
              <a:rPr lang="id-ID" sz="2600" dirty="0" smtClean="0">
                <a:latin typeface="Calibri" pitchFamily="34" charset="0"/>
              </a:rPr>
              <a:t>P</a:t>
            </a:r>
            <a:r>
              <a:rPr lang="en-US" sz="2600" dirty="0" err="1" smtClean="0">
                <a:latin typeface="Calibri" pitchFamily="34" charset="0"/>
              </a:rPr>
              <a:t>emerintah</a:t>
            </a:r>
            <a:r>
              <a:rPr lang="en-US" sz="2600" dirty="0" smtClean="0">
                <a:latin typeface="Calibri" pitchFamily="34" charset="0"/>
              </a:rPr>
              <a:t> </a:t>
            </a:r>
            <a:r>
              <a:rPr lang="en-US" sz="2600" dirty="0">
                <a:latin typeface="Calibri" pitchFamily="34" charset="0"/>
              </a:rPr>
              <a:t>regional Italia di </a:t>
            </a:r>
            <a:r>
              <a:rPr lang="en-US" sz="2600" dirty="0" err="1">
                <a:latin typeface="Calibri" pitchFamily="34" charset="0"/>
              </a:rPr>
              <a:t>kawasan</a:t>
            </a:r>
            <a:r>
              <a:rPr lang="en-US" sz="2600" dirty="0">
                <a:latin typeface="Calibri" pitchFamily="34" charset="0"/>
              </a:rPr>
              <a:t> </a:t>
            </a:r>
            <a:r>
              <a:rPr lang="en-US" sz="2600" dirty="0" err="1">
                <a:latin typeface="Calibri" pitchFamily="34" charset="0"/>
              </a:rPr>
              <a:t>utara</a:t>
            </a:r>
            <a:r>
              <a:rPr lang="en-US" sz="2600" dirty="0">
                <a:latin typeface="Calibri" pitchFamily="34" charset="0"/>
              </a:rPr>
              <a:t> </a:t>
            </a:r>
            <a:r>
              <a:rPr lang="en-US" sz="2600" dirty="0" err="1">
                <a:latin typeface="Calibri" pitchFamily="34" charset="0"/>
              </a:rPr>
              <a:t>lebih</a:t>
            </a:r>
            <a:r>
              <a:rPr lang="en-US" sz="2600" dirty="0">
                <a:latin typeface="Calibri" pitchFamily="34" charset="0"/>
              </a:rPr>
              <a:t> </a:t>
            </a:r>
            <a:r>
              <a:rPr lang="en-US" sz="2600" dirty="0" err="1">
                <a:latin typeface="Calibri" pitchFamily="34" charset="0"/>
              </a:rPr>
              <a:t>makmur</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demokratis</a:t>
            </a:r>
            <a:r>
              <a:rPr lang="en-US" sz="2600" dirty="0">
                <a:latin typeface="Calibri" pitchFamily="34" charset="0"/>
              </a:rPr>
              <a:t> </a:t>
            </a:r>
            <a:r>
              <a:rPr lang="en-US" sz="2600" dirty="0" err="1">
                <a:latin typeface="Calibri" pitchFamily="34" charset="0"/>
              </a:rPr>
              <a:t>karena</a:t>
            </a:r>
            <a:r>
              <a:rPr lang="en-US" sz="2600" dirty="0">
                <a:latin typeface="Calibri" pitchFamily="34" charset="0"/>
              </a:rPr>
              <a:t> </a:t>
            </a:r>
            <a:r>
              <a:rPr lang="en-US" sz="2600" dirty="0" err="1">
                <a:latin typeface="Calibri" pitchFamily="34" charset="0"/>
              </a:rPr>
              <a:t>intensitas</a:t>
            </a:r>
            <a:r>
              <a:rPr lang="en-US" sz="2600" dirty="0">
                <a:latin typeface="Calibri" pitchFamily="34" charset="0"/>
              </a:rPr>
              <a:t> </a:t>
            </a:r>
            <a:r>
              <a:rPr lang="en-US" sz="2600" i="1" dirty="0">
                <a:latin typeface="Calibri" pitchFamily="34" charset="0"/>
              </a:rPr>
              <a:t>network</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asosiasi</a:t>
            </a:r>
            <a:r>
              <a:rPr lang="en-US" sz="2600" dirty="0">
                <a:latin typeface="Calibri" pitchFamily="34" charset="0"/>
              </a:rPr>
              <a:t> </a:t>
            </a:r>
            <a:r>
              <a:rPr lang="en-US" sz="2600" dirty="0" err="1">
                <a:latin typeface="Calibri" pitchFamily="34" charset="0"/>
              </a:rPr>
              <a:t>kemasyarakatan</a:t>
            </a:r>
            <a:r>
              <a:rPr lang="en-US" sz="2600" dirty="0">
                <a:latin typeface="Calibri" pitchFamily="34" charset="0"/>
              </a:rPr>
              <a:t> di </a:t>
            </a:r>
            <a:r>
              <a:rPr lang="en-US" sz="2600" dirty="0" err="1">
                <a:latin typeface="Calibri" pitchFamily="34" charset="0"/>
              </a:rPr>
              <a:t>sana</a:t>
            </a:r>
            <a:r>
              <a:rPr lang="en-US" sz="2600" dirty="0">
                <a:latin typeface="Calibri" pitchFamily="34" charset="0"/>
              </a:rPr>
              <a:t> </a:t>
            </a:r>
            <a:r>
              <a:rPr lang="en-US" sz="2600" dirty="0" err="1">
                <a:latin typeface="Calibri" pitchFamily="34" charset="0"/>
              </a:rPr>
              <a:t>jauh</a:t>
            </a:r>
            <a:r>
              <a:rPr lang="en-US" sz="2600" dirty="0">
                <a:latin typeface="Calibri" pitchFamily="34" charset="0"/>
              </a:rPr>
              <a:t> </a:t>
            </a:r>
            <a:r>
              <a:rPr lang="en-US" sz="2600" dirty="0" err="1">
                <a:latin typeface="Calibri" pitchFamily="34" charset="0"/>
              </a:rPr>
              <a:t>lebih</a:t>
            </a:r>
            <a:r>
              <a:rPr lang="en-US" sz="2600" dirty="0">
                <a:latin typeface="Calibri" pitchFamily="34" charset="0"/>
              </a:rPr>
              <a:t> </a:t>
            </a:r>
            <a:r>
              <a:rPr lang="en-US" sz="2600" dirty="0" err="1">
                <a:latin typeface="Calibri" pitchFamily="34" charset="0"/>
              </a:rPr>
              <a:t>tinggi</a:t>
            </a:r>
            <a:r>
              <a:rPr lang="en-US" sz="2600" dirty="0">
                <a:latin typeface="Calibri" pitchFamily="34" charset="0"/>
              </a:rPr>
              <a:t> </a:t>
            </a:r>
            <a:r>
              <a:rPr lang="en-US" sz="2600" dirty="0" err="1">
                <a:latin typeface="Calibri" pitchFamily="34" charset="0"/>
              </a:rPr>
              <a:t>daripada</a:t>
            </a:r>
            <a:r>
              <a:rPr lang="en-US" sz="2600" dirty="0">
                <a:latin typeface="Calibri" pitchFamily="34" charset="0"/>
              </a:rPr>
              <a:t> Italia </a:t>
            </a:r>
            <a:r>
              <a:rPr lang="en-US" sz="2600" dirty="0" err="1">
                <a:latin typeface="Calibri" pitchFamily="34" charset="0"/>
              </a:rPr>
              <a:t>wilayah</a:t>
            </a:r>
            <a:r>
              <a:rPr lang="en-US" sz="2600" dirty="0">
                <a:latin typeface="Calibri" pitchFamily="34" charset="0"/>
              </a:rPr>
              <a:t> </a:t>
            </a:r>
            <a:r>
              <a:rPr lang="en-US" sz="2600" dirty="0" err="1">
                <a:latin typeface="Calibri" pitchFamily="34" charset="0"/>
              </a:rPr>
              <a:t>selatan</a:t>
            </a:r>
            <a:r>
              <a:rPr lang="en-US" sz="2600" dirty="0">
                <a:latin typeface="Calibri" pitchFamily="34" charset="0"/>
              </a:rPr>
              <a:t> yang </a:t>
            </a:r>
            <a:r>
              <a:rPr lang="en-US" sz="2600" dirty="0" err="1">
                <a:latin typeface="Calibri" pitchFamily="34" charset="0"/>
              </a:rPr>
              <a:t>berakar</a:t>
            </a:r>
            <a:r>
              <a:rPr lang="en-US" sz="2600" dirty="0">
                <a:latin typeface="Calibri" pitchFamily="34" charset="0"/>
              </a:rPr>
              <a:t> </a:t>
            </a:r>
            <a:r>
              <a:rPr lang="en-US" sz="2600" dirty="0" err="1">
                <a:latin typeface="Calibri" pitchFamily="34" charset="0"/>
              </a:rPr>
              <a:t>dari</a:t>
            </a:r>
            <a:r>
              <a:rPr lang="en-US" sz="2600" dirty="0">
                <a:latin typeface="Calibri" pitchFamily="34" charset="0"/>
              </a:rPr>
              <a:t> </a:t>
            </a:r>
            <a:r>
              <a:rPr lang="en-US" sz="2600" dirty="0" err="1">
                <a:latin typeface="Calibri" pitchFamily="34" charset="0"/>
              </a:rPr>
              <a:t>kepercayaan</a:t>
            </a:r>
            <a:r>
              <a:rPr lang="en-US" sz="2600" dirty="0">
                <a:latin typeface="Calibri" pitchFamily="34" charset="0"/>
              </a:rPr>
              <a:t> </a:t>
            </a:r>
            <a:r>
              <a:rPr lang="en-US" sz="2600" dirty="0" err="1">
                <a:latin typeface="Calibri" pitchFamily="34" charset="0"/>
              </a:rPr>
              <a:t>antara</a:t>
            </a:r>
            <a:r>
              <a:rPr lang="en-US" sz="2600" dirty="0">
                <a:latin typeface="Calibri" pitchFamily="34" charset="0"/>
              </a:rPr>
              <a:t> </a:t>
            </a:r>
            <a:r>
              <a:rPr lang="en-US" sz="2600" dirty="0" err="1">
                <a:latin typeface="Calibri" pitchFamily="34" charset="0"/>
              </a:rPr>
              <a:t>anggota</a:t>
            </a:r>
            <a:r>
              <a:rPr lang="en-US" sz="2600" dirty="0">
                <a:latin typeface="Calibri" pitchFamily="34" charset="0"/>
              </a:rPr>
              <a:t> </a:t>
            </a:r>
            <a:r>
              <a:rPr lang="en-US" sz="2600" i="1" dirty="0">
                <a:latin typeface="Calibri" pitchFamily="34" charset="0"/>
              </a:rPr>
              <a:t>(interpersonal trust) </a:t>
            </a:r>
            <a:r>
              <a:rPr lang="en-US" sz="2600" dirty="0" err="1">
                <a:latin typeface="Calibri" pitchFamily="34" charset="0"/>
              </a:rPr>
              <a:t>masyarakat</a:t>
            </a:r>
            <a:r>
              <a:rPr lang="en-US" sz="2600" dirty="0">
                <a:latin typeface="Calibri" pitchFamily="34" charset="0"/>
              </a:rPr>
              <a:t> di Italia </a:t>
            </a:r>
            <a:r>
              <a:rPr lang="en-US" sz="2600" dirty="0" err="1">
                <a:latin typeface="Calibri" pitchFamily="34" charset="0"/>
              </a:rPr>
              <a:t>sebelah</a:t>
            </a:r>
            <a:r>
              <a:rPr lang="en-US" sz="2600" dirty="0">
                <a:latin typeface="Calibri" pitchFamily="34" charset="0"/>
              </a:rPr>
              <a:t> </a:t>
            </a:r>
            <a:r>
              <a:rPr lang="en-US" sz="2600" dirty="0" err="1">
                <a:latin typeface="Calibri" pitchFamily="34" charset="0"/>
              </a:rPr>
              <a:t>utara</a:t>
            </a:r>
            <a:r>
              <a:rPr lang="en-US" sz="2600" dirty="0">
                <a:latin typeface="Calibri" pitchFamily="34" charset="0"/>
              </a:rPr>
              <a:t> </a:t>
            </a:r>
            <a:r>
              <a:rPr lang="en-US" sz="2600" dirty="0" err="1">
                <a:latin typeface="Calibri" pitchFamily="34" charset="0"/>
              </a:rPr>
              <a:t>jauh</a:t>
            </a:r>
            <a:r>
              <a:rPr lang="en-US" sz="2600" dirty="0">
                <a:latin typeface="Calibri" pitchFamily="34" charset="0"/>
              </a:rPr>
              <a:t> </a:t>
            </a:r>
            <a:r>
              <a:rPr lang="en-US" sz="2600" dirty="0" err="1">
                <a:latin typeface="Calibri" pitchFamily="34" charset="0"/>
              </a:rPr>
              <a:t>lebih</a:t>
            </a:r>
            <a:r>
              <a:rPr lang="en-US" sz="2600" dirty="0">
                <a:latin typeface="Calibri" pitchFamily="34" charset="0"/>
              </a:rPr>
              <a:t> </a:t>
            </a:r>
            <a:r>
              <a:rPr lang="en-US" sz="2600" dirty="0" err="1">
                <a:latin typeface="Calibri" pitchFamily="34" charset="0"/>
              </a:rPr>
              <a:t>tinggi</a:t>
            </a:r>
            <a:r>
              <a:rPr lang="en-US" sz="2600" dirty="0">
                <a:latin typeface="Calibri" pitchFamily="34" charset="0"/>
              </a:rPr>
              <a:t>. </a:t>
            </a:r>
            <a:r>
              <a:rPr lang="en-US" sz="2600" dirty="0" err="1" smtClean="0">
                <a:latin typeface="Calibri" pitchFamily="34" charset="0"/>
              </a:rPr>
              <a:t>Pada</a:t>
            </a:r>
            <a:r>
              <a:rPr lang="en-US" sz="2600" dirty="0" smtClean="0">
                <a:latin typeface="Calibri" pitchFamily="34" charset="0"/>
              </a:rPr>
              <a:t> </a:t>
            </a:r>
            <a:r>
              <a:rPr lang="en-US" sz="2600" dirty="0" err="1">
                <a:latin typeface="Calibri" pitchFamily="34" charset="0"/>
              </a:rPr>
              <a:t>masa</a:t>
            </a:r>
            <a:r>
              <a:rPr lang="en-US" sz="2600" dirty="0">
                <a:latin typeface="Calibri" pitchFamily="34" charset="0"/>
              </a:rPr>
              <a:t> Italia di era modern, modal </a:t>
            </a:r>
            <a:r>
              <a:rPr lang="en-US" sz="2600" dirty="0" err="1">
                <a:latin typeface="Calibri" pitchFamily="34" charset="0"/>
              </a:rPr>
              <a:t>sosial</a:t>
            </a:r>
            <a:r>
              <a:rPr lang="en-US" sz="2600" dirty="0">
                <a:latin typeface="Calibri" pitchFamily="34" charset="0"/>
              </a:rPr>
              <a:t> yang </a:t>
            </a:r>
            <a:r>
              <a:rPr lang="en-US" sz="2600" dirty="0" err="1">
                <a:latin typeface="Calibri" pitchFamily="34" charset="0"/>
              </a:rPr>
              <a:t>terdistribusi</a:t>
            </a:r>
            <a:r>
              <a:rPr lang="en-US" sz="2600" dirty="0">
                <a:latin typeface="Calibri" pitchFamily="34" charset="0"/>
              </a:rPr>
              <a:t> </a:t>
            </a:r>
            <a:r>
              <a:rPr lang="en-US" sz="2600" dirty="0" err="1">
                <a:latin typeface="Calibri" pitchFamily="34" charset="0"/>
              </a:rPr>
              <a:t>secara</a:t>
            </a:r>
            <a:r>
              <a:rPr lang="en-US" sz="2600" dirty="0">
                <a:latin typeface="Calibri" pitchFamily="34" charset="0"/>
              </a:rPr>
              <a:t> </a:t>
            </a:r>
            <a:r>
              <a:rPr lang="en-US" sz="2600" dirty="0" err="1">
                <a:latin typeface="Calibri" pitchFamily="34" charset="0"/>
              </a:rPr>
              <a:t>tidak</a:t>
            </a:r>
            <a:r>
              <a:rPr lang="en-US" sz="2600" dirty="0">
                <a:latin typeface="Calibri" pitchFamily="34" charset="0"/>
              </a:rPr>
              <a:t> </a:t>
            </a:r>
            <a:r>
              <a:rPr lang="en-US" sz="2600" dirty="0" err="1">
                <a:latin typeface="Calibri" pitchFamily="34" charset="0"/>
              </a:rPr>
              <a:t>merata</a:t>
            </a:r>
            <a:r>
              <a:rPr lang="en-US" sz="2600" dirty="0">
                <a:latin typeface="Calibri" pitchFamily="34" charset="0"/>
              </a:rPr>
              <a:t> </a:t>
            </a:r>
            <a:r>
              <a:rPr lang="en-US" sz="2600" dirty="0" err="1">
                <a:latin typeface="Calibri" pitchFamily="34" charset="0"/>
              </a:rPr>
              <a:t>tersebut</a:t>
            </a:r>
            <a:r>
              <a:rPr lang="en-US" sz="2600" dirty="0">
                <a:latin typeface="Calibri" pitchFamily="34" charset="0"/>
              </a:rPr>
              <a:t> </a:t>
            </a:r>
            <a:r>
              <a:rPr lang="en-US" sz="2600" dirty="0" err="1">
                <a:latin typeface="Calibri" pitchFamily="34" charset="0"/>
              </a:rPr>
              <a:t>bekerja</a:t>
            </a:r>
            <a:r>
              <a:rPr lang="en-US" sz="2600" dirty="0">
                <a:latin typeface="Calibri" pitchFamily="34" charset="0"/>
              </a:rPr>
              <a:t> </a:t>
            </a:r>
            <a:r>
              <a:rPr lang="en-US" sz="2600" dirty="0" err="1">
                <a:latin typeface="Calibri" pitchFamily="34" charset="0"/>
              </a:rPr>
              <a:t>pada</a:t>
            </a:r>
            <a:r>
              <a:rPr lang="en-US" sz="2600" dirty="0">
                <a:latin typeface="Calibri" pitchFamily="34" charset="0"/>
              </a:rPr>
              <a:t> </a:t>
            </a:r>
            <a:r>
              <a:rPr lang="en-US" sz="2600" dirty="0" err="1">
                <a:latin typeface="Calibri" pitchFamily="34" charset="0"/>
              </a:rPr>
              <a:t>entitas</a:t>
            </a:r>
            <a:r>
              <a:rPr lang="en-US" sz="2600" dirty="0">
                <a:latin typeface="Calibri" pitchFamily="34" charset="0"/>
              </a:rPr>
              <a:t> </a:t>
            </a:r>
            <a:r>
              <a:rPr lang="en-US" sz="2600" dirty="0" err="1">
                <a:latin typeface="Calibri" pitchFamily="34" charset="0"/>
              </a:rPr>
              <a:t>masyarakat</a:t>
            </a:r>
            <a:r>
              <a:rPr lang="en-US" sz="2600" dirty="0">
                <a:latin typeface="Calibri" pitchFamily="34" charset="0"/>
              </a:rPr>
              <a:t> </a:t>
            </a:r>
            <a:r>
              <a:rPr lang="en-US" sz="2600" dirty="0" err="1">
                <a:latin typeface="Calibri" pitchFamily="34" charset="0"/>
              </a:rPr>
              <a:t>dalam</a:t>
            </a:r>
            <a:r>
              <a:rPr lang="en-US" sz="2600" dirty="0">
                <a:latin typeface="Calibri" pitchFamily="34" charset="0"/>
              </a:rPr>
              <a:t> </a:t>
            </a:r>
            <a:r>
              <a:rPr lang="en-US" sz="2600" dirty="0" err="1">
                <a:latin typeface="Calibri" pitchFamily="34" charset="0"/>
              </a:rPr>
              <a:t>sejarahnya</a:t>
            </a:r>
            <a:r>
              <a:rPr lang="en-US" sz="2600" dirty="0">
                <a:latin typeface="Calibri" pitchFamily="34" charset="0"/>
              </a:rPr>
              <a:t> </a:t>
            </a:r>
            <a:r>
              <a:rPr lang="en-US" sz="2600" dirty="0" err="1">
                <a:latin typeface="Calibri" pitchFamily="34" charset="0"/>
              </a:rPr>
              <a:t>masing-masing</a:t>
            </a:r>
            <a:r>
              <a:rPr lang="en-US" sz="2600" dirty="0">
                <a:latin typeface="Calibri" pitchFamily="34" charset="0"/>
              </a:rPr>
              <a:t>. </a:t>
            </a:r>
            <a:endParaRPr lang="id-ID" sz="2600" dirty="0" smtClean="0">
              <a:latin typeface="Calibri" pitchFamily="34" charset="0"/>
            </a:endParaRPr>
          </a:p>
          <a:p>
            <a:pPr algn="just"/>
            <a:r>
              <a:rPr lang="en-US" sz="2600" dirty="0" err="1" smtClean="0">
                <a:latin typeface="Calibri" pitchFamily="34" charset="0"/>
              </a:rPr>
              <a:t>Pemerintah</a:t>
            </a:r>
            <a:r>
              <a:rPr lang="id-ID" sz="2600" dirty="0" smtClean="0">
                <a:latin typeface="Calibri" pitchFamily="34" charset="0"/>
              </a:rPr>
              <a:t>an </a:t>
            </a:r>
            <a:r>
              <a:rPr lang="en-US" sz="2600" dirty="0" err="1" smtClean="0">
                <a:latin typeface="Calibri" pitchFamily="34" charset="0"/>
              </a:rPr>
              <a:t>efektif</a:t>
            </a:r>
            <a:r>
              <a:rPr lang="en-US" sz="2600" dirty="0" smtClean="0">
                <a:latin typeface="Calibri" pitchFamily="34" charset="0"/>
              </a:rPr>
              <a:t> </a:t>
            </a:r>
            <a:r>
              <a:rPr lang="en-US" sz="2600" dirty="0">
                <a:latin typeface="Calibri" pitchFamily="34" charset="0"/>
              </a:rPr>
              <a:t>di </a:t>
            </a:r>
            <a:r>
              <a:rPr lang="en-US" sz="2600" dirty="0" err="1">
                <a:latin typeface="Calibri" pitchFamily="34" charset="0"/>
              </a:rPr>
              <a:t>utara</a:t>
            </a:r>
            <a:r>
              <a:rPr lang="en-US" sz="2600" dirty="0">
                <a:latin typeface="Calibri" pitchFamily="34" charset="0"/>
              </a:rPr>
              <a:t> </a:t>
            </a:r>
            <a:r>
              <a:rPr lang="en-US" sz="2600" dirty="0" err="1" smtClean="0">
                <a:latin typeface="Calibri" pitchFamily="34" charset="0"/>
              </a:rPr>
              <a:t>mewa</a:t>
            </a:r>
            <a:r>
              <a:rPr lang="id-ID" sz="2600" dirty="0" smtClean="0">
                <a:latin typeface="Calibri" pitchFamily="34" charset="0"/>
              </a:rPr>
              <a:t>risi</a:t>
            </a:r>
            <a:r>
              <a:rPr lang="en-US" sz="2600" dirty="0" smtClean="0">
                <a:latin typeface="Calibri" pitchFamily="34" charset="0"/>
              </a:rPr>
              <a:t> </a:t>
            </a:r>
            <a:r>
              <a:rPr lang="en-US" sz="2600" dirty="0" err="1" smtClean="0">
                <a:latin typeface="Calibri" pitchFamily="34" charset="0"/>
              </a:rPr>
              <a:t>tradisi</a:t>
            </a:r>
            <a:r>
              <a:rPr lang="en-US" sz="2600" dirty="0" smtClean="0">
                <a:latin typeface="Calibri" pitchFamily="34" charset="0"/>
              </a:rPr>
              <a:t> </a:t>
            </a:r>
            <a:r>
              <a:rPr lang="en-US" sz="2600" dirty="0" err="1">
                <a:latin typeface="Calibri" pitchFamily="34" charset="0"/>
              </a:rPr>
              <a:t>pemerintahan</a:t>
            </a:r>
            <a:r>
              <a:rPr lang="en-US" sz="2600" dirty="0">
                <a:latin typeface="Calibri" pitchFamily="34" charset="0"/>
              </a:rPr>
              <a:t> </a:t>
            </a:r>
            <a:r>
              <a:rPr lang="en-US" sz="2600" dirty="0" err="1">
                <a:latin typeface="Calibri" pitchFamily="34" charset="0"/>
              </a:rPr>
              <a:t>komunal</a:t>
            </a:r>
            <a:r>
              <a:rPr lang="en-US" sz="2600" dirty="0">
                <a:latin typeface="Calibri" pitchFamily="34" charset="0"/>
              </a:rPr>
              <a:t> </a:t>
            </a:r>
            <a:r>
              <a:rPr lang="en-US" sz="2600" dirty="0" err="1">
                <a:latin typeface="Calibri" pitchFamily="34" charset="0"/>
              </a:rPr>
              <a:t>mandiri</a:t>
            </a:r>
            <a:r>
              <a:rPr lang="en-US" sz="2600" dirty="0">
                <a:latin typeface="Calibri" pitchFamily="34" charset="0"/>
              </a:rPr>
              <a:t> yang </a:t>
            </a:r>
            <a:r>
              <a:rPr lang="en-US" sz="2600" dirty="0" err="1">
                <a:latin typeface="Calibri" pitchFamily="34" charset="0"/>
              </a:rPr>
              <a:t>terbentuk</a:t>
            </a:r>
            <a:r>
              <a:rPr lang="en-US" sz="2600" dirty="0">
                <a:latin typeface="Calibri" pitchFamily="34" charset="0"/>
              </a:rPr>
              <a:t> </a:t>
            </a:r>
            <a:r>
              <a:rPr lang="en-US" sz="2600" dirty="0" err="1">
                <a:latin typeface="Calibri" pitchFamily="34" charset="0"/>
              </a:rPr>
              <a:t>pada</a:t>
            </a:r>
            <a:r>
              <a:rPr lang="en-US" sz="2600" dirty="0">
                <a:latin typeface="Calibri" pitchFamily="34" charset="0"/>
              </a:rPr>
              <a:t> </a:t>
            </a:r>
            <a:r>
              <a:rPr lang="en-US" sz="2600" dirty="0" err="1">
                <a:latin typeface="Calibri" pitchFamily="34" charset="0"/>
              </a:rPr>
              <a:t>awal</a:t>
            </a:r>
            <a:r>
              <a:rPr lang="en-US" sz="2600" dirty="0">
                <a:latin typeface="Calibri" pitchFamily="34" charset="0"/>
              </a:rPr>
              <a:t> </a:t>
            </a:r>
            <a:r>
              <a:rPr lang="en-US" sz="2600" dirty="0" err="1">
                <a:latin typeface="Calibri" pitchFamily="34" charset="0"/>
              </a:rPr>
              <a:t>abad</a:t>
            </a:r>
            <a:r>
              <a:rPr lang="en-US" sz="2600" dirty="0">
                <a:latin typeface="Calibri" pitchFamily="34" charset="0"/>
              </a:rPr>
              <a:t> </a:t>
            </a:r>
            <a:r>
              <a:rPr lang="en-US" sz="2600" dirty="0" err="1">
                <a:latin typeface="Calibri" pitchFamily="34" charset="0"/>
              </a:rPr>
              <a:t>keduapuluh</a:t>
            </a:r>
            <a:r>
              <a:rPr lang="en-US" sz="2600" dirty="0">
                <a:latin typeface="Calibri" pitchFamily="34" charset="0"/>
              </a:rPr>
              <a:t>;  </a:t>
            </a:r>
            <a:r>
              <a:rPr lang="en-US" sz="2600" dirty="0" err="1">
                <a:latin typeface="Calibri" pitchFamily="34" charset="0"/>
              </a:rPr>
              <a:t>Sementara</a:t>
            </a:r>
            <a:r>
              <a:rPr lang="en-US" sz="2600" dirty="0">
                <a:latin typeface="Calibri" pitchFamily="34" charset="0"/>
              </a:rPr>
              <a:t>   </a:t>
            </a:r>
            <a:r>
              <a:rPr lang="en-US" sz="2600" dirty="0" err="1">
                <a:latin typeface="Calibri" pitchFamily="34" charset="0"/>
              </a:rPr>
              <a:t>pemerintahan</a:t>
            </a:r>
            <a:r>
              <a:rPr lang="en-US" sz="2600" dirty="0">
                <a:latin typeface="Calibri" pitchFamily="34" charset="0"/>
              </a:rPr>
              <a:t> di </a:t>
            </a:r>
            <a:r>
              <a:rPr lang="en-US" sz="2600" dirty="0" err="1">
                <a:latin typeface="Calibri" pitchFamily="34" charset="0"/>
              </a:rPr>
              <a:t>selatan</a:t>
            </a:r>
            <a:r>
              <a:rPr lang="en-US" sz="2600" dirty="0">
                <a:latin typeface="Calibri" pitchFamily="34" charset="0"/>
              </a:rPr>
              <a:t> </a:t>
            </a:r>
            <a:r>
              <a:rPr lang="en-US" sz="2600" dirty="0" err="1">
                <a:latin typeface="Calibri" pitchFamily="34" charset="0"/>
              </a:rPr>
              <a:t>dibebani</a:t>
            </a:r>
            <a:r>
              <a:rPr lang="en-US" sz="2600" dirty="0">
                <a:latin typeface="Calibri" pitchFamily="34" charset="0"/>
              </a:rPr>
              <a:t> </a:t>
            </a:r>
            <a:r>
              <a:rPr lang="en-US" sz="2600" dirty="0" err="1">
                <a:latin typeface="Calibri" pitchFamily="34" charset="0"/>
              </a:rPr>
              <a:t>dengan</a:t>
            </a:r>
            <a:r>
              <a:rPr lang="en-US" sz="2600" dirty="0">
                <a:latin typeface="Calibri" pitchFamily="34" charset="0"/>
              </a:rPr>
              <a:t> </a:t>
            </a:r>
            <a:r>
              <a:rPr lang="en-US" sz="2600" dirty="0" err="1">
                <a:latin typeface="Calibri" pitchFamily="34" charset="0"/>
              </a:rPr>
              <a:t>sejarah</a:t>
            </a:r>
            <a:r>
              <a:rPr lang="en-US" sz="2600" dirty="0">
                <a:latin typeface="Calibri" pitchFamily="34" charset="0"/>
              </a:rPr>
              <a:t> </a:t>
            </a:r>
            <a:r>
              <a:rPr lang="en-US" sz="2600" dirty="0" err="1">
                <a:latin typeface="Calibri" pitchFamily="34" charset="0"/>
              </a:rPr>
              <a:t>panjang</a:t>
            </a:r>
            <a:r>
              <a:rPr lang="en-US" sz="2600" dirty="0">
                <a:latin typeface="Calibri" pitchFamily="34" charset="0"/>
              </a:rPr>
              <a:t> yang </a:t>
            </a:r>
            <a:r>
              <a:rPr lang="en-US" sz="2600" dirty="0" err="1">
                <a:latin typeface="Calibri" pitchFamily="34" charset="0"/>
              </a:rPr>
              <a:t>feodal</a:t>
            </a:r>
            <a:r>
              <a:rPr lang="en-US" sz="2600" dirty="0">
                <a:latin typeface="Calibri" pitchFamily="34" charset="0"/>
              </a:rPr>
              <a:t>, </a:t>
            </a:r>
            <a:r>
              <a:rPr lang="en-US" sz="2600" dirty="0" err="1">
                <a:latin typeface="Calibri" pitchFamily="34" charset="0"/>
              </a:rPr>
              <a:t>birokratik</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bercirikan</a:t>
            </a:r>
            <a:r>
              <a:rPr lang="en-US" sz="2600" dirty="0">
                <a:latin typeface="Calibri" pitchFamily="34" charset="0"/>
              </a:rPr>
              <a:t> </a:t>
            </a:r>
            <a:r>
              <a:rPr lang="en-US" sz="2600" dirty="0" err="1">
                <a:latin typeface="Calibri" pitchFamily="34" charset="0"/>
              </a:rPr>
              <a:t>otoritarian</a:t>
            </a:r>
            <a:r>
              <a:rPr lang="en-US" sz="2600" dirty="0">
                <a:latin typeface="Calibri" pitchFamily="34" charset="0"/>
              </a:rPr>
              <a:t>. </a:t>
            </a:r>
            <a:r>
              <a:rPr lang="en-US" sz="2600" dirty="0" err="1">
                <a:latin typeface="Calibri" pitchFamily="34" charset="0"/>
              </a:rPr>
              <a:t>Dengan</a:t>
            </a:r>
            <a:r>
              <a:rPr lang="en-US" sz="2600" dirty="0">
                <a:latin typeface="Calibri" pitchFamily="34" charset="0"/>
              </a:rPr>
              <a:t> </a:t>
            </a:r>
            <a:r>
              <a:rPr lang="en-US" sz="2600" dirty="0" err="1">
                <a:latin typeface="Calibri" pitchFamily="34" charset="0"/>
              </a:rPr>
              <a:t>demikian</a:t>
            </a:r>
            <a:r>
              <a:rPr lang="en-US" sz="2600" dirty="0">
                <a:latin typeface="Calibri" pitchFamily="34" charset="0"/>
              </a:rPr>
              <a:t>, </a:t>
            </a:r>
            <a:r>
              <a:rPr lang="en-US" sz="2600" dirty="0" err="1">
                <a:latin typeface="Calibri" pitchFamily="34" charset="0"/>
              </a:rPr>
              <a:t>analisis</a:t>
            </a:r>
            <a:r>
              <a:rPr lang="en-US" sz="2600" dirty="0">
                <a:latin typeface="Calibri" pitchFamily="34" charset="0"/>
              </a:rPr>
              <a:t> Putnam </a:t>
            </a:r>
            <a:r>
              <a:rPr lang="en-US" sz="2600" dirty="0" err="1">
                <a:latin typeface="Calibri" pitchFamily="34" charset="0"/>
              </a:rPr>
              <a:t>mengilustrasikan</a:t>
            </a:r>
            <a:r>
              <a:rPr lang="en-US" sz="2600" dirty="0">
                <a:latin typeface="Calibri" pitchFamily="34" charset="0"/>
              </a:rPr>
              <a:t> </a:t>
            </a:r>
            <a:r>
              <a:rPr lang="en-US" sz="2600" dirty="0" err="1">
                <a:latin typeface="Calibri" pitchFamily="34" charset="0"/>
              </a:rPr>
              <a:t>bagaimana</a:t>
            </a:r>
            <a:r>
              <a:rPr lang="en-US" sz="2600" dirty="0">
                <a:latin typeface="Calibri" pitchFamily="34" charset="0"/>
              </a:rPr>
              <a:t>  </a:t>
            </a:r>
            <a:r>
              <a:rPr lang="en-US" sz="2600" dirty="0" err="1">
                <a:latin typeface="Calibri" pitchFamily="34" charset="0"/>
              </a:rPr>
              <a:t>budaya</a:t>
            </a:r>
            <a:r>
              <a:rPr lang="en-US" sz="2600" dirty="0">
                <a:latin typeface="Calibri" pitchFamily="34" charset="0"/>
              </a:rPr>
              <a:t> </a:t>
            </a:r>
            <a:r>
              <a:rPr lang="en-US" sz="2600" dirty="0" err="1">
                <a:latin typeface="Calibri" pitchFamily="34" charset="0"/>
              </a:rPr>
              <a:t>politik</a:t>
            </a:r>
            <a:r>
              <a:rPr lang="en-US" sz="2600" dirty="0">
                <a:latin typeface="Calibri" pitchFamily="34" charset="0"/>
              </a:rPr>
              <a:t> </a:t>
            </a:r>
            <a:r>
              <a:rPr lang="en-US" sz="2600" dirty="0" err="1">
                <a:latin typeface="Calibri" pitchFamily="34" charset="0"/>
              </a:rPr>
              <a:t>sebagai</a:t>
            </a:r>
            <a:r>
              <a:rPr lang="en-US" sz="2600" dirty="0">
                <a:latin typeface="Calibri" pitchFamily="34" charset="0"/>
              </a:rPr>
              <a:t> </a:t>
            </a:r>
            <a:r>
              <a:rPr lang="en-US" sz="2600" dirty="0" err="1">
                <a:latin typeface="Calibri" pitchFamily="34" charset="0"/>
              </a:rPr>
              <a:t>perangkat</a:t>
            </a:r>
            <a:r>
              <a:rPr lang="en-US" sz="2600" dirty="0">
                <a:latin typeface="Calibri" pitchFamily="34" charset="0"/>
              </a:rPr>
              <a:t> </a:t>
            </a:r>
            <a:r>
              <a:rPr lang="en-US" sz="2600" dirty="0" err="1">
                <a:latin typeface="Calibri" pitchFamily="34" charset="0"/>
              </a:rPr>
              <a:t>untuk</a:t>
            </a:r>
            <a:r>
              <a:rPr lang="en-US" sz="2600" dirty="0">
                <a:latin typeface="Calibri" pitchFamily="34" charset="0"/>
              </a:rPr>
              <a:t> </a:t>
            </a:r>
            <a:r>
              <a:rPr lang="en-US" sz="2600" dirty="0" err="1">
                <a:latin typeface="Calibri" pitchFamily="34" charset="0"/>
              </a:rPr>
              <a:t>membaca</a:t>
            </a:r>
            <a:r>
              <a:rPr lang="en-US" sz="2600" dirty="0">
                <a:latin typeface="Calibri" pitchFamily="34" charset="0"/>
              </a:rPr>
              <a:t> </a:t>
            </a:r>
            <a:r>
              <a:rPr lang="en-US" sz="2600" dirty="0" err="1">
                <a:latin typeface="Calibri" pitchFamily="34" charset="0"/>
              </a:rPr>
              <a:t>masa</a:t>
            </a:r>
            <a:r>
              <a:rPr lang="en-US" sz="2600" dirty="0">
                <a:latin typeface="Calibri" pitchFamily="34" charset="0"/>
              </a:rPr>
              <a:t> </a:t>
            </a:r>
            <a:r>
              <a:rPr lang="en-US" sz="2600" dirty="0" err="1">
                <a:latin typeface="Calibri" pitchFamily="34" charset="0"/>
              </a:rPr>
              <a:t>lalu</a:t>
            </a:r>
            <a:r>
              <a:rPr lang="en-US" sz="2600" dirty="0">
                <a:latin typeface="Calibri" pitchFamily="34" charset="0"/>
              </a:rPr>
              <a:t> </a:t>
            </a:r>
            <a:r>
              <a:rPr lang="en-US" sz="2600" dirty="0" err="1">
                <a:latin typeface="Calibri" pitchFamily="34" charset="0"/>
              </a:rPr>
              <a:t>akan</a:t>
            </a:r>
            <a:r>
              <a:rPr lang="en-US" sz="2600" dirty="0">
                <a:latin typeface="Calibri" pitchFamily="34" charset="0"/>
              </a:rPr>
              <a:t> </a:t>
            </a:r>
            <a:r>
              <a:rPr lang="en-US" sz="2600" dirty="0" err="1">
                <a:latin typeface="Calibri" pitchFamily="34" charset="0"/>
              </a:rPr>
              <a:t>mempengaruhi</a:t>
            </a:r>
            <a:r>
              <a:rPr lang="en-US" sz="2600" dirty="0">
                <a:latin typeface="Calibri" pitchFamily="34" charset="0"/>
              </a:rPr>
              <a:t> </a:t>
            </a:r>
            <a:r>
              <a:rPr lang="en-US" sz="2600" dirty="0" err="1">
                <a:latin typeface="Calibri" pitchFamily="34" charset="0"/>
              </a:rPr>
              <a:t>kondisi</a:t>
            </a:r>
            <a:r>
              <a:rPr lang="en-US" sz="2600" dirty="0">
                <a:latin typeface="Calibri" pitchFamily="34" charset="0"/>
              </a:rPr>
              <a:t> </a:t>
            </a:r>
            <a:r>
              <a:rPr lang="en-US" sz="2600" dirty="0" err="1">
                <a:latin typeface="Calibri" pitchFamily="34" charset="0"/>
              </a:rPr>
              <a:t>saat</a:t>
            </a:r>
            <a:r>
              <a:rPr lang="en-US" sz="2600" dirty="0">
                <a:latin typeface="Calibri" pitchFamily="34" charset="0"/>
              </a:rPr>
              <a:t> </a:t>
            </a:r>
            <a:r>
              <a:rPr lang="en-US" sz="2600" dirty="0" err="1">
                <a:latin typeface="Calibri" pitchFamily="34" charset="0"/>
              </a:rPr>
              <a:t>ini</a:t>
            </a:r>
            <a:r>
              <a:rPr lang="en-US" sz="2600" dirty="0">
                <a:latin typeface="Calibri" pitchFamily="34" charset="0"/>
              </a:rPr>
              <a:t>. </a:t>
            </a:r>
            <a:endParaRPr lang="id-ID" sz="2600" dirty="0">
              <a:latin typeface="Calibri" pitchFamily="34" charset="0"/>
            </a:endParaRPr>
          </a:p>
          <a:p>
            <a:pPr algn="just"/>
            <a:endParaRPr lang="id-ID" sz="2000" dirty="0">
              <a:latin typeface="Calibri" pitchFamily="34" charset="0"/>
            </a:endParaRPr>
          </a:p>
        </p:txBody>
      </p:sp>
    </p:spTree>
    <p:extLst>
      <p:ext uri="{BB962C8B-B14F-4D97-AF65-F5344CB8AC3E}">
        <p14:creationId xmlns:p14="http://schemas.microsoft.com/office/powerpoint/2010/main" val="13462781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Pembaharuan</a:t>
            </a:r>
            <a:r>
              <a:rPr lang="en-US" dirty="0"/>
              <a:t> </a:t>
            </a:r>
            <a:r>
              <a:rPr lang="en-US" dirty="0" err="1"/>
              <a:t>Pendekatan</a:t>
            </a:r>
            <a:r>
              <a:rPr lang="en-US" dirty="0"/>
              <a:t> </a:t>
            </a:r>
            <a:r>
              <a:rPr lang="en-US" dirty="0" err="1"/>
              <a:t>Budaya</a:t>
            </a:r>
            <a:r>
              <a:rPr lang="en-US" dirty="0"/>
              <a:t> </a:t>
            </a:r>
            <a:r>
              <a:rPr lang="en-US" dirty="0" err="1"/>
              <a:t>Politik</a:t>
            </a:r>
            <a:r>
              <a:rPr lang="id-ID" dirty="0"/>
              <a:t>: Modal Sosial</a:t>
            </a:r>
          </a:p>
        </p:txBody>
      </p:sp>
      <p:sp>
        <p:nvSpPr>
          <p:cNvPr id="3" name="Content Placeholder 2"/>
          <p:cNvSpPr>
            <a:spLocks noGrp="1"/>
          </p:cNvSpPr>
          <p:nvPr>
            <p:ph sz="quarter" idx="1"/>
          </p:nvPr>
        </p:nvSpPr>
        <p:spPr>
          <a:xfrm>
            <a:off x="323528" y="1600200"/>
            <a:ext cx="8712968" cy="5141168"/>
          </a:xfrm>
        </p:spPr>
        <p:txBody>
          <a:bodyPr>
            <a:noAutofit/>
          </a:bodyPr>
          <a:lstStyle/>
          <a:p>
            <a:pPr algn="just"/>
            <a:r>
              <a:rPr lang="id-ID" sz="1600" dirty="0" err="1">
                <a:latin typeface="Calibri" pitchFamily="34" charset="0"/>
              </a:rPr>
              <a:t>G</a:t>
            </a:r>
            <a:r>
              <a:rPr lang="en-US" sz="1600" dirty="0" err="1" smtClean="0">
                <a:latin typeface="Calibri" pitchFamily="34" charset="0"/>
              </a:rPr>
              <a:t>agasan</a:t>
            </a:r>
            <a:r>
              <a:rPr lang="en-US" sz="1600" dirty="0" smtClean="0">
                <a:latin typeface="Calibri" pitchFamily="34" charset="0"/>
              </a:rPr>
              <a:t> </a:t>
            </a:r>
            <a:r>
              <a:rPr lang="en-US" sz="1600" dirty="0">
                <a:latin typeface="Calibri" pitchFamily="34" charset="0"/>
              </a:rPr>
              <a:t>modal </a:t>
            </a:r>
            <a:r>
              <a:rPr lang="en-US" sz="1600" dirty="0" err="1">
                <a:latin typeface="Calibri" pitchFamily="34" charset="0"/>
              </a:rPr>
              <a:t>sosial</a:t>
            </a:r>
            <a:r>
              <a:rPr lang="en-US" sz="1600" dirty="0">
                <a:latin typeface="Calibri" pitchFamily="34" charset="0"/>
              </a:rPr>
              <a:t> </a:t>
            </a:r>
            <a:r>
              <a:rPr lang="en-US" sz="1600" dirty="0" err="1" smtClean="0">
                <a:latin typeface="Calibri" pitchFamily="34" charset="0"/>
              </a:rPr>
              <a:t>melampaui</a:t>
            </a:r>
            <a:r>
              <a:rPr lang="en-US" sz="1600" dirty="0" smtClean="0">
                <a:latin typeface="Calibri" pitchFamily="34" charset="0"/>
              </a:rPr>
              <a:t> </a:t>
            </a:r>
            <a:r>
              <a:rPr lang="en-US" sz="1600" dirty="0">
                <a:latin typeface="Calibri" pitchFamily="34" charset="0"/>
              </a:rPr>
              <a:t>domain </a:t>
            </a:r>
            <a:r>
              <a:rPr lang="en-US" sz="1600" dirty="0" err="1">
                <a:latin typeface="Calibri" pitchFamily="34" charset="0"/>
              </a:rPr>
              <a:t>politik</a:t>
            </a:r>
            <a:r>
              <a:rPr lang="en-US" sz="1600" dirty="0">
                <a:latin typeface="Calibri" pitchFamily="34" charset="0"/>
              </a:rPr>
              <a:t> </a:t>
            </a:r>
            <a:r>
              <a:rPr lang="en-US" sz="1600" dirty="0" err="1">
                <a:latin typeface="Calibri" pitchFamily="34" charset="0"/>
              </a:rPr>
              <a:t>dalam</a:t>
            </a:r>
            <a:r>
              <a:rPr lang="en-US" sz="1600" dirty="0">
                <a:latin typeface="Calibri" pitchFamily="34" charset="0"/>
              </a:rPr>
              <a:t> </a:t>
            </a:r>
            <a:r>
              <a:rPr lang="en-US" sz="1600" dirty="0" err="1">
                <a:latin typeface="Calibri" pitchFamily="34" charset="0"/>
              </a:rPr>
              <a:t>gugus</a:t>
            </a:r>
            <a:r>
              <a:rPr lang="en-US" sz="1600" dirty="0">
                <a:latin typeface="Calibri" pitchFamily="34" charset="0"/>
              </a:rPr>
              <a:t> </a:t>
            </a:r>
            <a:r>
              <a:rPr lang="en-US" sz="1600" dirty="0" err="1">
                <a:latin typeface="Calibri" pitchFamily="34" charset="0"/>
              </a:rPr>
              <a:t>relasi</a:t>
            </a:r>
            <a:r>
              <a:rPr lang="en-US" sz="1600" dirty="0">
                <a:latin typeface="Calibri" pitchFamily="34" charset="0"/>
              </a:rPr>
              <a:t> </a:t>
            </a:r>
            <a:r>
              <a:rPr lang="en-US" sz="1600" dirty="0" err="1">
                <a:latin typeface="Calibri" pitchFamily="34" charset="0"/>
              </a:rPr>
              <a:t>sosial</a:t>
            </a:r>
            <a:r>
              <a:rPr lang="en-US" sz="1600" dirty="0">
                <a:latin typeface="Calibri" pitchFamily="34" charset="0"/>
              </a:rPr>
              <a:t> yang </a:t>
            </a:r>
            <a:r>
              <a:rPr lang="id-ID" sz="1600" dirty="0" smtClean="0">
                <a:latin typeface="Calibri" pitchFamily="34" charset="0"/>
              </a:rPr>
              <a:t>me</a:t>
            </a:r>
            <a:r>
              <a:rPr lang="en-US" sz="1600" dirty="0" err="1" smtClean="0">
                <a:latin typeface="Calibri" pitchFamily="34" charset="0"/>
              </a:rPr>
              <a:t>luas</a:t>
            </a:r>
            <a:r>
              <a:rPr lang="en-US" sz="1600" dirty="0">
                <a:latin typeface="Calibri" pitchFamily="34" charset="0"/>
              </a:rPr>
              <a:t>. </a:t>
            </a:r>
            <a:r>
              <a:rPr lang="id-ID" sz="1600" dirty="0">
                <a:latin typeface="Calibri" pitchFamily="34" charset="0"/>
              </a:rPr>
              <a:t>Dalam </a:t>
            </a:r>
            <a:r>
              <a:rPr lang="id-ID" sz="1600" i="1" dirty="0" smtClean="0">
                <a:latin typeface="Calibri" pitchFamily="34" charset="0"/>
              </a:rPr>
              <a:t>Bowling </a:t>
            </a:r>
            <a:r>
              <a:rPr lang="id-ID" sz="1600" i="1" dirty="0">
                <a:latin typeface="Calibri" pitchFamily="34" charset="0"/>
              </a:rPr>
              <a:t>Alone</a:t>
            </a:r>
            <a:r>
              <a:rPr lang="en-US" sz="1600" i="1" dirty="0">
                <a:latin typeface="Calibri" pitchFamily="34" charset="0"/>
              </a:rPr>
              <a:t> (1995)</a:t>
            </a:r>
            <a:r>
              <a:rPr lang="id-ID" sz="1600" dirty="0">
                <a:latin typeface="Calibri" pitchFamily="34" charset="0"/>
              </a:rPr>
              <a:t>, </a:t>
            </a:r>
            <a:r>
              <a:rPr lang="en-US" sz="1600" dirty="0">
                <a:latin typeface="Calibri" pitchFamily="34" charset="0"/>
              </a:rPr>
              <a:t>P</a:t>
            </a:r>
            <a:r>
              <a:rPr lang="id-ID" sz="1600" dirty="0">
                <a:latin typeface="Calibri" pitchFamily="34" charset="0"/>
              </a:rPr>
              <a:t>utnam </a:t>
            </a:r>
            <a:r>
              <a:rPr lang="en-US" sz="1600" dirty="0" err="1" smtClean="0">
                <a:latin typeface="Calibri" pitchFamily="34" charset="0"/>
              </a:rPr>
              <a:t>menyatakan</a:t>
            </a:r>
            <a:r>
              <a:rPr lang="id-ID" sz="1600" dirty="0" smtClean="0">
                <a:latin typeface="Calibri" pitchFamily="34" charset="0"/>
              </a:rPr>
              <a:t> modal </a:t>
            </a:r>
            <a:r>
              <a:rPr lang="id-ID" sz="1600" dirty="0">
                <a:latin typeface="Calibri" pitchFamily="34" charset="0"/>
              </a:rPr>
              <a:t>sosial </a:t>
            </a:r>
            <a:r>
              <a:rPr lang="en-US" sz="1600" dirty="0" err="1" smtClean="0">
                <a:latin typeface="Calibri" pitchFamily="34" charset="0"/>
              </a:rPr>
              <a:t>masy</a:t>
            </a:r>
            <a:r>
              <a:rPr lang="id-ID" sz="1600" dirty="0" smtClean="0">
                <a:latin typeface="Calibri" pitchFamily="34" charset="0"/>
              </a:rPr>
              <a:t>.</a:t>
            </a:r>
            <a:r>
              <a:rPr lang="en-US" sz="1600" dirty="0" smtClean="0">
                <a:latin typeface="Calibri" pitchFamily="34" charset="0"/>
              </a:rPr>
              <a:t> </a:t>
            </a:r>
            <a:r>
              <a:rPr lang="en-US" sz="1600" dirty="0">
                <a:latin typeface="Calibri" pitchFamily="34" charset="0"/>
              </a:rPr>
              <a:t>A</a:t>
            </a:r>
            <a:r>
              <a:rPr lang="id-ID" sz="1600" dirty="0">
                <a:latin typeface="Calibri" pitchFamily="34" charset="0"/>
              </a:rPr>
              <a:t>merika </a:t>
            </a:r>
            <a:r>
              <a:rPr lang="id-ID" sz="1600" dirty="0" smtClean="0">
                <a:latin typeface="Calibri" pitchFamily="34" charset="0"/>
              </a:rPr>
              <a:t>merosot jangka panjang sebagai </a:t>
            </a:r>
            <a:r>
              <a:rPr lang="en-US" sz="1600" dirty="0" err="1" smtClean="0">
                <a:latin typeface="Calibri" pitchFamily="34" charset="0"/>
              </a:rPr>
              <a:t>pengaruh</a:t>
            </a:r>
            <a:r>
              <a:rPr lang="en-US" sz="1600" dirty="0" smtClean="0">
                <a:latin typeface="Calibri" pitchFamily="34" charset="0"/>
              </a:rPr>
              <a:t> </a:t>
            </a:r>
            <a:r>
              <a:rPr lang="en-US" sz="1600" dirty="0" err="1">
                <a:latin typeface="Calibri" pitchFamily="34" charset="0"/>
              </a:rPr>
              <a:t>teknologi</a:t>
            </a:r>
            <a:r>
              <a:rPr lang="en-US" sz="1600" dirty="0">
                <a:latin typeface="Calibri" pitchFamily="34" charset="0"/>
              </a:rPr>
              <a:t> yang </a:t>
            </a:r>
            <a:r>
              <a:rPr lang="en-US" sz="1600" dirty="0" err="1">
                <a:latin typeface="Calibri" pitchFamily="34" charset="0"/>
              </a:rPr>
              <a:t>mengindividuasi</a:t>
            </a:r>
            <a:r>
              <a:rPr lang="en-US" sz="1600" dirty="0">
                <a:latin typeface="Calibri" pitchFamily="34" charset="0"/>
              </a:rPr>
              <a:t> </a:t>
            </a:r>
            <a:r>
              <a:rPr lang="en-US" sz="1600" dirty="0" err="1" smtClean="0">
                <a:latin typeface="Calibri" pitchFamily="34" charset="0"/>
              </a:rPr>
              <a:t>masyarakat</a:t>
            </a:r>
            <a:r>
              <a:rPr lang="id-ID" sz="1600" dirty="0" smtClean="0">
                <a:latin typeface="Calibri" pitchFamily="34" charset="0"/>
              </a:rPr>
              <a:t>. </a:t>
            </a:r>
            <a:r>
              <a:rPr lang="en-US" sz="1600" dirty="0">
                <a:latin typeface="Calibri" pitchFamily="34" charset="0"/>
              </a:rPr>
              <a:t>Putnam </a:t>
            </a:r>
            <a:r>
              <a:rPr lang="en-US" sz="1600" dirty="0" err="1">
                <a:latin typeface="Calibri" pitchFamily="34" charset="0"/>
              </a:rPr>
              <a:t>mencatat</a:t>
            </a:r>
            <a:r>
              <a:rPr lang="en-US" sz="1600" dirty="0">
                <a:latin typeface="Calibri" pitchFamily="34" charset="0"/>
              </a:rPr>
              <a:t> </a:t>
            </a:r>
            <a:r>
              <a:rPr lang="en-US" sz="1600" dirty="0" err="1">
                <a:latin typeface="Calibri" pitchFamily="34" charset="0"/>
              </a:rPr>
              <a:t>menurunnya</a:t>
            </a:r>
            <a:r>
              <a:rPr lang="en-US" sz="1600" dirty="0">
                <a:latin typeface="Calibri" pitchFamily="34" charset="0"/>
              </a:rPr>
              <a:t> </a:t>
            </a:r>
            <a:r>
              <a:rPr lang="en-US" sz="1600" dirty="0" err="1">
                <a:latin typeface="Calibri" pitchFamily="34" charset="0"/>
              </a:rPr>
              <a:t>jumlah</a:t>
            </a:r>
            <a:r>
              <a:rPr lang="en-US" sz="1600" dirty="0">
                <a:latin typeface="Calibri" pitchFamily="34" charset="0"/>
              </a:rPr>
              <a:t> </a:t>
            </a:r>
            <a:r>
              <a:rPr lang="en-US" sz="1600" dirty="0" err="1">
                <a:latin typeface="Calibri" pitchFamily="34" charset="0"/>
              </a:rPr>
              <a:t>keanggotaan</a:t>
            </a:r>
            <a:r>
              <a:rPr lang="en-US" sz="1600" dirty="0">
                <a:latin typeface="Calibri" pitchFamily="34" charset="0"/>
              </a:rPr>
              <a:t> </a:t>
            </a:r>
            <a:r>
              <a:rPr lang="en-US" sz="1600" dirty="0" err="1">
                <a:latin typeface="Calibri" pitchFamily="34" charset="0"/>
              </a:rPr>
              <a:t>organisasi</a:t>
            </a:r>
            <a:r>
              <a:rPr lang="en-US" sz="1600" dirty="0">
                <a:latin typeface="Calibri" pitchFamily="34" charset="0"/>
              </a:rPr>
              <a:t> </a:t>
            </a:r>
            <a:r>
              <a:rPr lang="en-US" sz="1600" dirty="0" err="1">
                <a:latin typeface="Calibri" pitchFamily="34" charset="0"/>
              </a:rPr>
              <a:t>pada</a:t>
            </a:r>
            <a:r>
              <a:rPr lang="en-US" sz="1600" dirty="0">
                <a:latin typeface="Calibri" pitchFamily="34" charset="0"/>
              </a:rPr>
              <a:t> </a:t>
            </a:r>
            <a:r>
              <a:rPr lang="en-US" sz="1600" dirty="0" err="1">
                <a:latin typeface="Calibri" pitchFamily="34" charset="0"/>
              </a:rPr>
              <a:t>banyak</a:t>
            </a:r>
            <a:r>
              <a:rPr lang="en-US" sz="1600" dirty="0">
                <a:latin typeface="Calibri" pitchFamily="34" charset="0"/>
              </a:rPr>
              <a:t> </a:t>
            </a:r>
            <a:r>
              <a:rPr lang="en-US" sz="1600" dirty="0" err="1">
                <a:latin typeface="Calibri" pitchFamily="34" charset="0"/>
              </a:rPr>
              <a:t>organisasi</a:t>
            </a:r>
            <a:r>
              <a:rPr lang="en-US" sz="1600" dirty="0">
                <a:latin typeface="Calibri" pitchFamily="34" charset="0"/>
              </a:rPr>
              <a:t> </a:t>
            </a:r>
            <a:r>
              <a:rPr lang="en-US" sz="1600" dirty="0" err="1">
                <a:latin typeface="Calibri" pitchFamily="34" charset="0"/>
              </a:rPr>
              <a:t>kemasyarakatan</a:t>
            </a:r>
            <a:r>
              <a:rPr lang="en-US" sz="1600" dirty="0">
                <a:latin typeface="Calibri" pitchFamily="34" charset="0"/>
              </a:rPr>
              <a:t> di </a:t>
            </a:r>
            <a:r>
              <a:rPr lang="en-US" sz="1600" dirty="0" err="1">
                <a:latin typeface="Calibri" pitchFamily="34" charset="0"/>
              </a:rPr>
              <a:t>Amerika</a:t>
            </a:r>
            <a:r>
              <a:rPr lang="en-US" sz="1600" dirty="0">
                <a:latin typeface="Calibri" pitchFamily="34" charset="0"/>
              </a:rPr>
              <a:t> </a:t>
            </a:r>
            <a:r>
              <a:rPr lang="en-US" sz="1600" dirty="0" err="1">
                <a:latin typeface="Calibri" pitchFamily="34" charset="0"/>
              </a:rPr>
              <a:t>dan</a:t>
            </a:r>
            <a:r>
              <a:rPr lang="en-US" sz="1600" dirty="0">
                <a:latin typeface="Calibri" pitchFamily="34" charset="0"/>
              </a:rPr>
              <a:t> </a:t>
            </a:r>
            <a:r>
              <a:rPr lang="en-US" sz="1600" dirty="0" err="1">
                <a:latin typeface="Calibri" pitchFamily="34" charset="0"/>
              </a:rPr>
              <a:t>menunjuk</a:t>
            </a:r>
            <a:r>
              <a:rPr lang="en-US" sz="1600" dirty="0">
                <a:latin typeface="Calibri" pitchFamily="34" charset="0"/>
              </a:rPr>
              <a:t> </a:t>
            </a:r>
            <a:r>
              <a:rPr lang="en-US" sz="1600" dirty="0" err="1">
                <a:latin typeface="Calibri" pitchFamily="34" charset="0"/>
              </a:rPr>
              <a:t>bahwa</a:t>
            </a:r>
            <a:r>
              <a:rPr lang="en-US" sz="1600" dirty="0">
                <a:latin typeface="Calibri" pitchFamily="34" charset="0"/>
              </a:rPr>
              <a:t> </a:t>
            </a:r>
            <a:r>
              <a:rPr lang="en-US" sz="1600" dirty="0" err="1">
                <a:latin typeface="Calibri" pitchFamily="34" charset="0"/>
              </a:rPr>
              <a:t>tindakan</a:t>
            </a:r>
            <a:r>
              <a:rPr lang="en-US" sz="1600" dirty="0">
                <a:latin typeface="Calibri" pitchFamily="34" charset="0"/>
              </a:rPr>
              <a:t> </a:t>
            </a:r>
            <a:r>
              <a:rPr lang="en-US" sz="1600" dirty="0" err="1">
                <a:latin typeface="Calibri" pitchFamily="34" charset="0"/>
              </a:rPr>
              <a:t>anggota</a:t>
            </a:r>
            <a:r>
              <a:rPr lang="en-US" sz="1600" dirty="0">
                <a:latin typeface="Calibri" pitchFamily="34" charset="0"/>
              </a:rPr>
              <a:t> yang </a:t>
            </a:r>
            <a:r>
              <a:rPr lang="en-US" sz="1600" dirty="0" err="1">
                <a:latin typeface="Calibri" pitchFamily="34" charset="0"/>
              </a:rPr>
              <a:t>aktif</a:t>
            </a:r>
            <a:r>
              <a:rPr lang="en-US" sz="1600" dirty="0">
                <a:latin typeface="Calibri" pitchFamily="34" charset="0"/>
              </a:rPr>
              <a:t> </a:t>
            </a:r>
            <a:r>
              <a:rPr lang="en-US" sz="1600" dirty="0" err="1">
                <a:latin typeface="Calibri" pitchFamily="34" charset="0"/>
              </a:rPr>
              <a:t>tidak</a:t>
            </a:r>
            <a:r>
              <a:rPr lang="en-US" sz="1600" dirty="0">
                <a:latin typeface="Calibri" pitchFamily="34" charset="0"/>
              </a:rPr>
              <a:t> </a:t>
            </a:r>
            <a:r>
              <a:rPr lang="en-US" sz="1600" dirty="0" err="1">
                <a:latin typeface="Calibri" pitchFamily="34" charset="0"/>
              </a:rPr>
              <a:t>ditularkan</a:t>
            </a:r>
            <a:r>
              <a:rPr lang="en-US" sz="1600" dirty="0">
                <a:latin typeface="Calibri" pitchFamily="34" charset="0"/>
              </a:rPr>
              <a:t> </a:t>
            </a:r>
            <a:r>
              <a:rPr lang="en-US" sz="1600" dirty="0" err="1">
                <a:latin typeface="Calibri" pitchFamily="34" charset="0"/>
              </a:rPr>
              <a:t>pada</a:t>
            </a:r>
            <a:r>
              <a:rPr lang="en-US" sz="1600" dirty="0">
                <a:latin typeface="Calibri" pitchFamily="34" charset="0"/>
              </a:rPr>
              <a:t> yang lain. </a:t>
            </a:r>
            <a:r>
              <a:rPr lang="en-US" sz="1600" dirty="0" smtClean="0">
                <a:latin typeface="Calibri" pitchFamily="34" charset="0"/>
              </a:rPr>
              <a:t>Hal </a:t>
            </a:r>
            <a:r>
              <a:rPr lang="en-US" sz="1600" dirty="0" err="1">
                <a:latin typeface="Calibri" pitchFamily="34" charset="0"/>
              </a:rPr>
              <a:t>ini</a:t>
            </a:r>
            <a:r>
              <a:rPr lang="en-US" sz="1600" dirty="0">
                <a:latin typeface="Calibri" pitchFamily="34" charset="0"/>
              </a:rPr>
              <a:t> </a:t>
            </a:r>
            <a:r>
              <a:rPr lang="en-US" sz="1600" dirty="0" err="1">
                <a:latin typeface="Calibri" pitchFamily="34" charset="0"/>
              </a:rPr>
              <a:t>menjadi</a:t>
            </a:r>
            <a:r>
              <a:rPr lang="en-US" sz="1600" dirty="0">
                <a:latin typeface="Calibri" pitchFamily="34" charset="0"/>
              </a:rPr>
              <a:t> </a:t>
            </a:r>
            <a:r>
              <a:rPr lang="en-US" sz="1600" dirty="0" err="1">
                <a:latin typeface="Calibri" pitchFamily="34" charset="0"/>
              </a:rPr>
              <a:t>problematik</a:t>
            </a:r>
            <a:r>
              <a:rPr lang="en-US" sz="1600" dirty="0">
                <a:latin typeface="Calibri" pitchFamily="34" charset="0"/>
              </a:rPr>
              <a:t> </a:t>
            </a:r>
            <a:r>
              <a:rPr lang="en-US" sz="1600" dirty="0" err="1">
                <a:latin typeface="Calibri" pitchFamily="34" charset="0"/>
              </a:rPr>
              <a:t>bagi</a:t>
            </a:r>
            <a:r>
              <a:rPr lang="en-US" sz="1600" dirty="0">
                <a:latin typeface="Calibri" pitchFamily="34" charset="0"/>
              </a:rPr>
              <a:t> </a:t>
            </a:r>
            <a:r>
              <a:rPr lang="en-US" sz="1600" dirty="0" err="1">
                <a:latin typeface="Calibri" pitchFamily="34" charset="0"/>
              </a:rPr>
              <a:t>kestabilan</a:t>
            </a:r>
            <a:r>
              <a:rPr lang="en-US" sz="1600" dirty="0">
                <a:latin typeface="Calibri" pitchFamily="34" charset="0"/>
              </a:rPr>
              <a:t> </a:t>
            </a:r>
            <a:r>
              <a:rPr lang="en-US" sz="1600" dirty="0" err="1">
                <a:latin typeface="Calibri" pitchFamily="34" charset="0"/>
              </a:rPr>
              <a:t>demokrasi</a:t>
            </a:r>
            <a:r>
              <a:rPr lang="en-US" sz="1600" dirty="0">
                <a:latin typeface="Calibri" pitchFamily="34" charset="0"/>
              </a:rPr>
              <a:t>. </a:t>
            </a:r>
            <a:r>
              <a:rPr lang="en-US" sz="1600" dirty="0" err="1">
                <a:latin typeface="Calibri" pitchFamily="34" charset="0"/>
              </a:rPr>
              <a:t>Sebuah</a:t>
            </a:r>
            <a:r>
              <a:rPr lang="en-US" sz="1600" dirty="0">
                <a:latin typeface="Calibri" pitchFamily="34" charset="0"/>
              </a:rPr>
              <a:t> </a:t>
            </a:r>
            <a:r>
              <a:rPr lang="en-US" sz="1600" dirty="0" err="1">
                <a:latin typeface="Calibri" pitchFamily="34" charset="0"/>
              </a:rPr>
              <a:t>metafor</a:t>
            </a:r>
            <a:r>
              <a:rPr lang="en-US" sz="1600" dirty="0">
                <a:latin typeface="Calibri" pitchFamily="34" charset="0"/>
              </a:rPr>
              <a:t> </a:t>
            </a:r>
            <a:r>
              <a:rPr lang="en-US" sz="1600" dirty="0" err="1">
                <a:latin typeface="Calibri" pitchFamily="34" charset="0"/>
              </a:rPr>
              <a:t>diajukan</a:t>
            </a:r>
            <a:r>
              <a:rPr lang="en-US" sz="1600" dirty="0">
                <a:latin typeface="Calibri" pitchFamily="34" charset="0"/>
              </a:rPr>
              <a:t> </a:t>
            </a:r>
            <a:r>
              <a:rPr lang="en-US" sz="1600" dirty="0" err="1">
                <a:latin typeface="Calibri" pitchFamily="34" charset="0"/>
              </a:rPr>
              <a:t>oleh</a:t>
            </a:r>
            <a:r>
              <a:rPr lang="en-US" sz="1600" dirty="0">
                <a:latin typeface="Calibri" pitchFamily="34" charset="0"/>
              </a:rPr>
              <a:t> Putnam yang </a:t>
            </a:r>
            <a:r>
              <a:rPr lang="en-US" sz="1600" dirty="0" err="1">
                <a:latin typeface="Calibri" pitchFamily="34" charset="0"/>
              </a:rPr>
              <a:t>menggambarkan</a:t>
            </a:r>
            <a:r>
              <a:rPr lang="en-US" sz="1600" dirty="0">
                <a:latin typeface="Calibri" pitchFamily="34" charset="0"/>
              </a:rPr>
              <a:t> </a:t>
            </a:r>
            <a:r>
              <a:rPr lang="en-US" sz="1600" dirty="0" err="1">
                <a:latin typeface="Calibri" pitchFamily="34" charset="0"/>
              </a:rPr>
              <a:t>merosotnya</a:t>
            </a:r>
            <a:r>
              <a:rPr lang="en-US" sz="1600" dirty="0">
                <a:latin typeface="Calibri" pitchFamily="34" charset="0"/>
              </a:rPr>
              <a:t> </a:t>
            </a:r>
            <a:r>
              <a:rPr lang="en-US" sz="1600" dirty="0" err="1">
                <a:latin typeface="Calibri" pitchFamily="34" charset="0"/>
              </a:rPr>
              <a:t>keanggotaan</a:t>
            </a:r>
            <a:r>
              <a:rPr lang="en-US" sz="1600" dirty="0">
                <a:latin typeface="Calibri" pitchFamily="34" charset="0"/>
              </a:rPr>
              <a:t> orang </a:t>
            </a:r>
            <a:r>
              <a:rPr lang="en-US" sz="1600" dirty="0" err="1">
                <a:latin typeface="Calibri" pitchFamily="34" charset="0"/>
              </a:rPr>
              <a:t>Amerika</a:t>
            </a:r>
            <a:r>
              <a:rPr lang="en-US" sz="1600" dirty="0">
                <a:latin typeface="Calibri" pitchFamily="34" charset="0"/>
              </a:rPr>
              <a:t> </a:t>
            </a:r>
            <a:r>
              <a:rPr lang="en-US" sz="1600" dirty="0" err="1">
                <a:latin typeface="Calibri" pitchFamily="34" charset="0"/>
              </a:rPr>
              <a:t>dalam</a:t>
            </a:r>
            <a:r>
              <a:rPr lang="en-US" sz="1600" dirty="0">
                <a:latin typeface="Calibri" pitchFamily="34" charset="0"/>
              </a:rPr>
              <a:t> </a:t>
            </a:r>
            <a:r>
              <a:rPr lang="en-US" sz="1600" dirty="0" err="1">
                <a:latin typeface="Calibri" pitchFamily="34" charset="0"/>
              </a:rPr>
              <a:t>organisasi</a:t>
            </a:r>
            <a:r>
              <a:rPr lang="en-US" sz="1600" dirty="0">
                <a:latin typeface="Calibri" pitchFamily="34" charset="0"/>
              </a:rPr>
              <a:t> </a:t>
            </a:r>
            <a:r>
              <a:rPr lang="en-US" sz="1600" dirty="0" err="1">
                <a:latin typeface="Calibri" pitchFamily="34" charset="0"/>
              </a:rPr>
              <a:t>sosial</a:t>
            </a:r>
            <a:r>
              <a:rPr lang="en-US" sz="1600" dirty="0">
                <a:latin typeface="Calibri" pitchFamily="34" charset="0"/>
              </a:rPr>
              <a:t>, </a:t>
            </a:r>
            <a:r>
              <a:rPr lang="en-US" sz="1600" dirty="0" err="1">
                <a:latin typeface="Calibri" pitchFamily="34" charset="0"/>
              </a:rPr>
              <a:t>digambarkanya</a:t>
            </a:r>
            <a:r>
              <a:rPr lang="en-US" sz="1600" dirty="0">
                <a:latin typeface="Calibri" pitchFamily="34" charset="0"/>
              </a:rPr>
              <a:t> </a:t>
            </a:r>
            <a:r>
              <a:rPr lang="en-US" sz="1600" dirty="0" err="1">
                <a:latin typeface="Calibri" pitchFamily="34" charset="0"/>
              </a:rPr>
              <a:t>dalam</a:t>
            </a:r>
            <a:r>
              <a:rPr lang="en-US" sz="1600" dirty="0">
                <a:latin typeface="Calibri" pitchFamily="34" charset="0"/>
              </a:rPr>
              <a:t> </a:t>
            </a:r>
            <a:r>
              <a:rPr lang="en-US" sz="1600" dirty="0" err="1">
                <a:latin typeface="Calibri" pitchFamily="34" charset="0"/>
              </a:rPr>
              <a:t>aktivitas</a:t>
            </a:r>
            <a:r>
              <a:rPr lang="en-US" sz="1600" dirty="0">
                <a:latin typeface="Calibri" pitchFamily="34" charset="0"/>
              </a:rPr>
              <a:t> </a:t>
            </a:r>
            <a:r>
              <a:rPr lang="en-US" sz="1600" i="1" dirty="0">
                <a:latin typeface="Calibri" pitchFamily="34" charset="0"/>
              </a:rPr>
              <a:t>bowling</a:t>
            </a:r>
            <a:r>
              <a:rPr lang="en-US" sz="1600" dirty="0">
                <a:latin typeface="Calibri" pitchFamily="34" charset="0"/>
              </a:rPr>
              <a:t>. </a:t>
            </a:r>
            <a:r>
              <a:rPr lang="en-US" sz="1600" dirty="0" err="1">
                <a:latin typeface="Calibri" pitchFamily="34" charset="0"/>
              </a:rPr>
              <a:t>Meskipun</a:t>
            </a:r>
            <a:r>
              <a:rPr lang="en-US" sz="1600" dirty="0">
                <a:latin typeface="Calibri" pitchFamily="34" charset="0"/>
              </a:rPr>
              <a:t> </a:t>
            </a:r>
            <a:r>
              <a:rPr lang="en-US" sz="1600" dirty="0" err="1">
                <a:latin typeface="Calibri" pitchFamily="34" charset="0"/>
              </a:rPr>
              <a:t>jumlah</a:t>
            </a:r>
            <a:r>
              <a:rPr lang="en-US" sz="1600" dirty="0">
                <a:latin typeface="Calibri" pitchFamily="34" charset="0"/>
              </a:rPr>
              <a:t> orang yang </a:t>
            </a:r>
            <a:r>
              <a:rPr lang="en-US" sz="1600" dirty="0" err="1">
                <a:latin typeface="Calibri" pitchFamily="34" charset="0"/>
              </a:rPr>
              <a:t>gemar</a:t>
            </a:r>
            <a:r>
              <a:rPr lang="en-US" sz="1600" dirty="0">
                <a:latin typeface="Calibri" pitchFamily="34" charset="0"/>
              </a:rPr>
              <a:t> </a:t>
            </a:r>
            <a:r>
              <a:rPr lang="en-US" sz="1600" dirty="0" err="1">
                <a:latin typeface="Calibri" pitchFamily="34" charset="0"/>
              </a:rPr>
              <a:t>melakukan</a:t>
            </a:r>
            <a:r>
              <a:rPr lang="en-US" sz="1600" dirty="0">
                <a:latin typeface="Calibri" pitchFamily="34" charset="0"/>
              </a:rPr>
              <a:t> </a:t>
            </a:r>
            <a:r>
              <a:rPr lang="en-US" sz="1600" i="1" dirty="0">
                <a:latin typeface="Calibri" pitchFamily="34" charset="0"/>
              </a:rPr>
              <a:t>bowling </a:t>
            </a:r>
            <a:r>
              <a:rPr lang="en-US" sz="1600" dirty="0" err="1">
                <a:latin typeface="Calibri" pitchFamily="34" charset="0"/>
              </a:rPr>
              <a:t>meningkat</a:t>
            </a:r>
            <a:r>
              <a:rPr lang="en-US" sz="1600" dirty="0">
                <a:latin typeface="Calibri" pitchFamily="34" charset="0"/>
              </a:rPr>
              <a:t> </a:t>
            </a:r>
            <a:r>
              <a:rPr lang="en-US" sz="1600" dirty="0" err="1">
                <a:latin typeface="Calibri" pitchFamily="34" charset="0"/>
              </a:rPr>
              <a:t>pesat</a:t>
            </a:r>
            <a:r>
              <a:rPr lang="en-US" sz="1600" dirty="0">
                <a:latin typeface="Calibri" pitchFamily="34" charset="0"/>
              </a:rPr>
              <a:t> </a:t>
            </a:r>
            <a:r>
              <a:rPr lang="en-US" sz="1600" dirty="0" err="1">
                <a:latin typeface="Calibri" pitchFamily="34" charset="0"/>
              </a:rPr>
              <a:t>selama</a:t>
            </a:r>
            <a:r>
              <a:rPr lang="en-US" sz="1600" dirty="0">
                <a:latin typeface="Calibri" pitchFamily="34" charset="0"/>
              </a:rPr>
              <a:t> </a:t>
            </a:r>
            <a:r>
              <a:rPr lang="en-US" sz="1600" dirty="0" err="1">
                <a:latin typeface="Calibri" pitchFamily="34" charset="0"/>
              </a:rPr>
              <a:t>kurun</a:t>
            </a:r>
            <a:r>
              <a:rPr lang="en-US" sz="1600" dirty="0">
                <a:latin typeface="Calibri" pitchFamily="34" charset="0"/>
              </a:rPr>
              <a:t> </a:t>
            </a:r>
            <a:r>
              <a:rPr lang="en-US" sz="1600" dirty="0" err="1">
                <a:latin typeface="Calibri" pitchFamily="34" charset="0"/>
              </a:rPr>
              <a:t>waktu</a:t>
            </a:r>
            <a:r>
              <a:rPr lang="en-US" sz="1600" dirty="0">
                <a:latin typeface="Calibri" pitchFamily="34" charset="0"/>
              </a:rPr>
              <a:t> 20 </a:t>
            </a:r>
            <a:r>
              <a:rPr lang="en-US" sz="1600" dirty="0" err="1">
                <a:latin typeface="Calibri" pitchFamily="34" charset="0"/>
              </a:rPr>
              <a:t>tahun</a:t>
            </a:r>
            <a:r>
              <a:rPr lang="en-US" sz="1600" dirty="0">
                <a:latin typeface="Calibri" pitchFamily="34" charset="0"/>
              </a:rPr>
              <a:t> </a:t>
            </a:r>
            <a:r>
              <a:rPr lang="en-US" sz="1600" dirty="0" err="1">
                <a:latin typeface="Calibri" pitchFamily="34" charset="0"/>
              </a:rPr>
              <a:t>terakhir</a:t>
            </a:r>
            <a:r>
              <a:rPr lang="en-US" sz="1600" dirty="0">
                <a:latin typeface="Calibri" pitchFamily="34" charset="0"/>
              </a:rPr>
              <a:t>, </a:t>
            </a:r>
            <a:r>
              <a:rPr lang="en-US" sz="1600" dirty="0" err="1">
                <a:latin typeface="Calibri" pitchFamily="34" charset="0"/>
              </a:rPr>
              <a:t>namun</a:t>
            </a:r>
            <a:r>
              <a:rPr lang="en-US" sz="1600" dirty="0">
                <a:latin typeface="Calibri" pitchFamily="34" charset="0"/>
              </a:rPr>
              <a:t> </a:t>
            </a:r>
            <a:r>
              <a:rPr lang="en-US" sz="1600" dirty="0" err="1">
                <a:latin typeface="Calibri" pitchFamily="34" charset="0"/>
              </a:rPr>
              <a:t>jumlah</a:t>
            </a:r>
            <a:r>
              <a:rPr lang="en-US" sz="1600" dirty="0">
                <a:latin typeface="Calibri" pitchFamily="34" charset="0"/>
              </a:rPr>
              <a:t> orang yang </a:t>
            </a:r>
            <a:r>
              <a:rPr lang="en-US" sz="1600" dirty="0" err="1">
                <a:latin typeface="Calibri" pitchFamily="34" charset="0"/>
              </a:rPr>
              <a:t>tergabung</a:t>
            </a:r>
            <a:r>
              <a:rPr lang="en-US" sz="1600" dirty="0">
                <a:latin typeface="Calibri" pitchFamily="34" charset="0"/>
              </a:rPr>
              <a:t> </a:t>
            </a:r>
            <a:r>
              <a:rPr lang="en-US" sz="1600" dirty="0" err="1">
                <a:latin typeface="Calibri" pitchFamily="34" charset="0"/>
              </a:rPr>
              <a:t>dalam</a:t>
            </a:r>
            <a:r>
              <a:rPr lang="en-US" sz="1600" dirty="0">
                <a:latin typeface="Calibri" pitchFamily="34" charset="0"/>
              </a:rPr>
              <a:t> </a:t>
            </a:r>
            <a:r>
              <a:rPr lang="en-US" sz="1600" dirty="0" err="1">
                <a:latin typeface="Calibri" pitchFamily="34" charset="0"/>
              </a:rPr>
              <a:t>perkumpulan</a:t>
            </a:r>
            <a:r>
              <a:rPr lang="en-US" sz="1600" dirty="0">
                <a:latin typeface="Calibri" pitchFamily="34" charset="0"/>
              </a:rPr>
              <a:t> </a:t>
            </a:r>
            <a:r>
              <a:rPr lang="en-US" sz="1600" i="1" dirty="0">
                <a:latin typeface="Calibri" pitchFamily="34" charset="0"/>
              </a:rPr>
              <a:t>bowling</a:t>
            </a:r>
            <a:r>
              <a:rPr lang="en-US" sz="1600" dirty="0">
                <a:latin typeface="Calibri" pitchFamily="34" charset="0"/>
              </a:rPr>
              <a:t> </a:t>
            </a:r>
            <a:r>
              <a:rPr lang="en-US" sz="1600" dirty="0" err="1">
                <a:latin typeface="Calibri" pitchFamily="34" charset="0"/>
              </a:rPr>
              <a:t>menurun</a:t>
            </a:r>
            <a:r>
              <a:rPr lang="en-US" sz="1600" dirty="0" smtClean="0">
                <a:latin typeface="Calibri" pitchFamily="34" charset="0"/>
              </a:rPr>
              <a:t>.</a:t>
            </a:r>
            <a:r>
              <a:rPr lang="id-ID" sz="1600" dirty="0" smtClean="0">
                <a:latin typeface="Calibri" pitchFamily="34" charset="0"/>
              </a:rPr>
              <a:t> </a:t>
            </a:r>
            <a:endParaRPr lang="en-US" sz="1600" dirty="0" smtClean="0">
              <a:latin typeface="Calibri" pitchFamily="34" charset="0"/>
            </a:endParaRPr>
          </a:p>
          <a:p>
            <a:pPr algn="just"/>
            <a:r>
              <a:rPr lang="id-ID" sz="1600" dirty="0" smtClean="0"/>
              <a:t>KRITIK: </a:t>
            </a:r>
            <a:r>
              <a:rPr lang="en-US" sz="1600" dirty="0" err="1" smtClean="0"/>
              <a:t>temuan</a:t>
            </a:r>
            <a:r>
              <a:rPr lang="en-US" sz="1600" dirty="0" smtClean="0"/>
              <a:t> </a:t>
            </a:r>
            <a:r>
              <a:rPr lang="en-US" sz="1600" dirty="0" err="1" smtClean="0"/>
              <a:t>menurunnya</a:t>
            </a:r>
            <a:r>
              <a:rPr lang="en-US" sz="1600" dirty="0" smtClean="0"/>
              <a:t> </a:t>
            </a:r>
            <a:r>
              <a:rPr lang="en-US" sz="1600" dirty="0" err="1"/>
              <a:t>kepercayaan</a:t>
            </a:r>
            <a:r>
              <a:rPr lang="en-US" sz="1600" dirty="0"/>
              <a:t> </a:t>
            </a:r>
            <a:r>
              <a:rPr lang="en-US" sz="1600" dirty="0" err="1"/>
              <a:t>sosial</a:t>
            </a:r>
            <a:r>
              <a:rPr lang="en-US" sz="1600" dirty="0"/>
              <a:t> di </a:t>
            </a:r>
            <a:r>
              <a:rPr lang="en-US" sz="1600" dirty="0" err="1"/>
              <a:t>Amerika</a:t>
            </a:r>
            <a:r>
              <a:rPr lang="en-US" sz="1600" dirty="0"/>
              <a:t> </a:t>
            </a:r>
            <a:r>
              <a:rPr lang="en-US" sz="1600" dirty="0" err="1"/>
              <a:t>tersebut</a:t>
            </a:r>
            <a:r>
              <a:rPr lang="en-US" sz="1600" dirty="0"/>
              <a:t> </a:t>
            </a:r>
            <a:r>
              <a:rPr lang="en-US" sz="1600" dirty="0" err="1"/>
              <a:t>tidak</a:t>
            </a:r>
            <a:r>
              <a:rPr lang="en-US" sz="1600" dirty="0"/>
              <a:t> </a:t>
            </a:r>
            <a:r>
              <a:rPr lang="en-US" sz="1600" dirty="0" err="1"/>
              <a:t>terjadi</a:t>
            </a:r>
            <a:r>
              <a:rPr lang="en-US" sz="1600" dirty="0"/>
              <a:t> di </a:t>
            </a:r>
            <a:r>
              <a:rPr lang="en-US" sz="1600" dirty="0" err="1"/>
              <a:t>sejumlah</a:t>
            </a:r>
            <a:r>
              <a:rPr lang="en-US" sz="1600" dirty="0"/>
              <a:t> </a:t>
            </a:r>
            <a:r>
              <a:rPr lang="en-US" sz="1600" dirty="0" err="1"/>
              <a:t>negara</a:t>
            </a:r>
            <a:r>
              <a:rPr lang="en-US" sz="1600" dirty="0"/>
              <a:t> </a:t>
            </a:r>
            <a:r>
              <a:rPr lang="en-US" sz="1600" dirty="0" err="1"/>
              <a:t>demokrasi</a:t>
            </a:r>
            <a:r>
              <a:rPr lang="en-US" sz="1600" dirty="0"/>
              <a:t> </a:t>
            </a:r>
            <a:r>
              <a:rPr lang="en-US" sz="1600" dirty="0" err="1"/>
              <a:t>lainnya</a:t>
            </a:r>
            <a:r>
              <a:rPr lang="en-US" sz="1600" dirty="0"/>
              <a:t>. </a:t>
            </a:r>
            <a:r>
              <a:rPr lang="en-US" sz="1600" dirty="0" err="1"/>
              <a:t>Studi</a:t>
            </a:r>
            <a:r>
              <a:rPr lang="en-US" sz="1600" dirty="0"/>
              <a:t> Newton (1999: 175) di </a:t>
            </a:r>
            <a:r>
              <a:rPr lang="en-US" sz="1600" dirty="0" err="1" smtClean="0"/>
              <a:t>Uni</a:t>
            </a:r>
            <a:r>
              <a:rPr lang="en-US" sz="1600" dirty="0" smtClean="0"/>
              <a:t> </a:t>
            </a:r>
            <a:r>
              <a:rPr lang="en-US" sz="1600" dirty="0" err="1"/>
              <a:t>Eropa</a:t>
            </a:r>
            <a:r>
              <a:rPr lang="en-US" sz="1600" dirty="0"/>
              <a:t> </a:t>
            </a:r>
            <a:r>
              <a:rPr lang="en-US" sz="1600" dirty="0" err="1"/>
              <a:t>menunjukkan</a:t>
            </a:r>
            <a:r>
              <a:rPr lang="en-US" sz="1600" dirty="0"/>
              <a:t> </a:t>
            </a:r>
            <a:r>
              <a:rPr lang="en-US" sz="1600" dirty="0" err="1" smtClean="0"/>
              <a:t>tidak</a:t>
            </a:r>
            <a:r>
              <a:rPr lang="en-US" sz="1600" dirty="0" smtClean="0"/>
              <a:t> </a:t>
            </a:r>
            <a:r>
              <a:rPr lang="en-US" sz="1600" dirty="0" err="1"/>
              <a:t>ada</a:t>
            </a:r>
            <a:r>
              <a:rPr lang="en-US" sz="1600" dirty="0"/>
              <a:t> </a:t>
            </a:r>
            <a:r>
              <a:rPr lang="en-US" sz="1600" dirty="0" err="1"/>
              <a:t>bukti</a:t>
            </a:r>
            <a:r>
              <a:rPr lang="en-US" sz="1600" dirty="0"/>
              <a:t> </a:t>
            </a:r>
            <a:r>
              <a:rPr lang="en-US" sz="1600" dirty="0" err="1" smtClean="0"/>
              <a:t>terjadi</a:t>
            </a:r>
            <a:r>
              <a:rPr lang="en-US" sz="1600" dirty="0" smtClean="0"/>
              <a:t> </a:t>
            </a:r>
            <a:r>
              <a:rPr lang="en-US" sz="1600" dirty="0" err="1"/>
              <a:t>penurunan</a:t>
            </a:r>
            <a:r>
              <a:rPr lang="en-US" sz="1600" dirty="0"/>
              <a:t> </a:t>
            </a:r>
            <a:r>
              <a:rPr lang="en-US" sz="1600" dirty="0" err="1"/>
              <a:t>kepercayaan</a:t>
            </a:r>
            <a:r>
              <a:rPr lang="en-US" sz="1600" dirty="0"/>
              <a:t>. </a:t>
            </a:r>
            <a:r>
              <a:rPr lang="en-US" sz="1600" dirty="0" err="1"/>
              <a:t>Sebaliknya</a:t>
            </a:r>
            <a:r>
              <a:rPr lang="en-US" sz="1600" dirty="0"/>
              <a:t>, 9 </a:t>
            </a:r>
            <a:r>
              <a:rPr lang="en-US" sz="1600" dirty="0" err="1"/>
              <a:t>dari</a:t>
            </a:r>
            <a:r>
              <a:rPr lang="en-US" sz="1600" dirty="0"/>
              <a:t> 12 </a:t>
            </a:r>
            <a:r>
              <a:rPr lang="en-US" sz="1600" dirty="0" err="1"/>
              <a:t>negara</a:t>
            </a:r>
            <a:r>
              <a:rPr lang="en-US" sz="1600" dirty="0"/>
              <a:t> </a:t>
            </a:r>
            <a:r>
              <a:rPr lang="en-US" sz="1600" dirty="0" err="1"/>
              <a:t>anggota</a:t>
            </a:r>
            <a:r>
              <a:rPr lang="en-US" sz="1600" dirty="0"/>
              <a:t> </a:t>
            </a:r>
            <a:r>
              <a:rPr lang="en-US" sz="1600" dirty="0" err="1"/>
              <a:t>Uni</a:t>
            </a:r>
            <a:r>
              <a:rPr lang="en-US" sz="1600" dirty="0"/>
              <a:t> </a:t>
            </a:r>
            <a:r>
              <a:rPr lang="en-US" sz="1600" dirty="0" err="1"/>
              <a:t>Eropa</a:t>
            </a:r>
            <a:r>
              <a:rPr lang="en-US" sz="1600" dirty="0"/>
              <a:t> </a:t>
            </a:r>
            <a:r>
              <a:rPr lang="en-US" sz="1600" dirty="0" err="1"/>
              <a:t>menunjukkan</a:t>
            </a:r>
            <a:r>
              <a:rPr lang="en-US" sz="1600" dirty="0"/>
              <a:t> </a:t>
            </a:r>
            <a:r>
              <a:rPr lang="en-US" sz="1600" dirty="0" err="1"/>
              <a:t>tingginya</a:t>
            </a:r>
            <a:r>
              <a:rPr lang="en-US" sz="1600" dirty="0"/>
              <a:t> </a:t>
            </a:r>
            <a:r>
              <a:rPr lang="en-US" sz="1600" dirty="0" err="1"/>
              <a:t>tingkat</a:t>
            </a:r>
            <a:r>
              <a:rPr lang="en-US" sz="1600" dirty="0"/>
              <a:t> </a:t>
            </a:r>
            <a:r>
              <a:rPr lang="en-US" sz="1600" dirty="0" err="1"/>
              <a:t>kepercayaan</a:t>
            </a:r>
            <a:r>
              <a:rPr lang="en-US" sz="1600" dirty="0"/>
              <a:t> </a:t>
            </a:r>
            <a:r>
              <a:rPr lang="en-US" sz="1600" dirty="0" err="1"/>
              <a:t>antar</a:t>
            </a:r>
            <a:r>
              <a:rPr lang="en-US" sz="1600" dirty="0"/>
              <a:t> </a:t>
            </a:r>
            <a:r>
              <a:rPr lang="en-US" sz="1600" dirty="0" err="1"/>
              <a:t>anggota</a:t>
            </a:r>
            <a:r>
              <a:rPr lang="en-US" sz="1600" dirty="0"/>
              <a:t> </a:t>
            </a:r>
            <a:r>
              <a:rPr lang="en-US" sz="1600" dirty="0" err="1"/>
              <a:t>masyarakat</a:t>
            </a:r>
            <a:r>
              <a:rPr lang="en-US" sz="1600" dirty="0"/>
              <a:t> </a:t>
            </a:r>
            <a:r>
              <a:rPr lang="en-US" sz="1600" dirty="0" err="1"/>
              <a:t>pada</a:t>
            </a:r>
            <a:r>
              <a:rPr lang="en-US" sz="1600" dirty="0"/>
              <a:t> </a:t>
            </a:r>
            <a:r>
              <a:rPr lang="en-US" sz="1600" dirty="0" err="1"/>
              <a:t>tahun</a:t>
            </a:r>
            <a:r>
              <a:rPr lang="en-US" sz="1600" dirty="0"/>
              <a:t> 1993 </a:t>
            </a:r>
            <a:r>
              <a:rPr lang="en-US" sz="1600" dirty="0" err="1"/>
              <a:t>dibandingkan</a:t>
            </a:r>
            <a:r>
              <a:rPr lang="en-US" sz="1600" dirty="0"/>
              <a:t> </a:t>
            </a:r>
            <a:r>
              <a:rPr lang="en-US" sz="1600" dirty="0" err="1"/>
              <a:t>tahun</a:t>
            </a:r>
            <a:r>
              <a:rPr lang="en-US" sz="1600" dirty="0"/>
              <a:t> 1976. Di </a:t>
            </a:r>
            <a:r>
              <a:rPr lang="en-US" sz="1600" dirty="0" err="1"/>
              <a:t>Swedia</a:t>
            </a:r>
            <a:r>
              <a:rPr lang="en-US" sz="1600" dirty="0"/>
              <a:t>, </a:t>
            </a:r>
            <a:r>
              <a:rPr lang="id-ID" sz="1600" dirty="0" smtClean="0"/>
              <a:t>2/3 </a:t>
            </a:r>
            <a:r>
              <a:rPr lang="en-US" sz="1600" dirty="0" err="1" smtClean="0"/>
              <a:t>warga</a:t>
            </a:r>
            <a:r>
              <a:rPr lang="en-US" sz="1600" dirty="0" smtClean="0"/>
              <a:t> </a:t>
            </a:r>
            <a:r>
              <a:rPr lang="en-US" sz="1600" dirty="0" err="1"/>
              <a:t>mengatakan</a:t>
            </a:r>
            <a:r>
              <a:rPr lang="en-US" sz="1600" dirty="0"/>
              <a:t> </a:t>
            </a:r>
            <a:r>
              <a:rPr lang="en-US" sz="1600" dirty="0" err="1"/>
              <a:t>mereka</a:t>
            </a:r>
            <a:r>
              <a:rPr lang="en-US" sz="1600" dirty="0"/>
              <a:t> </a:t>
            </a:r>
            <a:r>
              <a:rPr lang="en-US" sz="1600" dirty="0" err="1"/>
              <a:t>mempercayai</a:t>
            </a:r>
            <a:r>
              <a:rPr lang="en-US" sz="1600" dirty="0"/>
              <a:t> orang </a:t>
            </a:r>
            <a:r>
              <a:rPr lang="en-US" sz="1600" dirty="0" smtClean="0"/>
              <a:t>lain</a:t>
            </a:r>
            <a:r>
              <a:rPr lang="id-ID" sz="1600" dirty="0" smtClean="0"/>
              <a:t>. </a:t>
            </a:r>
            <a:r>
              <a:rPr lang="en-US" sz="1600" dirty="0" smtClean="0"/>
              <a:t>Di </a:t>
            </a:r>
            <a:r>
              <a:rPr lang="en-US" sz="1600" dirty="0" err="1"/>
              <a:t>Eropa</a:t>
            </a:r>
            <a:r>
              <a:rPr lang="en-US" sz="1600" dirty="0"/>
              <a:t>, </a:t>
            </a:r>
            <a:r>
              <a:rPr lang="en-US" sz="1600" dirty="0" err="1"/>
              <a:t>hanya</a:t>
            </a:r>
            <a:r>
              <a:rPr lang="en-US" sz="1600" dirty="0"/>
              <a:t> </a:t>
            </a:r>
            <a:r>
              <a:rPr lang="en-US" sz="1600" dirty="0" err="1"/>
              <a:t>Inggris</a:t>
            </a:r>
            <a:r>
              <a:rPr lang="en-US" sz="1600" dirty="0"/>
              <a:t> yang </a:t>
            </a:r>
            <a:r>
              <a:rPr lang="en-US" sz="1600" dirty="0" err="1"/>
              <a:t>memiliki</a:t>
            </a:r>
            <a:r>
              <a:rPr lang="en-US" sz="1600" dirty="0"/>
              <a:t> </a:t>
            </a:r>
            <a:r>
              <a:rPr lang="en-US" sz="1600" dirty="0" err="1"/>
              <a:t>pola</a:t>
            </a:r>
            <a:r>
              <a:rPr lang="en-US" sz="1600" dirty="0"/>
              <a:t> </a:t>
            </a:r>
            <a:r>
              <a:rPr lang="en-US" sz="1600" dirty="0" err="1"/>
              <a:t>seperti</a:t>
            </a:r>
            <a:r>
              <a:rPr lang="en-US" sz="1600" dirty="0"/>
              <a:t> </a:t>
            </a:r>
            <a:r>
              <a:rPr lang="en-US" sz="1600" dirty="0" err="1"/>
              <a:t>Amerika</a:t>
            </a:r>
            <a:r>
              <a:rPr lang="en-US" sz="1600" dirty="0"/>
              <a:t> di </a:t>
            </a:r>
            <a:r>
              <a:rPr lang="en-US" sz="1600" dirty="0" err="1"/>
              <a:t>mana</a:t>
            </a:r>
            <a:r>
              <a:rPr lang="en-US" sz="1600" dirty="0"/>
              <a:t> </a:t>
            </a:r>
            <a:r>
              <a:rPr lang="en-US" sz="1600" dirty="0" err="1"/>
              <a:t>telah</a:t>
            </a:r>
            <a:r>
              <a:rPr lang="en-US" sz="1600" dirty="0"/>
              <a:t> </a:t>
            </a:r>
            <a:r>
              <a:rPr lang="en-US" sz="1600" dirty="0" err="1"/>
              <a:t>terjadi</a:t>
            </a:r>
            <a:r>
              <a:rPr lang="en-US" sz="1600" dirty="0"/>
              <a:t> </a:t>
            </a:r>
            <a:r>
              <a:rPr lang="en-US" sz="1600" dirty="0" err="1"/>
              <a:t>penurunan</a:t>
            </a:r>
            <a:r>
              <a:rPr lang="en-US" sz="1600" dirty="0"/>
              <a:t> </a:t>
            </a:r>
            <a:r>
              <a:rPr lang="en-US" sz="1600" dirty="0" err="1"/>
              <a:t>kepercayaan</a:t>
            </a:r>
            <a:r>
              <a:rPr lang="en-US" sz="1600" dirty="0"/>
              <a:t> interpersonal. </a:t>
            </a:r>
            <a:r>
              <a:rPr lang="en-US" sz="1600" dirty="0" err="1"/>
              <a:t>Paparan</a:t>
            </a:r>
            <a:r>
              <a:rPr lang="en-US" sz="1600" dirty="0"/>
              <a:t> </a:t>
            </a:r>
            <a:r>
              <a:rPr lang="en-US" sz="1600" dirty="0" err="1"/>
              <a:t>tersebut</a:t>
            </a:r>
            <a:r>
              <a:rPr lang="en-US" sz="1600" dirty="0"/>
              <a:t> </a:t>
            </a:r>
            <a:r>
              <a:rPr lang="en-US" sz="1600" dirty="0" err="1"/>
              <a:t>menunjukkan</a:t>
            </a:r>
            <a:r>
              <a:rPr lang="en-US" sz="1600" dirty="0"/>
              <a:t> </a:t>
            </a:r>
            <a:r>
              <a:rPr lang="en-US" sz="1600" dirty="0" err="1"/>
              <a:t>bahwa</a:t>
            </a:r>
            <a:r>
              <a:rPr lang="en-US" sz="1600" dirty="0"/>
              <a:t> </a:t>
            </a:r>
            <a:r>
              <a:rPr lang="en-US" sz="1600" dirty="0" err="1"/>
              <a:t>tidak</a:t>
            </a:r>
            <a:r>
              <a:rPr lang="en-US" sz="1600" dirty="0"/>
              <a:t> </a:t>
            </a:r>
            <a:r>
              <a:rPr lang="en-US" sz="1600" dirty="0" err="1"/>
              <a:t>ada</a:t>
            </a:r>
            <a:r>
              <a:rPr lang="en-US" sz="1600" dirty="0"/>
              <a:t> </a:t>
            </a:r>
            <a:r>
              <a:rPr lang="en-US" sz="1600" dirty="0" err="1"/>
              <a:t>kaitan</a:t>
            </a:r>
            <a:r>
              <a:rPr lang="en-US" sz="1600" dirty="0"/>
              <a:t> </a:t>
            </a:r>
            <a:r>
              <a:rPr lang="en-US" sz="1600" dirty="0" err="1"/>
              <a:t>antara</a:t>
            </a:r>
            <a:r>
              <a:rPr lang="en-US" sz="1600" dirty="0"/>
              <a:t> </a:t>
            </a:r>
            <a:r>
              <a:rPr lang="en-US" sz="1600" dirty="0" err="1"/>
              <a:t>tingkat</a:t>
            </a:r>
            <a:r>
              <a:rPr lang="en-US" sz="1600" dirty="0"/>
              <a:t> </a:t>
            </a:r>
            <a:r>
              <a:rPr lang="en-US" sz="1600" dirty="0" err="1"/>
              <a:t>kepercayaan</a:t>
            </a:r>
            <a:r>
              <a:rPr lang="en-US" sz="1600" dirty="0"/>
              <a:t> </a:t>
            </a:r>
            <a:r>
              <a:rPr lang="en-US" sz="1600" dirty="0" err="1"/>
              <a:t>sosial</a:t>
            </a:r>
            <a:r>
              <a:rPr lang="en-US" sz="1600" dirty="0"/>
              <a:t> </a:t>
            </a:r>
            <a:r>
              <a:rPr lang="en-US" sz="1600" dirty="0" err="1"/>
              <a:t>dan</a:t>
            </a:r>
            <a:r>
              <a:rPr lang="en-US" sz="1600" dirty="0"/>
              <a:t> </a:t>
            </a:r>
            <a:r>
              <a:rPr lang="en-US" sz="1600" dirty="0" err="1"/>
              <a:t>secara</a:t>
            </a:r>
            <a:r>
              <a:rPr lang="en-US" sz="1600" dirty="0"/>
              <a:t> </a:t>
            </a:r>
            <a:r>
              <a:rPr lang="en-US" sz="1600" dirty="0" err="1"/>
              <a:t>politik</a:t>
            </a:r>
            <a:r>
              <a:rPr lang="en-US" sz="1600" dirty="0"/>
              <a:t> yang </a:t>
            </a:r>
            <a:r>
              <a:rPr lang="en-US" sz="1600" dirty="0" err="1"/>
              <a:t>terlihat</a:t>
            </a:r>
            <a:r>
              <a:rPr lang="en-US" sz="1600" dirty="0"/>
              <a:t> </a:t>
            </a:r>
            <a:r>
              <a:rPr lang="en-US" sz="1600" dirty="0" err="1"/>
              <a:t>begitu</a:t>
            </a:r>
            <a:r>
              <a:rPr lang="en-US" sz="1600" dirty="0"/>
              <a:t> </a:t>
            </a:r>
            <a:r>
              <a:rPr lang="en-US" sz="1600" dirty="0" err="1"/>
              <a:t>kuat</a:t>
            </a:r>
            <a:r>
              <a:rPr lang="en-US" sz="1600" dirty="0"/>
              <a:t>. Newton </a:t>
            </a:r>
            <a:r>
              <a:rPr lang="en-US" sz="1600" dirty="0" err="1"/>
              <a:t>menemukan</a:t>
            </a:r>
            <a:r>
              <a:rPr lang="en-US" sz="1600" dirty="0"/>
              <a:t>  </a:t>
            </a:r>
            <a:r>
              <a:rPr lang="en-US" sz="1600" dirty="0" err="1"/>
              <a:t>korelasi</a:t>
            </a:r>
            <a:r>
              <a:rPr lang="en-US" sz="1600" dirty="0"/>
              <a:t> yang </a:t>
            </a:r>
            <a:r>
              <a:rPr lang="en-US" sz="1600" dirty="0" err="1"/>
              <a:t>sangat</a:t>
            </a:r>
            <a:r>
              <a:rPr lang="en-US" sz="1600" dirty="0"/>
              <a:t> </a:t>
            </a:r>
            <a:r>
              <a:rPr lang="en-US" sz="1600" dirty="0" err="1"/>
              <a:t>lemah</a:t>
            </a:r>
            <a:r>
              <a:rPr lang="en-US" sz="1600" dirty="0"/>
              <a:t> </a:t>
            </a:r>
            <a:r>
              <a:rPr lang="en-US" sz="1600" dirty="0" err="1"/>
              <a:t>antara</a:t>
            </a:r>
            <a:r>
              <a:rPr lang="en-US" sz="1600" dirty="0"/>
              <a:t> </a:t>
            </a:r>
            <a:r>
              <a:rPr lang="en-US" sz="1600" dirty="0" err="1"/>
              <a:t>kepercayaan</a:t>
            </a:r>
            <a:r>
              <a:rPr lang="en-US" sz="1600" dirty="0"/>
              <a:t> </a:t>
            </a:r>
            <a:r>
              <a:rPr lang="en-US" sz="1600" dirty="0" err="1"/>
              <a:t>antar</a:t>
            </a:r>
            <a:r>
              <a:rPr lang="en-US" sz="1600" dirty="0"/>
              <a:t> </a:t>
            </a:r>
            <a:r>
              <a:rPr lang="en-US" sz="1600" dirty="0" err="1"/>
              <a:t>warga</a:t>
            </a:r>
            <a:r>
              <a:rPr lang="en-US" sz="1600" dirty="0"/>
              <a:t> </a:t>
            </a:r>
            <a:r>
              <a:rPr lang="en-US" sz="1600" dirty="0" err="1"/>
              <a:t>dan</a:t>
            </a:r>
            <a:r>
              <a:rPr lang="en-US" sz="1600" dirty="0"/>
              <a:t> </a:t>
            </a:r>
            <a:r>
              <a:rPr lang="en-US" sz="1600" dirty="0" err="1"/>
              <a:t>kepercayaan</a:t>
            </a:r>
            <a:r>
              <a:rPr lang="en-US" sz="1600" dirty="0"/>
              <a:t> </a:t>
            </a:r>
            <a:r>
              <a:rPr lang="en-US" sz="1600" dirty="0" err="1"/>
              <a:t>terhadap</a:t>
            </a:r>
            <a:r>
              <a:rPr lang="en-US" sz="1600" dirty="0"/>
              <a:t> </a:t>
            </a:r>
            <a:r>
              <a:rPr lang="en-US" sz="1600" dirty="0" err="1"/>
              <a:t>pemerintah</a:t>
            </a:r>
            <a:r>
              <a:rPr lang="en-US" sz="1600" dirty="0"/>
              <a:t>. </a:t>
            </a:r>
            <a:endParaRPr lang="id-ID" sz="1600" dirty="0">
              <a:latin typeface="Calibri" pitchFamily="34" charset="0"/>
            </a:endParaRPr>
          </a:p>
        </p:txBody>
      </p:sp>
    </p:spTree>
    <p:extLst>
      <p:ext uri="{BB962C8B-B14F-4D97-AF65-F5344CB8AC3E}">
        <p14:creationId xmlns:p14="http://schemas.microsoft.com/office/powerpoint/2010/main" val="2255251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Pembaharuan</a:t>
            </a:r>
            <a:r>
              <a:rPr lang="en-US" dirty="0"/>
              <a:t> </a:t>
            </a:r>
            <a:r>
              <a:rPr lang="en-US" dirty="0" err="1"/>
              <a:t>Pendekatan</a:t>
            </a:r>
            <a:r>
              <a:rPr lang="en-US" dirty="0"/>
              <a:t> </a:t>
            </a:r>
            <a:r>
              <a:rPr lang="en-US" dirty="0" err="1"/>
              <a:t>Budaya</a:t>
            </a:r>
            <a:r>
              <a:rPr lang="en-US" dirty="0"/>
              <a:t> </a:t>
            </a:r>
            <a:r>
              <a:rPr lang="en-US" dirty="0" err="1"/>
              <a:t>Politik</a:t>
            </a:r>
            <a:r>
              <a:rPr lang="id-ID" dirty="0" smtClean="0"/>
              <a:t>: Post Materialisme</a:t>
            </a:r>
            <a:endParaRPr lang="id-ID" dirty="0"/>
          </a:p>
        </p:txBody>
      </p:sp>
      <p:sp>
        <p:nvSpPr>
          <p:cNvPr id="3" name="Content Placeholder 2"/>
          <p:cNvSpPr>
            <a:spLocks noGrp="1"/>
          </p:cNvSpPr>
          <p:nvPr>
            <p:ph sz="quarter" idx="1"/>
          </p:nvPr>
        </p:nvSpPr>
        <p:spPr>
          <a:xfrm>
            <a:off x="323528" y="1600200"/>
            <a:ext cx="8640960" cy="4925144"/>
          </a:xfrm>
        </p:spPr>
        <p:txBody>
          <a:bodyPr>
            <a:noAutofit/>
          </a:bodyPr>
          <a:lstStyle/>
          <a:p>
            <a:pPr algn="just"/>
            <a:r>
              <a:rPr lang="en-US" sz="1800" dirty="0" err="1" smtClean="0">
                <a:latin typeface="Calibri" pitchFamily="34" charset="0"/>
              </a:rPr>
              <a:t>Berbeda</a:t>
            </a:r>
            <a:r>
              <a:rPr lang="en-US" sz="1800" dirty="0" smtClean="0">
                <a:latin typeface="Calibri" pitchFamily="34" charset="0"/>
              </a:rPr>
              <a:t> </a:t>
            </a:r>
            <a:r>
              <a:rPr lang="en-US" sz="1800" dirty="0" err="1" smtClean="0">
                <a:latin typeface="Calibri" pitchFamily="34" charset="0"/>
              </a:rPr>
              <a:t>dengan</a:t>
            </a:r>
            <a:r>
              <a:rPr lang="en-US" sz="1800" dirty="0" smtClean="0">
                <a:latin typeface="Calibri" pitchFamily="34" charset="0"/>
              </a:rPr>
              <a:t> Putnam, </a:t>
            </a:r>
            <a:r>
              <a:rPr lang="en-US" sz="1800" dirty="0" err="1" smtClean="0">
                <a:latin typeface="Calibri" pitchFamily="34" charset="0"/>
              </a:rPr>
              <a:t>Ingelhart</a:t>
            </a:r>
            <a:r>
              <a:rPr lang="en-US" sz="1800" dirty="0" smtClean="0">
                <a:latin typeface="Calibri" pitchFamily="34" charset="0"/>
              </a:rPr>
              <a:t> (1970) </a:t>
            </a:r>
            <a:r>
              <a:rPr lang="en-US" sz="1800" dirty="0" err="1" smtClean="0">
                <a:latin typeface="Calibri" pitchFamily="34" charset="0"/>
              </a:rPr>
              <a:t>memulai</a:t>
            </a:r>
            <a:r>
              <a:rPr lang="en-US" sz="1800" dirty="0" smtClean="0">
                <a:latin typeface="Calibri" pitchFamily="34" charset="0"/>
              </a:rPr>
              <a:t> </a:t>
            </a:r>
            <a:r>
              <a:rPr lang="en-US" sz="1800" dirty="0" err="1" smtClean="0">
                <a:latin typeface="Calibri" pitchFamily="34" charset="0"/>
              </a:rPr>
              <a:t>kajiannya</a:t>
            </a:r>
            <a:r>
              <a:rPr lang="en-US" sz="1800" dirty="0" smtClean="0">
                <a:latin typeface="Calibri" pitchFamily="34" charset="0"/>
              </a:rPr>
              <a:t> </a:t>
            </a:r>
            <a:r>
              <a:rPr lang="en-US" sz="1800" dirty="0" err="1" smtClean="0">
                <a:latin typeface="Calibri" pitchFamily="34" charset="0"/>
              </a:rPr>
              <a:t>dalam</a:t>
            </a:r>
            <a:r>
              <a:rPr lang="en-US" sz="1800" dirty="0" smtClean="0">
                <a:latin typeface="Calibri" pitchFamily="34" charset="0"/>
              </a:rPr>
              <a:t> </a:t>
            </a:r>
            <a:r>
              <a:rPr lang="en-US" sz="1800" dirty="0" err="1" smtClean="0">
                <a:latin typeface="Calibri" pitchFamily="34" charset="0"/>
              </a:rPr>
              <a:t>tema</a:t>
            </a:r>
            <a:r>
              <a:rPr lang="en-US" sz="1800" dirty="0" smtClean="0">
                <a:latin typeface="Calibri" pitchFamily="34" charset="0"/>
              </a:rPr>
              <a:t> </a:t>
            </a:r>
            <a:r>
              <a:rPr lang="en-US" sz="1800" dirty="0" err="1" smtClean="0">
                <a:latin typeface="Calibri" pitchFamily="34" charset="0"/>
              </a:rPr>
              <a:t>budaya</a:t>
            </a:r>
            <a:r>
              <a:rPr lang="en-US" sz="1800" dirty="0" smtClean="0">
                <a:latin typeface="Calibri" pitchFamily="34" charset="0"/>
              </a:rPr>
              <a:t> </a:t>
            </a:r>
            <a:r>
              <a:rPr lang="en-US" sz="1800" dirty="0" err="1" smtClean="0">
                <a:latin typeface="Calibri" pitchFamily="34" charset="0"/>
              </a:rPr>
              <a:t>dan</a:t>
            </a:r>
            <a:r>
              <a:rPr lang="en-US" sz="1800" dirty="0" smtClean="0">
                <a:latin typeface="Calibri" pitchFamily="34" charset="0"/>
              </a:rPr>
              <a:t> </a:t>
            </a:r>
            <a:r>
              <a:rPr lang="en-US" sz="1800" dirty="0" err="1" smtClean="0">
                <a:latin typeface="Calibri" pitchFamily="34" charset="0"/>
              </a:rPr>
              <a:t>perubahan</a:t>
            </a:r>
            <a:r>
              <a:rPr lang="en-US" sz="1800" dirty="0" smtClean="0">
                <a:latin typeface="Calibri" pitchFamily="34" charset="0"/>
              </a:rPr>
              <a:t> </a:t>
            </a:r>
            <a:r>
              <a:rPr lang="en-US" sz="1800" dirty="0" err="1" smtClean="0">
                <a:latin typeface="Calibri" pitchFamily="34" charset="0"/>
              </a:rPr>
              <a:t>politik</a:t>
            </a:r>
            <a:r>
              <a:rPr lang="en-US" sz="1800" dirty="0" smtClean="0">
                <a:latin typeface="Calibri" pitchFamily="34" charset="0"/>
              </a:rPr>
              <a:t> yang </a:t>
            </a:r>
            <a:r>
              <a:rPr lang="en-US" sz="1800" dirty="0" err="1" smtClean="0">
                <a:latin typeface="Calibri" pitchFamily="34" charset="0"/>
              </a:rPr>
              <a:t>menelaah</a:t>
            </a:r>
            <a:r>
              <a:rPr lang="en-US" sz="1800" dirty="0" smtClean="0">
                <a:latin typeface="Calibri" pitchFamily="34" charset="0"/>
              </a:rPr>
              <a:t> </a:t>
            </a:r>
            <a:r>
              <a:rPr lang="en-US" sz="1800" dirty="0" err="1" smtClean="0">
                <a:latin typeface="Calibri" pitchFamily="34" charset="0"/>
              </a:rPr>
              <a:t>tentang</a:t>
            </a:r>
            <a:r>
              <a:rPr lang="en-US" sz="1800" dirty="0" smtClean="0">
                <a:latin typeface="Calibri" pitchFamily="34" charset="0"/>
              </a:rPr>
              <a:t> </a:t>
            </a:r>
            <a:r>
              <a:rPr lang="en-US" sz="1800" dirty="0" err="1" smtClean="0">
                <a:latin typeface="Calibri" pitchFamily="34" charset="0"/>
              </a:rPr>
              <a:t>pergeseran</a:t>
            </a:r>
            <a:r>
              <a:rPr lang="en-US" sz="1800" dirty="0" smtClean="0">
                <a:latin typeface="Calibri" pitchFamily="34" charset="0"/>
              </a:rPr>
              <a:t> </a:t>
            </a:r>
            <a:r>
              <a:rPr lang="en-US" sz="1800" dirty="0" err="1" smtClean="0">
                <a:latin typeface="Calibri" pitchFamily="34" charset="0"/>
              </a:rPr>
              <a:t>masyarakat</a:t>
            </a:r>
            <a:r>
              <a:rPr lang="en-US" sz="1800" dirty="0" smtClean="0">
                <a:latin typeface="Calibri" pitchFamily="34" charset="0"/>
              </a:rPr>
              <a:t> Barat </a:t>
            </a:r>
            <a:r>
              <a:rPr lang="en-US" sz="1800" dirty="0" err="1" smtClean="0">
                <a:latin typeface="Calibri" pitchFamily="34" charset="0"/>
              </a:rPr>
              <a:t>dari</a:t>
            </a:r>
            <a:r>
              <a:rPr lang="en-US" sz="1800" dirty="0" smtClean="0">
                <a:latin typeface="Calibri" pitchFamily="34" charset="0"/>
              </a:rPr>
              <a:t> </a:t>
            </a:r>
            <a:r>
              <a:rPr lang="en-US" sz="1800" dirty="0" err="1" smtClean="0">
                <a:latin typeface="Calibri" pitchFamily="34" charset="0"/>
              </a:rPr>
              <a:t>materialisme</a:t>
            </a:r>
            <a:r>
              <a:rPr lang="en-US" sz="1800" dirty="0" smtClean="0">
                <a:latin typeface="Calibri" pitchFamily="34" charset="0"/>
              </a:rPr>
              <a:t> </a:t>
            </a:r>
            <a:r>
              <a:rPr lang="en-US" sz="1800" dirty="0" err="1" smtClean="0">
                <a:latin typeface="Calibri" pitchFamily="34" charset="0"/>
              </a:rPr>
              <a:t>menuju</a:t>
            </a:r>
            <a:r>
              <a:rPr lang="en-US" sz="1800" dirty="0" smtClean="0">
                <a:latin typeface="Calibri" pitchFamily="34" charset="0"/>
              </a:rPr>
              <a:t> post </a:t>
            </a:r>
            <a:r>
              <a:rPr lang="en-US" sz="1800" dirty="0" err="1" smtClean="0">
                <a:latin typeface="Calibri" pitchFamily="34" charset="0"/>
              </a:rPr>
              <a:t>materialisme</a:t>
            </a:r>
            <a:r>
              <a:rPr lang="en-US" sz="1800" dirty="0" smtClean="0">
                <a:latin typeface="Calibri" pitchFamily="34" charset="0"/>
              </a:rPr>
              <a:t>. </a:t>
            </a:r>
            <a:r>
              <a:rPr lang="en-US" sz="1800" dirty="0" err="1" smtClean="0">
                <a:latin typeface="Calibri" pitchFamily="34" charset="0"/>
              </a:rPr>
              <a:t>Melalui</a:t>
            </a:r>
            <a:r>
              <a:rPr lang="en-US" sz="1800" dirty="0" smtClean="0">
                <a:latin typeface="Calibri" pitchFamily="34" charset="0"/>
              </a:rPr>
              <a:t> serial </a:t>
            </a:r>
            <a:r>
              <a:rPr lang="en-US" sz="1800" dirty="0" err="1" smtClean="0">
                <a:latin typeface="Calibri" pitchFamily="34" charset="0"/>
              </a:rPr>
              <a:t>survei</a:t>
            </a:r>
            <a:r>
              <a:rPr lang="en-US" sz="1800" dirty="0" smtClean="0">
                <a:latin typeface="Calibri" pitchFamily="34" charset="0"/>
              </a:rPr>
              <a:t> </a:t>
            </a:r>
            <a:r>
              <a:rPr lang="en-US" sz="1800" dirty="0" err="1" smtClean="0">
                <a:latin typeface="Calibri" pitchFamily="34" charset="0"/>
              </a:rPr>
              <a:t>sosial</a:t>
            </a:r>
            <a:r>
              <a:rPr lang="en-US" sz="1800" dirty="0" smtClean="0">
                <a:latin typeface="Calibri" pitchFamily="34" charset="0"/>
              </a:rPr>
              <a:t> di </a:t>
            </a:r>
            <a:r>
              <a:rPr lang="en-US" sz="1800" dirty="0" err="1" smtClean="0">
                <a:latin typeface="Calibri" pitchFamily="34" charset="0"/>
              </a:rPr>
              <a:t>banyak</a:t>
            </a:r>
            <a:r>
              <a:rPr lang="en-US" sz="1800" dirty="0" smtClean="0">
                <a:latin typeface="Calibri" pitchFamily="34" charset="0"/>
              </a:rPr>
              <a:t> </a:t>
            </a:r>
            <a:r>
              <a:rPr lang="en-US" sz="1800" dirty="0" err="1" smtClean="0">
                <a:latin typeface="Calibri" pitchFamily="34" charset="0"/>
              </a:rPr>
              <a:t>negara</a:t>
            </a:r>
            <a:r>
              <a:rPr lang="en-US" sz="1800" dirty="0" smtClean="0">
                <a:latin typeface="Calibri" pitchFamily="34" charset="0"/>
              </a:rPr>
              <a:t> </a:t>
            </a:r>
            <a:r>
              <a:rPr lang="en-US" sz="1800" dirty="0" err="1" smtClean="0">
                <a:latin typeface="Calibri" pitchFamily="34" charset="0"/>
              </a:rPr>
              <a:t>lebih</a:t>
            </a:r>
            <a:r>
              <a:rPr lang="en-US" sz="1800" dirty="0" smtClean="0">
                <a:latin typeface="Calibri" pitchFamily="34" charset="0"/>
              </a:rPr>
              <a:t> </a:t>
            </a:r>
            <a:r>
              <a:rPr lang="en-US" sz="1800" dirty="0" err="1" smtClean="0">
                <a:latin typeface="Calibri" pitchFamily="34" charset="0"/>
              </a:rPr>
              <a:t>dari</a:t>
            </a:r>
            <a:r>
              <a:rPr lang="en-US" sz="1800" dirty="0" smtClean="0">
                <a:latin typeface="Calibri" pitchFamily="34" charset="0"/>
              </a:rPr>
              <a:t> </a:t>
            </a:r>
            <a:r>
              <a:rPr lang="en-US" sz="1800" dirty="0" err="1" smtClean="0">
                <a:latin typeface="Calibri" pitchFamily="34" charset="0"/>
              </a:rPr>
              <a:t>tiga</a:t>
            </a:r>
            <a:r>
              <a:rPr lang="en-US" sz="1800" dirty="0" smtClean="0">
                <a:latin typeface="Calibri" pitchFamily="34" charset="0"/>
              </a:rPr>
              <a:t> </a:t>
            </a:r>
            <a:r>
              <a:rPr lang="en-US" sz="1800" dirty="0" err="1" smtClean="0">
                <a:latin typeface="Calibri" pitchFamily="34" charset="0"/>
              </a:rPr>
              <a:t>puluh</a:t>
            </a:r>
            <a:r>
              <a:rPr lang="en-US" sz="1800" dirty="0" smtClean="0">
                <a:latin typeface="Calibri" pitchFamily="34" charset="0"/>
              </a:rPr>
              <a:t> </a:t>
            </a:r>
            <a:r>
              <a:rPr lang="en-US" sz="1800" dirty="0" err="1" smtClean="0">
                <a:latin typeface="Calibri" pitchFamily="34" charset="0"/>
              </a:rPr>
              <a:t>tahun</a:t>
            </a:r>
            <a:r>
              <a:rPr lang="en-US" sz="1800" dirty="0" smtClean="0">
                <a:latin typeface="Calibri" pitchFamily="34" charset="0"/>
              </a:rPr>
              <a:t> </a:t>
            </a:r>
            <a:r>
              <a:rPr lang="en-US" sz="1800" dirty="0" err="1" smtClean="0">
                <a:latin typeface="Calibri" pitchFamily="34" charset="0"/>
              </a:rPr>
              <a:t>lamanya</a:t>
            </a:r>
            <a:r>
              <a:rPr lang="en-US" sz="1800" dirty="0" smtClean="0">
                <a:latin typeface="Calibri" pitchFamily="34" charset="0"/>
              </a:rPr>
              <a:t>, </a:t>
            </a:r>
            <a:r>
              <a:rPr lang="en-US" sz="1800" dirty="0" err="1" smtClean="0">
                <a:latin typeface="Calibri" pitchFamily="34" charset="0"/>
              </a:rPr>
              <a:t>Ingelhart</a:t>
            </a:r>
            <a:r>
              <a:rPr lang="en-US" sz="1800" dirty="0" smtClean="0">
                <a:latin typeface="Calibri" pitchFamily="34" charset="0"/>
              </a:rPr>
              <a:t> </a:t>
            </a:r>
            <a:r>
              <a:rPr lang="en-US" sz="1800" dirty="0" err="1" smtClean="0">
                <a:latin typeface="Calibri" pitchFamily="34" charset="0"/>
              </a:rPr>
              <a:t>melihat</a:t>
            </a:r>
            <a:r>
              <a:rPr lang="en-US" sz="1800" dirty="0" smtClean="0">
                <a:latin typeface="Calibri" pitchFamily="34" charset="0"/>
              </a:rPr>
              <a:t> </a:t>
            </a:r>
            <a:r>
              <a:rPr lang="en-US" sz="1800" dirty="0" err="1" smtClean="0">
                <a:latin typeface="Calibri" pitchFamily="34" charset="0"/>
              </a:rPr>
              <a:t>gejala</a:t>
            </a:r>
            <a:r>
              <a:rPr lang="en-US" sz="1800" dirty="0" smtClean="0">
                <a:latin typeface="Calibri" pitchFamily="34" charset="0"/>
              </a:rPr>
              <a:t> yang </a:t>
            </a:r>
            <a:r>
              <a:rPr lang="en-US" sz="1800" dirty="0" err="1" smtClean="0">
                <a:latin typeface="Calibri" pitchFamily="34" charset="0"/>
              </a:rPr>
              <a:t>dibangun</a:t>
            </a:r>
            <a:r>
              <a:rPr lang="en-US" sz="1800" dirty="0" smtClean="0">
                <a:latin typeface="Calibri" pitchFamily="34" charset="0"/>
              </a:rPr>
              <a:t> </a:t>
            </a:r>
            <a:r>
              <a:rPr lang="en-US" sz="1800" dirty="0" err="1" smtClean="0">
                <a:latin typeface="Calibri" pitchFamily="34" charset="0"/>
              </a:rPr>
              <a:t>dari</a:t>
            </a:r>
            <a:r>
              <a:rPr lang="en-US" sz="1800" dirty="0" smtClean="0">
                <a:latin typeface="Calibri" pitchFamily="34" charset="0"/>
              </a:rPr>
              <a:t> </a:t>
            </a:r>
            <a:r>
              <a:rPr lang="en-US" sz="1800" dirty="0" err="1" smtClean="0">
                <a:latin typeface="Calibri" pitchFamily="34" charset="0"/>
              </a:rPr>
              <a:t>proporsi</a:t>
            </a:r>
            <a:r>
              <a:rPr lang="en-US" sz="1800" dirty="0" smtClean="0">
                <a:latin typeface="Calibri" pitchFamily="34" charset="0"/>
              </a:rPr>
              <a:t> </a:t>
            </a:r>
            <a:r>
              <a:rPr lang="en-US" sz="1800" dirty="0" err="1" smtClean="0">
                <a:latin typeface="Calibri" pitchFamily="34" charset="0"/>
              </a:rPr>
              <a:t>dasar</a:t>
            </a:r>
            <a:r>
              <a:rPr lang="en-US" sz="1800" dirty="0" smtClean="0">
                <a:latin typeface="Calibri" pitchFamily="34" charset="0"/>
              </a:rPr>
              <a:t> </a:t>
            </a:r>
            <a:r>
              <a:rPr lang="en-US" sz="1800" dirty="0" err="1" smtClean="0">
                <a:latin typeface="Calibri" pitchFamily="34" charset="0"/>
              </a:rPr>
              <a:t>berikut</a:t>
            </a:r>
            <a:r>
              <a:rPr lang="en-US" sz="1800" dirty="0" smtClean="0">
                <a:latin typeface="Calibri" pitchFamily="34" charset="0"/>
              </a:rPr>
              <a:t> </a:t>
            </a:r>
            <a:r>
              <a:rPr lang="en-US" sz="1800" dirty="0" err="1" smtClean="0">
                <a:latin typeface="Calibri" pitchFamily="34" charset="0"/>
              </a:rPr>
              <a:t>ini</a:t>
            </a:r>
            <a:r>
              <a:rPr lang="en-US" sz="1800" dirty="0" smtClean="0">
                <a:latin typeface="Calibri" pitchFamily="34" charset="0"/>
              </a:rPr>
              <a:t> (Newton </a:t>
            </a:r>
            <a:r>
              <a:rPr lang="en-US" sz="1800" dirty="0" err="1" smtClean="0">
                <a:latin typeface="Calibri" pitchFamily="34" charset="0"/>
              </a:rPr>
              <a:t>dan</a:t>
            </a:r>
            <a:r>
              <a:rPr lang="en-US" sz="1800" dirty="0" smtClean="0">
                <a:latin typeface="Calibri" pitchFamily="34" charset="0"/>
              </a:rPr>
              <a:t> van </a:t>
            </a:r>
            <a:r>
              <a:rPr lang="en-US" sz="1800" dirty="0" err="1" smtClean="0">
                <a:latin typeface="Calibri" pitchFamily="34" charset="0"/>
              </a:rPr>
              <a:t>Deth</a:t>
            </a:r>
            <a:r>
              <a:rPr lang="en-US" sz="1800" dirty="0" smtClean="0">
                <a:latin typeface="Calibri" pitchFamily="34" charset="0"/>
              </a:rPr>
              <a:t>, 2009: 177).</a:t>
            </a:r>
            <a:endParaRPr lang="id-ID" sz="1800" dirty="0" smtClean="0">
              <a:latin typeface="Calibri" pitchFamily="34" charset="0"/>
            </a:endParaRPr>
          </a:p>
          <a:p>
            <a:pPr algn="just"/>
            <a:r>
              <a:rPr lang="en-US" sz="1800" i="1" dirty="0" err="1" smtClean="0">
                <a:latin typeface="Calibri" pitchFamily="34" charset="0"/>
              </a:rPr>
              <a:t>Pertama</a:t>
            </a:r>
            <a:r>
              <a:rPr lang="en-US" sz="1800" i="1" dirty="0" smtClean="0">
                <a:latin typeface="Calibri" pitchFamily="34" charset="0"/>
              </a:rPr>
              <a:t>, </a:t>
            </a:r>
            <a:r>
              <a:rPr lang="en-US" sz="1800" dirty="0" err="1" smtClean="0">
                <a:latin typeface="Calibri" pitchFamily="34" charset="0"/>
              </a:rPr>
              <a:t>pertumbuhan</a:t>
            </a:r>
            <a:r>
              <a:rPr lang="en-US" sz="1800" dirty="0" smtClean="0">
                <a:latin typeface="Calibri" pitchFamily="34" charset="0"/>
              </a:rPr>
              <a:t> </a:t>
            </a:r>
            <a:r>
              <a:rPr lang="en-US" sz="1800" dirty="0" err="1" smtClean="0">
                <a:latin typeface="Calibri" pitchFamily="34" charset="0"/>
              </a:rPr>
              <a:t>ekonomi</a:t>
            </a:r>
            <a:r>
              <a:rPr lang="en-US" sz="1800" dirty="0" smtClean="0">
                <a:latin typeface="Calibri" pitchFamily="34" charset="0"/>
              </a:rPr>
              <a:t> yang </a:t>
            </a:r>
            <a:r>
              <a:rPr lang="en-US" sz="1800" dirty="0" err="1" smtClean="0">
                <a:latin typeface="Calibri" pitchFamily="34" charset="0"/>
              </a:rPr>
              <a:t>cepat</a:t>
            </a:r>
            <a:r>
              <a:rPr lang="en-US" sz="1800" dirty="0" smtClean="0">
                <a:latin typeface="Calibri" pitchFamily="34" charset="0"/>
              </a:rPr>
              <a:t> </a:t>
            </a:r>
            <a:r>
              <a:rPr lang="en-US" sz="1800" dirty="0" err="1" smtClean="0">
                <a:latin typeface="Calibri" pitchFamily="34" charset="0"/>
              </a:rPr>
              <a:t>dalam</a:t>
            </a:r>
            <a:r>
              <a:rPr lang="en-US" sz="1800" dirty="0" smtClean="0">
                <a:latin typeface="Calibri" pitchFamily="34" charset="0"/>
              </a:rPr>
              <a:t> </a:t>
            </a:r>
            <a:r>
              <a:rPr lang="en-US" sz="1800" dirty="0" err="1" smtClean="0">
                <a:latin typeface="Calibri" pitchFamily="34" charset="0"/>
              </a:rPr>
              <a:t>seratus</a:t>
            </a:r>
            <a:r>
              <a:rPr lang="en-US" sz="1800" dirty="0" smtClean="0">
                <a:latin typeface="Calibri" pitchFamily="34" charset="0"/>
              </a:rPr>
              <a:t> </a:t>
            </a:r>
            <a:r>
              <a:rPr lang="en-US" sz="1800" dirty="0" err="1" smtClean="0">
                <a:latin typeface="Calibri" pitchFamily="34" charset="0"/>
              </a:rPr>
              <a:t>tahun</a:t>
            </a:r>
            <a:r>
              <a:rPr lang="en-US" sz="1800" dirty="0" smtClean="0">
                <a:latin typeface="Calibri" pitchFamily="34" charset="0"/>
              </a:rPr>
              <a:t> </a:t>
            </a:r>
            <a:r>
              <a:rPr lang="en-US" sz="1800" dirty="0" err="1" smtClean="0">
                <a:latin typeface="Calibri" pitchFamily="34" charset="0"/>
              </a:rPr>
              <a:t>terakhir</a:t>
            </a:r>
            <a:r>
              <a:rPr lang="en-US" sz="1800" dirty="0" smtClean="0">
                <a:latin typeface="Calibri" pitchFamily="34" charset="0"/>
              </a:rPr>
              <a:t> </a:t>
            </a:r>
            <a:r>
              <a:rPr lang="en-US" sz="1800" dirty="0" err="1" smtClean="0">
                <a:latin typeface="Calibri" pitchFamily="34" charset="0"/>
              </a:rPr>
              <a:t>telah</a:t>
            </a:r>
            <a:r>
              <a:rPr lang="en-US" sz="1800" dirty="0" smtClean="0">
                <a:latin typeface="Calibri" pitchFamily="34" charset="0"/>
              </a:rPr>
              <a:t> </a:t>
            </a:r>
            <a:r>
              <a:rPr lang="en-US" sz="1800" dirty="0" err="1" smtClean="0">
                <a:latin typeface="Calibri" pitchFamily="34" charset="0"/>
              </a:rPr>
              <a:t>membawa</a:t>
            </a:r>
            <a:r>
              <a:rPr lang="id-ID" sz="1800" dirty="0" smtClean="0">
                <a:latin typeface="Calibri" pitchFamily="34" charset="0"/>
              </a:rPr>
              <a:t> </a:t>
            </a:r>
            <a:r>
              <a:rPr lang="en-US" sz="1800" dirty="0" err="1" smtClean="0">
                <a:latin typeface="Calibri" pitchFamily="34" charset="0"/>
              </a:rPr>
              <a:t>kondisi</a:t>
            </a:r>
            <a:r>
              <a:rPr lang="en-US" sz="1800" dirty="0" smtClean="0">
                <a:latin typeface="Calibri" pitchFamily="34" charset="0"/>
              </a:rPr>
              <a:t> </a:t>
            </a:r>
            <a:r>
              <a:rPr lang="en-US" sz="1800" dirty="0" err="1" smtClean="0">
                <a:latin typeface="Calibri" pitchFamily="34" charset="0"/>
              </a:rPr>
              <a:t>kecukupan</a:t>
            </a:r>
            <a:r>
              <a:rPr lang="en-US" sz="1800" dirty="0" smtClean="0">
                <a:latin typeface="Calibri" pitchFamily="34" charset="0"/>
              </a:rPr>
              <a:t> </a:t>
            </a:r>
            <a:r>
              <a:rPr lang="en-US" sz="1800" dirty="0" err="1" smtClean="0">
                <a:latin typeface="Calibri" pitchFamily="34" charset="0"/>
              </a:rPr>
              <a:t>secara</a:t>
            </a:r>
            <a:r>
              <a:rPr lang="en-US" sz="1800" dirty="0" smtClean="0">
                <a:latin typeface="Calibri" pitchFamily="34" charset="0"/>
              </a:rPr>
              <a:t> material di </a:t>
            </a:r>
            <a:r>
              <a:rPr lang="en-US" sz="1800" dirty="0" err="1" smtClean="0">
                <a:latin typeface="Calibri" pitchFamily="34" charset="0"/>
              </a:rPr>
              <a:t>sebagian</a:t>
            </a:r>
            <a:r>
              <a:rPr lang="en-US" sz="1800" dirty="0" smtClean="0">
                <a:latin typeface="Calibri" pitchFamily="34" charset="0"/>
              </a:rPr>
              <a:t> </a:t>
            </a:r>
            <a:r>
              <a:rPr lang="en-US" sz="1800" dirty="0" err="1" smtClean="0">
                <a:latin typeface="Calibri" pitchFamily="34" charset="0"/>
              </a:rPr>
              <a:t>besar</a:t>
            </a:r>
            <a:r>
              <a:rPr lang="en-US" sz="1800" dirty="0" smtClean="0">
                <a:latin typeface="Calibri" pitchFamily="34" charset="0"/>
              </a:rPr>
              <a:t> </a:t>
            </a:r>
            <a:r>
              <a:rPr lang="en-US" sz="1800" dirty="0" err="1" smtClean="0">
                <a:latin typeface="Calibri" pitchFamily="34" charset="0"/>
              </a:rPr>
              <a:t>masyarakat</a:t>
            </a:r>
            <a:r>
              <a:rPr lang="en-US" sz="1800" dirty="0" smtClean="0">
                <a:latin typeface="Calibri" pitchFamily="34" charset="0"/>
              </a:rPr>
              <a:t> Barat. </a:t>
            </a:r>
            <a:r>
              <a:rPr lang="id-ID" sz="1800" dirty="0" err="1">
                <a:latin typeface="Calibri" pitchFamily="34" charset="0"/>
              </a:rPr>
              <a:t>D</a:t>
            </a:r>
            <a:r>
              <a:rPr lang="en-US" sz="1800" dirty="0" err="1" smtClean="0">
                <a:latin typeface="Calibri" pitchFamily="34" charset="0"/>
              </a:rPr>
              <a:t>unia</a:t>
            </a:r>
            <a:r>
              <a:rPr lang="en-US" sz="1800" dirty="0" smtClean="0">
                <a:latin typeface="Calibri" pitchFamily="34" charset="0"/>
              </a:rPr>
              <a:t> Barat men</a:t>
            </a:r>
            <a:r>
              <a:rPr lang="id-ID" sz="1800" dirty="0" smtClean="0">
                <a:latin typeface="Calibri" pitchFamily="34" charset="0"/>
              </a:rPr>
              <a:t>galami </a:t>
            </a:r>
            <a:r>
              <a:rPr lang="en-US" sz="1800" dirty="0" err="1" smtClean="0">
                <a:latin typeface="Calibri" pitchFamily="34" charset="0"/>
              </a:rPr>
              <a:t>sebuah</a:t>
            </a:r>
            <a:r>
              <a:rPr lang="en-US" sz="1800" dirty="0" smtClean="0">
                <a:latin typeface="Calibri" pitchFamily="34" charset="0"/>
              </a:rPr>
              <a:t> episode </a:t>
            </a:r>
            <a:r>
              <a:rPr lang="en-US" sz="1800" dirty="0" err="1" smtClean="0">
                <a:latin typeface="Calibri" pitchFamily="34" charset="0"/>
              </a:rPr>
              <a:t>berupa</a:t>
            </a:r>
            <a:r>
              <a:rPr lang="en-US" sz="1800" dirty="0" smtClean="0">
                <a:latin typeface="Calibri" pitchFamily="34" charset="0"/>
              </a:rPr>
              <a:t> </a:t>
            </a:r>
            <a:r>
              <a:rPr lang="en-US" sz="1800" dirty="0" err="1" smtClean="0">
                <a:latin typeface="Calibri" pitchFamily="34" charset="0"/>
              </a:rPr>
              <a:t>tingginya</a:t>
            </a:r>
            <a:r>
              <a:rPr lang="en-US" sz="1800" dirty="0" smtClean="0">
                <a:latin typeface="Calibri" pitchFamily="34" charset="0"/>
              </a:rPr>
              <a:t> </a:t>
            </a:r>
            <a:r>
              <a:rPr lang="en-US" sz="1800" dirty="0" err="1" smtClean="0">
                <a:latin typeface="Calibri" pitchFamily="34" charset="0"/>
              </a:rPr>
              <a:t>pertumbuhan</a:t>
            </a:r>
            <a:r>
              <a:rPr lang="en-US" sz="1800" dirty="0" smtClean="0">
                <a:latin typeface="Calibri" pitchFamily="34" charset="0"/>
              </a:rPr>
              <a:t> </a:t>
            </a:r>
            <a:r>
              <a:rPr lang="en-US" sz="1800" dirty="0" err="1" smtClean="0">
                <a:latin typeface="Calibri" pitchFamily="34" charset="0"/>
              </a:rPr>
              <a:t>ekonomi</a:t>
            </a:r>
            <a:r>
              <a:rPr lang="id-ID" sz="1800" dirty="0" smtClean="0">
                <a:latin typeface="Calibri" pitchFamily="34" charset="0"/>
              </a:rPr>
              <a:t>, sebuah </a:t>
            </a:r>
            <a:r>
              <a:rPr lang="en-US" sz="1800" dirty="0" smtClean="0">
                <a:latin typeface="Calibri" pitchFamily="34" charset="0"/>
              </a:rPr>
              <a:t>era </a:t>
            </a:r>
            <a:r>
              <a:rPr lang="en-US" sz="1800" dirty="0" err="1" smtClean="0">
                <a:latin typeface="Calibri" pitchFamily="34" charset="0"/>
              </a:rPr>
              <a:t>damai</a:t>
            </a:r>
            <a:r>
              <a:rPr lang="en-US" sz="1800" dirty="0" smtClean="0">
                <a:latin typeface="Calibri" pitchFamily="34" charset="0"/>
              </a:rPr>
              <a:t>, di </a:t>
            </a:r>
            <a:r>
              <a:rPr lang="en-US" sz="1800" dirty="0" err="1" smtClean="0">
                <a:latin typeface="Calibri" pitchFamily="34" charset="0"/>
              </a:rPr>
              <a:t>mana</a:t>
            </a:r>
            <a:r>
              <a:rPr lang="en-US" sz="1800" dirty="0" smtClean="0">
                <a:latin typeface="Calibri" pitchFamily="34" charset="0"/>
              </a:rPr>
              <a:t> </a:t>
            </a:r>
            <a:r>
              <a:rPr lang="en-US" sz="1800" dirty="0" err="1" smtClean="0">
                <a:latin typeface="Calibri" pitchFamily="34" charset="0"/>
              </a:rPr>
              <a:t>sebuah</a:t>
            </a:r>
            <a:r>
              <a:rPr lang="en-US" sz="1800" dirty="0" smtClean="0">
                <a:latin typeface="Calibri" pitchFamily="34" charset="0"/>
              </a:rPr>
              <a:t> </a:t>
            </a:r>
            <a:r>
              <a:rPr lang="en-US" sz="1800" dirty="0" err="1" smtClean="0">
                <a:latin typeface="Calibri" pitchFamily="34" charset="0"/>
              </a:rPr>
              <a:t>generasi</a:t>
            </a:r>
            <a:r>
              <a:rPr lang="en-US" sz="1800" dirty="0" smtClean="0">
                <a:latin typeface="Calibri" pitchFamily="34" charset="0"/>
              </a:rPr>
              <a:t> </a:t>
            </a:r>
            <a:r>
              <a:rPr lang="en-US" sz="1800" dirty="0" err="1" smtClean="0">
                <a:latin typeface="Calibri" pitchFamily="34" charset="0"/>
              </a:rPr>
              <a:t>tumbuh</a:t>
            </a:r>
            <a:r>
              <a:rPr lang="en-US" sz="1800" dirty="0" smtClean="0">
                <a:latin typeface="Calibri" pitchFamily="34" charset="0"/>
              </a:rPr>
              <a:t> </a:t>
            </a:r>
            <a:r>
              <a:rPr lang="en-US" sz="1800" dirty="0" err="1" smtClean="0">
                <a:latin typeface="Calibri" pitchFamily="34" charset="0"/>
              </a:rPr>
              <a:t>tanpa</a:t>
            </a:r>
            <a:r>
              <a:rPr lang="en-US" sz="1800" dirty="0" smtClean="0">
                <a:latin typeface="Calibri" pitchFamily="34" charset="0"/>
              </a:rPr>
              <a:t> </a:t>
            </a:r>
            <a:r>
              <a:rPr lang="en-US" sz="1800" dirty="0" err="1" smtClean="0">
                <a:latin typeface="Calibri" pitchFamily="34" charset="0"/>
              </a:rPr>
              <a:t>perang</a:t>
            </a:r>
            <a:r>
              <a:rPr lang="en-US" sz="1800" dirty="0" smtClean="0">
                <a:latin typeface="Calibri" pitchFamily="34" charset="0"/>
              </a:rPr>
              <a:t>. </a:t>
            </a:r>
            <a:r>
              <a:rPr lang="en-US" sz="1800" dirty="0" err="1" smtClean="0">
                <a:latin typeface="Calibri" pitchFamily="34" charset="0"/>
              </a:rPr>
              <a:t>Selain</a:t>
            </a:r>
            <a:r>
              <a:rPr lang="en-US" sz="1800" dirty="0" smtClean="0">
                <a:latin typeface="Calibri" pitchFamily="34" charset="0"/>
              </a:rPr>
              <a:t> </a:t>
            </a:r>
            <a:r>
              <a:rPr lang="en-US" sz="1800" dirty="0" err="1" smtClean="0">
                <a:latin typeface="Calibri" pitchFamily="34" charset="0"/>
              </a:rPr>
              <a:t>itu</a:t>
            </a:r>
            <a:r>
              <a:rPr lang="en-US" sz="1800" dirty="0" smtClean="0">
                <a:latin typeface="Calibri" pitchFamily="34" charset="0"/>
              </a:rPr>
              <a:t>, </a:t>
            </a:r>
            <a:r>
              <a:rPr lang="en-US" sz="1800" dirty="0" err="1" smtClean="0">
                <a:latin typeface="Calibri" pitchFamily="34" charset="0"/>
              </a:rPr>
              <a:t>pelembagaan</a:t>
            </a:r>
            <a:r>
              <a:rPr lang="en-US" sz="1800" dirty="0" smtClean="0">
                <a:latin typeface="Calibri" pitchFamily="34" charset="0"/>
              </a:rPr>
              <a:t> </a:t>
            </a:r>
            <a:r>
              <a:rPr lang="en-US" sz="1800" dirty="0" err="1" smtClean="0">
                <a:latin typeface="Calibri" pitchFamily="34" charset="0"/>
              </a:rPr>
              <a:t>negara</a:t>
            </a:r>
            <a:r>
              <a:rPr lang="en-US" sz="1800" dirty="0" smtClean="0">
                <a:latin typeface="Calibri" pitchFamily="34" charset="0"/>
              </a:rPr>
              <a:t> </a:t>
            </a:r>
            <a:r>
              <a:rPr lang="en-US" sz="1800" dirty="0" err="1" smtClean="0">
                <a:latin typeface="Calibri" pitchFamily="34" charset="0"/>
              </a:rPr>
              <a:t>kesejahteraan</a:t>
            </a:r>
            <a:r>
              <a:rPr lang="en-US" sz="1800" dirty="0" smtClean="0">
                <a:latin typeface="Calibri" pitchFamily="34" charset="0"/>
              </a:rPr>
              <a:t> </a:t>
            </a:r>
            <a:r>
              <a:rPr lang="en-US" sz="1800" dirty="0" err="1" smtClean="0">
                <a:latin typeface="Calibri" pitchFamily="34" charset="0"/>
              </a:rPr>
              <a:t>menawarkan</a:t>
            </a:r>
            <a:r>
              <a:rPr lang="en-US" sz="1800" dirty="0" smtClean="0">
                <a:latin typeface="Calibri" pitchFamily="34" charset="0"/>
              </a:rPr>
              <a:t> </a:t>
            </a:r>
            <a:r>
              <a:rPr lang="en-US" sz="1800" dirty="0" err="1" smtClean="0">
                <a:latin typeface="Calibri" pitchFamily="34" charset="0"/>
              </a:rPr>
              <a:t>jaminan</a:t>
            </a:r>
            <a:r>
              <a:rPr lang="en-US" sz="1800" dirty="0" smtClean="0">
                <a:latin typeface="Calibri" pitchFamily="34" charset="0"/>
              </a:rPr>
              <a:t> </a:t>
            </a:r>
            <a:r>
              <a:rPr lang="en-US" sz="1800" dirty="0" err="1" smtClean="0">
                <a:latin typeface="Calibri" pitchFamily="34" charset="0"/>
              </a:rPr>
              <a:t>kehidupan</a:t>
            </a:r>
            <a:r>
              <a:rPr lang="en-US" sz="1800" dirty="0" smtClean="0">
                <a:latin typeface="Calibri" pitchFamily="34" charset="0"/>
              </a:rPr>
              <a:t> yang </a:t>
            </a:r>
            <a:r>
              <a:rPr lang="en-US" sz="1800" dirty="0" err="1" smtClean="0">
                <a:latin typeface="Calibri" pitchFamily="34" charset="0"/>
              </a:rPr>
              <a:t>aman</a:t>
            </a:r>
            <a:r>
              <a:rPr lang="en-US" sz="1800" dirty="0" smtClean="0">
                <a:latin typeface="Calibri" pitchFamily="34" charset="0"/>
              </a:rPr>
              <a:t> </a:t>
            </a:r>
            <a:r>
              <a:rPr lang="en-US" sz="1800" dirty="0" err="1" smtClean="0">
                <a:latin typeface="Calibri" pitchFamily="34" charset="0"/>
              </a:rPr>
              <a:t>bagi</a:t>
            </a:r>
            <a:r>
              <a:rPr lang="en-US" sz="1800" dirty="0" smtClean="0">
                <a:latin typeface="Calibri" pitchFamily="34" charset="0"/>
              </a:rPr>
              <a:t> </a:t>
            </a:r>
            <a:r>
              <a:rPr lang="en-US" sz="1800" dirty="0" err="1" smtClean="0">
                <a:latin typeface="Calibri" pitchFamily="34" charset="0"/>
              </a:rPr>
              <a:t>masyarakat</a:t>
            </a:r>
            <a:r>
              <a:rPr lang="en-US" sz="1800" dirty="0" smtClean="0">
                <a:latin typeface="Calibri" pitchFamily="34" charset="0"/>
              </a:rPr>
              <a:t> Barat. </a:t>
            </a:r>
            <a:endParaRPr lang="id-ID" sz="1800" dirty="0" smtClean="0">
              <a:latin typeface="Calibri" pitchFamily="34" charset="0"/>
            </a:endParaRPr>
          </a:p>
          <a:p>
            <a:pPr algn="just"/>
            <a:r>
              <a:rPr lang="en-US" sz="1800" dirty="0" err="1" smtClean="0">
                <a:latin typeface="Calibri" pitchFamily="34" charset="0"/>
              </a:rPr>
              <a:t>Sebagai</a:t>
            </a:r>
            <a:r>
              <a:rPr lang="en-US" sz="1800" dirty="0" smtClean="0">
                <a:latin typeface="Calibri" pitchFamily="34" charset="0"/>
              </a:rPr>
              <a:t> </a:t>
            </a:r>
            <a:r>
              <a:rPr lang="en-US" sz="1800" dirty="0" err="1" smtClean="0">
                <a:latin typeface="Calibri" pitchFamily="34" charset="0"/>
              </a:rPr>
              <a:t>akibatnya</a:t>
            </a:r>
            <a:r>
              <a:rPr lang="en-US" sz="1800" dirty="0" smtClean="0">
                <a:latin typeface="Calibri" pitchFamily="34" charset="0"/>
              </a:rPr>
              <a:t>, </a:t>
            </a:r>
            <a:r>
              <a:rPr lang="en-US" sz="1800" dirty="0" err="1" smtClean="0">
                <a:latin typeface="Calibri" pitchFamily="34" charset="0"/>
              </a:rPr>
              <a:t>nilai</a:t>
            </a:r>
            <a:r>
              <a:rPr lang="en-US" sz="1800" dirty="0" smtClean="0">
                <a:latin typeface="Calibri" pitchFamily="34" charset="0"/>
              </a:rPr>
              <a:t> </a:t>
            </a:r>
            <a:r>
              <a:rPr lang="en-US" sz="1800" dirty="0" err="1" smtClean="0">
                <a:latin typeface="Calibri" pitchFamily="34" charset="0"/>
              </a:rPr>
              <a:t>mereka</a:t>
            </a:r>
            <a:r>
              <a:rPr lang="en-US" sz="1800" dirty="0" smtClean="0">
                <a:latin typeface="Calibri" pitchFamily="34" charset="0"/>
              </a:rPr>
              <a:t> </a:t>
            </a:r>
            <a:r>
              <a:rPr lang="en-US" sz="1800" dirty="0" err="1" smtClean="0">
                <a:latin typeface="Calibri" pitchFamily="34" charset="0"/>
              </a:rPr>
              <a:t>bergeser</a:t>
            </a:r>
            <a:r>
              <a:rPr lang="en-US" sz="1800" dirty="0" smtClean="0">
                <a:latin typeface="Calibri" pitchFamily="34" charset="0"/>
              </a:rPr>
              <a:t> </a:t>
            </a:r>
            <a:r>
              <a:rPr lang="en-US" sz="1800" dirty="0" err="1" smtClean="0">
                <a:latin typeface="Calibri" pitchFamily="34" charset="0"/>
              </a:rPr>
              <a:t>dari</a:t>
            </a:r>
            <a:r>
              <a:rPr lang="en-US" sz="1800" dirty="0" smtClean="0">
                <a:latin typeface="Calibri" pitchFamily="34" charset="0"/>
              </a:rPr>
              <a:t> yang </a:t>
            </a:r>
            <a:r>
              <a:rPr lang="en-US" sz="1800" dirty="0" err="1" smtClean="0">
                <a:latin typeface="Calibri" pitchFamily="34" charset="0"/>
              </a:rPr>
              <a:t>berorientasi</a:t>
            </a:r>
            <a:r>
              <a:rPr lang="en-US" sz="1800" dirty="0" smtClean="0">
                <a:latin typeface="Calibri" pitchFamily="34" charset="0"/>
              </a:rPr>
              <a:t> </a:t>
            </a:r>
            <a:r>
              <a:rPr lang="en-US" sz="1800" dirty="0" err="1" smtClean="0">
                <a:latin typeface="Calibri" pitchFamily="34" charset="0"/>
              </a:rPr>
              <a:t>pada</a:t>
            </a:r>
            <a:r>
              <a:rPr lang="en-US" sz="1800" dirty="0" smtClean="0">
                <a:latin typeface="Calibri" pitchFamily="34" charset="0"/>
              </a:rPr>
              <a:t> </a:t>
            </a:r>
            <a:r>
              <a:rPr lang="en-US" sz="1800" dirty="0" err="1" smtClean="0">
                <a:latin typeface="Calibri" pitchFamily="34" charset="0"/>
              </a:rPr>
              <a:t>materi</a:t>
            </a:r>
            <a:r>
              <a:rPr lang="en-US" sz="1800" dirty="0" smtClean="0">
                <a:latin typeface="Calibri" pitchFamily="34" charset="0"/>
              </a:rPr>
              <a:t> (</a:t>
            </a:r>
            <a:r>
              <a:rPr lang="en-US" sz="1800" dirty="0" err="1" smtClean="0">
                <a:latin typeface="Calibri" pitchFamily="34" charset="0"/>
              </a:rPr>
              <a:t>pangan</a:t>
            </a:r>
            <a:r>
              <a:rPr lang="en-US" sz="1800" dirty="0" smtClean="0">
                <a:latin typeface="Calibri" pitchFamily="34" charset="0"/>
              </a:rPr>
              <a:t>, </a:t>
            </a:r>
            <a:r>
              <a:rPr lang="en-US" sz="1800" dirty="0" err="1" smtClean="0">
                <a:latin typeface="Calibri" pitchFamily="34" charset="0"/>
              </a:rPr>
              <a:t>kesehatan</a:t>
            </a:r>
            <a:r>
              <a:rPr lang="en-US" sz="1800" dirty="0" smtClean="0">
                <a:latin typeface="Calibri" pitchFamily="34" charset="0"/>
              </a:rPr>
              <a:t>, </a:t>
            </a:r>
            <a:r>
              <a:rPr lang="en-US" sz="1800" dirty="0" err="1" smtClean="0">
                <a:latin typeface="Calibri" pitchFamily="34" charset="0"/>
              </a:rPr>
              <a:t>keamanan</a:t>
            </a:r>
            <a:r>
              <a:rPr lang="en-US" sz="1800" dirty="0" smtClean="0">
                <a:latin typeface="Calibri" pitchFamily="34" charset="0"/>
              </a:rPr>
              <a:t> </a:t>
            </a:r>
            <a:r>
              <a:rPr lang="en-US" sz="1800" dirty="0" err="1" smtClean="0">
                <a:latin typeface="Calibri" pitchFamily="34" charset="0"/>
              </a:rPr>
              <a:t>fisik</a:t>
            </a:r>
            <a:r>
              <a:rPr lang="en-US" sz="1800" dirty="0" smtClean="0">
                <a:latin typeface="Calibri" pitchFamily="34" charset="0"/>
              </a:rPr>
              <a:t>, </a:t>
            </a:r>
            <a:r>
              <a:rPr lang="en-US" sz="1800" dirty="0" err="1" smtClean="0">
                <a:latin typeface="Calibri" pitchFamily="34" charset="0"/>
              </a:rPr>
              <a:t>dan</a:t>
            </a:r>
            <a:r>
              <a:rPr lang="en-US" sz="1800" dirty="0" smtClean="0">
                <a:latin typeface="Calibri" pitchFamily="34" charset="0"/>
              </a:rPr>
              <a:t> </a:t>
            </a:r>
            <a:r>
              <a:rPr lang="en-US" sz="1800" dirty="0" err="1" smtClean="0">
                <a:latin typeface="Calibri" pitchFamily="34" charset="0"/>
              </a:rPr>
              <a:t>tertib</a:t>
            </a:r>
            <a:r>
              <a:rPr lang="en-US" sz="1800" dirty="0" smtClean="0">
                <a:latin typeface="Calibri" pitchFamily="34" charset="0"/>
              </a:rPr>
              <a:t> </a:t>
            </a:r>
            <a:r>
              <a:rPr lang="en-US" sz="1800" dirty="0" err="1" smtClean="0">
                <a:latin typeface="Calibri" pitchFamily="34" charset="0"/>
              </a:rPr>
              <a:t>sosial</a:t>
            </a:r>
            <a:r>
              <a:rPr lang="en-US" sz="1800" dirty="0" smtClean="0">
                <a:latin typeface="Calibri" pitchFamily="34" charset="0"/>
              </a:rPr>
              <a:t>) </a:t>
            </a:r>
            <a:r>
              <a:rPr lang="en-US" sz="1800" dirty="0" err="1" smtClean="0">
                <a:latin typeface="Calibri" pitchFamily="34" charset="0"/>
              </a:rPr>
              <a:t>menuju</a:t>
            </a:r>
            <a:r>
              <a:rPr lang="en-US" sz="1800" dirty="0" smtClean="0">
                <a:latin typeface="Calibri" pitchFamily="34" charset="0"/>
              </a:rPr>
              <a:t> </a:t>
            </a:r>
            <a:r>
              <a:rPr lang="en-US" sz="1800" dirty="0" err="1" smtClean="0">
                <a:latin typeface="Calibri" pitchFamily="34" charset="0"/>
              </a:rPr>
              <a:t>nilai</a:t>
            </a:r>
            <a:r>
              <a:rPr lang="en-US" sz="1800" dirty="0" smtClean="0">
                <a:latin typeface="Calibri" pitchFamily="34" charset="0"/>
              </a:rPr>
              <a:t> yang </a:t>
            </a:r>
            <a:r>
              <a:rPr lang="en-US" sz="1800" dirty="0" err="1" smtClean="0">
                <a:latin typeface="Calibri" pitchFamily="34" charset="0"/>
              </a:rPr>
              <a:t>melampaui</a:t>
            </a:r>
            <a:r>
              <a:rPr lang="en-US" sz="1800" dirty="0" smtClean="0">
                <a:latin typeface="Calibri" pitchFamily="34" charset="0"/>
              </a:rPr>
              <a:t> </a:t>
            </a:r>
            <a:r>
              <a:rPr lang="en-US" sz="1800" dirty="0" err="1" smtClean="0">
                <a:latin typeface="Calibri" pitchFamily="34" charset="0"/>
              </a:rPr>
              <a:t>materi</a:t>
            </a:r>
            <a:r>
              <a:rPr lang="en-US" sz="1800" dirty="0" smtClean="0">
                <a:latin typeface="Calibri" pitchFamily="34" charset="0"/>
              </a:rPr>
              <a:t>/post material (</a:t>
            </a:r>
            <a:r>
              <a:rPr lang="en-US" sz="1800" dirty="0" err="1" smtClean="0">
                <a:latin typeface="Calibri" pitchFamily="34" charset="0"/>
              </a:rPr>
              <a:t>kebebasan</a:t>
            </a:r>
            <a:r>
              <a:rPr lang="en-US" sz="1800" dirty="0" smtClean="0">
                <a:latin typeface="Calibri" pitchFamily="34" charset="0"/>
              </a:rPr>
              <a:t> </a:t>
            </a:r>
            <a:r>
              <a:rPr lang="en-US" sz="1800" dirty="0" err="1" smtClean="0">
                <a:latin typeface="Calibri" pitchFamily="34" charset="0"/>
              </a:rPr>
              <a:t>sipil</a:t>
            </a:r>
            <a:r>
              <a:rPr lang="en-US" sz="1800" dirty="0" smtClean="0">
                <a:latin typeface="Calibri" pitchFamily="34" charset="0"/>
              </a:rPr>
              <a:t>, </a:t>
            </a:r>
            <a:r>
              <a:rPr lang="en-US" sz="1800" dirty="0" err="1" smtClean="0">
                <a:latin typeface="Calibri" pitchFamily="34" charset="0"/>
              </a:rPr>
              <a:t>lingkungan</a:t>
            </a:r>
            <a:r>
              <a:rPr lang="en-US" sz="1800" dirty="0" smtClean="0">
                <a:latin typeface="Calibri" pitchFamily="34" charset="0"/>
              </a:rPr>
              <a:t>, </a:t>
            </a:r>
            <a:r>
              <a:rPr lang="en-US" sz="1800" dirty="0" err="1" smtClean="0">
                <a:latin typeface="Calibri" pitchFamily="34" charset="0"/>
              </a:rPr>
              <a:t>kepuasan</a:t>
            </a:r>
            <a:r>
              <a:rPr lang="en-US" sz="1800" dirty="0" smtClean="0">
                <a:latin typeface="Calibri" pitchFamily="34" charset="0"/>
              </a:rPr>
              <a:t> </a:t>
            </a:r>
            <a:r>
              <a:rPr lang="en-US" sz="1800" dirty="0" err="1" smtClean="0">
                <a:latin typeface="Calibri" pitchFamily="34" charset="0"/>
              </a:rPr>
              <a:t>kerja</a:t>
            </a:r>
            <a:r>
              <a:rPr lang="en-US" sz="1800" dirty="0" smtClean="0">
                <a:latin typeface="Calibri" pitchFamily="34" charset="0"/>
              </a:rPr>
              <a:t>, </a:t>
            </a:r>
            <a:r>
              <a:rPr lang="en-US" sz="1800" dirty="0" err="1" smtClean="0">
                <a:latin typeface="Calibri" pitchFamily="34" charset="0"/>
              </a:rPr>
              <a:t>partisipasi</a:t>
            </a:r>
            <a:r>
              <a:rPr lang="en-US" sz="1800" dirty="0" smtClean="0">
                <a:latin typeface="Calibri" pitchFamily="34" charset="0"/>
              </a:rPr>
              <a:t> </a:t>
            </a:r>
            <a:r>
              <a:rPr lang="en-US" sz="1800" dirty="0" err="1" smtClean="0">
                <a:latin typeface="Calibri" pitchFamily="34" charset="0"/>
              </a:rPr>
              <a:t>politik</a:t>
            </a:r>
            <a:r>
              <a:rPr lang="en-US" sz="1800" dirty="0" smtClean="0">
                <a:latin typeface="Calibri" pitchFamily="34" charset="0"/>
              </a:rPr>
              <a:t> </a:t>
            </a:r>
            <a:r>
              <a:rPr lang="en-US" sz="1800" dirty="0" err="1" smtClean="0">
                <a:latin typeface="Calibri" pitchFamily="34" charset="0"/>
              </a:rPr>
              <a:t>dan</a:t>
            </a:r>
            <a:r>
              <a:rPr lang="en-US" sz="1800" dirty="0" smtClean="0">
                <a:latin typeface="Calibri" pitchFamily="34" charset="0"/>
              </a:rPr>
              <a:t> </a:t>
            </a:r>
            <a:r>
              <a:rPr lang="en-US" sz="1800" dirty="0" err="1" smtClean="0">
                <a:latin typeface="Calibri" pitchFamily="34" charset="0"/>
              </a:rPr>
              <a:t>komunitas</a:t>
            </a:r>
            <a:r>
              <a:rPr lang="en-US" sz="1800" dirty="0" smtClean="0">
                <a:latin typeface="Calibri" pitchFamily="34" charset="0"/>
              </a:rPr>
              <a:t>, </a:t>
            </a:r>
            <a:r>
              <a:rPr lang="en-US" sz="1800" dirty="0" err="1" smtClean="0">
                <a:latin typeface="Calibri" pitchFamily="34" charset="0"/>
              </a:rPr>
              <a:t>ekspresi</a:t>
            </a:r>
            <a:r>
              <a:rPr lang="en-US" sz="1800" dirty="0" smtClean="0">
                <a:latin typeface="Calibri" pitchFamily="34" charset="0"/>
              </a:rPr>
              <a:t> </a:t>
            </a:r>
            <a:r>
              <a:rPr lang="en-US" sz="1800" dirty="0" err="1" smtClean="0">
                <a:latin typeface="Calibri" pitchFamily="34" charset="0"/>
              </a:rPr>
              <a:t>diri</a:t>
            </a:r>
            <a:r>
              <a:rPr lang="en-US" sz="1800" dirty="0" smtClean="0">
                <a:latin typeface="Calibri" pitchFamily="34" charset="0"/>
              </a:rPr>
              <a:t>, </a:t>
            </a:r>
            <a:r>
              <a:rPr lang="en-US" sz="1800" dirty="0" err="1" smtClean="0">
                <a:latin typeface="Calibri" pitchFamily="34" charset="0"/>
              </a:rPr>
              <a:t>dan</a:t>
            </a:r>
            <a:r>
              <a:rPr lang="en-US" sz="1800" dirty="0" smtClean="0">
                <a:latin typeface="Calibri" pitchFamily="34" charset="0"/>
              </a:rPr>
              <a:t> </a:t>
            </a:r>
            <a:r>
              <a:rPr lang="en-US" sz="1800" dirty="0" err="1" smtClean="0">
                <a:latin typeface="Calibri" pitchFamily="34" charset="0"/>
              </a:rPr>
              <a:t>kualitas</a:t>
            </a:r>
            <a:r>
              <a:rPr lang="en-US" sz="1800" dirty="0" smtClean="0">
                <a:latin typeface="Calibri" pitchFamily="34" charset="0"/>
              </a:rPr>
              <a:t> </a:t>
            </a:r>
            <a:r>
              <a:rPr lang="en-US" sz="1800" dirty="0" err="1" smtClean="0">
                <a:latin typeface="Calibri" pitchFamily="34" charset="0"/>
              </a:rPr>
              <a:t>kehidupan</a:t>
            </a:r>
            <a:r>
              <a:rPr lang="en-US" sz="1800" dirty="0" smtClean="0">
                <a:latin typeface="Calibri" pitchFamily="34" charset="0"/>
              </a:rPr>
              <a:t>). </a:t>
            </a:r>
            <a:r>
              <a:rPr lang="en-US" sz="1800" dirty="0" err="1" smtClean="0">
                <a:latin typeface="Calibri" pitchFamily="34" charset="0"/>
              </a:rPr>
              <a:t>Majunya</a:t>
            </a:r>
            <a:r>
              <a:rPr lang="en-US" sz="1800" dirty="0" smtClean="0">
                <a:latin typeface="Calibri" pitchFamily="34" charset="0"/>
              </a:rPr>
              <a:t> </a:t>
            </a:r>
            <a:r>
              <a:rPr lang="en-US" sz="1800" dirty="0" err="1" smtClean="0">
                <a:latin typeface="Calibri" pitchFamily="34" charset="0"/>
              </a:rPr>
              <a:t>tingkat</a:t>
            </a:r>
            <a:r>
              <a:rPr lang="en-US" sz="1800" dirty="0" smtClean="0">
                <a:latin typeface="Calibri" pitchFamily="34" charset="0"/>
              </a:rPr>
              <a:t> </a:t>
            </a:r>
            <a:r>
              <a:rPr lang="en-US" sz="1800" dirty="0" err="1" smtClean="0">
                <a:latin typeface="Calibri" pitchFamily="34" charset="0"/>
              </a:rPr>
              <a:t>pendidikan</a:t>
            </a:r>
            <a:r>
              <a:rPr lang="en-US" sz="1800" dirty="0" smtClean="0">
                <a:latin typeface="Calibri" pitchFamily="34" charset="0"/>
              </a:rPr>
              <a:t>, </a:t>
            </a:r>
            <a:r>
              <a:rPr lang="en-US" sz="1800" dirty="0" err="1" smtClean="0">
                <a:latin typeface="Calibri" pitchFamily="34" charset="0"/>
              </a:rPr>
              <a:t>dan</a:t>
            </a:r>
            <a:r>
              <a:rPr lang="en-US" sz="1800" dirty="0" smtClean="0">
                <a:latin typeface="Calibri" pitchFamily="34" charset="0"/>
              </a:rPr>
              <a:t> </a:t>
            </a:r>
            <a:r>
              <a:rPr lang="en-US" sz="1800" dirty="0" err="1" smtClean="0">
                <a:latin typeface="Calibri" pitchFamily="34" charset="0"/>
              </a:rPr>
              <a:t>meningkatnya</a:t>
            </a:r>
            <a:r>
              <a:rPr lang="en-US" sz="1800" dirty="0" smtClean="0">
                <a:latin typeface="Calibri" pitchFamily="34" charset="0"/>
              </a:rPr>
              <a:t> </a:t>
            </a:r>
            <a:r>
              <a:rPr lang="en-US" sz="1800" dirty="0" err="1" smtClean="0">
                <a:latin typeface="Calibri" pitchFamily="34" charset="0"/>
              </a:rPr>
              <a:t>standar</a:t>
            </a:r>
            <a:r>
              <a:rPr lang="en-US" sz="1800" dirty="0" smtClean="0">
                <a:latin typeface="Calibri" pitchFamily="34" charset="0"/>
              </a:rPr>
              <a:t> </a:t>
            </a:r>
            <a:r>
              <a:rPr lang="en-US" sz="1800" dirty="0" err="1" smtClean="0">
                <a:latin typeface="Calibri" pitchFamily="34" charset="0"/>
              </a:rPr>
              <a:t>kehidupan</a:t>
            </a:r>
            <a:r>
              <a:rPr lang="en-US" sz="1800" dirty="0" smtClean="0">
                <a:latin typeface="Calibri" pitchFamily="34" charset="0"/>
              </a:rPr>
              <a:t> </a:t>
            </a:r>
            <a:r>
              <a:rPr lang="en-US" sz="1800" dirty="0" err="1" smtClean="0">
                <a:latin typeface="Calibri" pitchFamily="34" charset="0"/>
              </a:rPr>
              <a:t>menyebabkan</a:t>
            </a:r>
            <a:r>
              <a:rPr lang="en-US" sz="1800" dirty="0" smtClean="0">
                <a:latin typeface="Calibri" pitchFamily="34" charset="0"/>
              </a:rPr>
              <a:t> </a:t>
            </a:r>
            <a:r>
              <a:rPr lang="en-US" sz="1800" dirty="0" err="1" smtClean="0">
                <a:latin typeface="Calibri" pitchFamily="34" charset="0"/>
              </a:rPr>
              <a:t>transformasi</a:t>
            </a:r>
            <a:r>
              <a:rPr lang="en-US" sz="1800" dirty="0" smtClean="0">
                <a:latin typeface="Calibri" pitchFamily="34" charset="0"/>
              </a:rPr>
              <a:t> </a:t>
            </a:r>
            <a:r>
              <a:rPr lang="en-US" sz="1800" dirty="0" err="1" smtClean="0">
                <a:latin typeface="Calibri" pitchFamily="34" charset="0"/>
              </a:rPr>
              <a:t>nilai</a:t>
            </a:r>
            <a:r>
              <a:rPr lang="en-US" sz="1800" dirty="0" smtClean="0">
                <a:latin typeface="Calibri" pitchFamily="34" charset="0"/>
              </a:rPr>
              <a:t> </a:t>
            </a:r>
            <a:r>
              <a:rPr lang="en-US" sz="1800" dirty="0" err="1" smtClean="0">
                <a:latin typeface="Calibri" pitchFamily="34" charset="0"/>
              </a:rPr>
              <a:t>dari</a:t>
            </a:r>
            <a:r>
              <a:rPr lang="en-US" sz="1800" dirty="0" smtClean="0">
                <a:latin typeface="Calibri" pitchFamily="34" charset="0"/>
              </a:rPr>
              <a:t> material </a:t>
            </a:r>
            <a:r>
              <a:rPr lang="en-US" sz="1800" dirty="0" err="1" smtClean="0">
                <a:latin typeface="Calibri" pitchFamily="34" charset="0"/>
              </a:rPr>
              <a:t>menuju</a:t>
            </a:r>
            <a:r>
              <a:rPr lang="en-US" sz="1800" dirty="0" smtClean="0">
                <a:latin typeface="Calibri" pitchFamily="34" charset="0"/>
              </a:rPr>
              <a:t> post material</a:t>
            </a:r>
            <a:r>
              <a:rPr lang="id-ID" sz="1800" dirty="0" smtClean="0">
                <a:latin typeface="Calibri" pitchFamily="34" charset="0"/>
              </a:rPr>
              <a:t>.</a:t>
            </a:r>
            <a:endParaRPr lang="id-ID" sz="1800" dirty="0">
              <a:latin typeface="Calibri" pitchFamily="34" charset="0"/>
            </a:endParaRPr>
          </a:p>
        </p:txBody>
      </p:sp>
    </p:spTree>
    <p:extLst>
      <p:ext uri="{BB962C8B-B14F-4D97-AF65-F5344CB8AC3E}">
        <p14:creationId xmlns:p14="http://schemas.microsoft.com/office/powerpoint/2010/main" val="2648252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Pembaharuan</a:t>
            </a:r>
            <a:r>
              <a:rPr lang="en-US" dirty="0"/>
              <a:t> </a:t>
            </a:r>
            <a:r>
              <a:rPr lang="en-US" dirty="0" err="1"/>
              <a:t>Pendekatan</a:t>
            </a:r>
            <a:r>
              <a:rPr lang="en-US" dirty="0"/>
              <a:t> </a:t>
            </a:r>
            <a:r>
              <a:rPr lang="en-US" dirty="0" err="1"/>
              <a:t>Budaya</a:t>
            </a:r>
            <a:r>
              <a:rPr lang="en-US" dirty="0"/>
              <a:t> </a:t>
            </a:r>
            <a:r>
              <a:rPr lang="en-US" dirty="0" err="1"/>
              <a:t>Politik</a:t>
            </a:r>
            <a:r>
              <a:rPr lang="id-ID" dirty="0" smtClean="0"/>
              <a:t>: Post Materialisme</a:t>
            </a:r>
            <a:endParaRPr lang="id-ID" dirty="0"/>
          </a:p>
        </p:txBody>
      </p:sp>
      <p:sp>
        <p:nvSpPr>
          <p:cNvPr id="3" name="Content Placeholder 2"/>
          <p:cNvSpPr>
            <a:spLocks noGrp="1"/>
          </p:cNvSpPr>
          <p:nvPr>
            <p:ph sz="quarter" idx="1"/>
          </p:nvPr>
        </p:nvSpPr>
        <p:spPr>
          <a:xfrm>
            <a:off x="323528" y="1600200"/>
            <a:ext cx="8640960" cy="5069160"/>
          </a:xfrm>
        </p:spPr>
        <p:txBody>
          <a:bodyPr>
            <a:normAutofit fontScale="25000" lnSpcReduction="20000"/>
          </a:bodyPr>
          <a:lstStyle/>
          <a:p>
            <a:pPr algn="just"/>
            <a:r>
              <a:rPr lang="en-US" sz="6400" i="1" dirty="0" err="1">
                <a:latin typeface="Calibri" pitchFamily="34" charset="0"/>
              </a:rPr>
              <a:t>Kedua</a:t>
            </a:r>
            <a:r>
              <a:rPr lang="en-US" sz="6400" i="1" dirty="0">
                <a:latin typeface="Calibri" pitchFamily="34" charset="0"/>
              </a:rPr>
              <a:t>, </a:t>
            </a:r>
            <a:r>
              <a:rPr lang="en-US" sz="6400" dirty="0" err="1" smtClean="0">
                <a:latin typeface="Calibri" pitchFamily="34" charset="0"/>
              </a:rPr>
              <a:t>perubahan</a:t>
            </a:r>
            <a:r>
              <a:rPr lang="en-US" sz="6400" dirty="0" smtClean="0">
                <a:latin typeface="Calibri" pitchFamily="34" charset="0"/>
              </a:rPr>
              <a:t> </a:t>
            </a:r>
            <a:r>
              <a:rPr lang="en-US" sz="6400" dirty="0" err="1">
                <a:latin typeface="Calibri" pitchFamily="34" charset="0"/>
              </a:rPr>
              <a:t>pandangan</a:t>
            </a:r>
            <a:r>
              <a:rPr lang="en-US" sz="6400" dirty="0">
                <a:latin typeface="Calibri" pitchFamily="34" charset="0"/>
              </a:rPr>
              <a:t> </a:t>
            </a:r>
            <a:r>
              <a:rPr lang="en-US" sz="6400" dirty="0" err="1">
                <a:latin typeface="Calibri" pitchFamily="34" charset="0"/>
              </a:rPr>
              <a:t>hidup</a:t>
            </a:r>
            <a:r>
              <a:rPr lang="en-US" sz="6400" dirty="0">
                <a:latin typeface="Calibri" pitchFamily="34" charset="0"/>
              </a:rPr>
              <a:t> </a:t>
            </a:r>
            <a:r>
              <a:rPr lang="id-ID" sz="6400" dirty="0" smtClean="0">
                <a:latin typeface="Calibri" pitchFamily="34" charset="0"/>
              </a:rPr>
              <a:t>tersebut s</a:t>
            </a:r>
            <a:r>
              <a:rPr lang="en-US" sz="6400" dirty="0" err="1" smtClean="0">
                <a:latin typeface="Calibri" pitchFamily="34" charset="0"/>
              </a:rPr>
              <a:t>angat</a:t>
            </a:r>
            <a:r>
              <a:rPr lang="en-US" sz="6400" dirty="0" smtClean="0">
                <a:latin typeface="Calibri" pitchFamily="34" charset="0"/>
              </a:rPr>
              <a:t> </a:t>
            </a:r>
            <a:r>
              <a:rPr lang="en-US" sz="6400" dirty="0" err="1">
                <a:latin typeface="Calibri" pitchFamily="34" charset="0"/>
              </a:rPr>
              <a:t>lambat</a:t>
            </a:r>
            <a:r>
              <a:rPr lang="en-US" sz="6400" dirty="0">
                <a:latin typeface="Calibri" pitchFamily="34" charset="0"/>
              </a:rPr>
              <a:t> </a:t>
            </a:r>
            <a:r>
              <a:rPr lang="en-US" sz="6400" dirty="0" err="1">
                <a:latin typeface="Calibri" pitchFamily="34" charset="0"/>
              </a:rPr>
              <a:t>setelah</a:t>
            </a:r>
            <a:r>
              <a:rPr lang="en-US" sz="6400" dirty="0">
                <a:latin typeface="Calibri" pitchFamily="34" charset="0"/>
              </a:rPr>
              <a:t> </a:t>
            </a:r>
            <a:r>
              <a:rPr lang="en-US" sz="6400" dirty="0" err="1">
                <a:latin typeface="Calibri" pitchFamily="34" charset="0"/>
              </a:rPr>
              <a:t>pencapaian</a:t>
            </a:r>
            <a:r>
              <a:rPr lang="en-US" sz="6400" dirty="0">
                <a:latin typeface="Calibri" pitchFamily="34" charset="0"/>
              </a:rPr>
              <a:t> </a:t>
            </a:r>
            <a:r>
              <a:rPr lang="en-US" sz="6400" dirty="0" err="1">
                <a:latin typeface="Calibri" pitchFamily="34" charset="0"/>
              </a:rPr>
              <a:t>tersebut</a:t>
            </a:r>
            <a:r>
              <a:rPr lang="en-US" sz="6400" dirty="0">
                <a:latin typeface="Calibri" pitchFamily="34" charset="0"/>
              </a:rPr>
              <a:t>. </a:t>
            </a:r>
            <a:r>
              <a:rPr lang="en-US" sz="6400" dirty="0" err="1" smtClean="0">
                <a:latin typeface="Calibri" pitchFamily="34" charset="0"/>
              </a:rPr>
              <a:t>Perubahan</a:t>
            </a:r>
            <a:r>
              <a:rPr lang="en-US" sz="6400" dirty="0" smtClean="0">
                <a:latin typeface="Calibri" pitchFamily="34" charset="0"/>
              </a:rPr>
              <a:t> </a:t>
            </a:r>
            <a:r>
              <a:rPr lang="en-US" sz="6400" dirty="0" err="1">
                <a:latin typeface="Calibri" pitchFamily="34" charset="0"/>
              </a:rPr>
              <a:t>kultur</a:t>
            </a:r>
            <a:r>
              <a:rPr lang="en-US" sz="6400" dirty="0">
                <a:latin typeface="Calibri" pitchFamily="34" charset="0"/>
              </a:rPr>
              <a:t> </a:t>
            </a:r>
            <a:r>
              <a:rPr lang="en-US" sz="6400" dirty="0" err="1">
                <a:latin typeface="Calibri" pitchFamily="34" charset="0"/>
              </a:rPr>
              <a:t>dari</a:t>
            </a:r>
            <a:r>
              <a:rPr lang="en-US" sz="6400" dirty="0">
                <a:latin typeface="Calibri" pitchFamily="34" charset="0"/>
              </a:rPr>
              <a:t> </a:t>
            </a:r>
            <a:r>
              <a:rPr lang="en-US" sz="6400" dirty="0" err="1">
                <a:latin typeface="Calibri" pitchFamily="34" charset="0"/>
              </a:rPr>
              <a:t>materialisme</a:t>
            </a:r>
            <a:r>
              <a:rPr lang="en-US" sz="6400" dirty="0">
                <a:latin typeface="Calibri" pitchFamily="34" charset="0"/>
              </a:rPr>
              <a:t> </a:t>
            </a:r>
            <a:r>
              <a:rPr lang="en-US" sz="6400" dirty="0" err="1">
                <a:latin typeface="Calibri" pitchFamily="34" charset="0"/>
              </a:rPr>
              <a:t>menuju</a:t>
            </a:r>
            <a:r>
              <a:rPr lang="en-US" sz="6400" dirty="0">
                <a:latin typeface="Calibri" pitchFamily="34" charset="0"/>
              </a:rPr>
              <a:t> post </a:t>
            </a:r>
            <a:r>
              <a:rPr lang="en-US" sz="6400" dirty="0" err="1">
                <a:latin typeface="Calibri" pitchFamily="34" charset="0"/>
              </a:rPr>
              <a:t>materialisme</a:t>
            </a:r>
            <a:r>
              <a:rPr lang="en-US" sz="6400" dirty="0">
                <a:latin typeface="Calibri" pitchFamily="34" charset="0"/>
              </a:rPr>
              <a:t> </a:t>
            </a:r>
            <a:r>
              <a:rPr lang="en-US" sz="6400" dirty="0" err="1">
                <a:latin typeface="Calibri" pitchFamily="34" charset="0"/>
              </a:rPr>
              <a:t>begitu</a:t>
            </a:r>
            <a:r>
              <a:rPr lang="en-US" sz="6400" dirty="0">
                <a:latin typeface="Calibri" pitchFamily="34" charset="0"/>
              </a:rPr>
              <a:t> </a:t>
            </a:r>
            <a:r>
              <a:rPr lang="en-US" sz="6400" dirty="0" err="1">
                <a:latin typeface="Calibri" pitchFamily="34" charset="0"/>
              </a:rPr>
              <a:t>lambat</a:t>
            </a:r>
            <a:r>
              <a:rPr lang="en-US" sz="6400" dirty="0">
                <a:latin typeface="Calibri" pitchFamily="34" charset="0"/>
              </a:rPr>
              <a:t>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senyap</a:t>
            </a:r>
            <a:r>
              <a:rPr lang="en-US" sz="6400" dirty="0">
                <a:latin typeface="Calibri" pitchFamily="34" charset="0"/>
              </a:rPr>
              <a:t> </a:t>
            </a:r>
            <a:r>
              <a:rPr lang="en-US" sz="6400" dirty="0" err="1">
                <a:latin typeface="Calibri" pitchFamily="34" charset="0"/>
              </a:rPr>
              <a:t>tampak</a:t>
            </a:r>
            <a:r>
              <a:rPr lang="en-US" sz="6400" dirty="0">
                <a:latin typeface="Calibri" pitchFamily="34" charset="0"/>
              </a:rPr>
              <a:t> </a:t>
            </a:r>
            <a:r>
              <a:rPr lang="en-US" sz="6400" dirty="0" err="1">
                <a:latin typeface="Calibri" pitchFamily="34" charset="0"/>
              </a:rPr>
              <a:t>tidak</a:t>
            </a:r>
            <a:r>
              <a:rPr lang="en-US" sz="6400" dirty="0">
                <a:latin typeface="Calibri" pitchFamily="34" charset="0"/>
              </a:rPr>
              <a:t> </a:t>
            </a:r>
            <a:r>
              <a:rPr lang="en-US" sz="6400" dirty="0" err="1">
                <a:latin typeface="Calibri" pitchFamily="34" charset="0"/>
              </a:rPr>
              <a:t>mengubah</a:t>
            </a:r>
            <a:r>
              <a:rPr lang="en-US" sz="6400" dirty="0">
                <a:latin typeface="Calibri" pitchFamily="34" charset="0"/>
              </a:rPr>
              <a:t> </a:t>
            </a:r>
            <a:r>
              <a:rPr lang="en-US" sz="6400" dirty="0" err="1">
                <a:latin typeface="Calibri" pitchFamily="34" charset="0"/>
              </a:rPr>
              <a:t>kehidupan</a:t>
            </a:r>
            <a:r>
              <a:rPr lang="en-US" sz="6400" dirty="0">
                <a:latin typeface="Calibri" pitchFamily="34" charset="0"/>
              </a:rPr>
              <a:t> </a:t>
            </a:r>
            <a:r>
              <a:rPr lang="en-US" sz="6400" dirty="0" err="1">
                <a:latin typeface="Calibri" pitchFamily="34" charset="0"/>
              </a:rPr>
              <a:t>politik</a:t>
            </a:r>
            <a:r>
              <a:rPr lang="en-US" sz="6400" dirty="0">
                <a:latin typeface="Calibri" pitchFamily="34" charset="0"/>
              </a:rPr>
              <a:t> </a:t>
            </a:r>
            <a:r>
              <a:rPr lang="en-US" sz="6400" dirty="0" err="1">
                <a:latin typeface="Calibri" pitchFamily="34" charset="0"/>
              </a:rPr>
              <a:t>secara</a:t>
            </a:r>
            <a:r>
              <a:rPr lang="en-US" sz="6400" dirty="0">
                <a:latin typeface="Calibri" pitchFamily="34" charset="0"/>
              </a:rPr>
              <a:t> </a:t>
            </a:r>
            <a:r>
              <a:rPr lang="en-US" sz="6400" dirty="0" err="1">
                <a:latin typeface="Calibri" pitchFamily="34" charset="0"/>
              </a:rPr>
              <a:t>menyeluruh</a:t>
            </a:r>
            <a:r>
              <a:rPr lang="en-US" sz="6400" dirty="0">
                <a:latin typeface="Calibri" pitchFamily="34" charset="0"/>
              </a:rPr>
              <a:t> yang </a:t>
            </a:r>
            <a:r>
              <a:rPr lang="en-US" sz="6400" dirty="0" err="1">
                <a:latin typeface="Calibri" pitchFamily="34" charset="0"/>
              </a:rPr>
              <a:t>oleh</a:t>
            </a:r>
            <a:r>
              <a:rPr lang="en-US" sz="6400" dirty="0">
                <a:latin typeface="Calibri" pitchFamily="34" charset="0"/>
              </a:rPr>
              <a:t> </a:t>
            </a:r>
            <a:r>
              <a:rPr lang="en-US" sz="6400" dirty="0" err="1">
                <a:latin typeface="Calibri" pitchFamily="34" charset="0"/>
              </a:rPr>
              <a:t>Ingelhart</a:t>
            </a:r>
            <a:r>
              <a:rPr lang="en-US" sz="6400" dirty="0">
                <a:latin typeface="Calibri" pitchFamily="34" charset="0"/>
              </a:rPr>
              <a:t> </a:t>
            </a:r>
            <a:r>
              <a:rPr lang="en-US" sz="6400" dirty="0" err="1">
                <a:latin typeface="Calibri" pitchFamily="34" charset="0"/>
              </a:rPr>
              <a:t>disebut</a:t>
            </a:r>
            <a:r>
              <a:rPr lang="en-US" sz="6400" dirty="0">
                <a:latin typeface="Calibri" pitchFamily="34" charset="0"/>
              </a:rPr>
              <a:t> </a:t>
            </a:r>
            <a:r>
              <a:rPr lang="en-US" sz="6400" dirty="0" err="1">
                <a:latin typeface="Calibri" pitchFamily="34" charset="0"/>
              </a:rPr>
              <a:t>sebagai</a:t>
            </a:r>
            <a:r>
              <a:rPr lang="en-US" sz="6400" dirty="0">
                <a:latin typeface="Calibri" pitchFamily="34" charset="0"/>
              </a:rPr>
              <a:t> </a:t>
            </a:r>
            <a:r>
              <a:rPr lang="en-US" sz="6400" dirty="0" err="1">
                <a:latin typeface="Calibri" pitchFamily="34" charset="0"/>
              </a:rPr>
              <a:t>Revolusi</a:t>
            </a:r>
            <a:r>
              <a:rPr lang="en-US" sz="6400" dirty="0">
                <a:latin typeface="Calibri" pitchFamily="34" charset="0"/>
              </a:rPr>
              <a:t> </a:t>
            </a:r>
            <a:r>
              <a:rPr lang="id-ID" sz="6400" dirty="0" err="1">
                <a:latin typeface="Calibri" pitchFamily="34" charset="0"/>
              </a:rPr>
              <a:t>S</a:t>
            </a:r>
            <a:r>
              <a:rPr lang="en-US" sz="6400" dirty="0" err="1" smtClean="0">
                <a:latin typeface="Calibri" pitchFamily="34" charset="0"/>
              </a:rPr>
              <a:t>enyap</a:t>
            </a:r>
            <a:r>
              <a:rPr lang="en-US" sz="6400" dirty="0" smtClean="0">
                <a:latin typeface="Calibri" pitchFamily="34" charset="0"/>
              </a:rPr>
              <a:t> </a:t>
            </a:r>
            <a:r>
              <a:rPr lang="en-US" sz="6400" dirty="0">
                <a:latin typeface="Calibri" pitchFamily="34" charset="0"/>
              </a:rPr>
              <a:t>(</a:t>
            </a:r>
            <a:r>
              <a:rPr lang="en-US" sz="6400" i="1" dirty="0">
                <a:latin typeface="Calibri" pitchFamily="34" charset="0"/>
              </a:rPr>
              <a:t>The Silent Revolution</a:t>
            </a:r>
            <a:r>
              <a:rPr lang="en-US" sz="6400" dirty="0" smtClean="0">
                <a:latin typeface="Calibri" pitchFamily="34" charset="0"/>
              </a:rPr>
              <a:t>). </a:t>
            </a:r>
            <a:r>
              <a:rPr lang="en-US" sz="6400" dirty="0" err="1">
                <a:latin typeface="Calibri" pitchFamily="34" charset="0"/>
              </a:rPr>
              <a:t>Ringkasnya</a:t>
            </a:r>
            <a:r>
              <a:rPr lang="en-US" sz="6400" dirty="0">
                <a:latin typeface="Calibri" pitchFamily="34" charset="0"/>
              </a:rPr>
              <a:t>, </a:t>
            </a:r>
            <a:r>
              <a:rPr lang="en-US" sz="6400" dirty="0" err="1">
                <a:latin typeface="Calibri" pitchFamily="34" charset="0"/>
              </a:rPr>
              <a:t>kombinasi</a:t>
            </a:r>
            <a:r>
              <a:rPr lang="en-US" sz="6400" dirty="0">
                <a:latin typeface="Calibri" pitchFamily="34" charset="0"/>
              </a:rPr>
              <a:t> </a:t>
            </a:r>
            <a:r>
              <a:rPr lang="en-US" sz="6400" dirty="0" err="1">
                <a:latin typeface="Calibri" pitchFamily="34" charset="0"/>
              </a:rPr>
              <a:t>unik</a:t>
            </a:r>
            <a:r>
              <a:rPr lang="en-US" sz="6400" dirty="0">
                <a:latin typeface="Calibri" pitchFamily="34" charset="0"/>
              </a:rPr>
              <a:t> </a:t>
            </a:r>
            <a:r>
              <a:rPr lang="en-US" sz="6400" dirty="0" err="1">
                <a:latin typeface="Calibri" pitchFamily="34" charset="0"/>
              </a:rPr>
              <a:t>antara</a:t>
            </a:r>
            <a:r>
              <a:rPr lang="en-US" sz="6400" dirty="0">
                <a:latin typeface="Calibri" pitchFamily="34" charset="0"/>
              </a:rPr>
              <a:t> </a:t>
            </a:r>
            <a:r>
              <a:rPr lang="en-US" sz="6400" dirty="0" err="1">
                <a:latin typeface="Calibri" pitchFamily="34" charset="0"/>
              </a:rPr>
              <a:t>kemakmuran</a:t>
            </a:r>
            <a:r>
              <a:rPr lang="en-US" sz="6400" dirty="0">
                <a:latin typeface="Calibri" pitchFamily="34" charset="0"/>
              </a:rPr>
              <a:t>, </a:t>
            </a:r>
            <a:r>
              <a:rPr lang="en-US" sz="6400" dirty="0" err="1">
                <a:latin typeface="Calibri" pitchFamily="34" charset="0"/>
              </a:rPr>
              <a:t>perdamaian</a:t>
            </a:r>
            <a:r>
              <a:rPr lang="en-US" sz="6400" dirty="0">
                <a:latin typeface="Calibri" pitchFamily="34" charset="0"/>
              </a:rPr>
              <a:t>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keamanan</a:t>
            </a:r>
            <a:r>
              <a:rPr lang="en-US" sz="6400" dirty="0">
                <a:latin typeface="Calibri" pitchFamily="34" charset="0"/>
              </a:rPr>
              <a:t> </a:t>
            </a:r>
            <a:r>
              <a:rPr lang="en-US" sz="6400" dirty="0" err="1">
                <a:latin typeface="Calibri" pitchFamily="34" charset="0"/>
              </a:rPr>
              <a:t>mengarahkan</a:t>
            </a:r>
            <a:r>
              <a:rPr lang="en-US" sz="6400" dirty="0">
                <a:latin typeface="Calibri" pitchFamily="34" charset="0"/>
              </a:rPr>
              <a:t> </a:t>
            </a:r>
            <a:r>
              <a:rPr lang="en-US" sz="6400" dirty="0" err="1">
                <a:latin typeface="Calibri" pitchFamily="34" charset="0"/>
              </a:rPr>
              <a:t>pada</a:t>
            </a:r>
            <a:r>
              <a:rPr lang="en-US" sz="6400" dirty="0">
                <a:latin typeface="Calibri" pitchFamily="34" charset="0"/>
              </a:rPr>
              <a:t> </a:t>
            </a:r>
            <a:r>
              <a:rPr lang="en-US" sz="6400" dirty="0" err="1">
                <a:latin typeface="Calibri" pitchFamily="34" charset="0"/>
              </a:rPr>
              <a:t>revolusi</a:t>
            </a:r>
            <a:r>
              <a:rPr lang="en-US" sz="6400" dirty="0">
                <a:latin typeface="Calibri" pitchFamily="34" charset="0"/>
              </a:rPr>
              <a:t> </a:t>
            </a:r>
            <a:r>
              <a:rPr lang="en-US" sz="6400" dirty="0" err="1">
                <a:latin typeface="Calibri" pitchFamily="34" charset="0"/>
              </a:rPr>
              <a:t>senyap</a:t>
            </a:r>
            <a:r>
              <a:rPr lang="en-US" sz="6400" dirty="0">
                <a:latin typeface="Calibri" pitchFamily="34" charset="0"/>
              </a:rPr>
              <a:t> </a:t>
            </a:r>
            <a:r>
              <a:rPr lang="en-US" sz="6400" dirty="0" err="1">
                <a:latin typeface="Calibri" pitchFamily="34" charset="0"/>
              </a:rPr>
              <a:t>dalam</a:t>
            </a:r>
            <a:r>
              <a:rPr lang="en-US" sz="6400" dirty="0">
                <a:latin typeface="Calibri" pitchFamily="34" charset="0"/>
              </a:rPr>
              <a:t> </a:t>
            </a:r>
            <a:r>
              <a:rPr lang="en-US" sz="6400" dirty="0" err="1">
                <a:latin typeface="Calibri" pitchFamily="34" charset="0"/>
              </a:rPr>
              <a:t>budaya</a:t>
            </a:r>
            <a:r>
              <a:rPr lang="en-US" sz="6400" dirty="0">
                <a:latin typeface="Calibri" pitchFamily="34" charset="0"/>
              </a:rPr>
              <a:t> </a:t>
            </a:r>
            <a:r>
              <a:rPr lang="en-US" sz="6400" dirty="0" err="1">
                <a:latin typeface="Calibri" pitchFamily="34" charset="0"/>
              </a:rPr>
              <a:t>politik</a:t>
            </a:r>
            <a:r>
              <a:rPr lang="en-US" sz="6400" dirty="0">
                <a:latin typeface="Calibri" pitchFamily="34" charset="0"/>
              </a:rPr>
              <a:t> Barat (Hague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Harrop</a:t>
            </a:r>
            <a:r>
              <a:rPr lang="en-US" sz="6400" dirty="0">
                <a:latin typeface="Calibri" pitchFamily="34" charset="0"/>
              </a:rPr>
              <a:t>, 2004: 93). </a:t>
            </a:r>
            <a:endParaRPr lang="id-ID" sz="6400" dirty="0" smtClean="0">
              <a:latin typeface="Calibri" pitchFamily="34" charset="0"/>
            </a:endParaRPr>
          </a:p>
          <a:p>
            <a:pPr algn="just"/>
            <a:r>
              <a:rPr lang="en-US" sz="6400" dirty="0" err="1">
                <a:latin typeface="Calibri" pitchFamily="34" charset="0"/>
              </a:rPr>
              <a:t>Karya</a:t>
            </a:r>
            <a:r>
              <a:rPr lang="en-US" sz="6400" dirty="0">
                <a:latin typeface="Calibri" pitchFamily="34" charset="0"/>
              </a:rPr>
              <a:t> </a:t>
            </a:r>
            <a:r>
              <a:rPr lang="en-US" sz="6400" dirty="0" err="1">
                <a:latin typeface="Calibri" pitchFamily="34" charset="0"/>
              </a:rPr>
              <a:t>Ingelhart</a:t>
            </a:r>
            <a:r>
              <a:rPr lang="en-US" sz="6400" dirty="0">
                <a:latin typeface="Calibri" pitchFamily="34" charset="0"/>
              </a:rPr>
              <a:t> </a:t>
            </a:r>
            <a:r>
              <a:rPr lang="en-US" sz="6400" dirty="0" err="1">
                <a:latin typeface="Calibri" pitchFamily="34" charset="0"/>
              </a:rPr>
              <a:t>tersebut</a:t>
            </a:r>
            <a:r>
              <a:rPr lang="en-US" sz="6400" dirty="0">
                <a:latin typeface="Calibri" pitchFamily="34" charset="0"/>
              </a:rPr>
              <a:t>, </a:t>
            </a:r>
            <a:r>
              <a:rPr lang="en-US" sz="6400" dirty="0" err="1">
                <a:latin typeface="Calibri" pitchFamily="34" charset="0"/>
              </a:rPr>
              <a:t>segera</a:t>
            </a:r>
            <a:r>
              <a:rPr lang="en-US" sz="6400" dirty="0">
                <a:latin typeface="Calibri" pitchFamily="34" charset="0"/>
              </a:rPr>
              <a:t> </a:t>
            </a:r>
            <a:r>
              <a:rPr lang="en-US" sz="6400" dirty="0" err="1">
                <a:latin typeface="Calibri" pitchFamily="34" charset="0"/>
              </a:rPr>
              <a:t>membawa</a:t>
            </a:r>
            <a:r>
              <a:rPr lang="en-US" sz="6400" dirty="0">
                <a:latin typeface="Calibri" pitchFamily="34" charset="0"/>
              </a:rPr>
              <a:t> </a:t>
            </a:r>
            <a:r>
              <a:rPr lang="en-US" sz="6400" dirty="0" err="1">
                <a:latin typeface="Calibri" pitchFamily="34" charset="0"/>
              </a:rPr>
              <a:t>dampak</a:t>
            </a:r>
            <a:r>
              <a:rPr lang="en-US" sz="6400" dirty="0">
                <a:latin typeface="Calibri" pitchFamily="34" charset="0"/>
              </a:rPr>
              <a:t> yang </a:t>
            </a:r>
            <a:r>
              <a:rPr lang="en-US" sz="6400" dirty="0" err="1">
                <a:latin typeface="Calibri" pitchFamily="34" charset="0"/>
              </a:rPr>
              <a:t>luas</a:t>
            </a:r>
            <a:r>
              <a:rPr lang="en-US" sz="6400" dirty="0">
                <a:latin typeface="Calibri" pitchFamily="34" charset="0"/>
              </a:rPr>
              <a:t>, </a:t>
            </a:r>
            <a:r>
              <a:rPr lang="en-US" sz="6400" dirty="0" err="1">
                <a:latin typeface="Calibri" pitchFamily="34" charset="0"/>
              </a:rPr>
              <a:t>karena</a:t>
            </a:r>
            <a:r>
              <a:rPr lang="en-US" sz="6400" dirty="0">
                <a:latin typeface="Calibri" pitchFamily="34" charset="0"/>
              </a:rPr>
              <a:t> </a:t>
            </a:r>
            <a:r>
              <a:rPr lang="en-US" sz="6400" dirty="0" err="1">
                <a:latin typeface="Calibri" pitchFamily="34" charset="0"/>
              </a:rPr>
              <a:t>terlibat</a:t>
            </a:r>
            <a:r>
              <a:rPr lang="en-US" sz="6400" dirty="0">
                <a:latin typeface="Calibri" pitchFamily="34" charset="0"/>
              </a:rPr>
              <a:t> </a:t>
            </a:r>
            <a:r>
              <a:rPr lang="en-US" sz="6400" dirty="0" err="1">
                <a:latin typeface="Calibri" pitchFamily="34" charset="0"/>
              </a:rPr>
              <a:t>dalam</a:t>
            </a:r>
            <a:r>
              <a:rPr lang="en-US" sz="6400" dirty="0">
                <a:latin typeface="Calibri" pitchFamily="34" charset="0"/>
              </a:rPr>
              <a:t> </a:t>
            </a:r>
            <a:r>
              <a:rPr lang="en-US" sz="6400" dirty="0" err="1">
                <a:latin typeface="Calibri" pitchFamily="34" charset="0"/>
              </a:rPr>
              <a:t>isu-isu</a:t>
            </a:r>
            <a:r>
              <a:rPr lang="en-US" sz="6400" dirty="0">
                <a:latin typeface="Calibri" pitchFamily="34" charset="0"/>
              </a:rPr>
              <a:t> </a:t>
            </a:r>
            <a:r>
              <a:rPr lang="en-US" sz="6400" dirty="0" err="1">
                <a:latin typeface="Calibri" pitchFamily="34" charset="0"/>
              </a:rPr>
              <a:t>perubahan</a:t>
            </a:r>
            <a:r>
              <a:rPr lang="en-US" sz="6400" dirty="0">
                <a:latin typeface="Calibri" pitchFamily="34" charset="0"/>
              </a:rPr>
              <a:t> </a:t>
            </a:r>
            <a:r>
              <a:rPr lang="en-US" sz="6400" dirty="0" err="1">
                <a:latin typeface="Calibri" pitchFamily="34" charset="0"/>
              </a:rPr>
              <a:t>sosial</a:t>
            </a:r>
            <a:r>
              <a:rPr lang="en-US" sz="6400" dirty="0">
                <a:latin typeface="Calibri" pitchFamily="34" charset="0"/>
              </a:rPr>
              <a:t> </a:t>
            </a:r>
            <a:r>
              <a:rPr lang="en-US" sz="6400" dirty="0" err="1">
                <a:latin typeface="Calibri" pitchFamily="34" charset="0"/>
              </a:rPr>
              <a:t>tentang</a:t>
            </a:r>
            <a:r>
              <a:rPr lang="en-US" sz="6400" dirty="0">
                <a:latin typeface="Calibri" pitchFamily="34" charset="0"/>
              </a:rPr>
              <a:t> </a:t>
            </a:r>
            <a:r>
              <a:rPr lang="en-US" sz="6400" dirty="0" err="1">
                <a:latin typeface="Calibri" pitchFamily="34" charset="0"/>
              </a:rPr>
              <a:t>partipasi</a:t>
            </a:r>
            <a:r>
              <a:rPr lang="en-US" sz="6400" dirty="0">
                <a:latin typeface="Calibri" pitchFamily="34" charset="0"/>
              </a:rPr>
              <a:t>, </a:t>
            </a:r>
            <a:r>
              <a:rPr lang="en-US" sz="6400" dirty="0" err="1">
                <a:latin typeface="Calibri" pitchFamily="34" charset="0"/>
              </a:rPr>
              <a:t>persamaan</a:t>
            </a:r>
            <a:r>
              <a:rPr lang="en-US" sz="6400" dirty="0">
                <a:latin typeface="Calibri" pitchFamily="34" charset="0"/>
              </a:rPr>
              <a:t>, </a:t>
            </a:r>
            <a:r>
              <a:rPr lang="en-US" sz="6400" dirty="0" err="1">
                <a:latin typeface="Calibri" pitchFamily="34" charset="0"/>
              </a:rPr>
              <a:t>komunitas</a:t>
            </a:r>
            <a:r>
              <a:rPr lang="en-US" sz="6400" dirty="0">
                <a:latin typeface="Calibri" pitchFamily="34" charset="0"/>
              </a:rPr>
              <a:t>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ekspresi</a:t>
            </a:r>
            <a:r>
              <a:rPr lang="en-US" sz="6400" dirty="0">
                <a:latin typeface="Calibri" pitchFamily="34" charset="0"/>
              </a:rPr>
              <a:t> </a:t>
            </a:r>
            <a:r>
              <a:rPr lang="en-US" sz="6400" dirty="0" err="1">
                <a:latin typeface="Calibri" pitchFamily="34" charset="0"/>
              </a:rPr>
              <a:t>pribadi</a:t>
            </a:r>
            <a:r>
              <a:rPr lang="en-US" sz="6400" dirty="0">
                <a:latin typeface="Calibri" pitchFamily="34" charset="0"/>
              </a:rPr>
              <a:t>. </a:t>
            </a:r>
            <a:r>
              <a:rPr lang="en-US" sz="6400" dirty="0" err="1">
                <a:latin typeface="Calibri" pitchFamily="34" charset="0"/>
              </a:rPr>
              <a:t>Tema</a:t>
            </a:r>
            <a:r>
              <a:rPr lang="en-US" sz="6400" dirty="0">
                <a:latin typeface="Calibri" pitchFamily="34" charset="0"/>
              </a:rPr>
              <a:t> post material </a:t>
            </a:r>
            <a:r>
              <a:rPr lang="en-US" sz="6400" dirty="0" err="1">
                <a:latin typeface="Calibri" pitchFamily="34" charset="0"/>
              </a:rPr>
              <a:t>terlibat</a:t>
            </a:r>
            <a:r>
              <a:rPr lang="en-US" sz="6400" dirty="0">
                <a:latin typeface="Calibri" pitchFamily="34" charset="0"/>
              </a:rPr>
              <a:t> </a:t>
            </a:r>
            <a:r>
              <a:rPr lang="en-US" sz="6400" dirty="0" err="1">
                <a:latin typeface="Calibri" pitchFamily="34" charset="0"/>
              </a:rPr>
              <a:t>dalam</a:t>
            </a:r>
            <a:r>
              <a:rPr lang="en-US" sz="6400" dirty="0">
                <a:latin typeface="Calibri" pitchFamily="34" charset="0"/>
              </a:rPr>
              <a:t> </a:t>
            </a:r>
            <a:r>
              <a:rPr lang="en-US" sz="6400" dirty="0" err="1">
                <a:latin typeface="Calibri" pitchFamily="34" charset="0"/>
              </a:rPr>
              <a:t>isu</a:t>
            </a:r>
            <a:r>
              <a:rPr lang="en-US" sz="6400" dirty="0">
                <a:latin typeface="Calibri" pitchFamily="34" charset="0"/>
              </a:rPr>
              <a:t> </a:t>
            </a:r>
            <a:r>
              <a:rPr lang="en-US" sz="6400" dirty="0" err="1" smtClean="0">
                <a:latin typeface="Calibri" pitchFamily="34" charset="0"/>
              </a:rPr>
              <a:t>publik</a:t>
            </a:r>
            <a:r>
              <a:rPr lang="id-ID" sz="6400" dirty="0">
                <a:latin typeface="Calibri" pitchFamily="34" charset="0"/>
              </a:rPr>
              <a:t>:</a:t>
            </a:r>
            <a:r>
              <a:rPr lang="en-US" sz="6400" dirty="0" smtClean="0">
                <a:latin typeface="Calibri" pitchFamily="34" charset="0"/>
              </a:rPr>
              <a:t> </a:t>
            </a:r>
            <a:r>
              <a:rPr lang="en-US" sz="6400" dirty="0" err="1">
                <a:latin typeface="Calibri" pitchFamily="34" charset="0"/>
              </a:rPr>
              <a:t>toleransi</a:t>
            </a:r>
            <a:r>
              <a:rPr lang="en-US" sz="6400" dirty="0">
                <a:latin typeface="Calibri" pitchFamily="34" charset="0"/>
              </a:rPr>
              <a:t> </a:t>
            </a:r>
            <a:r>
              <a:rPr lang="en-US" sz="6400" dirty="0" err="1">
                <a:latin typeface="Calibri" pitchFamily="34" charset="0"/>
              </a:rPr>
              <a:t>aborsi</a:t>
            </a:r>
            <a:r>
              <a:rPr lang="en-US" sz="6400" dirty="0">
                <a:latin typeface="Calibri" pitchFamily="34" charset="0"/>
              </a:rPr>
              <a:t>, euthanasia, </a:t>
            </a:r>
            <a:r>
              <a:rPr lang="en-US" sz="6400" dirty="0" err="1" smtClean="0">
                <a:latin typeface="Calibri" pitchFamily="34" charset="0"/>
              </a:rPr>
              <a:t>orientasi</a:t>
            </a:r>
            <a:r>
              <a:rPr lang="en-US" sz="6400" dirty="0" smtClean="0">
                <a:latin typeface="Calibri" pitchFamily="34" charset="0"/>
              </a:rPr>
              <a:t> </a:t>
            </a:r>
            <a:r>
              <a:rPr lang="en-US" sz="6400" dirty="0" err="1">
                <a:latin typeface="Calibri" pitchFamily="34" charset="0"/>
              </a:rPr>
              <a:t>seksual</a:t>
            </a:r>
            <a:r>
              <a:rPr lang="en-US" sz="6400" dirty="0">
                <a:latin typeface="Calibri" pitchFamily="34" charset="0"/>
              </a:rPr>
              <a:t>, orang </a:t>
            </a:r>
            <a:r>
              <a:rPr lang="en-US" sz="6400" dirty="0" err="1">
                <a:latin typeface="Calibri" pitchFamily="34" charset="0"/>
              </a:rPr>
              <a:t>tua</a:t>
            </a:r>
            <a:r>
              <a:rPr lang="en-US" sz="6400" dirty="0">
                <a:latin typeface="Calibri" pitchFamily="34" charset="0"/>
              </a:rPr>
              <a:t> </a:t>
            </a:r>
            <a:r>
              <a:rPr lang="en-US" sz="6400" dirty="0" err="1">
                <a:latin typeface="Calibri" pitchFamily="34" charset="0"/>
              </a:rPr>
              <a:t>tunggal</a:t>
            </a:r>
            <a:r>
              <a:rPr lang="en-US" sz="6400" dirty="0">
                <a:latin typeface="Calibri" pitchFamily="34" charset="0"/>
              </a:rPr>
              <a:t>, </a:t>
            </a:r>
            <a:r>
              <a:rPr lang="en-US" sz="6400" dirty="0" err="1">
                <a:latin typeface="Calibri" pitchFamily="34" charset="0"/>
              </a:rPr>
              <a:t>kelompok</a:t>
            </a:r>
            <a:r>
              <a:rPr lang="en-US" sz="6400" dirty="0">
                <a:latin typeface="Calibri" pitchFamily="34" charset="0"/>
              </a:rPr>
              <a:t> </a:t>
            </a:r>
            <a:r>
              <a:rPr lang="en-US" sz="6400" dirty="0" err="1">
                <a:latin typeface="Calibri" pitchFamily="34" charset="0"/>
              </a:rPr>
              <a:t>minoritas</a:t>
            </a:r>
            <a:r>
              <a:rPr lang="en-US" sz="6400" dirty="0">
                <a:latin typeface="Calibri" pitchFamily="34" charset="0"/>
              </a:rPr>
              <a:t>, </a:t>
            </a:r>
            <a:r>
              <a:rPr lang="en-US" sz="6400" dirty="0" err="1">
                <a:latin typeface="Calibri" pitchFamily="34" charset="0"/>
              </a:rPr>
              <a:t>penolakan</a:t>
            </a:r>
            <a:r>
              <a:rPr lang="en-US" sz="6400" dirty="0">
                <a:latin typeface="Calibri" pitchFamily="34" charset="0"/>
              </a:rPr>
              <a:t> </a:t>
            </a:r>
            <a:r>
              <a:rPr lang="en-US" sz="6400" dirty="0" err="1">
                <a:latin typeface="Calibri" pitchFamily="34" charset="0"/>
              </a:rPr>
              <a:t>tehadap</a:t>
            </a:r>
            <a:r>
              <a:rPr lang="en-US" sz="6400" dirty="0">
                <a:latin typeface="Calibri" pitchFamily="34" charset="0"/>
              </a:rPr>
              <a:t> </a:t>
            </a:r>
            <a:r>
              <a:rPr lang="en-US" sz="6400" dirty="0" err="1">
                <a:latin typeface="Calibri" pitchFamily="34" charset="0"/>
              </a:rPr>
              <a:t>nuklir</a:t>
            </a:r>
            <a:r>
              <a:rPr lang="en-US" sz="6400" dirty="0">
                <a:latin typeface="Calibri" pitchFamily="34" charset="0"/>
              </a:rPr>
              <a:t>, </a:t>
            </a:r>
            <a:r>
              <a:rPr lang="en-US" sz="6400" dirty="0" err="1">
                <a:latin typeface="Calibri" pitchFamily="34" charset="0"/>
              </a:rPr>
              <a:t>hingga</a:t>
            </a:r>
            <a:r>
              <a:rPr lang="en-US" sz="6400" dirty="0">
                <a:latin typeface="Calibri" pitchFamily="34" charset="0"/>
              </a:rPr>
              <a:t> </a:t>
            </a:r>
            <a:r>
              <a:rPr lang="en-US" sz="6400" dirty="0" err="1">
                <a:latin typeface="Calibri" pitchFamily="34" charset="0"/>
              </a:rPr>
              <a:t>eksploitasi</a:t>
            </a:r>
            <a:r>
              <a:rPr lang="en-US" sz="6400" dirty="0">
                <a:latin typeface="Calibri" pitchFamily="34" charset="0"/>
              </a:rPr>
              <a:t> </a:t>
            </a:r>
            <a:r>
              <a:rPr lang="en-US" sz="6400" dirty="0" err="1">
                <a:latin typeface="Calibri" pitchFamily="34" charset="0"/>
              </a:rPr>
              <a:t>lingkungan</a:t>
            </a:r>
            <a:r>
              <a:rPr lang="en-US" sz="6400" dirty="0">
                <a:latin typeface="Calibri" pitchFamily="34" charset="0"/>
              </a:rPr>
              <a:t>. </a:t>
            </a:r>
            <a:r>
              <a:rPr lang="id-ID" sz="6400" dirty="0">
                <a:latin typeface="Calibri" pitchFamily="34" charset="0"/>
              </a:rPr>
              <a:t>P</a:t>
            </a:r>
            <a:r>
              <a:rPr lang="en-US" sz="6400" dirty="0" err="1" smtClean="0">
                <a:latin typeface="Calibri" pitchFamily="34" charset="0"/>
              </a:rPr>
              <a:t>engusung</a:t>
            </a:r>
            <a:r>
              <a:rPr lang="en-US" sz="6400" dirty="0" smtClean="0">
                <a:latin typeface="Calibri" pitchFamily="34" charset="0"/>
              </a:rPr>
              <a:t> post </a:t>
            </a:r>
            <a:r>
              <a:rPr lang="en-US" sz="6400" dirty="0">
                <a:latin typeface="Calibri" pitchFamily="34" charset="0"/>
              </a:rPr>
              <a:t>material </a:t>
            </a:r>
            <a:r>
              <a:rPr lang="en-US" sz="6400" dirty="0" err="1">
                <a:latin typeface="Calibri" pitchFamily="34" charset="0"/>
              </a:rPr>
              <a:t>digambarkan</a:t>
            </a:r>
            <a:r>
              <a:rPr lang="en-US" sz="6400" dirty="0">
                <a:latin typeface="Calibri" pitchFamily="34" charset="0"/>
              </a:rPr>
              <a:t> </a:t>
            </a:r>
            <a:r>
              <a:rPr lang="en-US" sz="6400" dirty="0" err="1">
                <a:latin typeface="Calibri" pitchFamily="34" charset="0"/>
              </a:rPr>
              <a:t>sebagai</a:t>
            </a:r>
            <a:r>
              <a:rPr lang="en-US" sz="6400" dirty="0">
                <a:latin typeface="Calibri" pitchFamily="34" charset="0"/>
              </a:rPr>
              <a:t> </a:t>
            </a:r>
            <a:r>
              <a:rPr lang="en-US" sz="6400" dirty="0" err="1">
                <a:latin typeface="Calibri" pitchFamily="34" charset="0"/>
              </a:rPr>
              <a:t>kaum</a:t>
            </a:r>
            <a:r>
              <a:rPr lang="en-US" sz="6400" dirty="0">
                <a:latin typeface="Calibri" pitchFamily="34" charset="0"/>
              </a:rPr>
              <a:t> </a:t>
            </a:r>
            <a:r>
              <a:rPr lang="en-US" sz="6400" dirty="0" err="1">
                <a:latin typeface="Calibri" pitchFamily="34" charset="0"/>
              </a:rPr>
              <a:t>muda</a:t>
            </a:r>
            <a:r>
              <a:rPr lang="en-US" sz="6400" dirty="0">
                <a:latin typeface="Calibri" pitchFamily="34" charset="0"/>
              </a:rPr>
              <a:t>, kaya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berpendidikan</a:t>
            </a:r>
            <a:r>
              <a:rPr lang="en-US" sz="6400" dirty="0">
                <a:latin typeface="Calibri" pitchFamily="34" charset="0"/>
              </a:rPr>
              <a:t> yang </a:t>
            </a:r>
            <a:r>
              <a:rPr lang="en-US" sz="6400" dirty="0" err="1">
                <a:latin typeface="Calibri" pitchFamily="34" charset="0"/>
              </a:rPr>
              <a:t>menjadi</a:t>
            </a:r>
            <a:r>
              <a:rPr lang="en-US" sz="6400" dirty="0">
                <a:latin typeface="Calibri" pitchFamily="34" charset="0"/>
              </a:rPr>
              <a:t> </a:t>
            </a:r>
            <a:r>
              <a:rPr lang="en-US" sz="6400" dirty="0" err="1">
                <a:latin typeface="Calibri" pitchFamily="34" charset="0"/>
              </a:rPr>
              <a:t>bagian</a:t>
            </a:r>
            <a:r>
              <a:rPr lang="en-US" sz="6400" dirty="0">
                <a:latin typeface="Calibri" pitchFamily="34" charset="0"/>
              </a:rPr>
              <a:t> </a:t>
            </a:r>
            <a:r>
              <a:rPr lang="en-US" sz="6400" dirty="0" err="1">
                <a:latin typeface="Calibri" pitchFamily="34" charset="0"/>
              </a:rPr>
              <a:t>dari</a:t>
            </a:r>
            <a:r>
              <a:rPr lang="en-US" sz="6400" dirty="0">
                <a:latin typeface="Calibri" pitchFamily="34" charset="0"/>
              </a:rPr>
              <a:t> </a:t>
            </a:r>
            <a:r>
              <a:rPr lang="en-US" sz="6400" dirty="0" err="1">
                <a:latin typeface="Calibri" pitchFamily="34" charset="0"/>
              </a:rPr>
              <a:t>masyarakat</a:t>
            </a:r>
            <a:r>
              <a:rPr lang="en-US" sz="6400" dirty="0">
                <a:latin typeface="Calibri" pitchFamily="34" charset="0"/>
              </a:rPr>
              <a:t> </a:t>
            </a:r>
            <a:r>
              <a:rPr lang="en-US" sz="6400" dirty="0" err="1">
                <a:latin typeface="Calibri" pitchFamily="34" charset="0"/>
              </a:rPr>
              <a:t>Amerika</a:t>
            </a:r>
            <a:r>
              <a:rPr lang="en-US" sz="6400" dirty="0">
                <a:latin typeface="Calibri" pitchFamily="34" charset="0"/>
              </a:rPr>
              <a:t>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Eropa</a:t>
            </a:r>
            <a:r>
              <a:rPr lang="en-US" sz="6400" dirty="0">
                <a:latin typeface="Calibri" pitchFamily="34" charset="0"/>
              </a:rPr>
              <a:t> Barat di era 60-an. </a:t>
            </a:r>
            <a:r>
              <a:rPr lang="en-US" sz="6400" dirty="0" err="1">
                <a:latin typeface="Calibri" pitchFamily="34" charset="0"/>
              </a:rPr>
              <a:t>Tanda-tanda</a:t>
            </a:r>
            <a:r>
              <a:rPr lang="en-US" sz="6400" dirty="0">
                <a:latin typeface="Calibri" pitchFamily="34" charset="0"/>
              </a:rPr>
              <a:t> </a:t>
            </a:r>
            <a:r>
              <a:rPr lang="en-US" sz="6400" dirty="0" err="1">
                <a:latin typeface="Calibri" pitchFamily="34" charset="0"/>
              </a:rPr>
              <a:t>kemunculan</a:t>
            </a:r>
            <a:r>
              <a:rPr lang="en-US" sz="6400" dirty="0">
                <a:latin typeface="Calibri" pitchFamily="34" charset="0"/>
              </a:rPr>
              <a:t> </a:t>
            </a:r>
            <a:r>
              <a:rPr lang="en-US" sz="6400" dirty="0" err="1">
                <a:latin typeface="Calibri" pitchFamily="34" charset="0"/>
              </a:rPr>
              <a:t>awal</a:t>
            </a:r>
            <a:r>
              <a:rPr lang="en-US" sz="6400" dirty="0">
                <a:latin typeface="Calibri" pitchFamily="34" charset="0"/>
              </a:rPr>
              <a:t> </a:t>
            </a:r>
            <a:r>
              <a:rPr lang="en-US" sz="6400" dirty="0" err="1">
                <a:latin typeface="Calibri" pitchFamily="34" charset="0"/>
              </a:rPr>
              <a:t>dari</a:t>
            </a:r>
            <a:r>
              <a:rPr lang="en-US" sz="6400" dirty="0">
                <a:latin typeface="Calibri" pitchFamily="34" charset="0"/>
              </a:rPr>
              <a:t> </a:t>
            </a:r>
            <a:r>
              <a:rPr lang="en-US" sz="6400" dirty="0" err="1">
                <a:latin typeface="Calibri" pitchFamily="34" charset="0"/>
              </a:rPr>
              <a:t>generasi</a:t>
            </a:r>
            <a:r>
              <a:rPr lang="en-US" sz="6400" dirty="0">
                <a:latin typeface="Calibri" pitchFamily="34" charset="0"/>
              </a:rPr>
              <a:t> </a:t>
            </a:r>
            <a:r>
              <a:rPr lang="en-US" sz="6400" dirty="0" err="1">
                <a:latin typeface="Calibri" pitchFamily="34" charset="0"/>
              </a:rPr>
              <a:t>ini</a:t>
            </a:r>
            <a:r>
              <a:rPr lang="en-US" sz="6400" dirty="0">
                <a:latin typeface="Calibri" pitchFamily="34" charset="0"/>
              </a:rPr>
              <a:t> yang </a:t>
            </a:r>
            <a:r>
              <a:rPr lang="en-US" sz="6400" dirty="0" err="1">
                <a:latin typeface="Calibri" pitchFamily="34" charset="0"/>
              </a:rPr>
              <a:t>melahirkan</a:t>
            </a:r>
            <a:r>
              <a:rPr lang="en-US" sz="6400" dirty="0">
                <a:latin typeface="Calibri" pitchFamily="34" charset="0"/>
              </a:rPr>
              <a:t> </a:t>
            </a:r>
            <a:r>
              <a:rPr lang="en-US" sz="6400" dirty="0" err="1">
                <a:latin typeface="Calibri" pitchFamily="34" charset="0"/>
              </a:rPr>
              <a:t>protes</a:t>
            </a:r>
            <a:r>
              <a:rPr lang="en-US" sz="6400" dirty="0">
                <a:latin typeface="Calibri" pitchFamily="34" charset="0"/>
              </a:rPr>
              <a:t> </a:t>
            </a:r>
            <a:r>
              <a:rPr lang="en-US" sz="6400" dirty="0" err="1">
                <a:latin typeface="Calibri" pitchFamily="34" charset="0"/>
              </a:rPr>
              <a:t>mahasiwa</a:t>
            </a:r>
            <a:r>
              <a:rPr lang="en-US" sz="6400" dirty="0">
                <a:latin typeface="Calibri" pitchFamily="34" charset="0"/>
              </a:rPr>
              <a:t> </a:t>
            </a:r>
            <a:r>
              <a:rPr lang="en-US" sz="6400" dirty="0" err="1">
                <a:latin typeface="Calibri" pitchFamily="34" charset="0"/>
              </a:rPr>
              <a:t>pada</a:t>
            </a:r>
            <a:r>
              <a:rPr lang="en-US" sz="6400" dirty="0">
                <a:latin typeface="Calibri" pitchFamily="34" charset="0"/>
              </a:rPr>
              <a:t> </a:t>
            </a:r>
            <a:r>
              <a:rPr lang="en-US" sz="6400" dirty="0" err="1">
                <a:latin typeface="Calibri" pitchFamily="34" charset="0"/>
              </a:rPr>
              <a:t>dekade</a:t>
            </a:r>
            <a:r>
              <a:rPr lang="en-US" sz="6400" dirty="0">
                <a:latin typeface="Calibri" pitchFamily="34" charset="0"/>
              </a:rPr>
              <a:t> </a:t>
            </a:r>
            <a:r>
              <a:rPr lang="en-US" sz="6400" dirty="0" err="1">
                <a:latin typeface="Calibri" pitchFamily="34" charset="0"/>
              </a:rPr>
              <a:t>tersebut</a:t>
            </a:r>
            <a:r>
              <a:rPr lang="en-US" sz="6400" dirty="0">
                <a:latin typeface="Calibri" pitchFamily="34" charset="0"/>
              </a:rPr>
              <a:t>. </a:t>
            </a:r>
            <a:r>
              <a:rPr lang="en-US" sz="6400" dirty="0" err="1">
                <a:latin typeface="Calibri" pitchFamily="34" charset="0"/>
              </a:rPr>
              <a:t>Pergeseran</a:t>
            </a:r>
            <a:r>
              <a:rPr lang="en-US" sz="6400" dirty="0">
                <a:latin typeface="Calibri" pitchFamily="34" charset="0"/>
              </a:rPr>
              <a:t> </a:t>
            </a:r>
            <a:r>
              <a:rPr lang="id-ID" sz="6400" dirty="0" smtClean="0">
                <a:latin typeface="Calibri" pitchFamily="34" charset="0"/>
              </a:rPr>
              <a:t>tersebut bermakna </a:t>
            </a:r>
            <a:r>
              <a:rPr lang="en-US" sz="6400" dirty="0" err="1" smtClean="0">
                <a:latin typeface="Calibri" pitchFamily="34" charset="0"/>
              </a:rPr>
              <a:t>meningkatnya</a:t>
            </a:r>
            <a:r>
              <a:rPr lang="en-US" sz="6400" dirty="0" smtClean="0">
                <a:latin typeface="Calibri" pitchFamily="34" charset="0"/>
              </a:rPr>
              <a:t> </a:t>
            </a:r>
            <a:r>
              <a:rPr lang="en-US" sz="6400" dirty="0" err="1">
                <a:latin typeface="Calibri" pitchFamily="34" charset="0"/>
              </a:rPr>
              <a:t>kemakmuran</a:t>
            </a:r>
            <a:r>
              <a:rPr lang="en-US" sz="6400" dirty="0">
                <a:latin typeface="Calibri" pitchFamily="34" charset="0"/>
              </a:rPr>
              <a:t> </a:t>
            </a:r>
            <a:r>
              <a:rPr lang="en-US" sz="6400" dirty="0" err="1">
                <a:latin typeface="Calibri" pitchFamily="34" charset="0"/>
              </a:rPr>
              <a:t>pada</a:t>
            </a:r>
            <a:r>
              <a:rPr lang="en-US" sz="6400" dirty="0">
                <a:latin typeface="Calibri" pitchFamily="34" charset="0"/>
              </a:rPr>
              <a:t> </a:t>
            </a:r>
            <a:r>
              <a:rPr lang="en-US" sz="6400" dirty="0" err="1">
                <a:latin typeface="Calibri" pitchFamily="34" charset="0"/>
              </a:rPr>
              <a:t>dasawarsa</a:t>
            </a:r>
            <a:r>
              <a:rPr lang="en-US" sz="6400" dirty="0">
                <a:latin typeface="Calibri" pitchFamily="34" charset="0"/>
              </a:rPr>
              <a:t> 60-an </a:t>
            </a:r>
            <a:r>
              <a:rPr lang="en-US" sz="6400" dirty="0" err="1">
                <a:latin typeface="Calibri" pitchFamily="34" charset="0"/>
              </a:rPr>
              <a:t>tidak</a:t>
            </a:r>
            <a:r>
              <a:rPr lang="en-US" sz="6400" dirty="0">
                <a:latin typeface="Calibri" pitchFamily="34" charset="0"/>
              </a:rPr>
              <a:t> </a:t>
            </a:r>
            <a:r>
              <a:rPr lang="en-US" sz="6400" dirty="0" err="1">
                <a:latin typeface="Calibri" pitchFamily="34" charset="0"/>
              </a:rPr>
              <a:t>serta</a:t>
            </a:r>
            <a:r>
              <a:rPr lang="en-US" sz="6400" dirty="0">
                <a:latin typeface="Calibri" pitchFamily="34" charset="0"/>
              </a:rPr>
              <a:t> </a:t>
            </a:r>
            <a:r>
              <a:rPr lang="en-US" sz="6400" dirty="0" err="1">
                <a:latin typeface="Calibri" pitchFamily="34" charset="0"/>
              </a:rPr>
              <a:t>merta</a:t>
            </a:r>
            <a:r>
              <a:rPr lang="en-US" sz="6400" dirty="0">
                <a:latin typeface="Calibri" pitchFamily="34" charset="0"/>
              </a:rPr>
              <a:t> </a:t>
            </a:r>
            <a:r>
              <a:rPr lang="en-US" sz="6400" dirty="0" err="1">
                <a:latin typeface="Calibri" pitchFamily="34" charset="0"/>
              </a:rPr>
              <a:t>mendorong</a:t>
            </a:r>
            <a:r>
              <a:rPr lang="en-US" sz="6400" dirty="0">
                <a:latin typeface="Calibri" pitchFamily="34" charset="0"/>
              </a:rPr>
              <a:t> </a:t>
            </a:r>
            <a:r>
              <a:rPr lang="en-US" sz="6400" dirty="0" err="1" smtClean="0">
                <a:latin typeface="Calibri" pitchFamily="34" charset="0"/>
              </a:rPr>
              <a:t>kepuasan</a:t>
            </a:r>
            <a:r>
              <a:rPr lang="en-US" sz="6400" dirty="0" smtClean="0">
                <a:latin typeface="Calibri" pitchFamily="34" charset="0"/>
              </a:rPr>
              <a:t>, </a:t>
            </a:r>
            <a:r>
              <a:rPr lang="en-US" sz="6400" dirty="0" err="1">
                <a:latin typeface="Calibri" pitchFamily="34" charset="0"/>
              </a:rPr>
              <a:t>namun</a:t>
            </a:r>
            <a:r>
              <a:rPr lang="en-US" sz="6400" dirty="0">
                <a:latin typeface="Calibri" pitchFamily="34" charset="0"/>
              </a:rPr>
              <a:t> </a:t>
            </a:r>
            <a:r>
              <a:rPr lang="en-US" sz="6400" dirty="0" err="1" smtClean="0">
                <a:latin typeface="Calibri" pitchFamily="34" charset="0"/>
              </a:rPr>
              <a:t>memunculkan</a:t>
            </a:r>
            <a:r>
              <a:rPr lang="en-US" sz="6400" dirty="0" smtClean="0">
                <a:latin typeface="Calibri" pitchFamily="34" charset="0"/>
              </a:rPr>
              <a:t> </a:t>
            </a:r>
            <a:r>
              <a:rPr lang="en-US" sz="6400" dirty="0" err="1">
                <a:latin typeface="Calibri" pitchFamily="34" charset="0"/>
              </a:rPr>
              <a:t>gelombang</a:t>
            </a:r>
            <a:r>
              <a:rPr lang="en-US" sz="6400" dirty="0">
                <a:latin typeface="Calibri" pitchFamily="34" charset="0"/>
              </a:rPr>
              <a:t> </a:t>
            </a:r>
            <a:r>
              <a:rPr lang="en-US" sz="6400" dirty="0" err="1">
                <a:latin typeface="Calibri" pitchFamily="34" charset="0"/>
              </a:rPr>
              <a:t>protes</a:t>
            </a:r>
            <a:r>
              <a:rPr lang="en-US" sz="6400" dirty="0">
                <a:latin typeface="Calibri" pitchFamily="34" charset="0"/>
              </a:rPr>
              <a:t> </a:t>
            </a:r>
            <a:r>
              <a:rPr lang="en-US" sz="6400" dirty="0" err="1" smtClean="0">
                <a:latin typeface="Calibri" pitchFamily="34" charset="0"/>
              </a:rPr>
              <a:t>untuk</a:t>
            </a:r>
            <a:r>
              <a:rPr lang="en-US" sz="6400" dirty="0" smtClean="0">
                <a:latin typeface="Calibri" pitchFamily="34" charset="0"/>
              </a:rPr>
              <a:t> </a:t>
            </a:r>
            <a:r>
              <a:rPr lang="en-US" sz="6400" dirty="0" err="1">
                <a:latin typeface="Calibri" pitchFamily="34" charset="0"/>
              </a:rPr>
              <a:t>merubah</a:t>
            </a:r>
            <a:r>
              <a:rPr lang="en-US" sz="6400" dirty="0">
                <a:latin typeface="Calibri" pitchFamily="34" charset="0"/>
              </a:rPr>
              <a:t> </a:t>
            </a:r>
            <a:r>
              <a:rPr lang="en-US" sz="6400" dirty="0" err="1">
                <a:latin typeface="Calibri" pitchFamily="34" charset="0"/>
              </a:rPr>
              <a:t>sistem</a:t>
            </a:r>
            <a:r>
              <a:rPr lang="en-US" sz="6400" dirty="0">
                <a:latin typeface="Calibri" pitchFamily="34" charset="0"/>
              </a:rPr>
              <a:t> </a:t>
            </a:r>
            <a:r>
              <a:rPr lang="en-US" sz="6400" dirty="0" err="1">
                <a:latin typeface="Calibri" pitchFamily="34" charset="0"/>
              </a:rPr>
              <a:t>politik</a:t>
            </a:r>
            <a:r>
              <a:rPr lang="en-US" sz="6400" dirty="0">
                <a:latin typeface="Calibri" pitchFamily="34" charset="0"/>
              </a:rPr>
              <a:t> (Newton </a:t>
            </a:r>
            <a:r>
              <a:rPr lang="en-US" sz="6400" dirty="0" err="1">
                <a:latin typeface="Calibri" pitchFamily="34" charset="0"/>
              </a:rPr>
              <a:t>dan</a:t>
            </a:r>
            <a:r>
              <a:rPr lang="en-US" sz="6400" dirty="0">
                <a:latin typeface="Calibri" pitchFamily="34" charset="0"/>
              </a:rPr>
              <a:t> van </a:t>
            </a:r>
            <a:r>
              <a:rPr lang="en-US" sz="6400" dirty="0" err="1">
                <a:latin typeface="Calibri" pitchFamily="34" charset="0"/>
              </a:rPr>
              <a:t>Deth</a:t>
            </a:r>
            <a:r>
              <a:rPr lang="en-US" sz="6400" dirty="0">
                <a:latin typeface="Calibri" pitchFamily="34" charset="0"/>
              </a:rPr>
              <a:t>, 2009: 177</a:t>
            </a:r>
            <a:r>
              <a:rPr lang="en-US" sz="6400" dirty="0" smtClean="0">
                <a:latin typeface="Calibri" pitchFamily="34" charset="0"/>
              </a:rPr>
              <a:t>).</a:t>
            </a:r>
            <a:endParaRPr lang="id-ID" sz="6400" dirty="0" smtClean="0">
              <a:latin typeface="Calibri" pitchFamily="34" charset="0"/>
            </a:endParaRPr>
          </a:p>
          <a:p>
            <a:pPr algn="just"/>
            <a:r>
              <a:rPr lang="en-US" sz="6400" dirty="0" err="1">
                <a:latin typeface="Calibri" pitchFamily="34" charset="0"/>
              </a:rPr>
              <a:t>Menurut</a:t>
            </a:r>
            <a:r>
              <a:rPr lang="en-US" sz="6400" dirty="0">
                <a:latin typeface="Calibri" pitchFamily="34" charset="0"/>
              </a:rPr>
              <a:t> </a:t>
            </a:r>
            <a:r>
              <a:rPr lang="en-US" sz="6400" dirty="0" err="1">
                <a:latin typeface="Calibri" pitchFamily="34" charset="0"/>
              </a:rPr>
              <a:t>Ingelhart</a:t>
            </a:r>
            <a:r>
              <a:rPr lang="en-US" sz="6400" dirty="0">
                <a:latin typeface="Calibri" pitchFamily="34" charset="0"/>
              </a:rPr>
              <a:t> </a:t>
            </a:r>
            <a:r>
              <a:rPr lang="en-US" sz="6400" i="1" dirty="0">
                <a:latin typeface="Calibri" pitchFamily="34" charset="0"/>
              </a:rPr>
              <a:t>post</a:t>
            </a:r>
            <a:r>
              <a:rPr lang="en-US" sz="6400" dirty="0">
                <a:latin typeface="Calibri" pitchFamily="34" charset="0"/>
              </a:rPr>
              <a:t> material </a:t>
            </a:r>
            <a:r>
              <a:rPr lang="en-US" sz="6400" dirty="0" err="1">
                <a:latin typeface="Calibri" pitchFamily="34" charset="0"/>
              </a:rPr>
              <a:t>kini</a:t>
            </a:r>
            <a:r>
              <a:rPr lang="en-US" sz="6400" dirty="0">
                <a:latin typeface="Calibri" pitchFamily="34" charset="0"/>
              </a:rPr>
              <a:t> </a:t>
            </a:r>
            <a:r>
              <a:rPr lang="en-US" sz="6400" dirty="0" err="1">
                <a:latin typeface="Calibri" pitchFamily="34" charset="0"/>
              </a:rPr>
              <a:t>telah</a:t>
            </a:r>
            <a:r>
              <a:rPr lang="en-US" sz="6400" dirty="0">
                <a:latin typeface="Calibri" pitchFamily="34" charset="0"/>
              </a:rPr>
              <a:t> </a:t>
            </a:r>
            <a:r>
              <a:rPr lang="en-US" sz="6400" dirty="0" err="1">
                <a:latin typeface="Calibri" pitchFamily="34" charset="0"/>
              </a:rPr>
              <a:t>meluas</a:t>
            </a:r>
            <a:r>
              <a:rPr lang="en-US" sz="6400" dirty="0">
                <a:latin typeface="Calibri" pitchFamily="34" charset="0"/>
              </a:rPr>
              <a:t> </a:t>
            </a:r>
            <a:r>
              <a:rPr lang="en-US" sz="6400" dirty="0" err="1" smtClean="0">
                <a:latin typeface="Calibri" pitchFamily="34" charset="0"/>
              </a:rPr>
              <a:t>menuju</a:t>
            </a:r>
            <a:r>
              <a:rPr lang="en-US" sz="6400" dirty="0" smtClean="0">
                <a:latin typeface="Calibri" pitchFamily="34" charset="0"/>
              </a:rPr>
              <a:t> </a:t>
            </a:r>
            <a:r>
              <a:rPr lang="en-US" sz="6400" dirty="0" err="1">
                <a:latin typeface="Calibri" pitchFamily="34" charset="0"/>
              </a:rPr>
              <a:t>belahan</a:t>
            </a:r>
            <a:r>
              <a:rPr lang="en-US" sz="6400" dirty="0">
                <a:latin typeface="Calibri" pitchFamily="34" charset="0"/>
              </a:rPr>
              <a:t> </a:t>
            </a:r>
            <a:r>
              <a:rPr lang="en-US" sz="6400" dirty="0" err="1">
                <a:latin typeface="Calibri" pitchFamily="34" charset="0"/>
              </a:rPr>
              <a:t>dunia</a:t>
            </a:r>
            <a:r>
              <a:rPr lang="en-US" sz="6400" dirty="0">
                <a:latin typeface="Calibri" pitchFamily="34" charset="0"/>
              </a:rPr>
              <a:t> </a:t>
            </a:r>
            <a:r>
              <a:rPr lang="en-US" sz="6400" dirty="0" err="1">
                <a:latin typeface="Calibri" pitchFamily="34" charset="0"/>
              </a:rPr>
              <a:t>lainnya</a:t>
            </a:r>
            <a:r>
              <a:rPr lang="en-US" sz="6400" dirty="0">
                <a:latin typeface="Calibri" pitchFamily="34" charset="0"/>
              </a:rPr>
              <a:t> yang </a:t>
            </a:r>
            <a:r>
              <a:rPr lang="en-US" sz="6400" dirty="0" err="1">
                <a:latin typeface="Calibri" pitchFamily="34" charset="0"/>
              </a:rPr>
              <a:t>juga</a:t>
            </a:r>
            <a:r>
              <a:rPr lang="en-US" sz="6400" dirty="0">
                <a:latin typeface="Calibri" pitchFamily="34" charset="0"/>
              </a:rPr>
              <a:t> </a:t>
            </a:r>
            <a:r>
              <a:rPr lang="en-US" sz="6400" dirty="0" err="1">
                <a:latin typeface="Calibri" pitchFamily="34" charset="0"/>
              </a:rPr>
              <a:t>mengalami</a:t>
            </a:r>
            <a:r>
              <a:rPr lang="en-US" sz="6400" dirty="0">
                <a:latin typeface="Calibri" pitchFamily="34" charset="0"/>
              </a:rPr>
              <a:t> </a:t>
            </a:r>
            <a:r>
              <a:rPr lang="en-US" sz="6400" dirty="0" err="1">
                <a:latin typeface="Calibri" pitchFamily="34" charset="0"/>
              </a:rPr>
              <a:t>kemakmuran</a:t>
            </a:r>
            <a:r>
              <a:rPr lang="en-US" sz="6400" dirty="0" smtClean="0">
                <a:latin typeface="Calibri" pitchFamily="34" charset="0"/>
              </a:rPr>
              <a:t>. </a:t>
            </a:r>
            <a:r>
              <a:rPr lang="en-US" sz="6400" dirty="0" err="1" smtClean="0">
                <a:latin typeface="Calibri" pitchFamily="34" charset="0"/>
              </a:rPr>
              <a:t>Fenomena</a:t>
            </a:r>
            <a:r>
              <a:rPr lang="en-US" sz="6400" dirty="0" smtClean="0">
                <a:latin typeface="Calibri" pitchFamily="34" charset="0"/>
              </a:rPr>
              <a:t> </a:t>
            </a:r>
            <a:r>
              <a:rPr lang="en-US" sz="6400" dirty="0">
                <a:latin typeface="Calibri" pitchFamily="34" charset="0"/>
              </a:rPr>
              <a:t>post </a:t>
            </a:r>
            <a:r>
              <a:rPr lang="en-US" sz="6400" dirty="0" err="1">
                <a:latin typeface="Calibri" pitchFamily="34" charset="0"/>
              </a:rPr>
              <a:t>materialisme</a:t>
            </a:r>
            <a:r>
              <a:rPr lang="en-US" sz="6400" dirty="0">
                <a:latin typeface="Calibri" pitchFamily="34" charset="0"/>
              </a:rPr>
              <a:t> </a:t>
            </a:r>
            <a:r>
              <a:rPr lang="en-US" sz="6400" dirty="0" err="1">
                <a:latin typeface="Calibri" pitchFamily="34" charset="0"/>
              </a:rPr>
              <a:t>ini</a:t>
            </a:r>
            <a:r>
              <a:rPr lang="en-US" sz="6400" dirty="0">
                <a:latin typeface="Calibri" pitchFamily="34" charset="0"/>
              </a:rPr>
              <a:t> </a:t>
            </a:r>
            <a:r>
              <a:rPr lang="en-US" sz="6400" dirty="0" err="1">
                <a:latin typeface="Calibri" pitchFamily="34" charset="0"/>
              </a:rPr>
              <a:t>tidak</a:t>
            </a:r>
            <a:r>
              <a:rPr lang="en-US" sz="6400" dirty="0">
                <a:latin typeface="Calibri" pitchFamily="34" charset="0"/>
              </a:rPr>
              <a:t> </a:t>
            </a:r>
            <a:r>
              <a:rPr lang="en-US" sz="6400" dirty="0" err="1">
                <a:latin typeface="Calibri" pitchFamily="34" charset="0"/>
              </a:rPr>
              <a:t>terbatas</a:t>
            </a:r>
            <a:r>
              <a:rPr lang="en-US" sz="6400" dirty="0">
                <a:latin typeface="Calibri" pitchFamily="34" charset="0"/>
              </a:rPr>
              <a:t> </a:t>
            </a:r>
            <a:r>
              <a:rPr lang="en-US" sz="6400" dirty="0" err="1">
                <a:latin typeface="Calibri" pitchFamily="34" charset="0"/>
              </a:rPr>
              <a:t>pada</a:t>
            </a:r>
            <a:r>
              <a:rPr lang="en-US" sz="6400" dirty="0">
                <a:latin typeface="Calibri" pitchFamily="34" charset="0"/>
              </a:rPr>
              <a:t> </a:t>
            </a:r>
            <a:r>
              <a:rPr lang="en-US" sz="6400" dirty="0" err="1">
                <a:latin typeface="Calibri" pitchFamily="34" charset="0"/>
              </a:rPr>
              <a:t>negara-negara</a:t>
            </a:r>
            <a:r>
              <a:rPr lang="en-US" sz="6400" dirty="0">
                <a:latin typeface="Calibri" pitchFamily="34" charset="0"/>
              </a:rPr>
              <a:t> Barat yang kaya. </a:t>
            </a:r>
            <a:r>
              <a:rPr lang="en-US" sz="6400" dirty="0" err="1">
                <a:latin typeface="Calibri" pitchFamily="34" charset="0"/>
              </a:rPr>
              <a:t>Kini</a:t>
            </a:r>
            <a:r>
              <a:rPr lang="en-US" sz="6400" dirty="0">
                <a:latin typeface="Calibri" pitchFamily="34" charset="0"/>
              </a:rPr>
              <a:t> </a:t>
            </a:r>
            <a:r>
              <a:rPr lang="en-US" sz="6400" dirty="0" err="1">
                <a:latin typeface="Calibri" pitchFamily="34" charset="0"/>
              </a:rPr>
              <a:t>ditemukan</a:t>
            </a:r>
            <a:r>
              <a:rPr lang="en-US" sz="6400" dirty="0">
                <a:latin typeface="Calibri" pitchFamily="34" charset="0"/>
              </a:rPr>
              <a:t> pula di </a:t>
            </a:r>
            <a:r>
              <a:rPr lang="en-US" sz="6400" dirty="0" err="1">
                <a:latin typeface="Calibri" pitchFamily="34" charset="0"/>
              </a:rPr>
              <a:t>negara-negara</a:t>
            </a:r>
            <a:r>
              <a:rPr lang="en-US" sz="6400" dirty="0">
                <a:latin typeface="Calibri" pitchFamily="34" charset="0"/>
              </a:rPr>
              <a:t> </a:t>
            </a:r>
            <a:r>
              <a:rPr lang="en-US" sz="6400" dirty="0" err="1">
                <a:latin typeface="Calibri" pitchFamily="34" charset="0"/>
              </a:rPr>
              <a:t>dengan</a:t>
            </a:r>
            <a:r>
              <a:rPr lang="en-US" sz="6400" dirty="0">
                <a:latin typeface="Calibri" pitchFamily="34" charset="0"/>
              </a:rPr>
              <a:t> </a:t>
            </a:r>
            <a:r>
              <a:rPr lang="en-US" sz="6400" dirty="0" err="1">
                <a:latin typeface="Calibri" pitchFamily="34" charset="0"/>
              </a:rPr>
              <a:t>pertumbuhaan</a:t>
            </a:r>
            <a:r>
              <a:rPr lang="en-US" sz="6400" dirty="0">
                <a:latin typeface="Calibri" pitchFamily="34" charset="0"/>
              </a:rPr>
              <a:t> </a:t>
            </a:r>
            <a:r>
              <a:rPr lang="en-US" sz="6400" dirty="0" err="1">
                <a:latin typeface="Calibri" pitchFamily="34" charset="0"/>
              </a:rPr>
              <a:t>ekonomi</a:t>
            </a:r>
            <a:r>
              <a:rPr lang="en-US" sz="6400" dirty="0">
                <a:latin typeface="Calibri" pitchFamily="34" charset="0"/>
              </a:rPr>
              <a:t> </a:t>
            </a:r>
            <a:r>
              <a:rPr lang="en-US" sz="6400" dirty="0" err="1">
                <a:latin typeface="Calibri" pitchFamily="34" charset="0"/>
              </a:rPr>
              <a:t>tinggi</a:t>
            </a:r>
            <a:r>
              <a:rPr lang="en-US" sz="6400" dirty="0">
                <a:latin typeface="Calibri" pitchFamily="34" charset="0"/>
              </a:rPr>
              <a:t> </a:t>
            </a:r>
            <a:r>
              <a:rPr lang="en-US" sz="6400" dirty="0" err="1">
                <a:latin typeface="Calibri" pitchFamily="34" charset="0"/>
              </a:rPr>
              <a:t>seperti</a:t>
            </a:r>
            <a:r>
              <a:rPr lang="en-US" sz="6400" dirty="0">
                <a:latin typeface="Calibri" pitchFamily="34" charset="0"/>
              </a:rPr>
              <a:t> </a:t>
            </a:r>
            <a:r>
              <a:rPr lang="en-US" sz="6400" i="1" dirty="0">
                <a:latin typeface="Calibri" pitchFamily="34" charset="0"/>
              </a:rPr>
              <a:t>China</a:t>
            </a:r>
            <a:r>
              <a:rPr lang="en-US" sz="6400" dirty="0">
                <a:latin typeface="Calibri" pitchFamily="34" charset="0"/>
              </a:rPr>
              <a:t>, </a:t>
            </a:r>
            <a:r>
              <a:rPr lang="en-US" sz="6400" dirty="0" err="1">
                <a:latin typeface="Calibri" pitchFamily="34" charset="0"/>
              </a:rPr>
              <a:t>Polandia</a:t>
            </a:r>
            <a:r>
              <a:rPr lang="en-US" sz="6400" dirty="0">
                <a:latin typeface="Calibri" pitchFamily="34" charset="0"/>
              </a:rPr>
              <a:t>, </a:t>
            </a:r>
            <a:r>
              <a:rPr lang="en-US" sz="6400" dirty="0" err="1">
                <a:latin typeface="Calibri" pitchFamily="34" charset="0"/>
              </a:rPr>
              <a:t>dan</a:t>
            </a:r>
            <a:r>
              <a:rPr lang="en-US" sz="6400" dirty="0">
                <a:latin typeface="Calibri" pitchFamily="34" charset="0"/>
              </a:rPr>
              <a:t> Korea Selatan di </a:t>
            </a:r>
            <a:r>
              <a:rPr lang="en-US" sz="6400" dirty="0" err="1">
                <a:latin typeface="Calibri" pitchFamily="34" charset="0"/>
              </a:rPr>
              <a:t>mana</a:t>
            </a:r>
            <a:r>
              <a:rPr lang="en-US" sz="6400" dirty="0">
                <a:latin typeface="Calibri" pitchFamily="34" charset="0"/>
              </a:rPr>
              <a:t> </a:t>
            </a:r>
            <a:r>
              <a:rPr lang="en-US" sz="6400" dirty="0" err="1">
                <a:latin typeface="Calibri" pitchFamily="34" charset="0"/>
              </a:rPr>
              <a:t>masyarakatnya</a:t>
            </a:r>
            <a:r>
              <a:rPr lang="en-US" sz="6400" dirty="0">
                <a:latin typeface="Calibri" pitchFamily="34" charset="0"/>
              </a:rPr>
              <a:t> </a:t>
            </a:r>
            <a:r>
              <a:rPr lang="en-US" sz="6400" dirty="0" err="1">
                <a:latin typeface="Calibri" pitchFamily="34" charset="0"/>
              </a:rPr>
              <a:t>kini</a:t>
            </a:r>
            <a:r>
              <a:rPr lang="en-US" sz="6400" dirty="0">
                <a:latin typeface="Calibri" pitchFamily="34" charset="0"/>
              </a:rPr>
              <a:t> </a:t>
            </a:r>
            <a:r>
              <a:rPr lang="en-US" sz="6400" dirty="0" err="1">
                <a:latin typeface="Calibri" pitchFamily="34" charset="0"/>
              </a:rPr>
              <a:t>menikmati</a:t>
            </a:r>
            <a:r>
              <a:rPr lang="en-US" sz="6400" dirty="0">
                <a:latin typeface="Calibri" pitchFamily="34" charset="0"/>
              </a:rPr>
              <a:t> </a:t>
            </a:r>
            <a:r>
              <a:rPr lang="en-US" sz="6400" dirty="0" err="1">
                <a:latin typeface="Calibri" pitchFamily="34" charset="0"/>
              </a:rPr>
              <a:t>kemakmuran</a:t>
            </a:r>
            <a:r>
              <a:rPr lang="en-US" sz="6400" dirty="0">
                <a:latin typeface="Calibri" pitchFamily="34" charset="0"/>
              </a:rPr>
              <a:t>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pendidikan</a:t>
            </a:r>
            <a:r>
              <a:rPr lang="en-US" sz="6400" dirty="0">
                <a:latin typeface="Calibri" pitchFamily="34" charset="0"/>
              </a:rPr>
              <a:t> yang </a:t>
            </a:r>
            <a:r>
              <a:rPr lang="en-US" sz="6400" dirty="0" err="1">
                <a:latin typeface="Calibri" pitchFamily="34" charset="0"/>
              </a:rPr>
              <a:t>jauh</a:t>
            </a:r>
            <a:r>
              <a:rPr lang="en-US" sz="6400" dirty="0">
                <a:latin typeface="Calibri" pitchFamily="34" charset="0"/>
              </a:rPr>
              <a:t> </a:t>
            </a:r>
            <a:r>
              <a:rPr lang="en-US" sz="6400" dirty="0" err="1">
                <a:latin typeface="Calibri" pitchFamily="34" charset="0"/>
              </a:rPr>
              <a:t>lebih</a:t>
            </a:r>
            <a:r>
              <a:rPr lang="en-US" sz="6400" dirty="0">
                <a:latin typeface="Calibri" pitchFamily="34" charset="0"/>
              </a:rPr>
              <a:t> </a:t>
            </a:r>
            <a:r>
              <a:rPr lang="en-US" sz="6400" dirty="0" err="1">
                <a:latin typeface="Calibri" pitchFamily="34" charset="0"/>
              </a:rPr>
              <a:t>baik</a:t>
            </a:r>
            <a:r>
              <a:rPr lang="en-US" sz="6400" dirty="0">
                <a:latin typeface="Calibri" pitchFamily="34" charset="0"/>
              </a:rPr>
              <a:t>. </a:t>
            </a:r>
            <a:r>
              <a:rPr lang="en-US" sz="6400" dirty="0" err="1" smtClean="0">
                <a:latin typeface="Calibri" pitchFamily="34" charset="0"/>
              </a:rPr>
              <a:t>Selain</a:t>
            </a:r>
            <a:r>
              <a:rPr lang="en-US" sz="6400" dirty="0" smtClean="0">
                <a:latin typeface="Calibri" pitchFamily="34" charset="0"/>
              </a:rPr>
              <a:t> </a:t>
            </a:r>
            <a:r>
              <a:rPr lang="id-ID" sz="6400" dirty="0" smtClean="0">
                <a:latin typeface="Calibri" pitchFamily="34" charset="0"/>
              </a:rPr>
              <a:t>itu </a:t>
            </a:r>
            <a:r>
              <a:rPr lang="en-US" sz="6400" dirty="0" err="1" smtClean="0">
                <a:latin typeface="Calibri" pitchFamily="34" charset="0"/>
              </a:rPr>
              <a:t>mereka</a:t>
            </a:r>
            <a:r>
              <a:rPr lang="en-US" sz="6400" dirty="0" smtClean="0">
                <a:latin typeface="Calibri" pitchFamily="34" charset="0"/>
              </a:rPr>
              <a:t> </a:t>
            </a:r>
            <a:r>
              <a:rPr lang="en-US" sz="6400" dirty="0" err="1">
                <a:latin typeface="Calibri" pitchFamily="34" charset="0"/>
              </a:rPr>
              <a:t>akan</a:t>
            </a:r>
            <a:r>
              <a:rPr lang="en-US" sz="6400" dirty="0">
                <a:latin typeface="Calibri" pitchFamily="34" charset="0"/>
              </a:rPr>
              <a:t> </a:t>
            </a:r>
            <a:r>
              <a:rPr lang="en-US" sz="6400" dirty="0" err="1">
                <a:latin typeface="Calibri" pitchFamily="34" charset="0"/>
              </a:rPr>
              <a:t>menguasai</a:t>
            </a:r>
            <a:r>
              <a:rPr lang="en-US" sz="6400" dirty="0">
                <a:latin typeface="Calibri" pitchFamily="34" charset="0"/>
              </a:rPr>
              <a:t> </a:t>
            </a:r>
            <a:r>
              <a:rPr lang="en-US" sz="6400" dirty="0" err="1">
                <a:latin typeface="Calibri" pitchFamily="34" charset="0"/>
              </a:rPr>
              <a:t>posisi</a:t>
            </a:r>
            <a:r>
              <a:rPr lang="en-US" sz="6400" dirty="0">
                <a:latin typeface="Calibri" pitchFamily="34" charset="0"/>
              </a:rPr>
              <a:t> </a:t>
            </a:r>
            <a:r>
              <a:rPr lang="en-US" sz="6400" dirty="0" err="1">
                <a:latin typeface="Calibri" pitchFamily="34" charset="0"/>
              </a:rPr>
              <a:t>dalam</a:t>
            </a:r>
            <a:r>
              <a:rPr lang="en-US" sz="6400" dirty="0">
                <a:latin typeface="Calibri" pitchFamily="34" charset="0"/>
              </a:rPr>
              <a:t> </a:t>
            </a:r>
            <a:r>
              <a:rPr lang="en-US" sz="6400" dirty="0" err="1">
                <a:latin typeface="Calibri" pitchFamily="34" charset="0"/>
              </a:rPr>
              <a:t>kekuasan</a:t>
            </a:r>
            <a:r>
              <a:rPr lang="en-US" sz="6400" dirty="0">
                <a:latin typeface="Calibri" pitchFamily="34" charset="0"/>
              </a:rPr>
              <a:t> </a:t>
            </a:r>
            <a:r>
              <a:rPr lang="en-US" sz="6400" dirty="0" err="1">
                <a:latin typeface="Calibri" pitchFamily="34" charset="0"/>
              </a:rPr>
              <a:t>politik</a:t>
            </a:r>
            <a:r>
              <a:rPr lang="en-US" sz="6400" dirty="0">
                <a:latin typeface="Calibri" pitchFamily="34" charset="0"/>
              </a:rPr>
              <a:t> di </a:t>
            </a:r>
            <a:r>
              <a:rPr lang="en-US" sz="6400" dirty="0" err="1">
                <a:latin typeface="Calibri" pitchFamily="34" charset="0"/>
              </a:rPr>
              <a:t>mana</a:t>
            </a:r>
            <a:r>
              <a:rPr lang="en-US" sz="6400" dirty="0">
                <a:latin typeface="Calibri" pitchFamily="34" charset="0"/>
              </a:rPr>
              <a:t> </a:t>
            </a:r>
            <a:r>
              <a:rPr lang="en-US" sz="6400" dirty="0" err="1">
                <a:latin typeface="Calibri" pitchFamily="34" charset="0"/>
              </a:rPr>
              <a:t>kelompok</a:t>
            </a:r>
            <a:r>
              <a:rPr lang="en-US" sz="6400" dirty="0">
                <a:latin typeface="Calibri" pitchFamily="34" charset="0"/>
              </a:rPr>
              <a:t> </a:t>
            </a:r>
            <a:r>
              <a:rPr lang="en-US" sz="6400" dirty="0" err="1">
                <a:latin typeface="Calibri" pitchFamily="34" charset="0"/>
              </a:rPr>
              <a:t>ini</a:t>
            </a:r>
            <a:r>
              <a:rPr lang="en-US" sz="6400" dirty="0">
                <a:latin typeface="Calibri" pitchFamily="34" charset="0"/>
              </a:rPr>
              <a:t> </a:t>
            </a:r>
            <a:r>
              <a:rPr lang="en-US" sz="6400" dirty="0" err="1">
                <a:latin typeface="Calibri" pitchFamily="34" charset="0"/>
              </a:rPr>
              <a:t>akan</a:t>
            </a:r>
            <a:r>
              <a:rPr lang="en-US" sz="6400" dirty="0">
                <a:latin typeface="Calibri" pitchFamily="34" charset="0"/>
              </a:rPr>
              <a:t> </a:t>
            </a:r>
            <a:r>
              <a:rPr lang="en-US" sz="6400" dirty="0" err="1">
                <a:latin typeface="Calibri" pitchFamily="34" charset="0"/>
              </a:rPr>
              <a:t>memainkan</a:t>
            </a:r>
            <a:r>
              <a:rPr lang="en-US" sz="6400" dirty="0">
                <a:latin typeface="Calibri" pitchFamily="34" charset="0"/>
              </a:rPr>
              <a:t> </a:t>
            </a:r>
            <a:r>
              <a:rPr lang="en-US" sz="6400" dirty="0" err="1">
                <a:latin typeface="Calibri" pitchFamily="34" charset="0"/>
              </a:rPr>
              <a:t>kendali</a:t>
            </a:r>
            <a:r>
              <a:rPr lang="en-US" sz="6400" dirty="0">
                <a:latin typeface="Calibri" pitchFamily="34" charset="0"/>
              </a:rPr>
              <a:t> </a:t>
            </a:r>
            <a:r>
              <a:rPr lang="en-US" sz="6400" dirty="0" err="1">
                <a:latin typeface="Calibri" pitchFamily="34" charset="0"/>
              </a:rPr>
              <a:t>terhadap</a:t>
            </a:r>
            <a:r>
              <a:rPr lang="en-US" sz="6400" dirty="0">
                <a:latin typeface="Calibri" pitchFamily="34" charset="0"/>
              </a:rPr>
              <a:t> </a:t>
            </a:r>
            <a:r>
              <a:rPr lang="en-US" sz="6400" dirty="0" err="1">
                <a:latin typeface="Calibri" pitchFamily="34" charset="0"/>
              </a:rPr>
              <a:t>pemerintahan</a:t>
            </a:r>
            <a:r>
              <a:rPr lang="en-US" sz="6400" dirty="0">
                <a:latin typeface="Calibri" pitchFamily="34" charset="0"/>
              </a:rPr>
              <a:t> (Newton </a:t>
            </a:r>
            <a:r>
              <a:rPr lang="en-US" sz="6400" dirty="0" err="1">
                <a:latin typeface="Calibri" pitchFamily="34" charset="0"/>
              </a:rPr>
              <a:t>dan</a:t>
            </a:r>
            <a:r>
              <a:rPr lang="en-US" sz="6400" dirty="0">
                <a:latin typeface="Calibri" pitchFamily="34" charset="0"/>
              </a:rPr>
              <a:t> van </a:t>
            </a:r>
            <a:r>
              <a:rPr lang="en-US" sz="6400" dirty="0" err="1">
                <a:latin typeface="Calibri" pitchFamily="34" charset="0"/>
              </a:rPr>
              <a:t>Deth</a:t>
            </a:r>
            <a:r>
              <a:rPr lang="en-US" sz="6400" dirty="0">
                <a:latin typeface="Calibri" pitchFamily="34" charset="0"/>
              </a:rPr>
              <a:t>, 2009: 178).  </a:t>
            </a:r>
            <a:r>
              <a:rPr lang="en-US" sz="6400" dirty="0" err="1">
                <a:latin typeface="Calibri" pitchFamily="34" charset="0"/>
              </a:rPr>
              <a:t>Mereka</a:t>
            </a:r>
            <a:r>
              <a:rPr lang="en-US" sz="6400" dirty="0">
                <a:latin typeface="Calibri" pitchFamily="34" charset="0"/>
              </a:rPr>
              <a:t> </a:t>
            </a:r>
            <a:r>
              <a:rPr lang="en-US" sz="6400" dirty="0" err="1">
                <a:latin typeface="Calibri" pitchFamily="34" charset="0"/>
              </a:rPr>
              <a:t>adalah</a:t>
            </a:r>
            <a:r>
              <a:rPr lang="en-US" sz="6400" dirty="0">
                <a:latin typeface="Calibri" pitchFamily="34" charset="0"/>
              </a:rPr>
              <a:t> </a:t>
            </a:r>
            <a:r>
              <a:rPr lang="en-US" sz="6400" dirty="0" err="1">
                <a:latin typeface="Calibri" pitchFamily="34" charset="0"/>
              </a:rPr>
              <a:t>kelompok</a:t>
            </a:r>
            <a:r>
              <a:rPr lang="en-US" sz="6400" dirty="0">
                <a:latin typeface="Calibri" pitchFamily="34" charset="0"/>
              </a:rPr>
              <a:t> </a:t>
            </a:r>
            <a:r>
              <a:rPr lang="en-US" sz="6400" dirty="0" err="1">
                <a:latin typeface="Calibri" pitchFamily="34" charset="0"/>
              </a:rPr>
              <a:t>aktif</a:t>
            </a:r>
            <a:r>
              <a:rPr lang="en-US" sz="6400" dirty="0">
                <a:latin typeface="Calibri" pitchFamily="34" charset="0"/>
              </a:rPr>
              <a:t>, </a:t>
            </a:r>
            <a:r>
              <a:rPr lang="en-US" sz="6400" i="1" dirty="0">
                <a:latin typeface="Calibri" pitchFamily="34" charset="0"/>
              </a:rPr>
              <a:t>opinion leader</a:t>
            </a:r>
            <a:r>
              <a:rPr lang="en-US" sz="6400" dirty="0">
                <a:latin typeface="Calibri" pitchFamily="34" charset="0"/>
              </a:rPr>
              <a:t>,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telah</a:t>
            </a:r>
            <a:r>
              <a:rPr lang="en-US" sz="6400" dirty="0">
                <a:latin typeface="Calibri" pitchFamily="34" charset="0"/>
              </a:rPr>
              <a:t> </a:t>
            </a:r>
            <a:r>
              <a:rPr lang="en-US" sz="6400" dirty="0" err="1">
                <a:latin typeface="Calibri" pitchFamily="34" charset="0"/>
              </a:rPr>
              <a:t>bergerak</a:t>
            </a:r>
            <a:r>
              <a:rPr lang="en-US" sz="6400" dirty="0">
                <a:latin typeface="Calibri" pitchFamily="34" charset="0"/>
              </a:rPr>
              <a:t> </a:t>
            </a:r>
            <a:r>
              <a:rPr lang="en-US" sz="6400" dirty="0" err="1">
                <a:latin typeface="Calibri" pitchFamily="34" charset="0"/>
              </a:rPr>
              <a:t>dalam</a:t>
            </a:r>
            <a:r>
              <a:rPr lang="en-US" sz="6400" dirty="0">
                <a:latin typeface="Calibri" pitchFamily="34" charset="0"/>
              </a:rPr>
              <a:t> </a:t>
            </a:r>
            <a:r>
              <a:rPr lang="en-US" sz="6400" dirty="0" err="1">
                <a:latin typeface="Calibri" pitchFamily="34" charset="0"/>
              </a:rPr>
              <a:t>posisi</a:t>
            </a:r>
            <a:r>
              <a:rPr lang="en-US" sz="6400" dirty="0">
                <a:latin typeface="Calibri" pitchFamily="34" charset="0"/>
              </a:rPr>
              <a:t> </a:t>
            </a:r>
            <a:r>
              <a:rPr lang="en-US" sz="6400" dirty="0" err="1">
                <a:latin typeface="Calibri" pitchFamily="34" charset="0"/>
              </a:rPr>
              <a:t>kekuasaan</a:t>
            </a:r>
            <a:r>
              <a:rPr lang="en-US" sz="6400" dirty="0">
                <a:latin typeface="Calibri" pitchFamily="34" charset="0"/>
              </a:rPr>
              <a:t> </a:t>
            </a:r>
            <a:r>
              <a:rPr lang="en-US" sz="6400" dirty="0" err="1">
                <a:latin typeface="Calibri" pitchFamily="34" charset="0"/>
              </a:rPr>
              <a:t>untuk</a:t>
            </a:r>
            <a:r>
              <a:rPr lang="en-US" sz="6400" dirty="0">
                <a:latin typeface="Calibri" pitchFamily="34" charset="0"/>
              </a:rPr>
              <a:t> </a:t>
            </a:r>
            <a:r>
              <a:rPr lang="en-US" sz="6400" dirty="0" err="1">
                <a:latin typeface="Calibri" pitchFamily="34" charset="0"/>
              </a:rPr>
              <a:t>mengamankan</a:t>
            </a:r>
            <a:r>
              <a:rPr lang="en-US" sz="6400" dirty="0">
                <a:latin typeface="Calibri" pitchFamily="34" charset="0"/>
              </a:rPr>
              <a:t> </a:t>
            </a:r>
            <a:r>
              <a:rPr lang="en-US" sz="6400" i="1" dirty="0">
                <a:latin typeface="Calibri" pitchFamily="34" charset="0"/>
              </a:rPr>
              <a:t>platform</a:t>
            </a:r>
            <a:r>
              <a:rPr lang="en-US" sz="6400" dirty="0">
                <a:latin typeface="Calibri" pitchFamily="34" charset="0"/>
              </a:rPr>
              <a:t> yang </a:t>
            </a:r>
            <a:r>
              <a:rPr lang="en-US" sz="6400" dirty="0" err="1">
                <a:latin typeface="Calibri" pitchFamily="34" charset="0"/>
              </a:rPr>
              <a:t>berasal</a:t>
            </a:r>
            <a:r>
              <a:rPr lang="en-US" sz="6400" dirty="0">
                <a:latin typeface="Calibri" pitchFamily="34" charset="0"/>
              </a:rPr>
              <a:t> </a:t>
            </a:r>
            <a:r>
              <a:rPr lang="en-US" sz="6400" dirty="0" err="1">
                <a:latin typeface="Calibri" pitchFamily="34" charset="0"/>
              </a:rPr>
              <a:t>dari</a:t>
            </a:r>
            <a:r>
              <a:rPr lang="en-US" sz="6400" dirty="0">
                <a:latin typeface="Calibri" pitchFamily="34" charset="0"/>
              </a:rPr>
              <a:t> </a:t>
            </a:r>
            <a:r>
              <a:rPr lang="en-US" sz="6400" dirty="0" err="1">
                <a:latin typeface="Calibri" pitchFamily="34" charset="0"/>
              </a:rPr>
              <a:t>nilai-nilai</a:t>
            </a:r>
            <a:r>
              <a:rPr lang="en-US" sz="6400" dirty="0">
                <a:latin typeface="Calibri" pitchFamily="34" charset="0"/>
              </a:rPr>
              <a:t> </a:t>
            </a:r>
            <a:r>
              <a:rPr lang="en-US" sz="6400" dirty="0" err="1">
                <a:latin typeface="Calibri" pitchFamily="34" charset="0"/>
              </a:rPr>
              <a:t>mereka</a:t>
            </a:r>
            <a:r>
              <a:rPr lang="en-US" sz="6400" dirty="0">
                <a:latin typeface="Calibri" pitchFamily="34" charset="0"/>
              </a:rPr>
              <a:t> yang </a:t>
            </a:r>
            <a:r>
              <a:rPr lang="en-US" sz="6400" dirty="0" err="1">
                <a:latin typeface="Calibri" pitchFamily="34" charset="0"/>
              </a:rPr>
              <a:t>secara</a:t>
            </a:r>
            <a:r>
              <a:rPr lang="en-US" sz="6400" dirty="0">
                <a:latin typeface="Calibri" pitchFamily="34" charset="0"/>
              </a:rPr>
              <a:t> </a:t>
            </a:r>
            <a:r>
              <a:rPr lang="en-US" sz="6400" dirty="0" err="1">
                <a:latin typeface="Calibri" pitchFamily="34" charset="0"/>
              </a:rPr>
              <a:t>langsung</a:t>
            </a:r>
            <a:r>
              <a:rPr lang="en-US" sz="6400" dirty="0">
                <a:latin typeface="Calibri" pitchFamily="34" charset="0"/>
              </a:rPr>
              <a:t> </a:t>
            </a:r>
            <a:r>
              <a:rPr lang="en-US" sz="6400" dirty="0" err="1">
                <a:latin typeface="Calibri" pitchFamily="34" charset="0"/>
              </a:rPr>
              <a:t>berpengaruh</a:t>
            </a:r>
            <a:r>
              <a:rPr lang="en-US" sz="6400" dirty="0">
                <a:latin typeface="Calibri" pitchFamily="34" charset="0"/>
              </a:rPr>
              <a:t> </a:t>
            </a:r>
            <a:r>
              <a:rPr lang="en-US" sz="6400" dirty="0" err="1">
                <a:latin typeface="Calibri" pitchFamily="34" charset="0"/>
              </a:rPr>
              <a:t>pada</a:t>
            </a:r>
            <a:r>
              <a:rPr lang="en-US" sz="6400" dirty="0">
                <a:latin typeface="Calibri" pitchFamily="34" charset="0"/>
              </a:rPr>
              <a:t> </a:t>
            </a:r>
            <a:r>
              <a:rPr lang="en-US" sz="6400" dirty="0" err="1">
                <a:latin typeface="Calibri" pitchFamily="34" charset="0"/>
              </a:rPr>
              <a:t>keputusan</a:t>
            </a:r>
            <a:r>
              <a:rPr lang="en-US" sz="6400" dirty="0">
                <a:latin typeface="Calibri" pitchFamily="34" charset="0"/>
              </a:rPr>
              <a:t> </a:t>
            </a:r>
            <a:r>
              <a:rPr lang="en-US" sz="6400" dirty="0" err="1">
                <a:latin typeface="Calibri" pitchFamily="34" charset="0"/>
              </a:rPr>
              <a:t>pemerintah</a:t>
            </a:r>
            <a:r>
              <a:rPr lang="en-US" sz="6400" dirty="0">
                <a:latin typeface="Calibri" pitchFamily="34" charset="0"/>
              </a:rPr>
              <a:t> (Hague </a:t>
            </a:r>
            <a:r>
              <a:rPr lang="en-US" sz="6400" dirty="0" err="1">
                <a:latin typeface="Calibri" pitchFamily="34" charset="0"/>
              </a:rPr>
              <a:t>dan</a:t>
            </a:r>
            <a:r>
              <a:rPr lang="en-US" sz="6400" dirty="0">
                <a:latin typeface="Calibri" pitchFamily="34" charset="0"/>
              </a:rPr>
              <a:t> </a:t>
            </a:r>
            <a:r>
              <a:rPr lang="en-US" sz="6400" dirty="0" err="1">
                <a:latin typeface="Calibri" pitchFamily="34" charset="0"/>
              </a:rPr>
              <a:t>Harrop</a:t>
            </a:r>
            <a:r>
              <a:rPr lang="en-US" sz="6400" dirty="0">
                <a:latin typeface="Calibri" pitchFamily="34" charset="0"/>
              </a:rPr>
              <a:t>, 2004: 95</a:t>
            </a:r>
            <a:r>
              <a:rPr lang="en-US" sz="6400" dirty="0" smtClean="0">
                <a:latin typeface="Calibri" pitchFamily="34" charset="0"/>
              </a:rPr>
              <a:t>).</a:t>
            </a:r>
            <a:r>
              <a:rPr lang="id-ID" sz="6400" dirty="0" smtClean="0">
                <a:latin typeface="Calibri" pitchFamily="34" charset="0"/>
              </a:rPr>
              <a:t> </a:t>
            </a:r>
            <a:endParaRPr lang="id-ID" sz="4900" dirty="0"/>
          </a:p>
          <a:p>
            <a:pPr algn="just"/>
            <a:endParaRPr lang="id-ID" sz="4900" dirty="0"/>
          </a:p>
        </p:txBody>
      </p:sp>
    </p:spTree>
    <p:extLst>
      <p:ext uri="{BB962C8B-B14F-4D97-AF65-F5344CB8AC3E}">
        <p14:creationId xmlns:p14="http://schemas.microsoft.com/office/powerpoint/2010/main" val="2987054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Pembaharuan</a:t>
            </a:r>
            <a:r>
              <a:rPr lang="en-US" dirty="0"/>
              <a:t> </a:t>
            </a:r>
            <a:r>
              <a:rPr lang="en-US" dirty="0" err="1"/>
              <a:t>Pendekatan</a:t>
            </a:r>
            <a:r>
              <a:rPr lang="en-US" dirty="0"/>
              <a:t> </a:t>
            </a:r>
            <a:r>
              <a:rPr lang="en-US" dirty="0" err="1"/>
              <a:t>Budaya</a:t>
            </a:r>
            <a:r>
              <a:rPr lang="en-US" dirty="0"/>
              <a:t> </a:t>
            </a:r>
            <a:r>
              <a:rPr lang="en-US" dirty="0" err="1"/>
              <a:t>Politik</a:t>
            </a:r>
            <a:r>
              <a:rPr lang="id-ID" dirty="0"/>
              <a:t>: Post Materialisme</a:t>
            </a:r>
          </a:p>
        </p:txBody>
      </p:sp>
      <p:sp>
        <p:nvSpPr>
          <p:cNvPr id="3" name="Content Placeholder 2"/>
          <p:cNvSpPr>
            <a:spLocks noGrp="1"/>
          </p:cNvSpPr>
          <p:nvPr>
            <p:ph sz="quarter" idx="1"/>
          </p:nvPr>
        </p:nvSpPr>
        <p:spPr>
          <a:xfrm>
            <a:off x="251520" y="1600200"/>
            <a:ext cx="8712968" cy="4925144"/>
          </a:xfrm>
        </p:spPr>
        <p:txBody>
          <a:bodyPr>
            <a:noAutofit/>
          </a:bodyPr>
          <a:lstStyle/>
          <a:p>
            <a:pPr algn="just"/>
            <a:r>
              <a:rPr lang="en-US" sz="1800" dirty="0" err="1"/>
              <a:t>Ingelhart</a:t>
            </a:r>
            <a:r>
              <a:rPr lang="en-US" sz="1800" dirty="0"/>
              <a:t> </a:t>
            </a:r>
            <a:r>
              <a:rPr lang="en-US" sz="1800" dirty="0" err="1"/>
              <a:t>kemudian</a:t>
            </a:r>
            <a:r>
              <a:rPr lang="en-US" sz="1800" dirty="0"/>
              <a:t> </a:t>
            </a:r>
            <a:r>
              <a:rPr lang="en-US" sz="1800" dirty="0" err="1"/>
              <a:t>memperluas</a:t>
            </a:r>
            <a:r>
              <a:rPr lang="en-US" sz="1800" dirty="0"/>
              <a:t> </a:t>
            </a:r>
            <a:r>
              <a:rPr lang="en-US" sz="1800" dirty="0" err="1"/>
              <a:t>gagasan</a:t>
            </a:r>
            <a:r>
              <a:rPr lang="en-US" sz="1800" dirty="0"/>
              <a:t> </a:t>
            </a:r>
            <a:r>
              <a:rPr lang="en-US" sz="1800" i="1" dirty="0"/>
              <a:t>post</a:t>
            </a:r>
            <a:r>
              <a:rPr lang="en-US" sz="1800" dirty="0"/>
              <a:t> </a:t>
            </a:r>
            <a:r>
              <a:rPr lang="en-US" sz="1800" dirty="0" err="1"/>
              <a:t>materialnya</a:t>
            </a:r>
            <a:r>
              <a:rPr lang="en-US" sz="1800" dirty="0"/>
              <a:t> </a:t>
            </a:r>
            <a:r>
              <a:rPr lang="en-US" sz="1800" dirty="0" err="1" smtClean="0"/>
              <a:t>diletakkan</a:t>
            </a:r>
            <a:r>
              <a:rPr lang="en-US" sz="1800" dirty="0" smtClean="0"/>
              <a:t> </a:t>
            </a:r>
            <a:r>
              <a:rPr lang="en-US" sz="1800" dirty="0" err="1"/>
              <a:t>dalam</a:t>
            </a:r>
            <a:r>
              <a:rPr lang="en-US" sz="1800" dirty="0"/>
              <a:t> </a:t>
            </a:r>
            <a:r>
              <a:rPr lang="en-US" sz="1800" dirty="0" err="1"/>
              <a:t>konteks</a:t>
            </a:r>
            <a:r>
              <a:rPr lang="en-US" sz="1800" dirty="0"/>
              <a:t> </a:t>
            </a:r>
            <a:r>
              <a:rPr lang="en-US" sz="1800" dirty="0" err="1"/>
              <a:t>demokrasi</a:t>
            </a:r>
            <a:r>
              <a:rPr lang="en-US" sz="1800" dirty="0"/>
              <a:t>. </a:t>
            </a:r>
            <a:r>
              <a:rPr lang="en-US" sz="1800" dirty="0" err="1"/>
              <a:t>Dalam</a:t>
            </a:r>
            <a:r>
              <a:rPr lang="en-US" sz="1800" dirty="0"/>
              <a:t> </a:t>
            </a:r>
            <a:r>
              <a:rPr lang="en-US" sz="1800" i="1" dirty="0" smtClean="0"/>
              <a:t>Modernization </a:t>
            </a:r>
            <a:r>
              <a:rPr lang="en-US" sz="1800" i="1" dirty="0"/>
              <a:t>and </a:t>
            </a:r>
            <a:r>
              <a:rPr lang="en-US" sz="1800" i="1" dirty="0" err="1"/>
              <a:t>Postmodernization</a:t>
            </a:r>
            <a:r>
              <a:rPr lang="en-US" sz="1800" i="1" dirty="0"/>
              <a:t>, </a:t>
            </a:r>
            <a:r>
              <a:rPr lang="en-US" sz="1800" dirty="0" err="1"/>
              <a:t>Ingelhart</a:t>
            </a:r>
            <a:r>
              <a:rPr lang="en-US" sz="1800" dirty="0"/>
              <a:t> (1997) </a:t>
            </a:r>
            <a:r>
              <a:rPr lang="en-US" sz="1800" dirty="0" err="1"/>
              <a:t>menemukan</a:t>
            </a:r>
            <a:r>
              <a:rPr lang="en-US" sz="1800" dirty="0"/>
              <a:t> </a:t>
            </a:r>
            <a:r>
              <a:rPr lang="en-US" sz="1800" dirty="0" err="1"/>
              <a:t>adanya</a:t>
            </a:r>
            <a:r>
              <a:rPr lang="en-US" sz="1800" dirty="0"/>
              <a:t> </a:t>
            </a:r>
            <a:r>
              <a:rPr lang="en-US" sz="1800" dirty="0" err="1"/>
              <a:t>kaitan</a:t>
            </a:r>
            <a:r>
              <a:rPr lang="en-US" sz="1800" dirty="0"/>
              <a:t> </a:t>
            </a:r>
            <a:r>
              <a:rPr lang="en-US" sz="1800" dirty="0" err="1"/>
              <a:t>erat</a:t>
            </a:r>
            <a:r>
              <a:rPr lang="en-US" sz="1800" dirty="0"/>
              <a:t> </a:t>
            </a:r>
            <a:r>
              <a:rPr lang="en-US" sz="1800" dirty="0" err="1"/>
              <a:t>antara</a:t>
            </a:r>
            <a:r>
              <a:rPr lang="en-US" sz="1800" dirty="0"/>
              <a:t> </a:t>
            </a:r>
            <a:r>
              <a:rPr lang="en-US" sz="1800" dirty="0" err="1"/>
              <a:t>demokrasi</a:t>
            </a:r>
            <a:r>
              <a:rPr lang="en-US" sz="1800" dirty="0"/>
              <a:t> </a:t>
            </a:r>
            <a:r>
              <a:rPr lang="en-US" sz="1800" dirty="0" err="1"/>
              <a:t>dan</a:t>
            </a:r>
            <a:r>
              <a:rPr lang="en-US" sz="1800" dirty="0"/>
              <a:t> </a:t>
            </a:r>
            <a:r>
              <a:rPr lang="en-US" sz="1800" dirty="0" err="1"/>
              <a:t>penekanan</a:t>
            </a:r>
            <a:r>
              <a:rPr lang="en-US" sz="1800" dirty="0"/>
              <a:t> </a:t>
            </a:r>
            <a:r>
              <a:rPr lang="en-US" sz="1800" dirty="0" err="1"/>
              <a:t>pada</a:t>
            </a:r>
            <a:r>
              <a:rPr lang="en-US" sz="1800" dirty="0"/>
              <a:t> </a:t>
            </a:r>
            <a:r>
              <a:rPr lang="en-US" sz="1800" dirty="0" err="1"/>
              <a:t>kepercayaan</a:t>
            </a:r>
            <a:r>
              <a:rPr lang="en-US" sz="1800" dirty="0"/>
              <a:t>, </a:t>
            </a:r>
            <a:r>
              <a:rPr lang="en-US" sz="1800" dirty="0" err="1"/>
              <a:t>toleransi</a:t>
            </a:r>
            <a:r>
              <a:rPr lang="en-US" sz="1800" dirty="0"/>
              <a:t>, </a:t>
            </a:r>
            <a:r>
              <a:rPr lang="en-US" sz="1800" dirty="0" err="1"/>
              <a:t>partisipasi</a:t>
            </a:r>
            <a:r>
              <a:rPr lang="en-US" sz="1800" dirty="0"/>
              <a:t> </a:t>
            </a:r>
            <a:r>
              <a:rPr lang="en-US" sz="1800" dirty="0" err="1"/>
              <a:t>dan</a:t>
            </a:r>
            <a:r>
              <a:rPr lang="en-US" sz="1800" dirty="0"/>
              <a:t> </a:t>
            </a:r>
            <a:r>
              <a:rPr lang="en-US" sz="1800" dirty="0" err="1"/>
              <a:t>perasaan</a:t>
            </a:r>
            <a:r>
              <a:rPr lang="en-US" sz="1800" dirty="0"/>
              <a:t> </a:t>
            </a:r>
            <a:r>
              <a:rPr lang="en-US" sz="1800" dirty="0" err="1"/>
              <a:t>pribadi</a:t>
            </a:r>
            <a:r>
              <a:rPr lang="en-US" sz="1800" dirty="0"/>
              <a:t> </a:t>
            </a:r>
            <a:r>
              <a:rPr lang="en-US" sz="1800" dirty="0" err="1"/>
              <a:t>tentang</a:t>
            </a:r>
            <a:r>
              <a:rPr lang="en-US" sz="1800" dirty="0"/>
              <a:t> </a:t>
            </a:r>
            <a:r>
              <a:rPr lang="en-US" sz="1800" dirty="0" err="1"/>
              <a:t>arti</a:t>
            </a:r>
            <a:r>
              <a:rPr lang="en-US" sz="1800" dirty="0"/>
              <a:t> </a:t>
            </a:r>
            <a:r>
              <a:rPr lang="en-US" sz="1800" dirty="0" err="1"/>
              <a:t>kebahagian</a:t>
            </a:r>
            <a:r>
              <a:rPr lang="en-US" sz="1800" dirty="0"/>
              <a:t> (</a:t>
            </a:r>
            <a:r>
              <a:rPr lang="en-US" sz="1800" i="1" dirty="0"/>
              <a:t>well-being</a:t>
            </a:r>
            <a:r>
              <a:rPr lang="en-US" sz="1800" dirty="0"/>
              <a:t>). </a:t>
            </a:r>
            <a:r>
              <a:rPr lang="id-ID" sz="1800" dirty="0"/>
              <a:t>M</a:t>
            </a:r>
            <a:r>
              <a:rPr lang="en-US" sz="1800" dirty="0" err="1" smtClean="0"/>
              <a:t>asyarakat</a:t>
            </a:r>
            <a:r>
              <a:rPr lang="en-US" sz="1800" dirty="0" smtClean="0"/>
              <a:t> </a:t>
            </a:r>
            <a:r>
              <a:rPr lang="en-US" sz="1800" dirty="0"/>
              <a:t>yang </a:t>
            </a:r>
            <a:r>
              <a:rPr lang="en-US" sz="1800" dirty="0" err="1"/>
              <a:t>berpusat</a:t>
            </a:r>
            <a:r>
              <a:rPr lang="en-US" sz="1800" dirty="0"/>
              <a:t> </a:t>
            </a:r>
            <a:r>
              <a:rPr lang="en-US" sz="1800" dirty="0" err="1"/>
              <a:t>pada</a:t>
            </a:r>
            <a:r>
              <a:rPr lang="en-US" sz="1800" dirty="0"/>
              <a:t> </a:t>
            </a:r>
            <a:r>
              <a:rPr lang="en-US" sz="1800" dirty="0" err="1"/>
              <a:t>budaya</a:t>
            </a:r>
            <a:r>
              <a:rPr lang="en-US" sz="1800" dirty="0"/>
              <a:t> material </a:t>
            </a:r>
            <a:r>
              <a:rPr lang="en-US" sz="1800" dirty="0" err="1"/>
              <a:t>dan</a:t>
            </a:r>
            <a:r>
              <a:rPr lang="en-US" sz="1800" dirty="0"/>
              <a:t> </a:t>
            </a:r>
            <a:r>
              <a:rPr lang="en-US" sz="1800" dirty="0" err="1"/>
              <a:t>uang</a:t>
            </a:r>
            <a:r>
              <a:rPr lang="en-US" sz="1800" dirty="0"/>
              <a:t>, </a:t>
            </a:r>
            <a:r>
              <a:rPr lang="en-US" sz="1800" dirty="0" err="1"/>
              <a:t>berorientasi</a:t>
            </a:r>
            <a:r>
              <a:rPr lang="en-US" sz="1800" dirty="0"/>
              <a:t> </a:t>
            </a:r>
            <a:r>
              <a:rPr lang="en-US" sz="1800" dirty="0" err="1"/>
              <a:t>pada</a:t>
            </a:r>
            <a:r>
              <a:rPr lang="en-US" sz="1800" dirty="0"/>
              <a:t> </a:t>
            </a:r>
            <a:r>
              <a:rPr lang="en-US" sz="1800" dirty="0" err="1"/>
              <a:t>kemapanan</a:t>
            </a:r>
            <a:r>
              <a:rPr lang="en-US" sz="1800" dirty="0"/>
              <a:t> </a:t>
            </a:r>
            <a:r>
              <a:rPr lang="en-US" sz="1800" dirty="0" err="1" smtClean="0"/>
              <a:t>kerja</a:t>
            </a:r>
            <a:r>
              <a:rPr lang="id-ID" sz="1800" dirty="0" smtClean="0"/>
              <a:t>,</a:t>
            </a:r>
            <a:r>
              <a:rPr lang="en-US" sz="1800" dirty="0" smtClean="0"/>
              <a:t> </a:t>
            </a:r>
            <a:r>
              <a:rPr lang="id-ID" sz="1800" dirty="0" smtClean="0"/>
              <a:t>berotensi </a:t>
            </a:r>
            <a:r>
              <a:rPr lang="en-US" sz="1800" dirty="0" err="1" smtClean="0"/>
              <a:t>dipimpin</a:t>
            </a:r>
            <a:r>
              <a:rPr lang="en-US" sz="1800" dirty="0" smtClean="0"/>
              <a:t> </a:t>
            </a:r>
            <a:r>
              <a:rPr lang="en-US" sz="1800" dirty="0" err="1"/>
              <a:t>oleh</a:t>
            </a:r>
            <a:r>
              <a:rPr lang="en-US" sz="1800" dirty="0"/>
              <a:t> </a:t>
            </a:r>
            <a:r>
              <a:rPr lang="en-US" sz="1800" dirty="0" err="1"/>
              <a:t>pemerintahan</a:t>
            </a:r>
            <a:r>
              <a:rPr lang="en-US" sz="1800" dirty="0"/>
              <a:t> </a:t>
            </a:r>
            <a:r>
              <a:rPr lang="en-US" sz="1800" dirty="0" err="1"/>
              <a:t>otoritarian</a:t>
            </a:r>
            <a:r>
              <a:rPr lang="en-US" sz="1800" dirty="0"/>
              <a:t> (Newton </a:t>
            </a:r>
            <a:r>
              <a:rPr lang="en-US" sz="1800" dirty="0" err="1"/>
              <a:t>dan</a:t>
            </a:r>
            <a:r>
              <a:rPr lang="en-US" sz="1800" dirty="0"/>
              <a:t> van </a:t>
            </a:r>
            <a:r>
              <a:rPr lang="en-US" sz="1800" dirty="0" err="1"/>
              <a:t>Deth</a:t>
            </a:r>
            <a:r>
              <a:rPr lang="en-US" sz="1800" dirty="0"/>
              <a:t>, 2009: 178).</a:t>
            </a:r>
            <a:endParaRPr lang="id-ID" sz="1800" dirty="0"/>
          </a:p>
          <a:p>
            <a:pPr algn="just"/>
            <a:r>
              <a:rPr lang="en-US" sz="1800" dirty="0" err="1"/>
              <a:t>Dalam</a:t>
            </a:r>
            <a:r>
              <a:rPr lang="en-US" sz="1800" dirty="0"/>
              <a:t> </a:t>
            </a:r>
            <a:r>
              <a:rPr lang="en-US" sz="1800" dirty="0" err="1"/>
              <a:t>konteks</a:t>
            </a:r>
            <a:r>
              <a:rPr lang="en-US" sz="1800" dirty="0"/>
              <a:t> </a:t>
            </a:r>
            <a:r>
              <a:rPr lang="en-US" sz="1800" dirty="0" err="1"/>
              <a:t>tersebut</a:t>
            </a:r>
            <a:r>
              <a:rPr lang="en-US" sz="1800" dirty="0"/>
              <a:t>, </a:t>
            </a:r>
            <a:r>
              <a:rPr lang="en-US" sz="1800" dirty="0" err="1"/>
              <a:t>Ingelhart</a:t>
            </a:r>
            <a:r>
              <a:rPr lang="en-US" sz="1800" dirty="0"/>
              <a:t> </a:t>
            </a:r>
            <a:r>
              <a:rPr lang="en-US" sz="1800" dirty="0" err="1"/>
              <a:t>mengajukan</a:t>
            </a:r>
            <a:r>
              <a:rPr lang="en-US" sz="1800" dirty="0"/>
              <a:t> </a:t>
            </a:r>
            <a:r>
              <a:rPr lang="en-US" sz="1800" dirty="0" err="1"/>
              <a:t>adanya</a:t>
            </a:r>
            <a:r>
              <a:rPr lang="en-US" sz="1800" dirty="0"/>
              <a:t> </a:t>
            </a:r>
            <a:r>
              <a:rPr lang="en-US" sz="1800" dirty="0" err="1"/>
              <a:t>enam</a:t>
            </a:r>
            <a:r>
              <a:rPr lang="en-US" sz="1800" dirty="0"/>
              <a:t> </a:t>
            </a:r>
            <a:r>
              <a:rPr lang="en-US" sz="1800" dirty="0" err="1"/>
              <a:t>konsekuensi</a:t>
            </a:r>
            <a:r>
              <a:rPr lang="en-US" sz="1800" dirty="0"/>
              <a:t> </a:t>
            </a:r>
            <a:r>
              <a:rPr lang="en-US" sz="1800" dirty="0" err="1"/>
              <a:t>pergeseran</a:t>
            </a:r>
            <a:r>
              <a:rPr lang="en-US" sz="1800" dirty="0"/>
              <a:t> </a:t>
            </a:r>
            <a:r>
              <a:rPr lang="en-US" sz="1800" dirty="0" err="1"/>
              <a:t>menuju</a:t>
            </a:r>
            <a:r>
              <a:rPr lang="en-US" sz="1800" dirty="0"/>
              <a:t> post </a:t>
            </a:r>
            <a:r>
              <a:rPr lang="en-US" sz="1800" dirty="0" err="1"/>
              <a:t>materialis</a:t>
            </a:r>
            <a:r>
              <a:rPr lang="en-US" sz="1800" dirty="0"/>
              <a:t> (Newton </a:t>
            </a:r>
            <a:r>
              <a:rPr lang="en-US" sz="1800" dirty="0" err="1"/>
              <a:t>dan</a:t>
            </a:r>
            <a:r>
              <a:rPr lang="en-US" sz="1800" dirty="0"/>
              <a:t> van </a:t>
            </a:r>
            <a:r>
              <a:rPr lang="en-US" sz="1800" dirty="0" err="1"/>
              <a:t>Deth</a:t>
            </a:r>
            <a:r>
              <a:rPr lang="en-US" sz="1800" dirty="0"/>
              <a:t>, 2009: 178</a:t>
            </a:r>
            <a:r>
              <a:rPr lang="en-US" sz="1800" dirty="0" smtClean="0"/>
              <a:t>):</a:t>
            </a:r>
            <a:r>
              <a:rPr lang="id-ID" sz="1800" dirty="0" smtClean="0"/>
              <a:t> (1)</a:t>
            </a:r>
            <a:r>
              <a:rPr lang="id-ID" sz="1800" dirty="0"/>
              <a:t> </a:t>
            </a:r>
            <a:r>
              <a:rPr lang="en-US" sz="1800" dirty="0" err="1" smtClean="0"/>
              <a:t>Mobilisasi</a:t>
            </a:r>
            <a:r>
              <a:rPr lang="en-US" sz="1800" dirty="0" smtClean="0"/>
              <a:t> </a:t>
            </a:r>
            <a:r>
              <a:rPr lang="en-US" sz="1800" dirty="0" err="1"/>
              <a:t>pengetahuan</a:t>
            </a:r>
            <a:r>
              <a:rPr lang="en-US" sz="1800" dirty="0"/>
              <a:t>. </a:t>
            </a:r>
            <a:r>
              <a:rPr lang="en-US" sz="1800" dirty="0" err="1"/>
              <a:t>Pendidikan</a:t>
            </a:r>
            <a:r>
              <a:rPr lang="en-US" sz="1800" dirty="0"/>
              <a:t> </a:t>
            </a:r>
            <a:r>
              <a:rPr lang="en-US" sz="1800" dirty="0" err="1"/>
              <a:t>dan</a:t>
            </a:r>
            <a:r>
              <a:rPr lang="en-US" sz="1800" dirty="0"/>
              <a:t> </a:t>
            </a:r>
            <a:r>
              <a:rPr lang="en-US" sz="1800" dirty="0" err="1"/>
              <a:t>kesejahteraan</a:t>
            </a:r>
            <a:r>
              <a:rPr lang="en-US" sz="1800" dirty="0"/>
              <a:t> </a:t>
            </a:r>
            <a:r>
              <a:rPr lang="en-US" sz="1800" dirty="0" err="1"/>
              <a:t>menghantarkan</a:t>
            </a:r>
            <a:r>
              <a:rPr lang="en-US" sz="1800" dirty="0"/>
              <a:t> </a:t>
            </a:r>
            <a:r>
              <a:rPr lang="en-US" sz="1800" dirty="0" err="1" smtClean="0"/>
              <a:t>kesadaran</a:t>
            </a:r>
            <a:r>
              <a:rPr lang="id-ID" sz="1800" dirty="0"/>
              <a:t> </a:t>
            </a:r>
            <a:r>
              <a:rPr lang="en-US" sz="1800" dirty="0" err="1" smtClean="0"/>
              <a:t>politik</a:t>
            </a:r>
            <a:r>
              <a:rPr lang="en-US" sz="1800" dirty="0" smtClean="0"/>
              <a:t> </a:t>
            </a:r>
            <a:r>
              <a:rPr lang="en-US" sz="1800" dirty="0"/>
              <a:t>yang </a:t>
            </a:r>
            <a:r>
              <a:rPr lang="en-US" sz="1800" dirty="0" err="1"/>
              <a:t>lebih</a:t>
            </a:r>
            <a:r>
              <a:rPr lang="en-US" sz="1800" dirty="0"/>
              <a:t> </a:t>
            </a:r>
            <a:r>
              <a:rPr lang="en-US" sz="1800" dirty="0" err="1"/>
              <a:t>tinggi</a:t>
            </a:r>
            <a:r>
              <a:rPr lang="en-US" sz="1800" dirty="0"/>
              <a:t> </a:t>
            </a:r>
            <a:r>
              <a:rPr lang="en-US" sz="1800" dirty="0" err="1"/>
              <a:t>serta</a:t>
            </a:r>
            <a:r>
              <a:rPr lang="en-US" sz="1800" dirty="0"/>
              <a:t> </a:t>
            </a:r>
            <a:r>
              <a:rPr lang="en-US" sz="1800" dirty="0" err="1"/>
              <a:t>keterampilan</a:t>
            </a:r>
            <a:r>
              <a:rPr lang="en-US" sz="1800" dirty="0"/>
              <a:t> </a:t>
            </a:r>
            <a:r>
              <a:rPr lang="en-US" sz="1800" dirty="0" err="1"/>
              <a:t>partisipasi</a:t>
            </a:r>
            <a:r>
              <a:rPr lang="en-US" sz="1800" dirty="0"/>
              <a:t> yang </a:t>
            </a:r>
            <a:r>
              <a:rPr lang="en-US" sz="1800" dirty="0" err="1"/>
              <a:t>lebih</a:t>
            </a:r>
            <a:r>
              <a:rPr lang="en-US" sz="1800" dirty="0"/>
              <a:t> </a:t>
            </a:r>
            <a:r>
              <a:rPr lang="en-US" sz="1800" dirty="0" err="1" smtClean="0"/>
              <a:t>baik</a:t>
            </a:r>
            <a:r>
              <a:rPr lang="en-US" sz="1800" dirty="0" smtClean="0"/>
              <a:t>;</a:t>
            </a:r>
            <a:r>
              <a:rPr lang="id-ID" sz="1800" dirty="0"/>
              <a:t> </a:t>
            </a:r>
            <a:r>
              <a:rPr lang="id-ID" sz="1800" dirty="0" smtClean="0"/>
              <a:t>(2) </a:t>
            </a:r>
            <a:r>
              <a:rPr lang="en-US" sz="1800" dirty="0" err="1" smtClean="0"/>
              <a:t>Digantikannya</a:t>
            </a:r>
            <a:r>
              <a:rPr lang="en-US" sz="1800" dirty="0" smtClean="0"/>
              <a:t> </a:t>
            </a:r>
            <a:r>
              <a:rPr lang="en-US" sz="1800" dirty="0" err="1"/>
              <a:t>pembilahan</a:t>
            </a:r>
            <a:r>
              <a:rPr lang="en-US" sz="1800" dirty="0"/>
              <a:t> </a:t>
            </a:r>
            <a:r>
              <a:rPr lang="en-US" sz="1800" dirty="0" err="1"/>
              <a:t>masyarakat</a:t>
            </a:r>
            <a:r>
              <a:rPr lang="en-US" sz="1800" dirty="0"/>
              <a:t> </a:t>
            </a:r>
            <a:r>
              <a:rPr lang="en-US" sz="1800" dirty="0" err="1"/>
              <a:t>berdasar</a:t>
            </a:r>
            <a:r>
              <a:rPr lang="en-US" sz="1800" dirty="0"/>
              <a:t> </a:t>
            </a:r>
            <a:r>
              <a:rPr lang="en-US" sz="1800" dirty="0" err="1"/>
              <a:t>kelas</a:t>
            </a:r>
            <a:r>
              <a:rPr lang="en-US" sz="1800" dirty="0"/>
              <a:t> </a:t>
            </a:r>
            <a:r>
              <a:rPr lang="en-US" sz="1800" dirty="0" err="1"/>
              <a:t>sosial</a:t>
            </a:r>
            <a:r>
              <a:rPr lang="en-US" sz="1800" dirty="0"/>
              <a:t>. </a:t>
            </a:r>
            <a:r>
              <a:rPr lang="en-US" sz="1800" dirty="0" err="1"/>
              <a:t>Perseteruan</a:t>
            </a:r>
            <a:r>
              <a:rPr lang="en-US" sz="1800" dirty="0"/>
              <a:t> </a:t>
            </a:r>
            <a:r>
              <a:rPr lang="en-US" sz="1800" dirty="0" err="1"/>
              <a:t>materialis</a:t>
            </a:r>
            <a:r>
              <a:rPr lang="en-US" sz="1800" dirty="0"/>
              <a:t> </a:t>
            </a:r>
            <a:r>
              <a:rPr lang="en-US" sz="1800" dirty="0" err="1"/>
              <a:t>dan</a:t>
            </a:r>
            <a:r>
              <a:rPr lang="en-US" sz="1800" dirty="0"/>
              <a:t> post </a:t>
            </a:r>
            <a:r>
              <a:rPr lang="en-US" sz="1800" dirty="0" err="1"/>
              <a:t>materialis</a:t>
            </a:r>
            <a:r>
              <a:rPr lang="en-US" sz="1800" dirty="0"/>
              <a:t> </a:t>
            </a:r>
            <a:r>
              <a:rPr lang="en-US" sz="1800" dirty="0" err="1"/>
              <a:t>berasas</a:t>
            </a:r>
            <a:r>
              <a:rPr lang="en-US" sz="1800" dirty="0"/>
              <a:t> </a:t>
            </a:r>
            <a:r>
              <a:rPr lang="en-US" sz="1800" dirty="0" err="1"/>
              <a:t>budaya</a:t>
            </a:r>
            <a:r>
              <a:rPr lang="en-US" sz="1800" dirty="0"/>
              <a:t> </a:t>
            </a:r>
            <a:r>
              <a:rPr lang="en-US" sz="1800" dirty="0" err="1"/>
              <a:t>politik</a:t>
            </a:r>
            <a:r>
              <a:rPr lang="en-US" sz="1800" dirty="0"/>
              <a:t> </a:t>
            </a:r>
            <a:r>
              <a:rPr lang="en-US" sz="1800" dirty="0" err="1"/>
              <a:t>secara</a:t>
            </a:r>
            <a:r>
              <a:rPr lang="en-US" sz="1800" dirty="0"/>
              <a:t> gradual </a:t>
            </a:r>
            <a:r>
              <a:rPr lang="en-US" sz="1800" dirty="0" err="1"/>
              <a:t>menggantikan</a:t>
            </a:r>
            <a:r>
              <a:rPr lang="en-US" sz="1800" dirty="0"/>
              <a:t> </a:t>
            </a:r>
            <a:r>
              <a:rPr lang="en-US" sz="1800" dirty="0" err="1"/>
              <a:t>pembilahan</a:t>
            </a:r>
            <a:r>
              <a:rPr lang="en-US" sz="1800" dirty="0"/>
              <a:t> </a:t>
            </a:r>
            <a:r>
              <a:rPr lang="en-US" sz="1800" dirty="0" err="1"/>
              <a:t>kelas</a:t>
            </a:r>
            <a:r>
              <a:rPr lang="en-US" sz="1800" dirty="0"/>
              <a:t> </a:t>
            </a:r>
            <a:r>
              <a:rPr lang="en-US" sz="1800" dirty="0" err="1"/>
              <a:t>antara</a:t>
            </a:r>
            <a:r>
              <a:rPr lang="en-US" sz="1800" dirty="0"/>
              <a:t> </a:t>
            </a:r>
            <a:r>
              <a:rPr lang="en-US" sz="1800" dirty="0" err="1"/>
              <a:t>kelompok</a:t>
            </a:r>
            <a:r>
              <a:rPr lang="en-US" sz="1800" dirty="0"/>
              <a:t> </a:t>
            </a:r>
            <a:r>
              <a:rPr lang="en-US" sz="1800" dirty="0" err="1"/>
              <a:t>kanan</a:t>
            </a:r>
            <a:r>
              <a:rPr lang="en-US" sz="1800" dirty="0"/>
              <a:t> </a:t>
            </a:r>
            <a:r>
              <a:rPr lang="en-US" sz="1800" dirty="0" err="1"/>
              <a:t>dan</a:t>
            </a:r>
            <a:r>
              <a:rPr lang="en-US" sz="1800" dirty="0"/>
              <a:t> </a:t>
            </a:r>
            <a:r>
              <a:rPr lang="en-US" sz="1800" dirty="0" err="1" smtClean="0"/>
              <a:t>kiri</a:t>
            </a:r>
            <a:r>
              <a:rPr lang="en-US" sz="1800" dirty="0" smtClean="0"/>
              <a:t>;</a:t>
            </a:r>
            <a:r>
              <a:rPr lang="id-ID" sz="1800" dirty="0"/>
              <a:t> </a:t>
            </a:r>
            <a:r>
              <a:rPr lang="id-ID" sz="1800" dirty="0" smtClean="0"/>
              <a:t>(3) </a:t>
            </a:r>
            <a:r>
              <a:rPr lang="en-US" sz="1800" dirty="0" err="1" smtClean="0"/>
              <a:t>Meningkatnya</a:t>
            </a:r>
            <a:r>
              <a:rPr lang="en-US" sz="1800" dirty="0" smtClean="0"/>
              <a:t> </a:t>
            </a:r>
            <a:r>
              <a:rPr lang="en-US" sz="1800" dirty="0" err="1"/>
              <a:t>konflik</a:t>
            </a:r>
            <a:r>
              <a:rPr lang="en-US" sz="1800" dirty="0"/>
              <a:t> </a:t>
            </a:r>
            <a:r>
              <a:rPr lang="en-US" sz="1800" dirty="0" err="1"/>
              <a:t>keagamaan</a:t>
            </a:r>
            <a:r>
              <a:rPr lang="en-US" sz="1800" dirty="0"/>
              <a:t>. </a:t>
            </a:r>
            <a:r>
              <a:rPr lang="en-US" sz="1800" dirty="0" err="1"/>
              <a:t>Ini</a:t>
            </a:r>
            <a:r>
              <a:rPr lang="en-US" sz="1800" dirty="0"/>
              <a:t> </a:t>
            </a:r>
            <a:r>
              <a:rPr lang="en-US" sz="1800" dirty="0" err="1"/>
              <a:t>disebabkan</a:t>
            </a:r>
            <a:r>
              <a:rPr lang="en-US" sz="1800" dirty="0"/>
              <a:t> </a:t>
            </a:r>
            <a:r>
              <a:rPr lang="en-US" sz="1800" dirty="0" err="1"/>
              <a:t>oleh</a:t>
            </a:r>
            <a:r>
              <a:rPr lang="en-US" sz="1800" dirty="0"/>
              <a:t> </a:t>
            </a:r>
            <a:r>
              <a:rPr lang="en-US" sz="1800" dirty="0" err="1"/>
              <a:t>serangan</a:t>
            </a:r>
            <a:r>
              <a:rPr lang="en-US" sz="1800" dirty="0"/>
              <a:t> </a:t>
            </a:r>
            <a:r>
              <a:rPr lang="en-US" sz="1800" dirty="0" err="1"/>
              <a:t>terhadap</a:t>
            </a:r>
            <a:r>
              <a:rPr lang="en-US" sz="1800" dirty="0"/>
              <a:t> </a:t>
            </a:r>
            <a:r>
              <a:rPr lang="en-US" sz="1800" dirty="0" err="1"/>
              <a:t>kelompok</a:t>
            </a:r>
            <a:r>
              <a:rPr lang="en-US" sz="1800" dirty="0"/>
              <a:t> post </a:t>
            </a:r>
            <a:r>
              <a:rPr lang="en-US" sz="1800" dirty="0" err="1"/>
              <a:t>materialis</a:t>
            </a:r>
            <a:r>
              <a:rPr lang="en-US" sz="1800" dirty="0"/>
              <a:t>, </a:t>
            </a:r>
            <a:r>
              <a:rPr lang="en-US" sz="1800" dirty="0" err="1"/>
              <a:t>terutama</a:t>
            </a:r>
            <a:r>
              <a:rPr lang="en-US" sz="1800" dirty="0"/>
              <a:t> </a:t>
            </a:r>
            <a:r>
              <a:rPr lang="en-US" sz="1800" dirty="0" err="1"/>
              <a:t>dari</a:t>
            </a:r>
            <a:r>
              <a:rPr lang="en-US" sz="1800" dirty="0"/>
              <a:t> </a:t>
            </a:r>
            <a:r>
              <a:rPr lang="en-US" sz="1800" dirty="0" err="1"/>
              <a:t>kelompok</a:t>
            </a:r>
            <a:r>
              <a:rPr lang="en-US" sz="1800" dirty="0"/>
              <a:t> agama yang </a:t>
            </a:r>
            <a:r>
              <a:rPr lang="en-US" sz="1800" dirty="0" err="1"/>
              <a:t>konservatif</a:t>
            </a:r>
            <a:r>
              <a:rPr lang="en-US" sz="1800" dirty="0"/>
              <a:t>; </a:t>
            </a:r>
            <a:r>
              <a:rPr lang="id-ID" sz="1800" dirty="0" smtClean="0"/>
              <a:t>(4)</a:t>
            </a:r>
            <a:r>
              <a:rPr lang="id-ID" sz="1800" dirty="0"/>
              <a:t> </a:t>
            </a:r>
            <a:r>
              <a:rPr lang="en-US" sz="1800" dirty="0" err="1" smtClean="0"/>
              <a:t>Partisipasi</a:t>
            </a:r>
            <a:r>
              <a:rPr lang="en-US" sz="1800" dirty="0" smtClean="0"/>
              <a:t> </a:t>
            </a:r>
            <a:r>
              <a:rPr lang="en-US" sz="1800" dirty="0" err="1"/>
              <a:t>politik</a:t>
            </a:r>
            <a:r>
              <a:rPr lang="en-US" sz="1800" dirty="0"/>
              <a:t> </a:t>
            </a:r>
            <a:r>
              <a:rPr lang="en-US" sz="1800" dirty="0" err="1" smtClean="0"/>
              <a:t>tinggi</a:t>
            </a:r>
            <a:r>
              <a:rPr lang="id-ID" sz="1800" dirty="0"/>
              <a:t> </a:t>
            </a:r>
            <a:r>
              <a:rPr lang="id-ID" sz="1800" dirty="0" smtClean="0"/>
              <a:t>sebagai hasil </a:t>
            </a:r>
            <a:r>
              <a:rPr lang="id-ID" sz="1800" dirty="0"/>
              <a:t>m</a:t>
            </a:r>
            <a:r>
              <a:rPr lang="en-US" sz="1800" dirty="0" err="1" smtClean="0"/>
              <a:t>obilisasi</a:t>
            </a:r>
            <a:r>
              <a:rPr lang="en-US" sz="1800" dirty="0" smtClean="0"/>
              <a:t> </a:t>
            </a:r>
            <a:r>
              <a:rPr lang="en-US" sz="1800" dirty="0" err="1" smtClean="0"/>
              <a:t>pengetahuan</a:t>
            </a:r>
            <a:r>
              <a:rPr lang="en-US" sz="1800" dirty="0" smtClean="0"/>
              <a:t>;</a:t>
            </a:r>
            <a:r>
              <a:rPr lang="id-ID" sz="1800" dirty="0"/>
              <a:t> </a:t>
            </a:r>
            <a:r>
              <a:rPr lang="id-ID" sz="1800" dirty="0" smtClean="0"/>
              <a:t>(5) </a:t>
            </a:r>
            <a:r>
              <a:rPr lang="en-US" sz="1800" dirty="0" err="1" smtClean="0"/>
              <a:t>Hadirnya</a:t>
            </a:r>
            <a:r>
              <a:rPr lang="en-US" sz="1800" dirty="0" smtClean="0"/>
              <a:t> </a:t>
            </a:r>
            <a:r>
              <a:rPr lang="en-US" sz="1800" dirty="0" err="1"/>
              <a:t>bentuk-bentuk</a:t>
            </a:r>
            <a:r>
              <a:rPr lang="en-US" sz="1800" dirty="0"/>
              <a:t> </a:t>
            </a:r>
            <a:r>
              <a:rPr lang="en-US" sz="1800" dirty="0" err="1"/>
              <a:t>baru</a:t>
            </a:r>
            <a:r>
              <a:rPr lang="en-US" sz="1800" dirty="0"/>
              <a:t> </a:t>
            </a:r>
            <a:r>
              <a:rPr lang="en-US" sz="1800" dirty="0" err="1"/>
              <a:t>dalam</a:t>
            </a:r>
            <a:r>
              <a:rPr lang="en-US" sz="1800" dirty="0"/>
              <a:t> </a:t>
            </a:r>
            <a:r>
              <a:rPr lang="en-US" sz="1800" dirty="0" err="1" smtClean="0"/>
              <a:t>partisipasi</a:t>
            </a:r>
            <a:r>
              <a:rPr lang="id-ID" sz="1800" dirty="0"/>
              <a:t>:</a:t>
            </a:r>
            <a:r>
              <a:rPr lang="en-US" sz="1800" dirty="0" smtClean="0"/>
              <a:t> </a:t>
            </a:r>
            <a:r>
              <a:rPr lang="en-US" sz="1800" dirty="0" err="1"/>
              <a:t>partisipasi</a:t>
            </a:r>
            <a:r>
              <a:rPr lang="en-US" sz="1800" dirty="0"/>
              <a:t> </a:t>
            </a:r>
            <a:r>
              <a:rPr lang="en-US" sz="1800" dirty="0" err="1"/>
              <a:t>langsung</a:t>
            </a:r>
            <a:r>
              <a:rPr lang="en-US" sz="1800" dirty="0"/>
              <a:t>, </a:t>
            </a:r>
            <a:r>
              <a:rPr lang="en-US" sz="1800" dirty="0" err="1" smtClean="0"/>
              <a:t>komunitas</a:t>
            </a:r>
            <a:r>
              <a:rPr lang="en-US" sz="1800" dirty="0" smtClean="0"/>
              <a:t> </a:t>
            </a:r>
            <a:r>
              <a:rPr lang="en-US" sz="1800" dirty="0" err="1"/>
              <a:t>politik</a:t>
            </a:r>
            <a:r>
              <a:rPr lang="en-US" sz="1800" dirty="0"/>
              <a:t> </a:t>
            </a:r>
            <a:r>
              <a:rPr lang="en-US" sz="1800" dirty="0" err="1"/>
              <a:t>serta</a:t>
            </a:r>
            <a:r>
              <a:rPr lang="en-US" sz="1800" dirty="0"/>
              <a:t> </a:t>
            </a:r>
            <a:r>
              <a:rPr lang="en-US" sz="1800" dirty="0" err="1"/>
              <a:t>gerakan</a:t>
            </a:r>
            <a:r>
              <a:rPr lang="en-US" sz="1800" dirty="0"/>
              <a:t> </a:t>
            </a:r>
            <a:r>
              <a:rPr lang="en-US" sz="1800" dirty="0" err="1"/>
              <a:t>sosial</a:t>
            </a:r>
            <a:r>
              <a:rPr lang="en-US" sz="1800" dirty="0"/>
              <a:t> </a:t>
            </a:r>
            <a:r>
              <a:rPr lang="en-US" sz="1800" dirty="0" err="1"/>
              <a:t>baru</a:t>
            </a:r>
            <a:r>
              <a:rPr lang="en-US" sz="1800" dirty="0"/>
              <a:t>, </a:t>
            </a:r>
            <a:r>
              <a:rPr lang="id-ID" sz="1800" dirty="0" smtClean="0"/>
              <a:t>(6) </a:t>
            </a:r>
            <a:r>
              <a:rPr lang="en-US" sz="1800" dirty="0" err="1" smtClean="0"/>
              <a:t>Maraknya</a:t>
            </a:r>
            <a:r>
              <a:rPr lang="en-US" sz="1800" dirty="0" smtClean="0"/>
              <a:t> </a:t>
            </a:r>
            <a:r>
              <a:rPr lang="en-US" sz="1800" dirty="0" err="1"/>
              <a:t>isu-isu</a:t>
            </a:r>
            <a:r>
              <a:rPr lang="en-US" sz="1800" dirty="0"/>
              <a:t> </a:t>
            </a:r>
            <a:r>
              <a:rPr lang="en-US" sz="1800" dirty="0" err="1"/>
              <a:t>mutakhir</a:t>
            </a:r>
            <a:r>
              <a:rPr lang="en-US" sz="1800" dirty="0"/>
              <a:t> </a:t>
            </a:r>
            <a:r>
              <a:rPr lang="en-US" sz="1800" dirty="0" err="1"/>
              <a:t>dalam</a:t>
            </a:r>
            <a:r>
              <a:rPr lang="en-US" sz="1800" dirty="0"/>
              <a:t> </a:t>
            </a:r>
            <a:r>
              <a:rPr lang="en-US" sz="1800" dirty="0" err="1" smtClean="0"/>
              <a:t>politik</a:t>
            </a:r>
            <a:r>
              <a:rPr lang="id-ID" sz="1800" dirty="0" smtClean="0"/>
              <a:t> : </a:t>
            </a:r>
            <a:r>
              <a:rPr lang="en-US" sz="1800" dirty="0" err="1" smtClean="0"/>
              <a:t>isu</a:t>
            </a:r>
            <a:r>
              <a:rPr lang="en-US" sz="1800" dirty="0" smtClean="0"/>
              <a:t> </a:t>
            </a:r>
            <a:r>
              <a:rPr lang="en-US" sz="1800" dirty="0" err="1"/>
              <a:t>lingkungan</a:t>
            </a:r>
            <a:r>
              <a:rPr lang="en-US" sz="1800" dirty="0"/>
              <a:t>, </a:t>
            </a:r>
            <a:r>
              <a:rPr lang="en-US" sz="1800" dirty="0" err="1"/>
              <a:t>feminisme</a:t>
            </a:r>
            <a:r>
              <a:rPr lang="en-US" sz="1800" dirty="0"/>
              <a:t>, </a:t>
            </a:r>
            <a:r>
              <a:rPr lang="en-US" sz="1800" dirty="0" err="1"/>
              <a:t>kebebasan</a:t>
            </a:r>
            <a:r>
              <a:rPr lang="en-US" sz="1800" dirty="0"/>
              <a:t> individual, </a:t>
            </a:r>
            <a:r>
              <a:rPr lang="en-US" sz="1800" dirty="0" err="1"/>
              <a:t>komunitas</a:t>
            </a:r>
            <a:r>
              <a:rPr lang="en-US" sz="1800" dirty="0"/>
              <a:t> </a:t>
            </a:r>
            <a:r>
              <a:rPr lang="en-US" sz="1800" dirty="0" err="1"/>
              <a:t>politik</a:t>
            </a:r>
            <a:r>
              <a:rPr lang="en-US" sz="1800" dirty="0"/>
              <a:t>, </a:t>
            </a:r>
            <a:r>
              <a:rPr lang="en-US" sz="1800" dirty="0" err="1"/>
              <a:t>dan</a:t>
            </a:r>
            <a:r>
              <a:rPr lang="en-US" sz="1800" dirty="0"/>
              <a:t> </a:t>
            </a:r>
            <a:r>
              <a:rPr lang="en-US" sz="1800" dirty="0" err="1"/>
              <a:t>persamaan</a:t>
            </a:r>
            <a:r>
              <a:rPr lang="en-US" sz="1800" dirty="0"/>
              <a:t> </a:t>
            </a:r>
            <a:r>
              <a:rPr lang="en-US" sz="1800" dirty="0" err="1"/>
              <a:t>rasial</a:t>
            </a:r>
            <a:r>
              <a:rPr lang="en-US" sz="1800" dirty="0"/>
              <a:t>.</a:t>
            </a:r>
            <a:endParaRPr lang="id-ID" sz="1800" dirty="0"/>
          </a:p>
          <a:p>
            <a:pPr algn="just"/>
            <a:endParaRPr lang="id-ID" sz="1800" dirty="0"/>
          </a:p>
        </p:txBody>
      </p:sp>
    </p:spTree>
    <p:extLst>
      <p:ext uri="{BB962C8B-B14F-4D97-AF65-F5344CB8AC3E}">
        <p14:creationId xmlns:p14="http://schemas.microsoft.com/office/powerpoint/2010/main" val="41164656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id-ID" sz="3600" b="1" dirty="0" smtClean="0">
                <a:latin typeface="Calibri" pitchFamily="34" charset="0"/>
              </a:rPr>
              <a:t/>
            </a:r>
            <a:br>
              <a:rPr lang="id-ID" sz="3600" b="1" dirty="0" smtClean="0">
                <a:latin typeface="Calibri" pitchFamily="34" charset="0"/>
              </a:rPr>
            </a:br>
            <a:r>
              <a:rPr lang="en-US" sz="3600" b="1" dirty="0" err="1" smtClean="0">
                <a:latin typeface="Calibri" pitchFamily="34" charset="0"/>
              </a:rPr>
              <a:t>Argumentasi</a:t>
            </a:r>
            <a:r>
              <a:rPr lang="en-US" sz="3600" b="1" dirty="0" smtClean="0">
                <a:latin typeface="Calibri" pitchFamily="34" charset="0"/>
              </a:rPr>
              <a:t> </a:t>
            </a:r>
            <a:r>
              <a:rPr lang="en-US" sz="3600" b="1" dirty="0" err="1">
                <a:latin typeface="Calibri" pitchFamily="34" charset="0"/>
              </a:rPr>
              <a:t>Dasar</a:t>
            </a:r>
            <a:r>
              <a:rPr lang="en-US" sz="3600" b="1" dirty="0">
                <a:latin typeface="Calibri" pitchFamily="34" charset="0"/>
              </a:rPr>
              <a:t> </a:t>
            </a:r>
            <a:r>
              <a:rPr lang="id-ID" sz="3600" b="1" dirty="0" smtClean="0">
                <a:latin typeface="Calibri" pitchFamily="34" charset="0"/>
              </a:rPr>
              <a:t/>
            </a:r>
            <a:br>
              <a:rPr lang="id-ID" sz="3600" b="1" dirty="0" smtClean="0">
                <a:latin typeface="Calibri" pitchFamily="34" charset="0"/>
              </a:rPr>
            </a:br>
            <a:r>
              <a:rPr lang="en-US" sz="3600" b="1" dirty="0" err="1" smtClean="0">
                <a:latin typeface="Calibri" pitchFamily="34" charset="0"/>
              </a:rPr>
              <a:t>Pendekatan</a:t>
            </a:r>
            <a:r>
              <a:rPr lang="en-US" sz="3600" b="1" dirty="0" smtClean="0">
                <a:latin typeface="Calibri" pitchFamily="34" charset="0"/>
              </a:rPr>
              <a:t> </a:t>
            </a:r>
            <a:r>
              <a:rPr lang="en-US" sz="3600" b="1" dirty="0" err="1">
                <a:latin typeface="Calibri" pitchFamily="34" charset="0"/>
              </a:rPr>
              <a:t>Budaya</a:t>
            </a:r>
            <a:r>
              <a:rPr lang="en-US" sz="3600" b="1" dirty="0">
                <a:latin typeface="Calibri" pitchFamily="34" charset="0"/>
              </a:rPr>
              <a:t> </a:t>
            </a:r>
            <a:r>
              <a:rPr lang="en-US" sz="3600" b="1" dirty="0" err="1">
                <a:latin typeface="Calibri" pitchFamily="34" charset="0"/>
              </a:rPr>
              <a:t>Politik</a:t>
            </a:r>
            <a:r>
              <a:rPr lang="en-US" sz="3600" b="1" dirty="0">
                <a:latin typeface="Calibri" pitchFamily="34" charset="0"/>
              </a:rPr>
              <a:t> </a:t>
            </a:r>
            <a:r>
              <a:rPr lang="id-ID" sz="3600" dirty="0">
                <a:latin typeface="Calibri" pitchFamily="34" charset="0"/>
              </a:rPr>
              <a:t/>
            </a:r>
            <a:br>
              <a:rPr lang="id-ID" sz="3600" dirty="0">
                <a:latin typeface="Calibri" pitchFamily="34" charset="0"/>
              </a:rPr>
            </a:br>
            <a:endParaRPr lang="id-ID" sz="3600" dirty="0">
              <a:latin typeface="Calibri" pitchFamily="34" charset="0"/>
            </a:endParaRPr>
          </a:p>
        </p:txBody>
      </p:sp>
      <p:sp>
        <p:nvSpPr>
          <p:cNvPr id="3" name="Content Placeholder 2"/>
          <p:cNvSpPr>
            <a:spLocks noGrp="1"/>
          </p:cNvSpPr>
          <p:nvPr>
            <p:ph sz="quarter" idx="1"/>
          </p:nvPr>
        </p:nvSpPr>
        <p:spPr>
          <a:xfrm>
            <a:off x="395536" y="1600200"/>
            <a:ext cx="8568952" cy="4925144"/>
          </a:xfrm>
        </p:spPr>
        <p:txBody>
          <a:bodyPr>
            <a:normAutofit/>
          </a:bodyPr>
          <a:lstStyle/>
          <a:p>
            <a:pPr marL="0" indent="0" algn="just">
              <a:buNone/>
            </a:pPr>
            <a:r>
              <a:rPr lang="en-US" sz="1800" dirty="0" err="1">
                <a:latin typeface="Calibri" pitchFamily="34" charset="0"/>
              </a:rPr>
              <a:t>Analisis</a:t>
            </a:r>
            <a:r>
              <a:rPr lang="en-US" sz="1800" dirty="0">
                <a:latin typeface="Calibri" pitchFamily="34" charset="0"/>
              </a:rPr>
              <a:t> </a:t>
            </a:r>
            <a:r>
              <a:rPr lang="en-US" sz="1800" dirty="0" err="1">
                <a:latin typeface="Calibri" pitchFamily="34" charset="0"/>
              </a:rPr>
              <a:t>budaya</a:t>
            </a:r>
            <a:r>
              <a:rPr lang="en-US" sz="1800" dirty="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smtClean="0">
                <a:latin typeface="Calibri" pitchFamily="34" charset="0"/>
              </a:rPr>
              <a:t>menunjukkan</a:t>
            </a:r>
            <a:r>
              <a:rPr lang="en-US" sz="1800" dirty="0" smtClean="0">
                <a:latin typeface="Calibri" pitchFamily="34" charset="0"/>
              </a:rPr>
              <a:t> </a:t>
            </a:r>
            <a:r>
              <a:rPr lang="en-US" sz="1800" dirty="0" err="1">
                <a:latin typeface="Calibri" pitchFamily="34" charset="0"/>
              </a:rPr>
              <a:t>keragaman</a:t>
            </a:r>
            <a:r>
              <a:rPr lang="en-US" sz="1800" dirty="0">
                <a:latin typeface="Calibri" pitchFamily="34" charset="0"/>
              </a:rPr>
              <a:t> </a:t>
            </a:r>
            <a:r>
              <a:rPr lang="en-US" sz="1800" dirty="0" err="1" smtClean="0">
                <a:latin typeface="Calibri" pitchFamily="34" charset="0"/>
              </a:rPr>
              <a:t>interpretasi</a:t>
            </a:r>
            <a:r>
              <a:rPr lang="en-US" sz="1800" dirty="0" smtClean="0">
                <a:latin typeface="Calibri" pitchFamily="34" charset="0"/>
              </a:rPr>
              <a:t> </a:t>
            </a:r>
            <a:r>
              <a:rPr lang="en-US" sz="1800" dirty="0" err="1">
                <a:latin typeface="Calibri" pitchFamily="34" charset="0"/>
              </a:rPr>
              <a:t>tentang</a:t>
            </a:r>
            <a:r>
              <a:rPr lang="en-US" sz="1800" dirty="0">
                <a:latin typeface="Calibri" pitchFamily="34" charset="0"/>
              </a:rPr>
              <a:t> </a:t>
            </a:r>
            <a:r>
              <a:rPr lang="en-US" sz="1800" dirty="0" err="1">
                <a:latin typeface="Calibri" pitchFamily="34" charset="0"/>
              </a:rPr>
              <a:t>pendekatan</a:t>
            </a:r>
            <a:r>
              <a:rPr lang="en-US" sz="1800" dirty="0">
                <a:latin typeface="Calibri" pitchFamily="34" charset="0"/>
              </a:rPr>
              <a:t> </a:t>
            </a:r>
            <a:r>
              <a:rPr lang="en-US" sz="1800" dirty="0" err="1">
                <a:latin typeface="Calibri" pitchFamily="34" charset="0"/>
              </a:rPr>
              <a:t>ini</a:t>
            </a:r>
            <a:r>
              <a:rPr lang="en-US" sz="1800" dirty="0">
                <a:latin typeface="Calibri" pitchFamily="34" charset="0"/>
              </a:rPr>
              <a:t>. </a:t>
            </a:r>
            <a:r>
              <a:rPr lang="id-ID" sz="1800" dirty="0">
                <a:latin typeface="Calibri" pitchFamily="34" charset="0"/>
              </a:rPr>
              <a:t>K</a:t>
            </a:r>
            <a:r>
              <a:rPr lang="en-US" sz="1800" dirty="0" err="1" smtClean="0">
                <a:latin typeface="Calibri" pitchFamily="34" charset="0"/>
              </a:rPr>
              <a:t>eragaman</a:t>
            </a:r>
            <a:r>
              <a:rPr lang="en-US" sz="1800" dirty="0" smtClean="0">
                <a:latin typeface="Calibri" pitchFamily="34" charset="0"/>
              </a:rPr>
              <a:t> t</a:t>
            </a:r>
            <a:r>
              <a:rPr lang="id-ID" sz="1800" dirty="0" smtClean="0">
                <a:latin typeface="Calibri" pitchFamily="34" charset="0"/>
              </a:rPr>
              <a:t>sb</a:t>
            </a:r>
            <a:r>
              <a:rPr lang="en-US" sz="1800" dirty="0" smtClean="0">
                <a:latin typeface="Calibri" pitchFamily="34" charset="0"/>
              </a:rPr>
              <a:t> me</a:t>
            </a:r>
            <a:r>
              <a:rPr lang="id-ID" sz="1800" dirty="0" smtClean="0">
                <a:latin typeface="Calibri" pitchFamily="34" charset="0"/>
              </a:rPr>
              <a:t>munculkan </a:t>
            </a:r>
            <a:r>
              <a:rPr lang="en-US" sz="1800" dirty="0" err="1" smtClean="0">
                <a:latin typeface="Calibri" pitchFamily="34" charset="0"/>
              </a:rPr>
              <a:t>kesulitan</a:t>
            </a:r>
            <a:r>
              <a:rPr lang="en-US" sz="1800" dirty="0" smtClean="0">
                <a:latin typeface="Calibri" pitchFamily="34" charset="0"/>
              </a:rPr>
              <a:t> </a:t>
            </a:r>
            <a:r>
              <a:rPr lang="en-US" sz="1800" dirty="0" err="1" smtClean="0">
                <a:latin typeface="Calibri" pitchFamily="34" charset="0"/>
              </a:rPr>
              <a:t>dalam</a:t>
            </a:r>
            <a:r>
              <a:rPr lang="en-US" sz="1800" dirty="0" smtClean="0">
                <a:latin typeface="Calibri" pitchFamily="34" charset="0"/>
              </a:rPr>
              <a:t> </a:t>
            </a:r>
            <a:r>
              <a:rPr lang="en-US" sz="1800" dirty="0" err="1">
                <a:latin typeface="Calibri" pitchFamily="34" charset="0"/>
              </a:rPr>
              <a:t>membangun</a:t>
            </a:r>
            <a:r>
              <a:rPr lang="en-US" sz="1800" dirty="0">
                <a:latin typeface="Calibri" pitchFamily="34" charset="0"/>
              </a:rPr>
              <a:t> </a:t>
            </a:r>
            <a:r>
              <a:rPr lang="en-US" sz="1800" dirty="0" err="1">
                <a:latin typeface="Calibri" pitchFamily="34" charset="0"/>
              </a:rPr>
              <a:t>kerangka</a:t>
            </a:r>
            <a:r>
              <a:rPr lang="en-US" sz="1800" dirty="0">
                <a:latin typeface="Calibri" pitchFamily="34" charset="0"/>
              </a:rPr>
              <a:t> </a:t>
            </a:r>
            <a:r>
              <a:rPr lang="en-US" sz="1800" dirty="0" err="1">
                <a:latin typeface="Calibri" pitchFamily="34" charset="0"/>
              </a:rPr>
              <a:t>kerja</a:t>
            </a:r>
            <a:r>
              <a:rPr lang="en-US" sz="1800" dirty="0">
                <a:latin typeface="Calibri" pitchFamily="34" charset="0"/>
              </a:rPr>
              <a:t> yang </a:t>
            </a:r>
            <a:r>
              <a:rPr lang="en-US" sz="1800" dirty="0" err="1">
                <a:latin typeface="Calibri" pitchFamily="34" charset="0"/>
              </a:rPr>
              <a:t>membentuk</a:t>
            </a:r>
            <a:r>
              <a:rPr lang="en-US" sz="1800" dirty="0">
                <a:latin typeface="Calibri" pitchFamily="34" charset="0"/>
              </a:rPr>
              <a:t> </a:t>
            </a:r>
            <a:r>
              <a:rPr lang="en-US" sz="1800" dirty="0" err="1">
                <a:latin typeface="Calibri" pitchFamily="34" charset="0"/>
              </a:rPr>
              <a:t>teorisasi</a:t>
            </a:r>
            <a:r>
              <a:rPr lang="en-US" sz="1800" dirty="0">
                <a:latin typeface="Calibri" pitchFamily="34" charset="0"/>
              </a:rPr>
              <a:t> </a:t>
            </a:r>
            <a:r>
              <a:rPr lang="en-US" sz="1800" dirty="0" err="1" smtClean="0">
                <a:latin typeface="Calibri" pitchFamily="34" charset="0"/>
              </a:rPr>
              <a:t>budaya</a:t>
            </a:r>
            <a:r>
              <a:rPr lang="en-US" sz="1800" dirty="0" smtClean="0">
                <a:latin typeface="Calibri" pitchFamily="34" charset="0"/>
              </a:rPr>
              <a:t> </a:t>
            </a:r>
            <a:r>
              <a:rPr lang="en-US" sz="1800" dirty="0" err="1">
                <a:latin typeface="Calibri" pitchFamily="34" charset="0"/>
              </a:rPr>
              <a:t>politik</a:t>
            </a:r>
            <a:r>
              <a:rPr lang="en-US" sz="1800" dirty="0">
                <a:latin typeface="Calibri" pitchFamily="34" charset="0"/>
              </a:rPr>
              <a:t>. </a:t>
            </a:r>
            <a:r>
              <a:rPr lang="id-ID" sz="1800" dirty="0">
                <a:latin typeface="Calibri" pitchFamily="34" charset="0"/>
              </a:rPr>
              <a:t>B</a:t>
            </a:r>
            <a:r>
              <a:rPr lang="en-US" sz="1800" dirty="0" err="1" smtClean="0">
                <a:latin typeface="Calibri" pitchFamily="34" charset="0"/>
              </a:rPr>
              <a:t>udaya</a:t>
            </a:r>
            <a:r>
              <a:rPr lang="en-US" sz="1800" dirty="0" smtClean="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a:latin typeface="Calibri" pitchFamily="34" charset="0"/>
              </a:rPr>
              <a:t>tidak</a:t>
            </a:r>
            <a:r>
              <a:rPr lang="en-US" sz="1800" dirty="0">
                <a:latin typeface="Calibri" pitchFamily="34" charset="0"/>
              </a:rPr>
              <a:t> </a:t>
            </a:r>
            <a:r>
              <a:rPr lang="en-US" sz="1800" dirty="0" err="1">
                <a:latin typeface="Calibri" pitchFamily="34" charset="0"/>
              </a:rPr>
              <a:t>dapat</a:t>
            </a:r>
            <a:r>
              <a:rPr lang="en-US" sz="1800" dirty="0">
                <a:latin typeface="Calibri" pitchFamily="34" charset="0"/>
              </a:rPr>
              <a:t> </a:t>
            </a:r>
            <a:r>
              <a:rPr lang="en-US" sz="1800" dirty="0" err="1">
                <a:latin typeface="Calibri" pitchFamily="34" charset="0"/>
              </a:rPr>
              <a:t>ditempatkan</a:t>
            </a:r>
            <a:r>
              <a:rPr lang="en-US" sz="1800" dirty="0">
                <a:latin typeface="Calibri" pitchFamily="34" charset="0"/>
              </a:rPr>
              <a:t> </a:t>
            </a:r>
            <a:r>
              <a:rPr lang="en-US" sz="1800" dirty="0" err="1">
                <a:latin typeface="Calibri" pitchFamily="34" charset="0"/>
              </a:rPr>
              <a:t>dalam</a:t>
            </a:r>
            <a:r>
              <a:rPr lang="en-US" sz="1800" dirty="0">
                <a:latin typeface="Calibri" pitchFamily="34" charset="0"/>
              </a:rPr>
              <a:t> </a:t>
            </a:r>
            <a:r>
              <a:rPr lang="en-US" sz="1800" dirty="0" err="1">
                <a:latin typeface="Calibri" pitchFamily="34" charset="0"/>
              </a:rPr>
              <a:t>satu</a:t>
            </a:r>
            <a:r>
              <a:rPr lang="en-US" sz="1800" dirty="0">
                <a:latin typeface="Calibri" pitchFamily="34" charset="0"/>
              </a:rPr>
              <a:t> </a:t>
            </a:r>
            <a:r>
              <a:rPr lang="en-US" sz="1800" dirty="0" err="1">
                <a:latin typeface="Calibri" pitchFamily="34" charset="0"/>
              </a:rPr>
              <a:t>kerangka</a:t>
            </a:r>
            <a:r>
              <a:rPr lang="en-US" sz="1800" dirty="0">
                <a:latin typeface="Calibri" pitchFamily="34" charset="0"/>
              </a:rPr>
              <a:t> </a:t>
            </a:r>
            <a:r>
              <a:rPr lang="en-US" sz="1800" dirty="0" err="1">
                <a:latin typeface="Calibri" pitchFamily="34" charset="0"/>
              </a:rPr>
              <a:t>kerja</a:t>
            </a:r>
            <a:r>
              <a:rPr lang="en-US" sz="1800" dirty="0">
                <a:latin typeface="Calibri" pitchFamily="34" charset="0"/>
              </a:rPr>
              <a:t> </a:t>
            </a:r>
            <a:r>
              <a:rPr lang="id-ID" sz="1800" dirty="0" smtClean="0">
                <a:latin typeface="Calibri" pitchFamily="34" charset="0"/>
              </a:rPr>
              <a:t>saja </a:t>
            </a:r>
            <a:r>
              <a:rPr lang="en-US" sz="1800" dirty="0" smtClean="0">
                <a:latin typeface="Calibri" pitchFamily="34" charset="0"/>
              </a:rPr>
              <a:t>yang </a:t>
            </a:r>
            <a:r>
              <a:rPr lang="id-ID" sz="1800" dirty="0" smtClean="0">
                <a:latin typeface="Calibri" pitchFamily="34" charset="0"/>
              </a:rPr>
              <a:t>di</a:t>
            </a:r>
            <a:r>
              <a:rPr lang="en-US" sz="1800" dirty="0" err="1" smtClean="0">
                <a:latin typeface="Calibri" pitchFamily="34" charset="0"/>
              </a:rPr>
              <a:t>sepakat</a:t>
            </a:r>
            <a:r>
              <a:rPr lang="id-ID" sz="1800" dirty="0" smtClean="0">
                <a:latin typeface="Calibri" pitchFamily="34" charset="0"/>
              </a:rPr>
              <a:t>i</a:t>
            </a:r>
            <a:r>
              <a:rPr lang="en-US" sz="1800" dirty="0" smtClean="0">
                <a:latin typeface="Calibri" pitchFamily="34" charset="0"/>
              </a:rPr>
              <a:t> </a:t>
            </a:r>
            <a:r>
              <a:rPr lang="en-US" sz="1800" dirty="0" err="1" smtClean="0">
                <a:latin typeface="Calibri" pitchFamily="34" charset="0"/>
              </a:rPr>
              <a:t>para</a:t>
            </a:r>
            <a:r>
              <a:rPr lang="en-US" sz="1800" dirty="0" smtClean="0">
                <a:latin typeface="Calibri" pitchFamily="34" charset="0"/>
              </a:rPr>
              <a:t> </a:t>
            </a:r>
            <a:r>
              <a:rPr lang="en-US" sz="1800" dirty="0" err="1">
                <a:latin typeface="Calibri" pitchFamily="34" charset="0"/>
              </a:rPr>
              <a:t>pengkajinya</a:t>
            </a:r>
            <a:r>
              <a:rPr lang="en-US" sz="1800" dirty="0">
                <a:latin typeface="Calibri" pitchFamily="34" charset="0"/>
              </a:rPr>
              <a:t>. Di </a:t>
            </a:r>
            <a:r>
              <a:rPr lang="en-US" sz="1800" dirty="0" err="1">
                <a:latin typeface="Calibri" pitchFamily="34" charset="0"/>
              </a:rPr>
              <a:t>bawah</a:t>
            </a:r>
            <a:r>
              <a:rPr lang="en-US" sz="1800" dirty="0">
                <a:latin typeface="Calibri" pitchFamily="34" charset="0"/>
              </a:rPr>
              <a:t> </a:t>
            </a:r>
            <a:r>
              <a:rPr lang="en-US" sz="1800" dirty="0" err="1">
                <a:latin typeface="Calibri" pitchFamily="34" charset="0"/>
              </a:rPr>
              <a:t>pengaruh</a:t>
            </a:r>
            <a:r>
              <a:rPr lang="en-US" sz="1800" dirty="0">
                <a:latin typeface="Calibri" pitchFamily="34" charset="0"/>
              </a:rPr>
              <a:t> </a:t>
            </a:r>
            <a:r>
              <a:rPr lang="en-US" sz="1800" dirty="0" err="1">
                <a:latin typeface="Calibri" pitchFamily="34" charset="0"/>
              </a:rPr>
              <a:t>tradisionalis</a:t>
            </a:r>
            <a:r>
              <a:rPr lang="en-US" sz="1800" dirty="0">
                <a:latin typeface="Calibri" pitchFamily="34" charset="0"/>
              </a:rPr>
              <a:t>, </a:t>
            </a:r>
            <a:r>
              <a:rPr lang="en-US" sz="1800" dirty="0" err="1">
                <a:latin typeface="Calibri" pitchFamily="34" charset="0"/>
              </a:rPr>
              <a:t>pengertian</a:t>
            </a:r>
            <a:r>
              <a:rPr lang="en-US" sz="1800" dirty="0">
                <a:latin typeface="Calibri" pitchFamily="34" charset="0"/>
              </a:rPr>
              <a:t> </a:t>
            </a:r>
            <a:r>
              <a:rPr lang="en-US" sz="1800" dirty="0" err="1">
                <a:latin typeface="Calibri" pitchFamily="34" charset="0"/>
              </a:rPr>
              <a:t>budaya</a:t>
            </a:r>
            <a:r>
              <a:rPr lang="en-US" sz="1800" dirty="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a:latin typeface="Calibri" pitchFamily="34" charset="0"/>
              </a:rPr>
              <a:t>cenderung</a:t>
            </a:r>
            <a:r>
              <a:rPr lang="en-US" sz="1800" dirty="0">
                <a:latin typeface="Calibri" pitchFamily="34" charset="0"/>
              </a:rPr>
              <a:t> </a:t>
            </a:r>
            <a:r>
              <a:rPr lang="en-US" sz="1800" dirty="0" err="1">
                <a:latin typeface="Calibri" pitchFamily="34" charset="0"/>
              </a:rPr>
              <a:t>diletakkan</a:t>
            </a:r>
            <a:r>
              <a:rPr lang="en-US" sz="1800" dirty="0">
                <a:latin typeface="Calibri" pitchFamily="34" charset="0"/>
              </a:rPr>
              <a:t> </a:t>
            </a:r>
            <a:r>
              <a:rPr lang="en-US" sz="1800" dirty="0" err="1">
                <a:latin typeface="Calibri" pitchFamily="34" charset="0"/>
              </a:rPr>
              <a:t>dalam</a:t>
            </a:r>
            <a:r>
              <a:rPr lang="en-US" sz="1800" dirty="0">
                <a:latin typeface="Calibri" pitchFamily="34" charset="0"/>
              </a:rPr>
              <a:t> </a:t>
            </a:r>
            <a:r>
              <a:rPr lang="en-US" sz="1800" dirty="0" err="1">
                <a:latin typeface="Calibri" pitchFamily="34" charset="0"/>
              </a:rPr>
              <a:t>pengertian</a:t>
            </a:r>
            <a:r>
              <a:rPr lang="en-US" sz="1800" dirty="0">
                <a:latin typeface="Calibri" pitchFamily="34" charset="0"/>
              </a:rPr>
              <a:t> </a:t>
            </a:r>
            <a:r>
              <a:rPr lang="en-US" sz="1800" dirty="0" err="1" smtClean="0">
                <a:latin typeface="Calibri" pitchFamily="34" charset="0"/>
              </a:rPr>
              <a:t>antropologis</a:t>
            </a:r>
            <a:r>
              <a:rPr lang="id-ID" sz="1800" dirty="0" smtClean="0">
                <a:latin typeface="Calibri" pitchFamily="34" charset="0"/>
              </a:rPr>
              <a:t>. D</a:t>
            </a:r>
            <a:r>
              <a:rPr lang="en-US" sz="1800" dirty="0" smtClean="0">
                <a:latin typeface="Calibri" pitchFamily="34" charset="0"/>
              </a:rPr>
              <a:t>i </a:t>
            </a:r>
            <a:r>
              <a:rPr lang="en-US" sz="1800" dirty="0" err="1">
                <a:latin typeface="Calibri" pitchFamily="34" charset="0"/>
              </a:rPr>
              <a:t>bawah</a:t>
            </a:r>
            <a:r>
              <a:rPr lang="en-US" sz="1800" dirty="0">
                <a:latin typeface="Calibri" pitchFamily="34" charset="0"/>
              </a:rPr>
              <a:t> </a:t>
            </a:r>
            <a:r>
              <a:rPr lang="en-US" sz="1800" dirty="0" err="1" smtClean="0">
                <a:latin typeface="Calibri" pitchFamily="34" charset="0"/>
              </a:rPr>
              <a:t>behavioralisme</a:t>
            </a:r>
            <a:r>
              <a:rPr lang="en-US" sz="1800" dirty="0">
                <a:latin typeface="Calibri" pitchFamily="34" charset="0"/>
              </a:rPr>
              <a:t>, </a:t>
            </a:r>
            <a:r>
              <a:rPr lang="en-US" sz="1800" dirty="0" err="1">
                <a:latin typeface="Calibri" pitchFamily="34" charset="0"/>
              </a:rPr>
              <a:t>budaya</a:t>
            </a:r>
            <a:r>
              <a:rPr lang="en-US" sz="1800" dirty="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a:latin typeface="Calibri" pitchFamily="34" charset="0"/>
              </a:rPr>
              <a:t>ditempatkan</a:t>
            </a:r>
            <a:r>
              <a:rPr lang="en-US" sz="1800" dirty="0">
                <a:latin typeface="Calibri" pitchFamily="34" charset="0"/>
              </a:rPr>
              <a:t> </a:t>
            </a:r>
            <a:r>
              <a:rPr lang="en-US" sz="1800" dirty="0" err="1">
                <a:latin typeface="Calibri" pitchFamily="34" charset="0"/>
              </a:rPr>
              <a:t>secara</a:t>
            </a:r>
            <a:r>
              <a:rPr lang="en-US" sz="1800" dirty="0">
                <a:latin typeface="Calibri" pitchFamily="34" charset="0"/>
              </a:rPr>
              <a:t> </a:t>
            </a:r>
            <a:r>
              <a:rPr lang="en-US" sz="1800" dirty="0" err="1">
                <a:latin typeface="Calibri" pitchFamily="34" charset="0"/>
              </a:rPr>
              <a:t>otonom</a:t>
            </a:r>
            <a:r>
              <a:rPr lang="en-US" sz="1800" dirty="0">
                <a:latin typeface="Calibri" pitchFamily="34" charset="0"/>
              </a:rPr>
              <a:t> </a:t>
            </a:r>
            <a:r>
              <a:rPr lang="en-US" sz="1800" dirty="0" err="1">
                <a:latin typeface="Calibri" pitchFamily="34" charset="0"/>
              </a:rPr>
              <a:t>namun</a:t>
            </a:r>
            <a:r>
              <a:rPr lang="en-US" sz="1800" dirty="0">
                <a:latin typeface="Calibri" pitchFamily="34" charset="0"/>
              </a:rPr>
              <a:t> </a:t>
            </a:r>
            <a:r>
              <a:rPr lang="en-US" sz="1800" dirty="0" err="1" smtClean="0">
                <a:latin typeface="Calibri" pitchFamily="34" charset="0"/>
              </a:rPr>
              <a:t>berkaitan</a:t>
            </a:r>
            <a:r>
              <a:rPr lang="en-US" sz="1800" dirty="0" smtClean="0">
                <a:latin typeface="Calibri" pitchFamily="34" charset="0"/>
              </a:rPr>
              <a:t> dg</a:t>
            </a:r>
            <a:r>
              <a:rPr lang="id-ID" sz="1800" dirty="0" smtClean="0">
                <a:latin typeface="Calibri" pitchFamily="34" charset="0"/>
              </a:rPr>
              <a:t>n</a:t>
            </a:r>
            <a:r>
              <a:rPr lang="en-US" sz="1800" dirty="0" smtClean="0">
                <a:latin typeface="Calibri" pitchFamily="34" charset="0"/>
              </a:rPr>
              <a:t> </a:t>
            </a:r>
            <a:r>
              <a:rPr lang="en-US" sz="1800" dirty="0" err="1">
                <a:latin typeface="Calibri" pitchFamily="34" charset="0"/>
              </a:rPr>
              <a:t>budaya</a:t>
            </a:r>
            <a:r>
              <a:rPr lang="en-US" sz="1800" dirty="0">
                <a:latin typeface="Calibri" pitchFamily="34" charset="0"/>
              </a:rPr>
              <a:t> </a:t>
            </a:r>
            <a:r>
              <a:rPr lang="en-US" sz="1800" dirty="0" err="1" smtClean="0">
                <a:latin typeface="Calibri" pitchFamily="34" charset="0"/>
              </a:rPr>
              <a:t>umum</a:t>
            </a:r>
            <a:r>
              <a:rPr lang="id-ID" sz="1800" dirty="0" smtClean="0">
                <a:latin typeface="Calibri" pitchFamily="34" charset="0"/>
              </a:rPr>
              <a:t>.</a:t>
            </a:r>
            <a:r>
              <a:rPr lang="id-ID" sz="1800" dirty="0">
                <a:latin typeface="Calibri" pitchFamily="34" charset="0"/>
              </a:rPr>
              <a:t> </a:t>
            </a:r>
            <a:r>
              <a:rPr lang="en-US" sz="1800" dirty="0" err="1" smtClean="0">
                <a:latin typeface="Calibri" pitchFamily="34" charset="0"/>
              </a:rPr>
              <a:t>Pada</a:t>
            </a:r>
            <a:r>
              <a:rPr lang="en-US" sz="1800" dirty="0" smtClean="0">
                <a:latin typeface="Calibri" pitchFamily="34" charset="0"/>
              </a:rPr>
              <a:t>  </a:t>
            </a:r>
            <a:r>
              <a:rPr lang="en-US" sz="1800" dirty="0" err="1">
                <a:latin typeface="Calibri" pitchFamily="34" charset="0"/>
              </a:rPr>
              <a:t>sisi</a:t>
            </a:r>
            <a:r>
              <a:rPr lang="en-US" sz="1800" dirty="0">
                <a:latin typeface="Calibri" pitchFamily="34" charset="0"/>
              </a:rPr>
              <a:t> lain, </a:t>
            </a:r>
            <a:r>
              <a:rPr lang="en-US" sz="1800" dirty="0" err="1">
                <a:latin typeface="Calibri" pitchFamily="34" charset="0"/>
              </a:rPr>
              <a:t>keragaman</a:t>
            </a:r>
            <a:r>
              <a:rPr lang="en-US" sz="1800" dirty="0">
                <a:latin typeface="Calibri" pitchFamily="34" charset="0"/>
              </a:rPr>
              <a:t> </a:t>
            </a:r>
            <a:r>
              <a:rPr lang="en-US" sz="1800" dirty="0" err="1">
                <a:latin typeface="Calibri" pitchFamily="34" charset="0"/>
              </a:rPr>
              <a:t>atas</a:t>
            </a:r>
            <a:r>
              <a:rPr lang="en-US" sz="1800" dirty="0">
                <a:latin typeface="Calibri" pitchFamily="34" charset="0"/>
              </a:rPr>
              <a:t> </a:t>
            </a:r>
            <a:r>
              <a:rPr lang="en-US" sz="1800" dirty="0" err="1">
                <a:latin typeface="Calibri" pitchFamily="34" charset="0"/>
              </a:rPr>
              <a:t>interpretasi</a:t>
            </a:r>
            <a:r>
              <a:rPr lang="en-US" sz="1800" dirty="0">
                <a:latin typeface="Calibri" pitchFamily="34" charset="0"/>
              </a:rPr>
              <a:t> </a:t>
            </a:r>
            <a:r>
              <a:rPr lang="en-US" sz="1800" dirty="0" err="1">
                <a:latin typeface="Calibri" pitchFamily="34" charset="0"/>
              </a:rPr>
              <a:t>budaya</a:t>
            </a:r>
            <a:r>
              <a:rPr lang="en-US" sz="1800" dirty="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a:latin typeface="Calibri" pitchFamily="34" charset="0"/>
              </a:rPr>
              <a:t>menjadi</a:t>
            </a:r>
            <a:r>
              <a:rPr lang="en-US" sz="1800" dirty="0">
                <a:latin typeface="Calibri" pitchFamily="34" charset="0"/>
              </a:rPr>
              <a:t> </a:t>
            </a:r>
            <a:r>
              <a:rPr lang="en-US" sz="1800" dirty="0" err="1">
                <a:latin typeface="Calibri" pitchFamily="34" charset="0"/>
              </a:rPr>
              <a:t>kekayaan</a:t>
            </a:r>
            <a:r>
              <a:rPr lang="en-US" sz="1800" dirty="0">
                <a:latin typeface="Calibri" pitchFamily="34" charset="0"/>
              </a:rPr>
              <a:t> </a:t>
            </a:r>
            <a:r>
              <a:rPr lang="en-US" sz="1800" dirty="0" err="1">
                <a:latin typeface="Calibri" pitchFamily="34" charset="0"/>
              </a:rPr>
              <a:t>tersendiri</a:t>
            </a:r>
            <a:r>
              <a:rPr lang="en-US" sz="1800" dirty="0">
                <a:latin typeface="Calibri" pitchFamily="34" charset="0"/>
              </a:rPr>
              <a:t> </a:t>
            </a:r>
            <a:r>
              <a:rPr lang="en-US" sz="1800" dirty="0" err="1">
                <a:latin typeface="Calibri" pitchFamily="34" charset="0"/>
              </a:rPr>
              <a:t>bagi</a:t>
            </a:r>
            <a:r>
              <a:rPr lang="en-US" sz="1800" dirty="0">
                <a:latin typeface="Calibri" pitchFamily="34" charset="0"/>
              </a:rPr>
              <a:t> </a:t>
            </a:r>
            <a:r>
              <a:rPr lang="en-US" sz="1800" dirty="0" err="1">
                <a:latin typeface="Calibri" pitchFamily="34" charset="0"/>
              </a:rPr>
              <a:t>pendekatan</a:t>
            </a:r>
            <a:r>
              <a:rPr lang="en-US" sz="1800" dirty="0">
                <a:latin typeface="Calibri" pitchFamily="34" charset="0"/>
              </a:rPr>
              <a:t> </a:t>
            </a:r>
            <a:r>
              <a:rPr lang="en-US" sz="1800" dirty="0" err="1">
                <a:latin typeface="Calibri" pitchFamily="34" charset="0"/>
              </a:rPr>
              <a:t>ini</a:t>
            </a:r>
            <a:r>
              <a:rPr lang="en-US" sz="1800" dirty="0">
                <a:latin typeface="Calibri" pitchFamily="34" charset="0"/>
              </a:rPr>
              <a:t> yang </a:t>
            </a:r>
            <a:r>
              <a:rPr lang="en-US" sz="1800" dirty="0" err="1">
                <a:latin typeface="Calibri" pitchFamily="34" charset="0"/>
              </a:rPr>
              <a:t>memungkinkan</a:t>
            </a:r>
            <a:r>
              <a:rPr lang="en-US" sz="1800" dirty="0">
                <a:latin typeface="Calibri" pitchFamily="34" charset="0"/>
              </a:rPr>
              <a:t> </a:t>
            </a:r>
            <a:r>
              <a:rPr lang="en-US" sz="1800" dirty="0" err="1">
                <a:latin typeface="Calibri" pitchFamily="34" charset="0"/>
              </a:rPr>
              <a:t>budaya</a:t>
            </a:r>
            <a:r>
              <a:rPr lang="en-US" sz="1800" dirty="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a:latin typeface="Calibri" pitchFamily="34" charset="0"/>
              </a:rPr>
              <a:t>menggunakan</a:t>
            </a:r>
            <a:r>
              <a:rPr lang="en-US" sz="1800" dirty="0">
                <a:latin typeface="Calibri" pitchFamily="34" charset="0"/>
              </a:rPr>
              <a:t> </a:t>
            </a:r>
            <a:r>
              <a:rPr lang="en-US" sz="1800" dirty="0" err="1">
                <a:latin typeface="Calibri" pitchFamily="34" charset="0"/>
              </a:rPr>
              <a:t>kerangka</a:t>
            </a:r>
            <a:r>
              <a:rPr lang="en-US" sz="1800" dirty="0">
                <a:latin typeface="Calibri" pitchFamily="34" charset="0"/>
              </a:rPr>
              <a:t> </a:t>
            </a:r>
            <a:r>
              <a:rPr lang="en-US" sz="1800" dirty="0" err="1">
                <a:latin typeface="Calibri" pitchFamily="34" charset="0"/>
              </a:rPr>
              <a:t>kerja</a:t>
            </a:r>
            <a:r>
              <a:rPr lang="en-US" sz="1800" dirty="0">
                <a:latin typeface="Calibri" pitchFamily="34" charset="0"/>
              </a:rPr>
              <a:t> </a:t>
            </a:r>
            <a:r>
              <a:rPr lang="en-US" sz="1800" dirty="0" err="1">
                <a:latin typeface="Calibri" pitchFamily="34" charset="0"/>
              </a:rPr>
              <a:t>antropologi</a:t>
            </a:r>
            <a:r>
              <a:rPr lang="en-US" sz="1800" dirty="0">
                <a:latin typeface="Calibri" pitchFamily="34" charset="0"/>
              </a:rPr>
              <a:t>, </a:t>
            </a:r>
            <a:r>
              <a:rPr lang="en-US" sz="1800" dirty="0" err="1">
                <a:latin typeface="Calibri" pitchFamily="34" charset="0"/>
              </a:rPr>
              <a:t>sosiologi</a:t>
            </a:r>
            <a:r>
              <a:rPr lang="en-US" sz="1800" dirty="0">
                <a:latin typeface="Calibri" pitchFamily="34" charset="0"/>
              </a:rPr>
              <a:t> </a:t>
            </a:r>
            <a:r>
              <a:rPr lang="en-US" sz="1800" dirty="0" err="1">
                <a:latin typeface="Calibri" pitchFamily="34" charset="0"/>
              </a:rPr>
              <a:t>dan</a:t>
            </a:r>
            <a:r>
              <a:rPr lang="en-US" sz="1800" dirty="0">
                <a:latin typeface="Calibri" pitchFamily="34" charset="0"/>
              </a:rPr>
              <a:t> </a:t>
            </a:r>
            <a:r>
              <a:rPr lang="en-US" sz="1800" dirty="0" err="1">
                <a:latin typeface="Calibri" pitchFamily="34" charset="0"/>
              </a:rPr>
              <a:t>psikologi</a:t>
            </a:r>
            <a:r>
              <a:rPr lang="en-US" sz="1800" dirty="0">
                <a:latin typeface="Calibri" pitchFamily="34" charset="0"/>
              </a:rPr>
              <a:t>. </a:t>
            </a:r>
            <a:endParaRPr lang="id-ID" sz="1800" dirty="0" smtClean="0">
              <a:latin typeface="Calibri" pitchFamily="34" charset="0"/>
            </a:endParaRPr>
          </a:p>
          <a:p>
            <a:pPr marL="0" indent="0">
              <a:buNone/>
            </a:pPr>
            <a:r>
              <a:rPr lang="id-ID" sz="1800" dirty="0"/>
              <a:t>M</a:t>
            </a:r>
            <a:r>
              <a:rPr lang="en-US" sz="1800" dirty="0" err="1" smtClean="0"/>
              <a:t>eski</a:t>
            </a:r>
            <a:r>
              <a:rPr lang="en-US" sz="1800" dirty="0" smtClean="0"/>
              <a:t> </a:t>
            </a:r>
            <a:r>
              <a:rPr lang="en-US" sz="1800" dirty="0" err="1"/>
              <a:t>terdapat</a:t>
            </a:r>
            <a:r>
              <a:rPr lang="en-US" sz="1800" dirty="0"/>
              <a:t> </a:t>
            </a:r>
            <a:r>
              <a:rPr lang="en-US" sz="1800" dirty="0" err="1"/>
              <a:t>keragaman</a:t>
            </a:r>
            <a:r>
              <a:rPr lang="en-US" sz="1800" dirty="0"/>
              <a:t> </a:t>
            </a:r>
            <a:r>
              <a:rPr lang="en-US" sz="1800" dirty="0" err="1"/>
              <a:t>intepretasi</a:t>
            </a:r>
            <a:r>
              <a:rPr lang="en-US" sz="1800" dirty="0"/>
              <a:t> </a:t>
            </a:r>
            <a:r>
              <a:rPr lang="id-ID" sz="1800" dirty="0" smtClean="0"/>
              <a:t>tentang </a:t>
            </a:r>
            <a:r>
              <a:rPr lang="en-US" sz="1800" dirty="0" err="1" smtClean="0"/>
              <a:t>bangunan</a:t>
            </a:r>
            <a:r>
              <a:rPr lang="en-US" sz="1800" dirty="0" smtClean="0"/>
              <a:t> </a:t>
            </a:r>
            <a:r>
              <a:rPr lang="en-US" sz="1800" dirty="0" err="1"/>
              <a:t>konseptual</a:t>
            </a:r>
            <a:r>
              <a:rPr lang="en-US" sz="1800" dirty="0"/>
              <a:t> </a:t>
            </a:r>
            <a:r>
              <a:rPr lang="en-US" sz="1800" dirty="0" err="1"/>
              <a:t>budaya</a:t>
            </a:r>
            <a:r>
              <a:rPr lang="en-US" sz="1800" dirty="0"/>
              <a:t> </a:t>
            </a:r>
            <a:r>
              <a:rPr lang="en-US" sz="1800" dirty="0" err="1"/>
              <a:t>politik</a:t>
            </a:r>
            <a:r>
              <a:rPr lang="en-US" sz="1800" dirty="0"/>
              <a:t>, </a:t>
            </a:r>
            <a:r>
              <a:rPr lang="id-ID" sz="1800" dirty="0" smtClean="0"/>
              <a:t>ada </a:t>
            </a:r>
            <a:r>
              <a:rPr lang="en-US" sz="1800" dirty="0" err="1" smtClean="0"/>
              <a:t>sejumlah</a:t>
            </a:r>
            <a:r>
              <a:rPr lang="en-US" sz="1800" dirty="0" smtClean="0"/>
              <a:t> </a:t>
            </a:r>
            <a:r>
              <a:rPr lang="en-US" sz="1800" dirty="0" err="1" smtClean="0"/>
              <a:t>pokok</a:t>
            </a:r>
            <a:r>
              <a:rPr lang="en-US" sz="1800" dirty="0" smtClean="0"/>
              <a:t> </a:t>
            </a:r>
            <a:r>
              <a:rPr lang="en-US" sz="1800" dirty="0" err="1"/>
              <a:t>argumen</a:t>
            </a:r>
            <a:r>
              <a:rPr lang="en-US" sz="1800" dirty="0"/>
              <a:t> yang </a:t>
            </a:r>
            <a:r>
              <a:rPr lang="en-US" sz="1800" dirty="0" err="1"/>
              <a:t>diterima</a:t>
            </a:r>
            <a:r>
              <a:rPr lang="en-US" sz="1800" dirty="0"/>
              <a:t> </a:t>
            </a:r>
            <a:r>
              <a:rPr lang="en-US" sz="1800" dirty="0" err="1"/>
              <a:t>secara</a:t>
            </a:r>
            <a:r>
              <a:rPr lang="en-US" sz="1800" dirty="0"/>
              <a:t> </a:t>
            </a:r>
            <a:r>
              <a:rPr lang="en-US" sz="1800" dirty="0" err="1"/>
              <a:t>luas</a:t>
            </a:r>
            <a:r>
              <a:rPr lang="en-US" sz="1800" dirty="0"/>
              <a:t> </a:t>
            </a:r>
            <a:r>
              <a:rPr lang="en-US" sz="1800" dirty="0" err="1"/>
              <a:t>oleh</a:t>
            </a:r>
            <a:r>
              <a:rPr lang="en-US" sz="1800" dirty="0"/>
              <a:t> </a:t>
            </a:r>
            <a:r>
              <a:rPr lang="en-US" sz="1800" dirty="0" err="1"/>
              <a:t>pengkajinya</a:t>
            </a:r>
            <a:r>
              <a:rPr lang="en-US" sz="1800" dirty="0"/>
              <a:t>. </a:t>
            </a:r>
            <a:endParaRPr lang="id-ID" sz="1800" dirty="0"/>
          </a:p>
          <a:p>
            <a:pPr lvl="0"/>
            <a:r>
              <a:rPr lang="id-ID" sz="1800" dirty="0"/>
              <a:t>Budaya politik merujuk pada </a:t>
            </a:r>
            <a:r>
              <a:rPr lang="en-US" sz="1800" dirty="0"/>
              <a:t>“</a:t>
            </a:r>
            <a:r>
              <a:rPr lang="id-ID" sz="1800" dirty="0"/>
              <a:t>pola” tentang  nilai, sikap dan keyakinan yang mewakili gambaran perilaku dan tindakan politik individu yang ditarik secara agregat menjadi gejala umum pada entitas masyarakat. Sementara dalam tradisi antropologi </a:t>
            </a:r>
            <a:r>
              <a:rPr lang="en-US" sz="1800" dirty="0"/>
              <a:t>“</a:t>
            </a:r>
            <a:r>
              <a:rPr lang="id-ID" sz="1800" dirty="0"/>
              <a:t>pola” mewujud dalam kebiasaan-kebiasaan, adat, dalam suatu komunitas yang membentuk tindakan dan reaksi anggota komunitas tersebut.  </a:t>
            </a:r>
          </a:p>
          <a:p>
            <a:pPr algn="just"/>
            <a:endParaRPr lang="id-ID" sz="1800" dirty="0">
              <a:latin typeface="Calibri" pitchFamily="34" charset="0"/>
            </a:endParaRPr>
          </a:p>
        </p:txBody>
      </p:sp>
    </p:spTree>
    <p:extLst>
      <p:ext uri="{BB962C8B-B14F-4D97-AF65-F5344CB8AC3E}">
        <p14:creationId xmlns:p14="http://schemas.microsoft.com/office/powerpoint/2010/main" val="1810480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latin typeface="Calibri" pitchFamily="34" charset="0"/>
              </a:rPr>
              <a:t>Argumentasi</a:t>
            </a:r>
            <a:r>
              <a:rPr lang="en-US" b="1" dirty="0">
                <a:latin typeface="Calibri" pitchFamily="34" charset="0"/>
              </a:rPr>
              <a:t> </a:t>
            </a:r>
            <a:r>
              <a:rPr lang="en-US" b="1" dirty="0" err="1">
                <a:latin typeface="Calibri" pitchFamily="34" charset="0"/>
              </a:rPr>
              <a:t>Dasar</a:t>
            </a:r>
            <a:r>
              <a:rPr lang="en-US" b="1" dirty="0">
                <a:latin typeface="Calibri" pitchFamily="34" charset="0"/>
              </a:rPr>
              <a:t> </a:t>
            </a:r>
            <a:r>
              <a:rPr lang="id-ID" b="1" dirty="0">
                <a:latin typeface="Calibri" pitchFamily="34" charset="0"/>
              </a:rPr>
              <a:t/>
            </a:r>
            <a:br>
              <a:rPr lang="id-ID" b="1" dirty="0">
                <a:latin typeface="Calibri" pitchFamily="34" charset="0"/>
              </a:rPr>
            </a:br>
            <a:r>
              <a:rPr lang="en-US" b="1" dirty="0" err="1">
                <a:latin typeface="Calibri" pitchFamily="34" charset="0"/>
              </a:rPr>
              <a:t>Pendekatan</a:t>
            </a:r>
            <a:r>
              <a:rPr lang="en-US" b="1" dirty="0">
                <a:latin typeface="Calibri" pitchFamily="34" charset="0"/>
              </a:rPr>
              <a:t> </a:t>
            </a:r>
            <a:r>
              <a:rPr lang="en-US" b="1" dirty="0" err="1">
                <a:latin typeface="Calibri" pitchFamily="34" charset="0"/>
              </a:rPr>
              <a:t>Budaya</a:t>
            </a:r>
            <a:r>
              <a:rPr lang="en-US" b="1" dirty="0">
                <a:latin typeface="Calibri" pitchFamily="34" charset="0"/>
              </a:rPr>
              <a:t> </a:t>
            </a:r>
            <a:r>
              <a:rPr lang="en-US" b="1" dirty="0" err="1">
                <a:latin typeface="Calibri" pitchFamily="34" charset="0"/>
              </a:rPr>
              <a:t>Politik</a:t>
            </a:r>
            <a:endParaRPr lang="id-ID" dirty="0"/>
          </a:p>
        </p:txBody>
      </p:sp>
      <p:sp>
        <p:nvSpPr>
          <p:cNvPr id="3" name="Content Placeholder 2"/>
          <p:cNvSpPr>
            <a:spLocks noGrp="1"/>
          </p:cNvSpPr>
          <p:nvPr>
            <p:ph sz="quarter" idx="1"/>
          </p:nvPr>
        </p:nvSpPr>
        <p:spPr>
          <a:xfrm>
            <a:off x="323528" y="1700808"/>
            <a:ext cx="8640960" cy="5040560"/>
          </a:xfrm>
        </p:spPr>
        <p:txBody>
          <a:bodyPr>
            <a:normAutofit fontScale="70000" lnSpcReduction="20000"/>
          </a:bodyPr>
          <a:lstStyle/>
          <a:p>
            <a:pPr lvl="0" algn="just"/>
            <a:r>
              <a:rPr lang="en-US" dirty="0" err="1"/>
              <a:t>Budaya</a:t>
            </a:r>
            <a:r>
              <a:rPr lang="en-US" dirty="0"/>
              <a:t> </a:t>
            </a:r>
            <a:r>
              <a:rPr lang="en-US" dirty="0" err="1"/>
              <a:t>politik</a:t>
            </a:r>
            <a:r>
              <a:rPr lang="en-US" dirty="0"/>
              <a:t> </a:t>
            </a:r>
            <a:r>
              <a:rPr lang="en-US" dirty="0" err="1"/>
              <a:t>cenderung</a:t>
            </a:r>
            <a:r>
              <a:rPr lang="en-US" dirty="0"/>
              <a:t> </a:t>
            </a:r>
            <a:r>
              <a:rPr lang="en-US" dirty="0" err="1"/>
              <a:t>mengedepankan</a:t>
            </a:r>
            <a:r>
              <a:rPr lang="en-US" dirty="0"/>
              <a:t> </a:t>
            </a:r>
            <a:r>
              <a:rPr lang="en-US" dirty="0" err="1"/>
              <a:t>aspek-aspek</a:t>
            </a:r>
            <a:r>
              <a:rPr lang="en-US" dirty="0"/>
              <a:t> non-</a:t>
            </a:r>
            <a:r>
              <a:rPr lang="en-US" dirty="0" err="1"/>
              <a:t>perilaku</a:t>
            </a:r>
            <a:r>
              <a:rPr lang="en-US" dirty="0"/>
              <a:t> </a:t>
            </a:r>
            <a:r>
              <a:rPr lang="en-US" dirty="0" err="1"/>
              <a:t>aktual</a:t>
            </a:r>
            <a:r>
              <a:rPr lang="en-US" dirty="0"/>
              <a:t> </a:t>
            </a:r>
            <a:r>
              <a:rPr lang="id-ID" dirty="0" smtClean="0"/>
              <a:t>s</a:t>
            </a:r>
            <a:r>
              <a:rPr lang="en-US" dirty="0" err="1" smtClean="0"/>
              <a:t>eperti</a:t>
            </a:r>
            <a:r>
              <a:rPr lang="en-US" dirty="0" smtClean="0"/>
              <a:t> </a:t>
            </a:r>
            <a:r>
              <a:rPr lang="en-US" dirty="0" err="1"/>
              <a:t>orientasi</a:t>
            </a:r>
            <a:r>
              <a:rPr lang="en-US" dirty="0"/>
              <a:t>, </a:t>
            </a:r>
            <a:r>
              <a:rPr lang="en-US" dirty="0" err="1"/>
              <a:t>sikap</a:t>
            </a:r>
            <a:r>
              <a:rPr lang="en-US" dirty="0"/>
              <a:t>, </a:t>
            </a:r>
            <a:r>
              <a:rPr lang="en-US" dirty="0" err="1"/>
              <a:t>nilai-nilai</a:t>
            </a:r>
            <a:r>
              <a:rPr lang="en-US" dirty="0"/>
              <a:t> </a:t>
            </a:r>
            <a:r>
              <a:rPr lang="en-US" dirty="0" err="1"/>
              <a:t>dan</a:t>
            </a:r>
            <a:r>
              <a:rPr lang="en-US" dirty="0"/>
              <a:t> </a:t>
            </a:r>
            <a:r>
              <a:rPr lang="en-US" dirty="0" err="1"/>
              <a:t>keyakinan</a:t>
            </a:r>
            <a:r>
              <a:rPr lang="en-US" dirty="0"/>
              <a:t>. Almond </a:t>
            </a:r>
            <a:r>
              <a:rPr lang="en-US" dirty="0" err="1"/>
              <a:t>menyatakan</a:t>
            </a:r>
            <a:r>
              <a:rPr lang="en-US" dirty="0"/>
              <a:t> </a:t>
            </a:r>
            <a:r>
              <a:rPr lang="en-US" dirty="0" err="1"/>
              <a:t>budaya</a:t>
            </a:r>
            <a:r>
              <a:rPr lang="en-US" dirty="0"/>
              <a:t> </a:t>
            </a:r>
            <a:r>
              <a:rPr lang="en-US" dirty="0" err="1"/>
              <a:t>politik</a:t>
            </a:r>
            <a:r>
              <a:rPr lang="en-US" dirty="0"/>
              <a:t> </a:t>
            </a:r>
            <a:r>
              <a:rPr lang="en-US" dirty="0" err="1"/>
              <a:t>semacam</a:t>
            </a:r>
            <a:r>
              <a:rPr lang="en-US" dirty="0"/>
              <a:t> </a:t>
            </a:r>
            <a:r>
              <a:rPr lang="en-US" dirty="0" err="1"/>
              <a:t>orientasi</a:t>
            </a:r>
            <a:r>
              <a:rPr lang="en-US" dirty="0"/>
              <a:t> </a:t>
            </a:r>
            <a:r>
              <a:rPr lang="en-US" dirty="0" err="1"/>
              <a:t>khas</a:t>
            </a:r>
            <a:r>
              <a:rPr lang="en-US" dirty="0"/>
              <a:t> yang </a:t>
            </a:r>
            <a:r>
              <a:rPr lang="en-US" dirty="0" err="1"/>
              <a:t>melekat</a:t>
            </a:r>
            <a:r>
              <a:rPr lang="en-US" dirty="0"/>
              <a:t> </a:t>
            </a:r>
            <a:r>
              <a:rPr lang="en-US" dirty="0" err="1"/>
              <a:t>dari</a:t>
            </a:r>
            <a:r>
              <a:rPr lang="en-US" dirty="0"/>
              <a:t> </a:t>
            </a:r>
            <a:r>
              <a:rPr lang="en-US" dirty="0" err="1"/>
              <a:t>sebuah</a:t>
            </a:r>
            <a:r>
              <a:rPr lang="en-US" dirty="0"/>
              <a:t>  </a:t>
            </a:r>
            <a:r>
              <a:rPr lang="en-US" dirty="0" err="1"/>
              <a:t>sistem</a:t>
            </a:r>
            <a:r>
              <a:rPr lang="en-US" dirty="0"/>
              <a:t> </a:t>
            </a:r>
            <a:r>
              <a:rPr lang="en-US" dirty="0" err="1"/>
              <a:t>politik</a:t>
            </a:r>
            <a:r>
              <a:rPr lang="en-US" dirty="0"/>
              <a:t>. </a:t>
            </a:r>
            <a:r>
              <a:rPr lang="id-ID" dirty="0" smtClean="0"/>
              <a:t>Ringkasnya</a:t>
            </a:r>
            <a:r>
              <a:rPr lang="id-ID" dirty="0"/>
              <a:t>, pendekatan budaya politik adalah </a:t>
            </a:r>
            <a:r>
              <a:rPr lang="id-ID" dirty="0" smtClean="0"/>
              <a:t>menembus </a:t>
            </a:r>
            <a:r>
              <a:rPr lang="id-ID" dirty="0"/>
              <a:t>lebih dalam perilaku politik seseorang atau sebuah kelompok.  Batasan ini juga diterima  pula oleh pengkaji budaya politik yang dekat dengan tradisi antropologi, meski mereka tidak membedakan budaya politik dengan budaya pada umumnya. </a:t>
            </a:r>
          </a:p>
          <a:p>
            <a:pPr lvl="0" algn="just"/>
            <a:r>
              <a:rPr lang="en-US" dirty="0" err="1"/>
              <a:t>Budaya</a:t>
            </a:r>
            <a:r>
              <a:rPr lang="en-US" dirty="0"/>
              <a:t> </a:t>
            </a:r>
            <a:r>
              <a:rPr lang="en-US" dirty="0" err="1"/>
              <a:t>politik</a:t>
            </a:r>
            <a:r>
              <a:rPr lang="en-US" dirty="0"/>
              <a:t> </a:t>
            </a:r>
            <a:r>
              <a:rPr lang="en-US" dirty="0" err="1"/>
              <a:t>merujuk</a:t>
            </a:r>
            <a:r>
              <a:rPr lang="en-US" dirty="0"/>
              <a:t> pula </a:t>
            </a:r>
            <a:r>
              <a:rPr lang="en-US" dirty="0" err="1"/>
              <a:t>pada</a:t>
            </a:r>
            <a:r>
              <a:rPr lang="en-US" dirty="0"/>
              <a:t> </a:t>
            </a:r>
            <a:r>
              <a:rPr lang="en-US" i="1" dirty="0"/>
              <a:t>bridging concept</a:t>
            </a:r>
            <a:r>
              <a:rPr lang="en-US" dirty="0"/>
              <a:t> yang </a:t>
            </a:r>
            <a:r>
              <a:rPr lang="en-US" dirty="0" err="1"/>
              <a:t>memadukan</a:t>
            </a:r>
            <a:r>
              <a:rPr lang="en-US" dirty="0"/>
              <a:t> </a:t>
            </a:r>
            <a:r>
              <a:rPr lang="en-US" dirty="0" err="1"/>
              <a:t>dua</a:t>
            </a:r>
            <a:r>
              <a:rPr lang="en-US" dirty="0"/>
              <a:t> </a:t>
            </a:r>
            <a:r>
              <a:rPr lang="en-US" dirty="0" err="1"/>
              <a:t>tingkat</a:t>
            </a:r>
            <a:r>
              <a:rPr lang="en-US" dirty="0"/>
              <a:t> </a:t>
            </a:r>
            <a:r>
              <a:rPr lang="en-US" dirty="0" err="1"/>
              <a:t>orientasi</a:t>
            </a:r>
            <a:r>
              <a:rPr lang="en-US" dirty="0"/>
              <a:t>: </a:t>
            </a:r>
            <a:r>
              <a:rPr lang="en-US" dirty="0" err="1"/>
              <a:t>individu</a:t>
            </a:r>
            <a:r>
              <a:rPr lang="en-US" dirty="0"/>
              <a:t> </a:t>
            </a:r>
            <a:r>
              <a:rPr lang="en-US" dirty="0" err="1"/>
              <a:t>dan</a:t>
            </a:r>
            <a:r>
              <a:rPr lang="en-US" dirty="0"/>
              <a:t> </a:t>
            </a:r>
            <a:r>
              <a:rPr lang="en-US" dirty="0" err="1"/>
              <a:t>kolektifitas</a:t>
            </a:r>
            <a:r>
              <a:rPr lang="en-US" dirty="0"/>
              <a:t>. </a:t>
            </a:r>
            <a:r>
              <a:rPr lang="en-US" dirty="0" err="1"/>
              <a:t>Pye</a:t>
            </a:r>
            <a:r>
              <a:rPr lang="en-US" dirty="0"/>
              <a:t> (1965) </a:t>
            </a:r>
            <a:r>
              <a:rPr lang="en-US" dirty="0" err="1"/>
              <a:t>merujuk</a:t>
            </a:r>
            <a:r>
              <a:rPr lang="en-US" dirty="0"/>
              <a:t> </a:t>
            </a:r>
            <a:r>
              <a:rPr lang="en-US" dirty="0" err="1"/>
              <a:t>suatu</a:t>
            </a:r>
            <a:r>
              <a:rPr lang="en-US" dirty="0"/>
              <a:t> </a:t>
            </a:r>
            <a:r>
              <a:rPr lang="en-US" dirty="0" err="1"/>
              <a:t>batas-batas</a:t>
            </a:r>
            <a:r>
              <a:rPr lang="en-US" dirty="0"/>
              <a:t> </a:t>
            </a:r>
            <a:r>
              <a:rPr lang="en-US" dirty="0" err="1"/>
              <a:t>subyektif</a:t>
            </a:r>
            <a:r>
              <a:rPr lang="en-US" dirty="0"/>
              <a:t> </a:t>
            </a:r>
            <a:r>
              <a:rPr lang="en-US" dirty="0" err="1"/>
              <a:t>politik</a:t>
            </a:r>
            <a:r>
              <a:rPr lang="en-US" dirty="0"/>
              <a:t> yang </a:t>
            </a:r>
            <a:r>
              <a:rPr lang="en-US" dirty="0" err="1"/>
              <a:t>teratur</a:t>
            </a:r>
            <a:r>
              <a:rPr lang="en-US" dirty="0"/>
              <a:t> yang </a:t>
            </a:r>
            <a:r>
              <a:rPr lang="en-US" dirty="0" err="1"/>
              <a:t>bagi</a:t>
            </a:r>
            <a:r>
              <a:rPr lang="en-US" dirty="0"/>
              <a:t> </a:t>
            </a:r>
            <a:r>
              <a:rPr lang="en-US" dirty="0" err="1"/>
              <a:t>individu</a:t>
            </a:r>
            <a:r>
              <a:rPr lang="en-US" dirty="0"/>
              <a:t> </a:t>
            </a:r>
            <a:r>
              <a:rPr lang="en-US" dirty="0" err="1"/>
              <a:t>memberikan</a:t>
            </a:r>
            <a:r>
              <a:rPr lang="en-US" dirty="0"/>
              <a:t> </a:t>
            </a:r>
            <a:r>
              <a:rPr lang="en-US" dirty="0" err="1"/>
              <a:t>panduan</a:t>
            </a:r>
            <a:r>
              <a:rPr lang="en-US" dirty="0"/>
              <a:t> </a:t>
            </a:r>
            <a:r>
              <a:rPr lang="en-US" dirty="0" err="1"/>
              <a:t>perilaku</a:t>
            </a:r>
            <a:r>
              <a:rPr lang="en-US" dirty="0"/>
              <a:t> </a:t>
            </a:r>
            <a:r>
              <a:rPr lang="en-US" dirty="0" err="1"/>
              <a:t>politik</a:t>
            </a:r>
            <a:r>
              <a:rPr lang="en-US" dirty="0"/>
              <a:t>, </a:t>
            </a:r>
            <a:r>
              <a:rPr lang="en-US" dirty="0" err="1"/>
              <a:t>sementara</a:t>
            </a:r>
            <a:r>
              <a:rPr lang="en-US" dirty="0"/>
              <a:t> </a:t>
            </a:r>
            <a:r>
              <a:rPr lang="en-US" dirty="0" err="1"/>
              <a:t>bagi</a:t>
            </a:r>
            <a:r>
              <a:rPr lang="en-US" dirty="0"/>
              <a:t> </a:t>
            </a:r>
            <a:r>
              <a:rPr lang="en-US" dirty="0" err="1"/>
              <a:t>kolektivitas</a:t>
            </a:r>
            <a:r>
              <a:rPr lang="en-US" dirty="0"/>
              <a:t> </a:t>
            </a:r>
            <a:r>
              <a:rPr lang="en-US" dirty="0" err="1"/>
              <a:t>ia</a:t>
            </a:r>
            <a:r>
              <a:rPr lang="en-US" dirty="0"/>
              <a:t> </a:t>
            </a:r>
            <a:r>
              <a:rPr lang="en-US" dirty="0" err="1"/>
              <a:t>memberikan</a:t>
            </a:r>
            <a:r>
              <a:rPr lang="en-US" dirty="0"/>
              <a:t> </a:t>
            </a:r>
            <a:r>
              <a:rPr lang="en-US" dirty="0" err="1"/>
              <a:t>satu</a:t>
            </a:r>
            <a:r>
              <a:rPr lang="en-US" dirty="0"/>
              <a:t> </a:t>
            </a:r>
            <a:r>
              <a:rPr lang="en-US" dirty="0" err="1"/>
              <a:t>struktur</a:t>
            </a:r>
            <a:r>
              <a:rPr lang="en-US" dirty="0"/>
              <a:t> </a:t>
            </a:r>
            <a:r>
              <a:rPr lang="en-US" dirty="0" err="1"/>
              <a:t>sistematis</a:t>
            </a:r>
            <a:r>
              <a:rPr lang="en-US" dirty="0"/>
              <a:t> </a:t>
            </a:r>
            <a:r>
              <a:rPr lang="en-US" dirty="0" err="1"/>
              <a:t>nilai-nilai</a:t>
            </a:r>
            <a:r>
              <a:rPr lang="en-US" dirty="0"/>
              <a:t> </a:t>
            </a:r>
            <a:r>
              <a:rPr lang="en-US" dirty="0" err="1"/>
              <a:t>dan</a:t>
            </a:r>
            <a:r>
              <a:rPr lang="en-US" dirty="0"/>
              <a:t> </a:t>
            </a:r>
            <a:r>
              <a:rPr lang="en-US" dirty="0" err="1"/>
              <a:t>pertimbangan</a:t>
            </a:r>
            <a:r>
              <a:rPr lang="en-US" dirty="0"/>
              <a:t> yang </a:t>
            </a:r>
            <a:r>
              <a:rPr lang="en-US" dirty="0" err="1"/>
              <a:t>memastikan</a:t>
            </a:r>
            <a:r>
              <a:rPr lang="en-US" dirty="0"/>
              <a:t> </a:t>
            </a:r>
            <a:r>
              <a:rPr lang="en-US" dirty="0" err="1"/>
              <a:t>koherensi</a:t>
            </a:r>
            <a:r>
              <a:rPr lang="en-US" dirty="0"/>
              <a:t> </a:t>
            </a:r>
            <a:r>
              <a:rPr lang="en-US" dirty="0" err="1"/>
              <a:t>kinerja</a:t>
            </a:r>
            <a:r>
              <a:rPr lang="en-US" dirty="0"/>
              <a:t> </a:t>
            </a:r>
            <a:r>
              <a:rPr lang="en-US" dirty="0" err="1"/>
              <a:t>lembaga-lembaga</a:t>
            </a:r>
            <a:r>
              <a:rPr lang="en-US" dirty="0"/>
              <a:t> </a:t>
            </a:r>
            <a:r>
              <a:rPr lang="en-US" dirty="0" err="1"/>
              <a:t>dan</a:t>
            </a:r>
            <a:r>
              <a:rPr lang="en-US" dirty="0"/>
              <a:t> </a:t>
            </a:r>
            <a:r>
              <a:rPr lang="en-US" dirty="0" err="1"/>
              <a:t>organisasi-organisasi</a:t>
            </a:r>
            <a:r>
              <a:rPr lang="en-US" dirty="0"/>
              <a:t> (</a:t>
            </a:r>
            <a:r>
              <a:rPr lang="en-US" dirty="0" err="1"/>
              <a:t>Pye</a:t>
            </a:r>
            <a:r>
              <a:rPr lang="en-US" dirty="0"/>
              <a:t> 1965, </a:t>
            </a:r>
            <a:r>
              <a:rPr lang="en-US" dirty="0" err="1"/>
              <a:t>dalam</a:t>
            </a:r>
            <a:r>
              <a:rPr lang="en-US" dirty="0"/>
              <a:t> </a:t>
            </a:r>
            <a:r>
              <a:rPr lang="en-US" dirty="0" err="1"/>
              <a:t>Chilcote</a:t>
            </a:r>
            <a:r>
              <a:rPr lang="en-US" dirty="0"/>
              <a:t>, 2010: 303). </a:t>
            </a:r>
            <a:r>
              <a:rPr lang="en-US" dirty="0" err="1"/>
              <a:t>Kendati</a:t>
            </a:r>
            <a:r>
              <a:rPr lang="en-US" dirty="0"/>
              <a:t> </a:t>
            </a:r>
            <a:r>
              <a:rPr lang="en-US" dirty="0" err="1"/>
              <a:t>dalam</a:t>
            </a:r>
            <a:r>
              <a:rPr lang="en-US" dirty="0"/>
              <a:t> </a:t>
            </a:r>
            <a:r>
              <a:rPr lang="en-US" dirty="0" err="1"/>
              <a:t>tradisi</a:t>
            </a:r>
            <a:r>
              <a:rPr lang="en-US" dirty="0"/>
              <a:t> </a:t>
            </a:r>
            <a:r>
              <a:rPr lang="en-US" dirty="0" err="1"/>
              <a:t>antropologis</a:t>
            </a:r>
            <a:r>
              <a:rPr lang="en-US" dirty="0"/>
              <a:t>, </a:t>
            </a:r>
            <a:r>
              <a:rPr lang="en-US" dirty="0" err="1"/>
              <a:t>pengertian</a:t>
            </a:r>
            <a:r>
              <a:rPr lang="en-US" dirty="0"/>
              <a:t> </a:t>
            </a:r>
            <a:r>
              <a:rPr lang="en-US" dirty="0" err="1"/>
              <a:t>tersebut</a:t>
            </a:r>
            <a:r>
              <a:rPr lang="en-US" dirty="0"/>
              <a:t> </a:t>
            </a:r>
            <a:r>
              <a:rPr lang="en-US" dirty="0" err="1"/>
              <a:t>agak</a:t>
            </a:r>
            <a:r>
              <a:rPr lang="en-US" dirty="0"/>
              <a:t> </a:t>
            </a:r>
            <a:r>
              <a:rPr lang="en-US" dirty="0" err="1"/>
              <a:t>sulit</a:t>
            </a:r>
            <a:r>
              <a:rPr lang="en-US" dirty="0"/>
              <a:t> </a:t>
            </a:r>
            <a:r>
              <a:rPr lang="en-US" dirty="0" err="1"/>
              <a:t>diterima</a:t>
            </a:r>
            <a:r>
              <a:rPr lang="en-US" dirty="0"/>
              <a:t>, di </a:t>
            </a:r>
            <a:r>
              <a:rPr lang="en-US" dirty="0" err="1"/>
              <a:t>mana</a:t>
            </a:r>
            <a:r>
              <a:rPr lang="en-US" dirty="0"/>
              <a:t> </a:t>
            </a:r>
            <a:r>
              <a:rPr lang="en-US" dirty="0" err="1"/>
              <a:t>keberatan</a:t>
            </a:r>
            <a:r>
              <a:rPr lang="en-US" dirty="0"/>
              <a:t> </a:t>
            </a:r>
            <a:r>
              <a:rPr lang="en-US" dirty="0" err="1"/>
              <a:t>kaum</a:t>
            </a:r>
            <a:r>
              <a:rPr lang="en-US" dirty="0"/>
              <a:t> </a:t>
            </a:r>
            <a:r>
              <a:rPr lang="en-US" dirty="0" err="1"/>
              <a:t>tradisional</a:t>
            </a:r>
            <a:r>
              <a:rPr lang="en-US" dirty="0"/>
              <a:t> </a:t>
            </a:r>
            <a:r>
              <a:rPr lang="en-US" dirty="0" err="1"/>
              <a:t>diletakkan</a:t>
            </a:r>
            <a:r>
              <a:rPr lang="en-US" dirty="0"/>
              <a:t> </a:t>
            </a:r>
            <a:r>
              <a:rPr lang="en-US" dirty="0" err="1"/>
              <a:t>pada</a:t>
            </a:r>
            <a:r>
              <a:rPr lang="en-US" dirty="0"/>
              <a:t> </a:t>
            </a:r>
            <a:r>
              <a:rPr lang="en-US" dirty="0" err="1"/>
              <a:t>orientasi</a:t>
            </a:r>
            <a:r>
              <a:rPr lang="en-US" dirty="0"/>
              <a:t> </a:t>
            </a:r>
            <a:r>
              <a:rPr lang="en-US" dirty="0" err="1"/>
              <a:t>budaya</a:t>
            </a:r>
            <a:r>
              <a:rPr lang="en-US" dirty="0"/>
              <a:t> </a:t>
            </a:r>
            <a:r>
              <a:rPr lang="en-US" dirty="0" err="1"/>
              <a:t>politik</a:t>
            </a:r>
            <a:r>
              <a:rPr lang="en-US" dirty="0"/>
              <a:t> </a:t>
            </a:r>
            <a:r>
              <a:rPr lang="en-US" dirty="0" err="1"/>
              <a:t>pada</a:t>
            </a:r>
            <a:r>
              <a:rPr lang="en-US" dirty="0"/>
              <a:t> </a:t>
            </a:r>
            <a:r>
              <a:rPr lang="en-US" dirty="0" err="1"/>
              <a:t>sistem</a:t>
            </a:r>
            <a:r>
              <a:rPr lang="en-US" dirty="0"/>
              <a:t> </a:t>
            </a:r>
            <a:r>
              <a:rPr lang="en-US" dirty="0" err="1"/>
              <a:t>politik</a:t>
            </a:r>
            <a:r>
              <a:rPr lang="en-US" dirty="0"/>
              <a:t>, </a:t>
            </a:r>
            <a:r>
              <a:rPr lang="en-US" dirty="0" err="1"/>
              <a:t>namun</a:t>
            </a:r>
            <a:r>
              <a:rPr lang="en-US" dirty="0"/>
              <a:t> </a:t>
            </a:r>
            <a:r>
              <a:rPr lang="en-US" dirty="0" err="1"/>
              <a:t>gagasan</a:t>
            </a:r>
            <a:r>
              <a:rPr lang="en-US" dirty="0"/>
              <a:t> </a:t>
            </a:r>
            <a:r>
              <a:rPr lang="en-US" dirty="0" err="1"/>
              <a:t>pendekatan</a:t>
            </a:r>
            <a:r>
              <a:rPr lang="en-US" dirty="0"/>
              <a:t> </a:t>
            </a:r>
            <a:r>
              <a:rPr lang="en-US" dirty="0" err="1"/>
              <a:t>ini</a:t>
            </a:r>
            <a:r>
              <a:rPr lang="en-US" dirty="0"/>
              <a:t> yang </a:t>
            </a:r>
            <a:r>
              <a:rPr lang="en-US" dirty="0" err="1"/>
              <a:t>menjangkau</a:t>
            </a:r>
            <a:r>
              <a:rPr lang="en-US" dirty="0"/>
              <a:t> </a:t>
            </a:r>
            <a:r>
              <a:rPr lang="en-US" dirty="0" err="1"/>
              <a:t>tegangan</a:t>
            </a:r>
            <a:r>
              <a:rPr lang="en-US" dirty="0"/>
              <a:t> </a:t>
            </a:r>
            <a:r>
              <a:rPr lang="en-US" dirty="0" err="1"/>
              <a:t>individu-kolektivitas</a:t>
            </a:r>
            <a:r>
              <a:rPr lang="en-US" dirty="0"/>
              <a:t> (</a:t>
            </a:r>
            <a:r>
              <a:rPr lang="en-US" dirty="0" err="1"/>
              <a:t>masyarakat</a:t>
            </a:r>
            <a:r>
              <a:rPr lang="en-US" dirty="0"/>
              <a:t>) </a:t>
            </a:r>
            <a:r>
              <a:rPr lang="en-US" dirty="0" err="1"/>
              <a:t>dalam</a:t>
            </a:r>
            <a:r>
              <a:rPr lang="en-US" dirty="0"/>
              <a:t> </a:t>
            </a:r>
            <a:r>
              <a:rPr lang="en-US" dirty="0" err="1"/>
              <a:t>suatu</a:t>
            </a:r>
            <a:r>
              <a:rPr lang="en-US" dirty="0"/>
              <a:t> </a:t>
            </a:r>
            <a:r>
              <a:rPr lang="en-US" dirty="0" err="1"/>
              <a:t>entitas</a:t>
            </a:r>
            <a:r>
              <a:rPr lang="en-US" dirty="0"/>
              <a:t> </a:t>
            </a:r>
            <a:r>
              <a:rPr lang="en-US" dirty="0" err="1"/>
              <a:t>politik</a:t>
            </a:r>
            <a:r>
              <a:rPr lang="en-US" dirty="0"/>
              <a:t> (</a:t>
            </a:r>
            <a:r>
              <a:rPr lang="en-US" dirty="0" err="1"/>
              <a:t>misal</a:t>
            </a:r>
            <a:r>
              <a:rPr lang="en-US" dirty="0"/>
              <a:t>: </a:t>
            </a:r>
            <a:r>
              <a:rPr lang="en-US" dirty="0" err="1"/>
              <a:t>negara</a:t>
            </a:r>
            <a:r>
              <a:rPr lang="en-US" dirty="0"/>
              <a:t>) </a:t>
            </a:r>
            <a:r>
              <a:rPr lang="en-US" dirty="0" err="1"/>
              <a:t>sebagai</a:t>
            </a:r>
            <a:r>
              <a:rPr lang="en-US" dirty="0"/>
              <a:t> unit </a:t>
            </a:r>
            <a:r>
              <a:rPr lang="en-US" dirty="0" err="1"/>
              <a:t>analisis</a:t>
            </a:r>
            <a:r>
              <a:rPr lang="en-US" dirty="0"/>
              <a:t>, </a:t>
            </a:r>
            <a:r>
              <a:rPr lang="en-US" dirty="0" err="1"/>
              <a:t>dapat</a:t>
            </a:r>
            <a:r>
              <a:rPr lang="en-US" dirty="0"/>
              <a:t> </a:t>
            </a:r>
            <a:r>
              <a:rPr lang="en-US" dirty="0" err="1"/>
              <a:t>diterima</a:t>
            </a:r>
            <a:r>
              <a:rPr lang="en-US" dirty="0"/>
              <a:t> </a:t>
            </a:r>
            <a:r>
              <a:rPr lang="en-US" dirty="0" err="1"/>
              <a:t>oleh</a:t>
            </a:r>
            <a:r>
              <a:rPr lang="en-US" dirty="0"/>
              <a:t> </a:t>
            </a:r>
            <a:r>
              <a:rPr lang="en-US" dirty="0" err="1"/>
              <a:t>pengkaji</a:t>
            </a:r>
            <a:r>
              <a:rPr lang="en-US" dirty="0"/>
              <a:t> </a:t>
            </a:r>
            <a:r>
              <a:rPr lang="en-US" dirty="0" err="1"/>
              <a:t>budaya</a:t>
            </a:r>
            <a:r>
              <a:rPr lang="en-US" dirty="0"/>
              <a:t> </a:t>
            </a:r>
            <a:r>
              <a:rPr lang="en-US" dirty="0" err="1"/>
              <a:t>politik</a:t>
            </a:r>
            <a:r>
              <a:rPr lang="en-US" dirty="0"/>
              <a:t> </a:t>
            </a:r>
            <a:r>
              <a:rPr lang="en-US" dirty="0" err="1"/>
              <a:t>antropologis</a:t>
            </a:r>
            <a:r>
              <a:rPr lang="en-US" dirty="0"/>
              <a:t>. </a:t>
            </a:r>
            <a:endParaRPr lang="id-ID" dirty="0"/>
          </a:p>
          <a:p>
            <a:endParaRPr lang="id-ID" dirty="0"/>
          </a:p>
        </p:txBody>
      </p:sp>
    </p:spTree>
    <p:extLst>
      <p:ext uri="{BB962C8B-B14F-4D97-AF65-F5344CB8AC3E}">
        <p14:creationId xmlns:p14="http://schemas.microsoft.com/office/powerpoint/2010/main" val="2474199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Tentang Pendekatan Budaya Politik</a:t>
            </a:r>
            <a:endParaRPr lang="id-ID" dirty="0"/>
          </a:p>
        </p:txBody>
      </p:sp>
      <p:sp>
        <p:nvSpPr>
          <p:cNvPr id="3" name="Content Placeholder 2"/>
          <p:cNvSpPr>
            <a:spLocks noGrp="1"/>
          </p:cNvSpPr>
          <p:nvPr>
            <p:ph sz="quarter" idx="1"/>
          </p:nvPr>
        </p:nvSpPr>
        <p:spPr/>
        <p:txBody>
          <a:bodyPr>
            <a:normAutofit fontScale="70000" lnSpcReduction="20000"/>
          </a:bodyPr>
          <a:lstStyle/>
          <a:p>
            <a:pPr algn="just"/>
            <a:r>
              <a:rPr lang="id-ID" dirty="0">
                <a:latin typeface="Calibri" pitchFamily="34" charset="0"/>
              </a:rPr>
              <a:t>P</a:t>
            </a:r>
            <a:r>
              <a:rPr lang="en-US" dirty="0" err="1" smtClean="0">
                <a:latin typeface="Calibri" pitchFamily="34" charset="0"/>
              </a:rPr>
              <a:t>endekatan</a:t>
            </a:r>
            <a:r>
              <a:rPr lang="en-US" dirty="0" smtClean="0">
                <a:latin typeface="Calibri" pitchFamily="34" charset="0"/>
              </a:rPr>
              <a:t> </a:t>
            </a:r>
            <a:r>
              <a:rPr lang="id-ID" dirty="0" smtClean="0">
                <a:latin typeface="Calibri" pitchFamily="34" charset="0"/>
              </a:rPr>
              <a:t>Budaya Politik </a:t>
            </a:r>
            <a:r>
              <a:rPr lang="en-US" dirty="0" err="1" smtClean="0">
                <a:latin typeface="Calibri" pitchFamily="34" charset="0"/>
              </a:rPr>
              <a:t>memusatkan</a:t>
            </a:r>
            <a:r>
              <a:rPr lang="en-US" dirty="0" smtClean="0">
                <a:latin typeface="Calibri" pitchFamily="34" charset="0"/>
              </a:rPr>
              <a:t> </a:t>
            </a:r>
            <a:r>
              <a:rPr lang="en-US" dirty="0" err="1">
                <a:latin typeface="Calibri" pitchFamily="34" charset="0"/>
              </a:rPr>
              <a:t>perhatian</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nilai</a:t>
            </a:r>
            <a:r>
              <a:rPr lang="en-US" dirty="0">
                <a:latin typeface="Calibri" pitchFamily="34" charset="0"/>
              </a:rPr>
              <a:t>, </a:t>
            </a:r>
            <a:r>
              <a:rPr lang="en-US" dirty="0" err="1">
                <a:latin typeface="Calibri" pitchFamily="34" charset="0"/>
              </a:rPr>
              <a:t>keyakinan</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sikap</a:t>
            </a:r>
            <a:r>
              <a:rPr lang="en-US" dirty="0">
                <a:latin typeface="Calibri" pitchFamily="34" charset="0"/>
              </a:rPr>
              <a:t> </a:t>
            </a:r>
            <a:r>
              <a:rPr lang="en-US" dirty="0" err="1">
                <a:latin typeface="Calibri" pitchFamily="34" charset="0"/>
              </a:rPr>
              <a:t>politik</a:t>
            </a:r>
            <a:r>
              <a:rPr lang="en-US" dirty="0">
                <a:latin typeface="Calibri" pitchFamily="34" charset="0"/>
              </a:rPr>
              <a:t> </a:t>
            </a:r>
            <a:r>
              <a:rPr lang="en-US" dirty="0" err="1">
                <a:latin typeface="Calibri" pitchFamily="34" charset="0"/>
              </a:rPr>
              <a:t>sebagai</a:t>
            </a:r>
            <a:r>
              <a:rPr lang="en-US" dirty="0">
                <a:latin typeface="Calibri" pitchFamily="34" charset="0"/>
              </a:rPr>
              <a:t> </a:t>
            </a:r>
            <a:r>
              <a:rPr lang="en-US" dirty="0" err="1">
                <a:latin typeface="Calibri" pitchFamily="34" charset="0"/>
              </a:rPr>
              <a:t>obyek</a:t>
            </a:r>
            <a:r>
              <a:rPr lang="en-US" dirty="0">
                <a:latin typeface="Calibri" pitchFamily="34" charset="0"/>
              </a:rPr>
              <a:t> </a:t>
            </a:r>
            <a:r>
              <a:rPr lang="en-US" dirty="0" err="1" smtClean="0">
                <a:latin typeface="Calibri" pitchFamily="34" charset="0"/>
              </a:rPr>
              <a:t>kajiannya</a:t>
            </a:r>
            <a:r>
              <a:rPr lang="id-ID" dirty="0" smtClean="0">
                <a:latin typeface="Calibri" pitchFamily="34" charset="0"/>
              </a:rPr>
              <a:t> dimana </a:t>
            </a:r>
            <a:r>
              <a:rPr lang="en-US" dirty="0" err="1" smtClean="0">
                <a:latin typeface="Calibri" pitchFamily="34" charset="0"/>
              </a:rPr>
              <a:t>memberi</a:t>
            </a:r>
            <a:r>
              <a:rPr lang="en-US" dirty="0" smtClean="0">
                <a:latin typeface="Calibri" pitchFamily="34" charset="0"/>
              </a:rPr>
              <a:t> </a:t>
            </a:r>
            <a:r>
              <a:rPr lang="en-US" dirty="0" err="1">
                <a:latin typeface="Calibri" pitchFamily="34" charset="0"/>
              </a:rPr>
              <a:t>pemahaman</a:t>
            </a:r>
            <a:r>
              <a:rPr lang="en-US" dirty="0">
                <a:latin typeface="Calibri" pitchFamily="34" charset="0"/>
              </a:rPr>
              <a:t> </a:t>
            </a:r>
            <a:r>
              <a:rPr lang="en-US" dirty="0" err="1">
                <a:latin typeface="Calibri" pitchFamily="34" charset="0"/>
              </a:rPr>
              <a:t>tentang</a:t>
            </a:r>
            <a:r>
              <a:rPr lang="en-US" dirty="0">
                <a:latin typeface="Calibri" pitchFamily="34" charset="0"/>
              </a:rPr>
              <a:t> </a:t>
            </a:r>
            <a:r>
              <a:rPr lang="en-US" dirty="0" err="1">
                <a:latin typeface="Calibri" pitchFamily="34" charset="0"/>
              </a:rPr>
              <a:t>bagaimana</a:t>
            </a:r>
            <a:r>
              <a:rPr lang="en-US" dirty="0">
                <a:latin typeface="Calibri" pitchFamily="34" charset="0"/>
              </a:rPr>
              <a:t> orang </a:t>
            </a:r>
            <a:r>
              <a:rPr lang="en-US" dirty="0" err="1">
                <a:latin typeface="Calibri" pitchFamily="34" charset="0"/>
              </a:rPr>
              <a:t>berperilaku</a:t>
            </a:r>
            <a:r>
              <a:rPr lang="en-US" dirty="0">
                <a:latin typeface="Calibri" pitchFamily="34" charset="0"/>
              </a:rPr>
              <a:t>. </a:t>
            </a:r>
            <a:r>
              <a:rPr lang="en-US" dirty="0" err="1">
                <a:latin typeface="Calibri" pitchFamily="34" charset="0"/>
              </a:rPr>
              <a:t>Perilaku</a:t>
            </a:r>
            <a:r>
              <a:rPr lang="en-US" dirty="0">
                <a:latin typeface="Calibri" pitchFamily="34" charset="0"/>
              </a:rPr>
              <a:t> </a:t>
            </a:r>
            <a:r>
              <a:rPr lang="en-US" dirty="0" err="1">
                <a:latin typeface="Calibri" pitchFamily="34" charset="0"/>
              </a:rPr>
              <a:t>memiliki</a:t>
            </a:r>
            <a:r>
              <a:rPr lang="en-US" dirty="0">
                <a:latin typeface="Calibri" pitchFamily="34" charset="0"/>
              </a:rPr>
              <a:t> </a:t>
            </a:r>
            <a:r>
              <a:rPr lang="en-US" dirty="0" err="1">
                <a:latin typeface="Calibri" pitchFamily="34" charset="0"/>
              </a:rPr>
              <a:t>dampak</a:t>
            </a:r>
            <a:r>
              <a:rPr lang="en-US" dirty="0">
                <a:latin typeface="Calibri" pitchFamily="34" charset="0"/>
              </a:rPr>
              <a:t> </a:t>
            </a:r>
            <a:r>
              <a:rPr lang="en-US" dirty="0" err="1">
                <a:latin typeface="Calibri" pitchFamily="34" charset="0"/>
              </a:rPr>
              <a:t>langsung</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besar</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kehidupan</a:t>
            </a:r>
            <a:r>
              <a:rPr lang="en-US" dirty="0">
                <a:latin typeface="Calibri" pitchFamily="34" charset="0"/>
              </a:rPr>
              <a:t> </a:t>
            </a:r>
            <a:r>
              <a:rPr lang="en-US" dirty="0" err="1">
                <a:latin typeface="Calibri" pitchFamily="34" charset="0"/>
              </a:rPr>
              <a:t>politik</a:t>
            </a:r>
            <a:r>
              <a:rPr lang="en-US" dirty="0">
                <a:latin typeface="Calibri" pitchFamily="34" charset="0"/>
              </a:rPr>
              <a:t>. Agar </a:t>
            </a:r>
            <a:r>
              <a:rPr lang="en-US" dirty="0" err="1">
                <a:latin typeface="Calibri" pitchFamily="34" charset="0"/>
              </a:rPr>
              <a:t>memahami</a:t>
            </a:r>
            <a:r>
              <a:rPr lang="en-US" dirty="0">
                <a:latin typeface="Calibri" pitchFamily="34" charset="0"/>
              </a:rPr>
              <a:t> </a:t>
            </a:r>
            <a:r>
              <a:rPr lang="en-US" dirty="0" err="1">
                <a:latin typeface="Calibri" pitchFamily="34" charset="0"/>
              </a:rPr>
              <a:t>apa</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mengapa</a:t>
            </a:r>
            <a:r>
              <a:rPr lang="en-US" dirty="0">
                <a:latin typeface="Calibri" pitchFamily="34" charset="0"/>
              </a:rPr>
              <a:t> orang </a:t>
            </a:r>
            <a:r>
              <a:rPr lang="en-US" dirty="0" err="1">
                <a:latin typeface="Calibri" pitchFamily="34" charset="0"/>
              </a:rPr>
              <a:t>mengambil</a:t>
            </a:r>
            <a:r>
              <a:rPr lang="en-US" dirty="0">
                <a:latin typeface="Calibri" pitchFamily="34" charset="0"/>
              </a:rPr>
              <a:t> </a:t>
            </a:r>
            <a:r>
              <a:rPr lang="en-US" dirty="0" err="1">
                <a:latin typeface="Calibri" pitchFamily="34" charset="0"/>
              </a:rPr>
              <a:t>sikap</a:t>
            </a:r>
            <a:r>
              <a:rPr lang="en-US" dirty="0">
                <a:latin typeface="Calibri" pitchFamily="34" charset="0"/>
              </a:rPr>
              <a:t>, </a:t>
            </a:r>
            <a:r>
              <a:rPr lang="en-US" dirty="0" err="1">
                <a:latin typeface="Calibri" pitchFamily="34" charset="0"/>
              </a:rPr>
              <a:t>menjadi</a:t>
            </a:r>
            <a:r>
              <a:rPr lang="en-US" dirty="0">
                <a:latin typeface="Calibri" pitchFamily="34" charset="0"/>
              </a:rPr>
              <a:t> </a:t>
            </a:r>
            <a:r>
              <a:rPr lang="en-US" dirty="0" err="1">
                <a:latin typeface="Calibri" pitchFamily="34" charset="0"/>
              </a:rPr>
              <a:t>penting</a:t>
            </a:r>
            <a:r>
              <a:rPr lang="en-US" dirty="0">
                <a:latin typeface="Calibri" pitchFamily="34" charset="0"/>
              </a:rPr>
              <a:t> </a:t>
            </a:r>
            <a:r>
              <a:rPr lang="en-US" dirty="0" err="1">
                <a:latin typeface="Calibri" pitchFamily="34" charset="0"/>
              </a:rPr>
              <a:t>memahami</a:t>
            </a:r>
            <a:r>
              <a:rPr lang="en-US" dirty="0">
                <a:latin typeface="Calibri" pitchFamily="34" charset="0"/>
              </a:rPr>
              <a:t> </a:t>
            </a:r>
            <a:r>
              <a:rPr lang="en-US" dirty="0" err="1">
                <a:latin typeface="Calibri" pitchFamily="34" charset="0"/>
              </a:rPr>
              <a:t>apa</a:t>
            </a:r>
            <a:r>
              <a:rPr lang="en-US" dirty="0">
                <a:latin typeface="Calibri" pitchFamily="34" charset="0"/>
              </a:rPr>
              <a:t> yang </a:t>
            </a:r>
            <a:r>
              <a:rPr lang="en-US" dirty="0" err="1">
                <a:latin typeface="Calibri" pitchFamily="34" charset="0"/>
              </a:rPr>
              <a:t>mereka</a:t>
            </a:r>
            <a:r>
              <a:rPr lang="en-US" dirty="0">
                <a:latin typeface="Calibri" pitchFamily="34" charset="0"/>
              </a:rPr>
              <a:t> </a:t>
            </a:r>
            <a:r>
              <a:rPr lang="en-US" dirty="0" err="1">
                <a:latin typeface="Calibri" pitchFamily="34" charset="0"/>
              </a:rPr>
              <a:t>pikirkan</a:t>
            </a:r>
            <a:r>
              <a:rPr lang="en-US" dirty="0">
                <a:latin typeface="Calibri" pitchFamily="34" charset="0"/>
              </a:rPr>
              <a:t>. </a:t>
            </a:r>
            <a:endParaRPr lang="id-ID" dirty="0" smtClean="0">
              <a:latin typeface="Calibri" pitchFamily="34" charset="0"/>
            </a:endParaRPr>
          </a:p>
          <a:p>
            <a:pPr algn="just"/>
            <a:r>
              <a:rPr lang="en-US" dirty="0" smtClean="0">
                <a:latin typeface="Calibri" pitchFamily="34" charset="0"/>
              </a:rPr>
              <a:t>agenda </a:t>
            </a:r>
            <a:r>
              <a:rPr lang="en-US" dirty="0" err="1">
                <a:latin typeface="Calibri" pitchFamily="34" charset="0"/>
              </a:rPr>
              <a:t>utama</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riset</a:t>
            </a:r>
            <a:r>
              <a:rPr lang="en-US" dirty="0">
                <a:latin typeface="Calibri" pitchFamily="34" charset="0"/>
              </a:rPr>
              <a:t> </a:t>
            </a:r>
            <a:r>
              <a:rPr lang="en-US" dirty="0" err="1">
                <a:latin typeface="Calibri" pitchFamily="34" charset="0"/>
              </a:rPr>
              <a:t>budaya</a:t>
            </a:r>
            <a:r>
              <a:rPr lang="en-US" dirty="0">
                <a:latin typeface="Calibri" pitchFamily="34" charset="0"/>
              </a:rPr>
              <a:t> </a:t>
            </a:r>
            <a:r>
              <a:rPr lang="en-US" dirty="0" err="1">
                <a:latin typeface="Calibri" pitchFamily="34" charset="0"/>
              </a:rPr>
              <a:t>politik</a:t>
            </a:r>
            <a:r>
              <a:rPr lang="en-US" dirty="0">
                <a:latin typeface="Calibri" pitchFamily="34" charset="0"/>
              </a:rPr>
              <a:t> </a:t>
            </a:r>
            <a:r>
              <a:rPr lang="en-US" dirty="0" err="1">
                <a:latin typeface="Calibri" pitchFamily="34" charset="0"/>
              </a:rPr>
              <a:t>terutama</a:t>
            </a:r>
            <a:r>
              <a:rPr lang="en-US" dirty="0">
                <a:latin typeface="Calibri" pitchFamily="34" charset="0"/>
              </a:rPr>
              <a:t> </a:t>
            </a:r>
            <a:r>
              <a:rPr lang="en-US" dirty="0" err="1">
                <a:latin typeface="Calibri" pitchFamily="34" charset="0"/>
              </a:rPr>
              <a:t>diarahkan</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penemuan</a:t>
            </a:r>
            <a:r>
              <a:rPr lang="en-US" dirty="0">
                <a:latin typeface="Calibri" pitchFamily="34" charset="0"/>
              </a:rPr>
              <a:t> </a:t>
            </a:r>
            <a:r>
              <a:rPr lang="en-US" dirty="0" err="1">
                <a:latin typeface="Calibri" pitchFamily="34" charset="0"/>
              </a:rPr>
              <a:t>pola-pola</a:t>
            </a:r>
            <a:r>
              <a:rPr lang="en-US" dirty="0">
                <a:latin typeface="Calibri" pitchFamily="34" charset="0"/>
              </a:rPr>
              <a:t> </a:t>
            </a:r>
            <a:r>
              <a:rPr lang="en-US" dirty="0" err="1">
                <a:latin typeface="Calibri" pitchFamily="34" charset="0"/>
              </a:rPr>
              <a:t>nilai</a:t>
            </a:r>
            <a:r>
              <a:rPr lang="en-US" dirty="0">
                <a:latin typeface="Calibri" pitchFamily="34" charset="0"/>
              </a:rPr>
              <a:t>, </a:t>
            </a:r>
            <a:r>
              <a:rPr lang="en-US" dirty="0" err="1">
                <a:latin typeface="Calibri" pitchFamily="34" charset="0"/>
              </a:rPr>
              <a:t>keyakinan</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sikap</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suatu</a:t>
            </a:r>
            <a:r>
              <a:rPr lang="en-US" dirty="0">
                <a:latin typeface="Calibri" pitchFamily="34" charset="0"/>
              </a:rPr>
              <a:t> </a:t>
            </a:r>
            <a:r>
              <a:rPr lang="en-US" dirty="0" err="1">
                <a:latin typeface="Calibri" pitchFamily="34" charset="0"/>
              </a:rPr>
              <a:t>entitas</a:t>
            </a:r>
            <a:r>
              <a:rPr lang="en-US" dirty="0">
                <a:latin typeface="Calibri" pitchFamily="34" charset="0"/>
              </a:rPr>
              <a:t> </a:t>
            </a:r>
            <a:r>
              <a:rPr lang="en-US" dirty="0" err="1">
                <a:latin typeface="Calibri" pitchFamily="34" charset="0"/>
              </a:rPr>
              <a:t>politik</a:t>
            </a:r>
            <a:r>
              <a:rPr lang="en-US" dirty="0">
                <a:latin typeface="Calibri" pitchFamily="34" charset="0"/>
              </a:rPr>
              <a:t> </a:t>
            </a:r>
            <a:r>
              <a:rPr lang="en-US" dirty="0" err="1">
                <a:latin typeface="Calibri" pitchFamily="34" charset="0"/>
              </a:rPr>
              <a:t>berupa</a:t>
            </a:r>
            <a:r>
              <a:rPr lang="en-US" dirty="0">
                <a:latin typeface="Calibri" pitchFamily="34" charset="0"/>
              </a:rPr>
              <a:t> </a:t>
            </a:r>
            <a:r>
              <a:rPr lang="en-US" dirty="0" err="1">
                <a:latin typeface="Calibri" pitchFamily="34" charset="0"/>
              </a:rPr>
              <a:t>kelompok</a:t>
            </a:r>
            <a:r>
              <a:rPr lang="en-US" dirty="0">
                <a:latin typeface="Calibri" pitchFamily="34" charset="0"/>
              </a:rPr>
              <a:t> </a:t>
            </a:r>
            <a:r>
              <a:rPr lang="en-US" dirty="0" err="1">
                <a:latin typeface="Calibri" pitchFamily="34" charset="0"/>
              </a:rPr>
              <a:t>sosial</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suatu</a:t>
            </a:r>
            <a:r>
              <a:rPr lang="en-US" dirty="0">
                <a:latin typeface="Calibri" pitchFamily="34" charset="0"/>
              </a:rPr>
              <a:t> </a:t>
            </a:r>
            <a:r>
              <a:rPr lang="en-US" dirty="0" err="1">
                <a:latin typeface="Calibri" pitchFamily="34" charset="0"/>
              </a:rPr>
              <a:t>negara</a:t>
            </a:r>
            <a:r>
              <a:rPr lang="en-US" dirty="0">
                <a:latin typeface="Calibri" pitchFamily="34" charset="0"/>
              </a:rPr>
              <a:t> </a:t>
            </a:r>
            <a:r>
              <a:rPr lang="en-US" dirty="0" err="1">
                <a:latin typeface="Calibri" pitchFamily="34" charset="0"/>
              </a:rPr>
              <a:t>atau</a:t>
            </a:r>
            <a:r>
              <a:rPr lang="en-US" dirty="0">
                <a:latin typeface="Calibri" pitchFamily="34" charset="0"/>
              </a:rPr>
              <a:t> </a:t>
            </a:r>
            <a:r>
              <a:rPr lang="en-US" dirty="0" err="1">
                <a:latin typeface="Calibri" pitchFamily="34" charset="0"/>
              </a:rPr>
              <a:t>negara</a:t>
            </a:r>
            <a:r>
              <a:rPr lang="en-US" dirty="0">
                <a:latin typeface="Calibri" pitchFamily="34" charset="0"/>
              </a:rPr>
              <a:t> yang </a:t>
            </a:r>
            <a:r>
              <a:rPr lang="en-US" dirty="0" err="1">
                <a:latin typeface="Calibri" pitchFamily="34" charset="0"/>
              </a:rPr>
              <a:t>melibatkan</a:t>
            </a:r>
            <a:r>
              <a:rPr lang="en-US" dirty="0">
                <a:latin typeface="Calibri" pitchFamily="34" charset="0"/>
              </a:rPr>
              <a:t> </a:t>
            </a:r>
            <a:r>
              <a:rPr lang="en-US" dirty="0" err="1">
                <a:latin typeface="Calibri" pitchFamily="34" charset="0"/>
              </a:rPr>
              <a:t>atribut</a:t>
            </a:r>
            <a:r>
              <a:rPr lang="en-US" dirty="0">
                <a:latin typeface="Calibri" pitchFamily="34" charset="0"/>
              </a:rPr>
              <a:t> </a:t>
            </a:r>
            <a:r>
              <a:rPr lang="en-US" dirty="0" err="1">
                <a:latin typeface="Calibri" pitchFamily="34" charset="0"/>
              </a:rPr>
              <a:t>kultural</a:t>
            </a:r>
            <a:r>
              <a:rPr lang="en-US" dirty="0">
                <a:latin typeface="Calibri" pitchFamily="34" charset="0"/>
              </a:rPr>
              <a:t> (</a:t>
            </a:r>
            <a:r>
              <a:rPr lang="en-US" dirty="0" err="1">
                <a:latin typeface="Calibri" pitchFamily="34" charset="0"/>
              </a:rPr>
              <a:t>etnis</a:t>
            </a:r>
            <a:r>
              <a:rPr lang="en-US" dirty="0">
                <a:latin typeface="Calibri" pitchFamily="34" charset="0"/>
              </a:rPr>
              <a:t>, </a:t>
            </a:r>
            <a:r>
              <a:rPr lang="en-US" dirty="0" err="1">
                <a:latin typeface="Calibri" pitchFamily="34" charset="0"/>
              </a:rPr>
              <a:t>religiusitas</a:t>
            </a:r>
            <a:r>
              <a:rPr lang="en-US" dirty="0">
                <a:latin typeface="Calibri" pitchFamily="34" charset="0"/>
              </a:rPr>
              <a:t>, </a:t>
            </a:r>
            <a:r>
              <a:rPr lang="en-US" dirty="0" err="1">
                <a:latin typeface="Calibri" pitchFamily="34" charset="0"/>
              </a:rPr>
              <a:t>lokalitas</a:t>
            </a:r>
            <a:r>
              <a:rPr lang="en-US" dirty="0">
                <a:latin typeface="Calibri" pitchFamily="34" charset="0"/>
              </a:rPr>
              <a:t>, </a:t>
            </a:r>
            <a:r>
              <a:rPr lang="en-US" dirty="0" err="1">
                <a:latin typeface="Calibri" pitchFamily="34" charset="0"/>
              </a:rPr>
              <a:t>kelas</a:t>
            </a:r>
            <a:r>
              <a:rPr lang="en-US" dirty="0">
                <a:latin typeface="Calibri" pitchFamily="34" charset="0"/>
              </a:rPr>
              <a:t> </a:t>
            </a:r>
            <a:r>
              <a:rPr lang="en-US" dirty="0" err="1">
                <a:latin typeface="Calibri" pitchFamily="34" charset="0"/>
              </a:rPr>
              <a:t>sosial</a:t>
            </a:r>
            <a:r>
              <a:rPr lang="en-US" dirty="0">
                <a:latin typeface="Calibri" pitchFamily="34" charset="0"/>
              </a:rPr>
              <a:t>, </a:t>
            </a:r>
            <a:r>
              <a:rPr lang="en-US" dirty="0" err="1">
                <a:latin typeface="Calibri" pitchFamily="34" charset="0"/>
              </a:rPr>
              <a:t>atau</a:t>
            </a:r>
            <a:r>
              <a:rPr lang="en-US" dirty="0">
                <a:latin typeface="Calibri" pitchFamily="34" charset="0"/>
              </a:rPr>
              <a:t> </a:t>
            </a:r>
            <a:r>
              <a:rPr lang="en-US" dirty="0" err="1">
                <a:latin typeface="Calibri" pitchFamily="34" charset="0"/>
              </a:rPr>
              <a:t>tingkat</a:t>
            </a:r>
            <a:r>
              <a:rPr lang="en-US" dirty="0">
                <a:latin typeface="Calibri" pitchFamily="34" charset="0"/>
              </a:rPr>
              <a:t> </a:t>
            </a:r>
            <a:r>
              <a:rPr lang="en-US" dirty="0" err="1">
                <a:latin typeface="Calibri" pitchFamily="34" charset="0"/>
              </a:rPr>
              <a:t>ekonomi</a:t>
            </a:r>
            <a:r>
              <a:rPr lang="en-US" dirty="0">
                <a:latin typeface="Calibri" pitchFamily="34" charset="0"/>
              </a:rPr>
              <a:t>). </a:t>
            </a:r>
            <a:endParaRPr lang="id-ID" dirty="0" smtClean="0">
              <a:latin typeface="Calibri" pitchFamily="34" charset="0"/>
            </a:endParaRPr>
          </a:p>
          <a:p>
            <a:pPr algn="just"/>
            <a:r>
              <a:rPr lang="en-US" dirty="0" err="1"/>
              <a:t>Dalam</a:t>
            </a:r>
            <a:r>
              <a:rPr lang="en-US" dirty="0"/>
              <a:t> </a:t>
            </a:r>
            <a:r>
              <a:rPr lang="en-US" dirty="0" err="1"/>
              <a:t>perkembangannya</a:t>
            </a:r>
            <a:r>
              <a:rPr lang="en-US" dirty="0"/>
              <a:t>, </a:t>
            </a:r>
            <a:r>
              <a:rPr lang="en-US" dirty="0" err="1"/>
              <a:t>penjelasan</a:t>
            </a:r>
            <a:r>
              <a:rPr lang="en-US" dirty="0"/>
              <a:t> </a:t>
            </a:r>
            <a:r>
              <a:rPr lang="en-US" dirty="0" err="1"/>
              <a:t>pendekatan</a:t>
            </a:r>
            <a:r>
              <a:rPr lang="en-US" dirty="0"/>
              <a:t> </a:t>
            </a:r>
            <a:r>
              <a:rPr lang="en-US" dirty="0" err="1"/>
              <a:t>budaya</a:t>
            </a:r>
            <a:r>
              <a:rPr lang="en-US" dirty="0"/>
              <a:t> </a:t>
            </a:r>
            <a:r>
              <a:rPr lang="en-US" dirty="0" err="1"/>
              <a:t>politik</a:t>
            </a:r>
            <a:r>
              <a:rPr lang="en-US" dirty="0"/>
              <a:t> </a:t>
            </a:r>
            <a:r>
              <a:rPr lang="en-US" dirty="0" err="1"/>
              <a:t>tidaklah</a:t>
            </a:r>
            <a:r>
              <a:rPr lang="en-US" dirty="0"/>
              <a:t> </a:t>
            </a:r>
            <a:r>
              <a:rPr lang="en-US" dirty="0" err="1"/>
              <a:t>tunggal</a:t>
            </a:r>
            <a:r>
              <a:rPr lang="en-US" dirty="0"/>
              <a:t>. </a:t>
            </a:r>
            <a:r>
              <a:rPr lang="en-US" dirty="0" err="1"/>
              <a:t>Ia</a:t>
            </a:r>
            <a:r>
              <a:rPr lang="en-US" dirty="0"/>
              <a:t> </a:t>
            </a:r>
            <a:r>
              <a:rPr lang="en-US" dirty="0" err="1"/>
              <a:t>melibatkan</a:t>
            </a:r>
            <a:r>
              <a:rPr lang="en-US" dirty="0"/>
              <a:t> </a:t>
            </a:r>
            <a:r>
              <a:rPr lang="en-US" dirty="0" err="1"/>
              <a:t>sejumlah</a:t>
            </a:r>
            <a:r>
              <a:rPr lang="en-US" dirty="0"/>
              <a:t> </a:t>
            </a:r>
            <a:r>
              <a:rPr lang="en-US" dirty="0" err="1"/>
              <a:t>paradigma</a:t>
            </a:r>
            <a:r>
              <a:rPr lang="en-US" dirty="0"/>
              <a:t> yang </a:t>
            </a:r>
            <a:r>
              <a:rPr lang="en-US" dirty="0" err="1"/>
              <a:t>muncul</a:t>
            </a:r>
            <a:r>
              <a:rPr lang="en-US" dirty="0"/>
              <a:t> </a:t>
            </a:r>
            <a:r>
              <a:rPr lang="en-US" dirty="0" err="1"/>
              <a:t>dalam</a:t>
            </a:r>
            <a:r>
              <a:rPr lang="en-US" dirty="0"/>
              <a:t>  </a:t>
            </a:r>
            <a:r>
              <a:rPr lang="en-US" dirty="0" err="1"/>
              <a:t>setiap</a:t>
            </a:r>
            <a:r>
              <a:rPr lang="en-US" dirty="0"/>
              <a:t> episode </a:t>
            </a:r>
            <a:r>
              <a:rPr lang="en-US" dirty="0" err="1"/>
              <a:t>sejarah</a:t>
            </a:r>
            <a:r>
              <a:rPr lang="en-US" dirty="0"/>
              <a:t>. </a:t>
            </a:r>
            <a:r>
              <a:rPr lang="en-US" dirty="0" err="1"/>
              <a:t>Revolusi</a:t>
            </a:r>
            <a:r>
              <a:rPr lang="en-US" dirty="0"/>
              <a:t> </a:t>
            </a:r>
            <a:r>
              <a:rPr lang="en-US" dirty="0" err="1"/>
              <a:t>behavioralisme</a:t>
            </a:r>
            <a:r>
              <a:rPr lang="en-US" dirty="0"/>
              <a:t> </a:t>
            </a:r>
            <a:r>
              <a:rPr lang="en-US" dirty="0" err="1"/>
              <a:t>kiranya</a:t>
            </a:r>
            <a:r>
              <a:rPr lang="en-US" dirty="0"/>
              <a:t> </a:t>
            </a:r>
            <a:r>
              <a:rPr lang="en-US" dirty="0" err="1"/>
              <a:t>menjadi</a:t>
            </a:r>
            <a:r>
              <a:rPr lang="en-US" dirty="0"/>
              <a:t> </a:t>
            </a:r>
            <a:r>
              <a:rPr lang="en-US" dirty="0" err="1"/>
              <a:t>babak</a:t>
            </a:r>
            <a:r>
              <a:rPr lang="en-US" dirty="0"/>
              <a:t> </a:t>
            </a:r>
            <a:r>
              <a:rPr lang="en-US" dirty="0" err="1"/>
              <a:t>sejarah</a:t>
            </a:r>
            <a:r>
              <a:rPr lang="en-US" dirty="0"/>
              <a:t> </a:t>
            </a:r>
            <a:r>
              <a:rPr lang="en-US" dirty="0" err="1"/>
              <a:t>kritis</a:t>
            </a:r>
            <a:r>
              <a:rPr lang="en-US" dirty="0"/>
              <a:t>, di </a:t>
            </a:r>
            <a:r>
              <a:rPr lang="en-US" dirty="0" err="1"/>
              <a:t>mana</a:t>
            </a:r>
            <a:r>
              <a:rPr lang="en-US" dirty="0"/>
              <a:t> </a:t>
            </a:r>
            <a:r>
              <a:rPr lang="en-US" dirty="0" err="1"/>
              <a:t>pendekatan</a:t>
            </a:r>
            <a:r>
              <a:rPr lang="en-US" dirty="0"/>
              <a:t> </a:t>
            </a:r>
            <a:r>
              <a:rPr lang="en-US" dirty="0" err="1"/>
              <a:t>budaya</a:t>
            </a:r>
            <a:r>
              <a:rPr lang="en-US" dirty="0"/>
              <a:t> yang </a:t>
            </a:r>
            <a:r>
              <a:rPr lang="en-US" dirty="0" err="1"/>
              <a:t>sebelumnya</a:t>
            </a:r>
            <a:r>
              <a:rPr lang="en-US" dirty="0"/>
              <a:t> </a:t>
            </a:r>
            <a:r>
              <a:rPr lang="en-US" dirty="0" err="1"/>
              <a:t>dikembangkan</a:t>
            </a:r>
            <a:r>
              <a:rPr lang="en-US" dirty="0"/>
              <a:t> </a:t>
            </a:r>
            <a:r>
              <a:rPr lang="en-US" dirty="0" err="1"/>
              <a:t>oleh</a:t>
            </a:r>
            <a:r>
              <a:rPr lang="en-US" dirty="0"/>
              <a:t> </a:t>
            </a:r>
            <a:r>
              <a:rPr lang="en-US" dirty="0" err="1"/>
              <a:t>kaum</a:t>
            </a:r>
            <a:r>
              <a:rPr lang="en-US" dirty="0"/>
              <a:t> </a:t>
            </a:r>
            <a:r>
              <a:rPr lang="en-US" dirty="0" err="1"/>
              <a:t>tradisionalis</a:t>
            </a:r>
            <a:r>
              <a:rPr lang="en-US" dirty="0"/>
              <a:t> </a:t>
            </a:r>
            <a:r>
              <a:rPr lang="en-US" dirty="0" err="1"/>
              <a:t>dinilai</a:t>
            </a:r>
            <a:r>
              <a:rPr lang="en-US" dirty="0"/>
              <a:t> </a:t>
            </a:r>
            <a:r>
              <a:rPr lang="en-US" dirty="0" err="1"/>
              <a:t>tidak</a:t>
            </a:r>
            <a:r>
              <a:rPr lang="en-US" dirty="0"/>
              <a:t> </a:t>
            </a:r>
            <a:r>
              <a:rPr lang="en-US" dirty="0" err="1"/>
              <a:t>saintifik</a:t>
            </a:r>
            <a:r>
              <a:rPr lang="en-US" dirty="0"/>
              <a:t>. </a:t>
            </a:r>
            <a:endParaRPr lang="id-ID" dirty="0">
              <a:latin typeface="Calibri" pitchFamily="34" charset="0"/>
            </a:endParaRPr>
          </a:p>
          <a:p>
            <a:pPr algn="just"/>
            <a:endParaRPr lang="id-ID" dirty="0"/>
          </a:p>
        </p:txBody>
      </p:sp>
    </p:spTree>
    <p:extLst>
      <p:ext uri="{BB962C8B-B14F-4D97-AF65-F5344CB8AC3E}">
        <p14:creationId xmlns:p14="http://schemas.microsoft.com/office/powerpoint/2010/main" val="21883158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1" dirty="0" err="1">
                <a:latin typeface="Calibri" pitchFamily="34" charset="0"/>
              </a:rPr>
              <a:t>Argumentasi</a:t>
            </a:r>
            <a:r>
              <a:rPr lang="en-US" sz="3600" b="1" dirty="0">
                <a:latin typeface="Calibri" pitchFamily="34" charset="0"/>
              </a:rPr>
              <a:t> </a:t>
            </a:r>
            <a:r>
              <a:rPr lang="en-US" sz="3600" b="1" dirty="0" err="1">
                <a:latin typeface="Calibri" pitchFamily="34" charset="0"/>
              </a:rPr>
              <a:t>Dasar</a:t>
            </a:r>
            <a:r>
              <a:rPr lang="en-US" sz="3600" b="1" dirty="0">
                <a:latin typeface="Calibri" pitchFamily="34" charset="0"/>
              </a:rPr>
              <a:t> </a:t>
            </a:r>
            <a:r>
              <a:rPr lang="en-US" sz="3600" b="1" dirty="0" err="1" smtClean="0">
                <a:latin typeface="Calibri" pitchFamily="34" charset="0"/>
              </a:rPr>
              <a:t>Pendekatan</a:t>
            </a:r>
            <a:r>
              <a:rPr lang="en-US" sz="3600" b="1" dirty="0" smtClean="0">
                <a:latin typeface="Calibri" pitchFamily="34" charset="0"/>
              </a:rPr>
              <a:t> </a:t>
            </a:r>
            <a:r>
              <a:rPr lang="en-US" sz="3600" b="1" dirty="0" err="1">
                <a:latin typeface="Calibri" pitchFamily="34" charset="0"/>
              </a:rPr>
              <a:t>Budaya</a:t>
            </a:r>
            <a:r>
              <a:rPr lang="en-US" sz="3600" b="1" dirty="0">
                <a:latin typeface="Calibri" pitchFamily="34" charset="0"/>
              </a:rPr>
              <a:t> </a:t>
            </a:r>
            <a:r>
              <a:rPr lang="en-US" sz="3600" b="1" dirty="0" err="1" smtClean="0">
                <a:latin typeface="Calibri" pitchFamily="34" charset="0"/>
              </a:rPr>
              <a:t>Politik</a:t>
            </a:r>
            <a:r>
              <a:rPr lang="id-ID" sz="3600" b="1" dirty="0" smtClean="0">
                <a:latin typeface="Calibri" pitchFamily="34" charset="0"/>
              </a:rPr>
              <a:t>: Tradisionalis &amp; Behavioralis</a:t>
            </a:r>
            <a:endParaRPr lang="id-ID" sz="36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706398926"/>
              </p:ext>
            </p:extLst>
          </p:nvPr>
        </p:nvGraphicFramePr>
        <p:xfrm>
          <a:off x="179512" y="1600200"/>
          <a:ext cx="8964488" cy="4302760"/>
        </p:xfrm>
        <a:graphic>
          <a:graphicData uri="http://schemas.openxmlformats.org/drawingml/2006/table">
            <a:tbl>
              <a:tblPr firstRow="1" bandRow="1">
                <a:tableStyleId>{5C22544A-7EE6-4342-B048-85BDC9FD1C3A}</a:tableStyleId>
              </a:tblPr>
              <a:tblGrid>
                <a:gridCol w="1045859"/>
                <a:gridCol w="4257279"/>
                <a:gridCol w="3661350"/>
              </a:tblGrid>
              <a:tr h="370840">
                <a:tc>
                  <a:txBody>
                    <a:bodyPr/>
                    <a:lstStyle/>
                    <a:p>
                      <a:r>
                        <a:rPr lang="id-ID" dirty="0" smtClean="0"/>
                        <a:t>Aspek</a:t>
                      </a:r>
                      <a:endParaRPr lang="id-ID" dirty="0"/>
                    </a:p>
                  </a:txBody>
                  <a:tcPr/>
                </a:tc>
                <a:tc>
                  <a:txBody>
                    <a:bodyPr/>
                    <a:lstStyle/>
                    <a:p>
                      <a:r>
                        <a:rPr lang="id-ID" dirty="0" smtClean="0"/>
                        <a:t>Tradisionalis (Antropologi)</a:t>
                      </a:r>
                      <a:endParaRPr lang="id-ID" dirty="0"/>
                    </a:p>
                  </a:txBody>
                  <a:tcPr/>
                </a:tc>
                <a:tc>
                  <a:txBody>
                    <a:bodyPr/>
                    <a:lstStyle/>
                    <a:p>
                      <a:r>
                        <a:rPr lang="id-ID" dirty="0" smtClean="0"/>
                        <a:t>Behavioalisme</a:t>
                      </a:r>
                      <a:endParaRPr lang="id-ID" dirty="0"/>
                    </a:p>
                  </a:txBody>
                  <a:tcPr/>
                </a:tc>
              </a:tr>
              <a:tr h="370840">
                <a:tc>
                  <a:txBody>
                    <a:bodyPr/>
                    <a:lstStyle/>
                    <a:p>
                      <a:r>
                        <a:rPr lang="id-ID" dirty="0" smtClean="0"/>
                        <a:t>Orientasi</a:t>
                      </a:r>
                      <a:endParaRPr lang="id-ID" dirty="0"/>
                    </a:p>
                  </a:txBody>
                  <a:tcPr/>
                </a:tc>
                <a:tc>
                  <a:txBody>
                    <a:bodyPr/>
                    <a:lstStyle/>
                    <a:p>
                      <a:pPr algn="just"/>
                      <a:r>
                        <a:rPr lang="id-ID" dirty="0" smtClean="0"/>
                        <a:t>Tidak</a:t>
                      </a:r>
                      <a:r>
                        <a:rPr lang="id-ID" baseline="0" dirty="0" smtClean="0"/>
                        <a:t> memisahkan budaya politik dengan budaya umumnya (Holistik).</a:t>
                      </a:r>
                      <a:endParaRPr lang="id-ID" dirty="0"/>
                    </a:p>
                  </a:txBody>
                  <a:tcPr/>
                </a:tc>
                <a:tc>
                  <a:txBody>
                    <a:bodyPr/>
                    <a:lstStyle/>
                    <a:p>
                      <a:r>
                        <a:rPr kumimoji="0" lang="id-ID" sz="1800" kern="1200" dirty="0" smtClean="0">
                          <a:solidFill>
                            <a:schemeClr val="dk1"/>
                          </a:solidFill>
                          <a:effectLst/>
                          <a:latin typeface="+mn-lt"/>
                          <a:ea typeface="+mn-ea"/>
                          <a:cs typeface="+mn-cs"/>
                        </a:rPr>
                        <a:t>O</a:t>
                      </a:r>
                      <a:r>
                        <a:rPr kumimoji="0" lang="en-US" sz="1800" kern="1200" dirty="0" err="1" smtClean="0">
                          <a:solidFill>
                            <a:schemeClr val="dk1"/>
                          </a:solidFill>
                          <a:effectLst/>
                          <a:latin typeface="+mn-lt"/>
                          <a:ea typeface="+mn-ea"/>
                          <a:cs typeface="+mn-cs"/>
                        </a:rPr>
                        <a:t>tonomi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budaya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politik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meski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terkait</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dalam</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budaya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secara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umum</a:t>
                      </a:r>
                      <a:r>
                        <a:rPr kumimoji="0" lang="id-ID" sz="1800" kern="1200" dirty="0" smtClean="0">
                          <a:solidFill>
                            <a:schemeClr val="dk1"/>
                          </a:solidFill>
                          <a:effectLst/>
                          <a:latin typeface="+mn-lt"/>
                          <a:ea typeface="+mn-ea"/>
                          <a:cs typeface="+mn-cs"/>
                        </a:rPr>
                        <a:t>.</a:t>
                      </a:r>
                      <a:endParaRPr lang="id-ID" dirty="0"/>
                    </a:p>
                  </a:txBody>
                  <a:tcPr/>
                </a:tc>
              </a:tr>
              <a:tr h="370840">
                <a:tc>
                  <a:txBody>
                    <a:bodyPr/>
                    <a:lstStyle/>
                    <a:p>
                      <a:r>
                        <a:rPr lang="id-ID" dirty="0" smtClean="0"/>
                        <a:t>Fokus</a:t>
                      </a:r>
                      <a:endParaRPr lang="id-ID" dirty="0"/>
                    </a:p>
                  </a:txBody>
                  <a:tcPr/>
                </a:tc>
                <a:tc>
                  <a:txBody>
                    <a:bodyPr/>
                    <a:lstStyle/>
                    <a:p>
                      <a:pPr algn="just"/>
                      <a:r>
                        <a:rPr kumimoji="0" lang="id-ID" sz="1800" kern="1200" dirty="0" smtClean="0">
                          <a:solidFill>
                            <a:schemeClr val="dk1"/>
                          </a:solidFill>
                          <a:effectLst/>
                          <a:latin typeface="+mn-lt"/>
                          <a:ea typeface="+mn-ea"/>
                          <a:cs typeface="+mn-cs"/>
                        </a:rPr>
                        <a:t>K</a:t>
                      </a:r>
                      <a:r>
                        <a:rPr kumimoji="0" lang="en-US" sz="1800" kern="1200" dirty="0" err="1" smtClean="0">
                          <a:solidFill>
                            <a:schemeClr val="dk1"/>
                          </a:solidFill>
                          <a:effectLst/>
                          <a:latin typeface="+mn-lt"/>
                          <a:ea typeface="+mn-ea"/>
                          <a:cs typeface="+mn-cs"/>
                        </a:rPr>
                        <a:t>arakter</a:t>
                      </a:r>
                      <a:r>
                        <a:rPr kumimoji="0" lang="en-US" sz="1800" kern="1200" dirty="0" smtClean="0">
                          <a:solidFill>
                            <a:schemeClr val="dk1"/>
                          </a:solidFill>
                          <a:effectLst/>
                          <a:latin typeface="+mn-lt"/>
                          <a:ea typeface="+mn-ea"/>
                          <a:cs typeface="+mn-cs"/>
                        </a:rPr>
                        <a:t> yang </a:t>
                      </a:r>
                      <a:r>
                        <a:rPr kumimoji="0" lang="en-US" sz="1800" kern="1200" dirty="0" err="1" smtClean="0">
                          <a:solidFill>
                            <a:schemeClr val="dk1"/>
                          </a:solidFill>
                          <a:effectLst/>
                          <a:latin typeface="+mn-lt"/>
                          <a:ea typeface="+mn-ea"/>
                          <a:cs typeface="+mn-cs"/>
                        </a:rPr>
                        <a:t>menyediakan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keragaman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pola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kebudayaan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tidak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seragam</a:t>
                      </a:r>
                      <a:r>
                        <a:rPr kumimoji="0" lang="id-ID" sz="1800" kern="1200" baseline="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spesifik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partikular</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kasuistik</a:t>
                      </a:r>
                      <a:r>
                        <a:rPr kumimoji="0" lang="id-ID" sz="1800" kern="1200" baseline="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dalam</a:t>
                      </a:r>
                      <a:r>
                        <a:rPr kumimoji="0" lang="en-US" sz="1800" kern="1200" dirty="0" smtClean="0">
                          <a:solidFill>
                            <a:schemeClr val="dk1"/>
                          </a:solidFill>
                          <a:effectLst/>
                          <a:latin typeface="+mn-lt"/>
                          <a:ea typeface="+mn-ea"/>
                          <a:cs typeface="+mn-cs"/>
                        </a:rPr>
                        <a:t> model </a:t>
                      </a:r>
                      <a:r>
                        <a:rPr kumimoji="0" lang="en-US" sz="1800" kern="1200" dirty="0" err="1" smtClean="0">
                          <a:solidFill>
                            <a:schemeClr val="dk1"/>
                          </a:solidFill>
                          <a:effectLst/>
                          <a:latin typeface="+mn-lt"/>
                          <a:ea typeface="+mn-ea"/>
                          <a:cs typeface="+mn-cs"/>
                        </a:rPr>
                        <a:t>analisisnya</a:t>
                      </a:r>
                      <a:r>
                        <a:rPr kumimoji="0" lang="id-ID" sz="1800" kern="1200" dirty="0" smtClean="0">
                          <a:solidFill>
                            <a:schemeClr val="dk1"/>
                          </a:solidFill>
                          <a:effectLst/>
                          <a:latin typeface="+mn-lt"/>
                          <a:ea typeface="+mn-ea"/>
                          <a:cs typeface="+mn-cs"/>
                        </a:rPr>
                        <a:t>).</a:t>
                      </a:r>
                      <a:endParaRPr lang="id-ID" dirty="0"/>
                    </a:p>
                  </a:txBody>
                  <a:tcPr/>
                </a:tc>
                <a:tc>
                  <a:txBody>
                    <a:bodyPr/>
                    <a:lstStyle/>
                    <a:p>
                      <a:r>
                        <a:rPr kumimoji="0" lang="id-ID" sz="1800" kern="1200" dirty="0" smtClean="0">
                          <a:solidFill>
                            <a:schemeClr val="dk1"/>
                          </a:solidFill>
                          <a:effectLst/>
                          <a:latin typeface="+mn-lt"/>
                          <a:ea typeface="+mn-ea"/>
                          <a:cs typeface="+mn-cs"/>
                        </a:rPr>
                        <a:t>Mendorong keseragaman dalam model analisisnya. (terpaku pada kategori-kategori obyektif dalam menjelaskan orientasi yang dikajinya. </a:t>
                      </a:r>
                      <a:endParaRPr lang="id-ID" dirty="0"/>
                    </a:p>
                  </a:txBody>
                  <a:tcPr/>
                </a:tc>
              </a:tr>
              <a:tr h="370840">
                <a:tc>
                  <a:txBody>
                    <a:bodyPr/>
                    <a:lstStyle/>
                    <a:p>
                      <a:r>
                        <a:rPr lang="id-ID" dirty="0" smtClean="0"/>
                        <a:t>Kerangka</a:t>
                      </a:r>
                      <a:r>
                        <a:rPr lang="id-ID" baseline="0" dirty="0" smtClean="0"/>
                        <a:t> kerja</a:t>
                      </a:r>
                      <a:endParaRPr lang="id-ID"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1800" kern="1200" dirty="0" smtClean="0">
                          <a:solidFill>
                            <a:schemeClr val="dk1"/>
                          </a:solidFill>
                          <a:effectLst/>
                          <a:latin typeface="+mn-lt"/>
                          <a:ea typeface="+mn-ea"/>
                          <a:cs typeface="+mn-cs"/>
                        </a:rPr>
                        <a:t>M</a:t>
                      </a:r>
                      <a:r>
                        <a:rPr kumimoji="0" lang="en-US" sz="1800" kern="1200" dirty="0" err="1" smtClean="0">
                          <a:solidFill>
                            <a:schemeClr val="dk1"/>
                          </a:solidFill>
                          <a:effectLst/>
                          <a:latin typeface="+mn-lt"/>
                          <a:ea typeface="+mn-ea"/>
                          <a:cs typeface="+mn-cs"/>
                        </a:rPr>
                        <a:t>enyediakan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kerangka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kerja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mengkaji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isu</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perubahan</a:t>
                      </a:r>
                      <a:r>
                        <a:rPr kumimoji="0" lang="en-US" sz="1800" kern="1200" dirty="0" smtClean="0">
                          <a:solidFill>
                            <a:schemeClr val="dk1"/>
                          </a:solidFill>
                          <a:effectLst/>
                          <a:latin typeface="+mn-lt"/>
                          <a:ea typeface="+mn-ea"/>
                          <a:cs typeface="+mn-cs"/>
                        </a:rPr>
                        <a:t> yang </a:t>
                      </a:r>
                      <a:r>
                        <a:rPr kumimoji="0" lang="en-US" sz="1800" kern="1200" dirty="0" err="1" smtClean="0">
                          <a:solidFill>
                            <a:schemeClr val="dk1"/>
                          </a:solidFill>
                          <a:effectLst/>
                          <a:latin typeface="+mn-lt"/>
                          <a:ea typeface="+mn-ea"/>
                          <a:cs typeface="+mn-cs"/>
                        </a:rPr>
                        <a:t>merepresentasikan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situasi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kebudayaan</a:t>
                      </a:r>
                      <a:r>
                        <a:rPr kumimoji="0" lang="en-US" sz="1800" kern="1200" dirty="0" smtClean="0">
                          <a:solidFill>
                            <a:schemeClr val="dk1"/>
                          </a:solidFill>
                          <a:effectLst/>
                          <a:latin typeface="+mn-lt"/>
                          <a:ea typeface="+mn-ea"/>
                          <a:cs typeface="+mn-cs"/>
                        </a:rPr>
                        <a:t> yang </a:t>
                      </a:r>
                      <a:r>
                        <a:rPr kumimoji="0" lang="en-US" sz="1800" kern="1200" dirty="0" err="1" smtClean="0">
                          <a:solidFill>
                            <a:schemeClr val="dk1"/>
                          </a:solidFill>
                          <a:effectLst/>
                          <a:latin typeface="+mn-lt"/>
                          <a:ea typeface="+mn-ea"/>
                          <a:cs typeface="+mn-cs"/>
                        </a:rPr>
                        <a:t>tidak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teratur</a:t>
                      </a:r>
                      <a:r>
                        <a:rPr kumimoji="0" lang="id-ID" sz="1800" kern="1200" dirty="0" smtClean="0">
                          <a:solidFill>
                            <a:schemeClr val="dk1"/>
                          </a:solidFill>
                          <a:effectLst/>
                          <a:latin typeface="+mn-lt"/>
                          <a:ea typeface="+mn-ea"/>
                          <a:cs typeface="+mn-cs"/>
                        </a:rPr>
                        <a:t>.</a:t>
                      </a:r>
                    </a:p>
                  </a:txBody>
                  <a:tcPr/>
                </a:tc>
                <a:tc>
                  <a:txBody>
                    <a:bodyPr/>
                    <a:lstStyle/>
                    <a:p>
                      <a:r>
                        <a:rPr kumimoji="0" lang="id-ID" sz="1800" kern="1200" dirty="0" smtClean="0">
                          <a:solidFill>
                            <a:schemeClr val="dk1"/>
                          </a:solidFill>
                          <a:effectLst/>
                          <a:latin typeface="+mn-lt"/>
                          <a:ea typeface="+mn-ea"/>
                          <a:cs typeface="+mn-cs"/>
                        </a:rPr>
                        <a:t>Menekankan keteraturan dalam sistem politik</a:t>
                      </a:r>
                      <a:r>
                        <a:rPr kumimoji="0" lang="id-ID" sz="1800" kern="1200" baseline="0" dirty="0" smtClean="0">
                          <a:solidFill>
                            <a:schemeClr val="dk1"/>
                          </a:solidFill>
                          <a:effectLst/>
                          <a:latin typeface="+mn-lt"/>
                          <a:ea typeface="+mn-ea"/>
                          <a:cs typeface="+mn-cs"/>
                        </a:rPr>
                        <a:t> (Kaitan budaya politik dan kestabilan demokrasi)</a:t>
                      </a:r>
                      <a:r>
                        <a:rPr kumimoji="0" lang="id-ID" sz="1800" kern="1200" dirty="0" smtClean="0">
                          <a:solidFill>
                            <a:schemeClr val="dk1"/>
                          </a:solidFill>
                          <a:effectLst/>
                          <a:latin typeface="+mn-lt"/>
                          <a:ea typeface="+mn-ea"/>
                          <a:cs typeface="+mn-cs"/>
                        </a:rPr>
                        <a:t> </a:t>
                      </a:r>
                      <a:endParaRPr lang="id-ID" dirty="0"/>
                    </a:p>
                  </a:txBody>
                  <a:tcPr/>
                </a:tc>
              </a:tr>
              <a:tr h="370840">
                <a:tc>
                  <a:txBody>
                    <a:bodyPr/>
                    <a:lstStyle/>
                    <a:p>
                      <a:r>
                        <a:rPr lang="id-ID" dirty="0" smtClean="0"/>
                        <a:t>Metode</a:t>
                      </a:r>
                      <a:endParaRPr lang="id-ID" dirty="0"/>
                    </a:p>
                  </a:txBody>
                  <a:tcPr/>
                </a:tc>
                <a:tc>
                  <a:txBody>
                    <a:bodyPr/>
                    <a:lstStyle/>
                    <a:p>
                      <a:r>
                        <a:rPr kumimoji="0" lang="en-US" sz="1800" kern="1200" dirty="0" err="1" smtClean="0">
                          <a:solidFill>
                            <a:schemeClr val="dk1"/>
                          </a:solidFill>
                          <a:effectLst/>
                          <a:latin typeface="+mn-lt"/>
                          <a:ea typeface="+mn-ea"/>
                          <a:cs typeface="+mn-cs"/>
                        </a:rPr>
                        <a:t>Metode</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kerja</a:t>
                      </a:r>
                      <a:r>
                        <a:rPr kumimoji="0" lang="en-US" sz="1800" kern="1200" dirty="0" smtClean="0">
                          <a:solidFill>
                            <a:schemeClr val="dk1"/>
                          </a:solidFill>
                          <a:effectLst/>
                          <a:latin typeface="+mn-lt"/>
                          <a:ea typeface="+mn-ea"/>
                          <a:cs typeface="+mn-cs"/>
                        </a:rPr>
                        <a:t> yang </a:t>
                      </a:r>
                      <a:r>
                        <a:rPr kumimoji="0" lang="en-US" sz="1800" kern="1200" dirty="0" err="1" smtClean="0">
                          <a:solidFill>
                            <a:schemeClr val="dk1"/>
                          </a:solidFill>
                          <a:effectLst/>
                          <a:latin typeface="+mn-lt"/>
                          <a:ea typeface="+mn-ea"/>
                          <a:cs typeface="+mn-cs"/>
                        </a:rPr>
                        <a:t>digunakan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bersifat</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kualitatif</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disajikan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secara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deskriptif</a:t>
                      </a:r>
                      <a:endParaRPr lang="id-ID" dirty="0"/>
                    </a:p>
                  </a:txBody>
                  <a:tcPr/>
                </a:tc>
                <a:tc>
                  <a:txBody>
                    <a:bodyPr/>
                    <a:lstStyle/>
                    <a:p>
                      <a:r>
                        <a:rPr kumimoji="0" lang="en-US" sz="1800" kern="1200" dirty="0" err="1" smtClean="0">
                          <a:solidFill>
                            <a:schemeClr val="dk1"/>
                          </a:solidFill>
                          <a:effectLst/>
                          <a:latin typeface="+mn-lt"/>
                          <a:ea typeface="+mn-ea"/>
                          <a:cs typeface="+mn-cs"/>
                        </a:rPr>
                        <a:t>Metode</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kerja</a:t>
                      </a:r>
                      <a:r>
                        <a:rPr kumimoji="0" lang="en-US" sz="1800" kern="1200" dirty="0" smtClean="0">
                          <a:solidFill>
                            <a:schemeClr val="dk1"/>
                          </a:solidFill>
                          <a:effectLst/>
                          <a:latin typeface="+mn-lt"/>
                          <a:ea typeface="+mn-ea"/>
                          <a:cs typeface="+mn-cs"/>
                        </a:rPr>
                        <a:t> yang </a:t>
                      </a:r>
                      <a:r>
                        <a:rPr kumimoji="0" lang="en-US" sz="1800" kern="1200" dirty="0" err="1" smtClean="0">
                          <a:solidFill>
                            <a:schemeClr val="dk1"/>
                          </a:solidFill>
                          <a:effectLst/>
                          <a:latin typeface="+mn-lt"/>
                          <a:ea typeface="+mn-ea"/>
                          <a:cs typeface="+mn-cs"/>
                        </a:rPr>
                        <a:t>dipakai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menggunakan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metode</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kuantitatif</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serta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empirik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guna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memenuhi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klaim</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saintifik</a:t>
                      </a:r>
                      <a:r>
                        <a:rPr kumimoji="0" lang="en-US" sz="1800" kern="1200" dirty="0" smtClean="0">
                          <a:solidFill>
                            <a:schemeClr val="dk1"/>
                          </a:solidFill>
                          <a:effectLst/>
                          <a:latin typeface="+mn-lt"/>
                          <a:ea typeface="+mn-ea"/>
                          <a:cs typeface="+mn-cs"/>
                        </a:rPr>
                        <a:t>. </a:t>
                      </a:r>
                      <a:endParaRPr lang="id-ID" dirty="0"/>
                    </a:p>
                  </a:txBody>
                  <a:tcPr/>
                </a:tc>
              </a:tr>
            </a:tbl>
          </a:graphicData>
        </a:graphic>
      </p:graphicFrame>
    </p:spTree>
    <p:extLst>
      <p:ext uri="{BB962C8B-B14F-4D97-AF65-F5344CB8AC3E}">
        <p14:creationId xmlns:p14="http://schemas.microsoft.com/office/powerpoint/2010/main" val="3665956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id-ID" sz="3200" b="1" dirty="0" smtClean="0"/>
              <a:t/>
            </a:r>
            <a:br>
              <a:rPr lang="id-ID" sz="3200" b="1" dirty="0" smtClean="0"/>
            </a:br>
            <a:r>
              <a:rPr lang="en-US" sz="3200" b="1" dirty="0" err="1" smtClean="0"/>
              <a:t>Pendekatan</a:t>
            </a:r>
            <a:r>
              <a:rPr lang="en-US" sz="3200" b="1" dirty="0" smtClean="0"/>
              <a:t> </a:t>
            </a:r>
            <a:r>
              <a:rPr lang="en-US" sz="3200" b="1" dirty="0" err="1"/>
              <a:t>Budaya</a:t>
            </a:r>
            <a:r>
              <a:rPr lang="en-US" sz="3200" b="1" dirty="0"/>
              <a:t> </a:t>
            </a:r>
            <a:r>
              <a:rPr lang="en-US" sz="3200" b="1" dirty="0" err="1"/>
              <a:t>Politik</a:t>
            </a:r>
            <a:r>
              <a:rPr lang="en-US" sz="3200" b="1" dirty="0"/>
              <a:t>: </a:t>
            </a:r>
            <a:r>
              <a:rPr lang="id-ID" sz="3200" b="1" dirty="0" smtClean="0"/>
              <a:t/>
            </a:r>
            <a:br>
              <a:rPr lang="id-ID" sz="3200" b="1" dirty="0" smtClean="0"/>
            </a:br>
            <a:r>
              <a:rPr lang="en-US" sz="3200" b="1" dirty="0" err="1" smtClean="0"/>
              <a:t>Sebuah</a:t>
            </a:r>
            <a:r>
              <a:rPr lang="en-US" sz="3200" b="1" dirty="0" smtClean="0"/>
              <a:t> </a:t>
            </a:r>
            <a:r>
              <a:rPr lang="en-US" sz="3200" b="1" dirty="0" err="1" smtClean="0"/>
              <a:t>Timbangan</a:t>
            </a:r>
            <a:r>
              <a:rPr lang="id-ID" sz="3200" b="1" dirty="0" smtClean="0"/>
              <a:t>: Keunggulan</a:t>
            </a:r>
            <a:r>
              <a:rPr lang="en-US" sz="3200" b="1" dirty="0" smtClean="0"/>
              <a:t> </a:t>
            </a:r>
            <a:r>
              <a:rPr lang="id-ID" sz="3200" dirty="0"/>
              <a:t/>
            </a:r>
            <a:br>
              <a:rPr lang="id-ID" sz="3200" dirty="0"/>
            </a:br>
            <a:endParaRPr lang="id-ID" sz="3200" dirty="0"/>
          </a:p>
        </p:txBody>
      </p:sp>
      <p:sp>
        <p:nvSpPr>
          <p:cNvPr id="3" name="Content Placeholder 2"/>
          <p:cNvSpPr>
            <a:spLocks noGrp="1"/>
          </p:cNvSpPr>
          <p:nvPr>
            <p:ph sz="quarter" idx="1"/>
          </p:nvPr>
        </p:nvSpPr>
        <p:spPr>
          <a:xfrm>
            <a:off x="179512" y="1600200"/>
            <a:ext cx="8856984" cy="5141168"/>
          </a:xfrm>
        </p:spPr>
        <p:txBody>
          <a:bodyPr>
            <a:normAutofit fontScale="47500" lnSpcReduction="20000"/>
          </a:bodyPr>
          <a:lstStyle/>
          <a:p>
            <a:pPr lvl="0" algn="just"/>
            <a:r>
              <a:rPr lang="id-ID" sz="3800" dirty="0">
                <a:latin typeface="Calibri" pitchFamily="34" charset="0"/>
              </a:rPr>
              <a:t>M</a:t>
            </a:r>
            <a:r>
              <a:rPr lang="en-US" sz="3800" dirty="0" err="1" smtClean="0">
                <a:latin typeface="Calibri" pitchFamily="34" charset="0"/>
              </a:rPr>
              <a:t>enyajikan</a:t>
            </a:r>
            <a:r>
              <a:rPr lang="en-US" sz="3800" dirty="0" smtClean="0">
                <a:latin typeface="Calibri" pitchFamily="34" charset="0"/>
              </a:rPr>
              <a:t> </a:t>
            </a:r>
            <a:r>
              <a:rPr lang="en-US" sz="3800" dirty="0" err="1">
                <a:latin typeface="Calibri" pitchFamily="34" charset="0"/>
              </a:rPr>
              <a:t>temuan</a:t>
            </a:r>
            <a:r>
              <a:rPr lang="en-US" sz="3800" dirty="0">
                <a:latin typeface="Calibri" pitchFamily="34" charset="0"/>
              </a:rPr>
              <a:t> </a:t>
            </a:r>
            <a:r>
              <a:rPr lang="en-US" sz="3800" dirty="0" err="1">
                <a:latin typeface="Calibri" pitchFamily="34" charset="0"/>
              </a:rPr>
              <a:t>empiris</a:t>
            </a:r>
            <a:r>
              <a:rPr lang="en-US" sz="3800" dirty="0">
                <a:latin typeface="Calibri" pitchFamily="34" charset="0"/>
              </a:rPr>
              <a:t> </a:t>
            </a:r>
            <a:r>
              <a:rPr lang="en-US" sz="3800" dirty="0" err="1">
                <a:latin typeface="Calibri" pitchFamily="34" charset="0"/>
              </a:rPr>
              <a:t>tentang</a:t>
            </a:r>
            <a:r>
              <a:rPr lang="en-US" sz="3800" dirty="0">
                <a:latin typeface="Calibri" pitchFamily="34" charset="0"/>
              </a:rPr>
              <a:t> </a:t>
            </a:r>
            <a:r>
              <a:rPr lang="en-US" sz="3800" dirty="0" err="1">
                <a:latin typeface="Calibri" pitchFamily="34" charset="0"/>
              </a:rPr>
              <a:t>sikap</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perilaku</a:t>
            </a:r>
            <a:r>
              <a:rPr lang="en-US" sz="3800" dirty="0">
                <a:latin typeface="Calibri" pitchFamily="34" charset="0"/>
              </a:rPr>
              <a:t> </a:t>
            </a:r>
            <a:r>
              <a:rPr lang="en-US" sz="3800" dirty="0" err="1">
                <a:latin typeface="Calibri" pitchFamily="34" charset="0"/>
              </a:rPr>
              <a:t>politik</a:t>
            </a:r>
            <a:r>
              <a:rPr lang="en-US" sz="3800" dirty="0">
                <a:latin typeface="Calibri" pitchFamily="34" charset="0"/>
              </a:rPr>
              <a:t>. </a:t>
            </a:r>
            <a:r>
              <a:rPr lang="en-US" sz="3800" dirty="0" err="1">
                <a:latin typeface="Calibri" pitchFamily="34" charset="0"/>
              </a:rPr>
              <a:t>Misalnya</a:t>
            </a:r>
            <a:r>
              <a:rPr lang="en-US" sz="3800" dirty="0">
                <a:latin typeface="Calibri" pitchFamily="34" charset="0"/>
              </a:rPr>
              <a:t> </a:t>
            </a:r>
            <a:r>
              <a:rPr lang="en-US" sz="3800" dirty="0" err="1">
                <a:latin typeface="Calibri" pitchFamily="34" charset="0"/>
              </a:rPr>
              <a:t>peran</a:t>
            </a:r>
            <a:r>
              <a:rPr lang="en-US" sz="3800" dirty="0">
                <a:latin typeface="Calibri" pitchFamily="34" charset="0"/>
              </a:rPr>
              <a:t> </a:t>
            </a:r>
            <a:r>
              <a:rPr lang="en-US" sz="3800" dirty="0" err="1">
                <a:latin typeface="Calibri" pitchFamily="34" charset="0"/>
              </a:rPr>
              <a:t>pendidikan</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keluarga</a:t>
            </a:r>
            <a:r>
              <a:rPr lang="en-US" sz="3800" dirty="0">
                <a:latin typeface="Calibri" pitchFamily="34" charset="0"/>
              </a:rPr>
              <a:t>, </a:t>
            </a:r>
            <a:r>
              <a:rPr lang="en-US" sz="3800" dirty="0" err="1">
                <a:latin typeface="Calibri" pitchFamily="34" charset="0"/>
              </a:rPr>
              <a:t>pentingnya</a:t>
            </a:r>
            <a:r>
              <a:rPr lang="en-US" sz="3800" dirty="0">
                <a:latin typeface="Calibri" pitchFamily="34" charset="0"/>
              </a:rPr>
              <a:t> </a:t>
            </a:r>
            <a:r>
              <a:rPr lang="en-US" sz="3800" dirty="0" err="1">
                <a:latin typeface="Calibri" pitchFamily="34" charset="0"/>
              </a:rPr>
              <a:t>kompetensi</a:t>
            </a:r>
            <a:r>
              <a:rPr lang="en-US" sz="3800" dirty="0">
                <a:latin typeface="Calibri" pitchFamily="34" charset="0"/>
              </a:rPr>
              <a:t> </a:t>
            </a:r>
            <a:r>
              <a:rPr lang="en-US" sz="3800" dirty="0" err="1">
                <a:latin typeface="Calibri" pitchFamily="34" charset="0"/>
              </a:rPr>
              <a:t>dalam</a:t>
            </a:r>
            <a:r>
              <a:rPr lang="en-US" sz="3800" dirty="0">
                <a:latin typeface="Calibri" pitchFamily="34" charset="0"/>
              </a:rPr>
              <a:t> </a:t>
            </a:r>
            <a:r>
              <a:rPr lang="en-US" sz="3800" dirty="0" err="1">
                <a:latin typeface="Calibri" pitchFamily="34" charset="0"/>
              </a:rPr>
              <a:t>politik</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studi</a:t>
            </a:r>
            <a:r>
              <a:rPr lang="en-US" sz="3800" dirty="0">
                <a:latin typeface="Calibri" pitchFamily="34" charset="0"/>
              </a:rPr>
              <a:t> </a:t>
            </a:r>
            <a:r>
              <a:rPr lang="en-US" sz="3800" dirty="0" err="1">
                <a:latin typeface="Calibri" pitchFamily="34" charset="0"/>
              </a:rPr>
              <a:t>tentang</a:t>
            </a:r>
            <a:r>
              <a:rPr lang="en-US" sz="3800" dirty="0">
                <a:latin typeface="Calibri" pitchFamily="34" charset="0"/>
              </a:rPr>
              <a:t> </a:t>
            </a:r>
            <a:r>
              <a:rPr lang="en-US" sz="3800" dirty="0" err="1">
                <a:latin typeface="Calibri" pitchFamily="34" charset="0"/>
              </a:rPr>
              <a:t>kepercayaan</a:t>
            </a:r>
            <a:r>
              <a:rPr lang="en-US" sz="3800" dirty="0">
                <a:latin typeface="Calibri" pitchFamily="34" charset="0"/>
              </a:rPr>
              <a:t> </a:t>
            </a:r>
            <a:r>
              <a:rPr lang="en-US" sz="3800" dirty="0" err="1">
                <a:latin typeface="Calibri" pitchFamily="34" charset="0"/>
              </a:rPr>
              <a:t>sosial</a:t>
            </a:r>
            <a:r>
              <a:rPr lang="en-US" sz="3800" dirty="0">
                <a:latin typeface="Calibri" pitchFamily="34" charset="0"/>
              </a:rPr>
              <a:t> (</a:t>
            </a:r>
            <a:r>
              <a:rPr lang="en-US" sz="3800" i="1" dirty="0">
                <a:latin typeface="Calibri" pitchFamily="34" charset="0"/>
              </a:rPr>
              <a:t>social trust</a:t>
            </a:r>
            <a:r>
              <a:rPr lang="en-US" sz="3800" dirty="0">
                <a:latin typeface="Calibri" pitchFamily="34" charset="0"/>
              </a:rPr>
              <a:t>) </a:t>
            </a:r>
            <a:r>
              <a:rPr lang="en-US" sz="3800" dirty="0" smtClean="0">
                <a:latin typeface="Calibri" pitchFamily="34" charset="0"/>
              </a:rPr>
              <a:t>yang </a:t>
            </a:r>
            <a:r>
              <a:rPr lang="en-US" sz="3800" dirty="0" err="1">
                <a:latin typeface="Calibri" pitchFamily="34" charset="0"/>
              </a:rPr>
              <a:t>kerap</a:t>
            </a:r>
            <a:r>
              <a:rPr lang="en-US" sz="3800" dirty="0">
                <a:latin typeface="Calibri" pitchFamily="34" charset="0"/>
              </a:rPr>
              <a:t> </a:t>
            </a:r>
            <a:r>
              <a:rPr lang="en-US" sz="3800" dirty="0" err="1">
                <a:latin typeface="Calibri" pitchFamily="34" charset="0"/>
              </a:rPr>
              <a:t>diabaikan</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kurang</a:t>
            </a:r>
            <a:r>
              <a:rPr lang="en-US" sz="3800" dirty="0">
                <a:latin typeface="Calibri" pitchFamily="34" charset="0"/>
              </a:rPr>
              <a:t> </a:t>
            </a:r>
            <a:r>
              <a:rPr lang="en-US" sz="3800" dirty="0" err="1">
                <a:latin typeface="Calibri" pitchFamily="34" charset="0"/>
              </a:rPr>
              <a:t>mendapat</a:t>
            </a:r>
            <a:r>
              <a:rPr lang="en-US" sz="3800" dirty="0">
                <a:latin typeface="Calibri" pitchFamily="34" charset="0"/>
              </a:rPr>
              <a:t> </a:t>
            </a:r>
            <a:r>
              <a:rPr lang="en-US" sz="3800" dirty="0" err="1">
                <a:latin typeface="Calibri" pitchFamily="34" charset="0"/>
              </a:rPr>
              <a:t>tempat</a:t>
            </a:r>
            <a:r>
              <a:rPr lang="en-US" sz="3800" dirty="0">
                <a:latin typeface="Calibri" pitchFamily="34" charset="0"/>
              </a:rPr>
              <a:t> </a:t>
            </a:r>
            <a:r>
              <a:rPr lang="en-US" sz="3800" dirty="0" err="1">
                <a:latin typeface="Calibri" pitchFamily="34" charset="0"/>
              </a:rPr>
              <a:t>dalam</a:t>
            </a:r>
            <a:r>
              <a:rPr lang="en-US" sz="3800" dirty="0">
                <a:latin typeface="Calibri" pitchFamily="34" charset="0"/>
              </a:rPr>
              <a:t> </a:t>
            </a:r>
            <a:r>
              <a:rPr lang="en-US" sz="3800" dirty="0" err="1">
                <a:latin typeface="Calibri" pitchFamily="34" charset="0"/>
              </a:rPr>
              <a:t>kajian</a:t>
            </a:r>
            <a:r>
              <a:rPr lang="en-US" sz="3800" dirty="0">
                <a:latin typeface="Calibri" pitchFamily="34" charset="0"/>
              </a:rPr>
              <a:t> </a:t>
            </a:r>
            <a:r>
              <a:rPr lang="en-US" sz="3800" dirty="0" err="1">
                <a:latin typeface="Calibri" pitchFamily="34" charset="0"/>
              </a:rPr>
              <a:t>perbandingan</a:t>
            </a:r>
            <a:r>
              <a:rPr lang="en-US" sz="3800" dirty="0">
                <a:latin typeface="Calibri" pitchFamily="34" charset="0"/>
              </a:rPr>
              <a:t> </a:t>
            </a:r>
            <a:r>
              <a:rPr lang="en-US" sz="3800" dirty="0" err="1">
                <a:latin typeface="Calibri" pitchFamily="34" charset="0"/>
              </a:rPr>
              <a:t>pada</a:t>
            </a:r>
            <a:r>
              <a:rPr lang="en-US" sz="3800" dirty="0">
                <a:latin typeface="Calibri" pitchFamily="34" charset="0"/>
              </a:rPr>
              <a:t> </a:t>
            </a:r>
            <a:r>
              <a:rPr lang="en-US" sz="3800" dirty="0" err="1">
                <a:latin typeface="Calibri" pitchFamily="34" charset="0"/>
              </a:rPr>
              <a:t>masa</a:t>
            </a:r>
            <a:r>
              <a:rPr lang="en-US" sz="3800" dirty="0">
                <a:latin typeface="Calibri" pitchFamily="34" charset="0"/>
              </a:rPr>
              <a:t> </a:t>
            </a:r>
            <a:r>
              <a:rPr lang="en-US" sz="3800" dirty="0" err="1">
                <a:latin typeface="Calibri" pitchFamily="34" charset="0"/>
              </a:rPr>
              <a:t>sebelumnya</a:t>
            </a:r>
            <a:r>
              <a:rPr lang="en-US" sz="3800" dirty="0">
                <a:latin typeface="Calibri" pitchFamily="34" charset="0"/>
              </a:rPr>
              <a:t>.  </a:t>
            </a:r>
            <a:endParaRPr lang="id-ID" sz="3800" dirty="0">
              <a:latin typeface="Calibri" pitchFamily="34" charset="0"/>
            </a:endParaRPr>
          </a:p>
          <a:p>
            <a:pPr lvl="0" algn="just"/>
            <a:r>
              <a:rPr lang="id-ID" sz="3800" dirty="0" smtClean="0">
                <a:latin typeface="Calibri" pitchFamily="34" charset="0"/>
              </a:rPr>
              <a:t>Menyediakan kelestarian </a:t>
            </a:r>
            <a:r>
              <a:rPr lang="en-US" sz="3800" dirty="0" err="1" smtClean="0">
                <a:latin typeface="Calibri" pitchFamily="34" charset="0"/>
              </a:rPr>
              <a:t>sebagai</a:t>
            </a:r>
            <a:r>
              <a:rPr lang="en-US" sz="3800" dirty="0" smtClean="0">
                <a:latin typeface="Calibri" pitchFamily="34" charset="0"/>
              </a:rPr>
              <a:t> </a:t>
            </a:r>
            <a:r>
              <a:rPr lang="en-US" sz="3800" dirty="0" err="1">
                <a:latin typeface="Calibri" pitchFamily="34" charset="0"/>
              </a:rPr>
              <a:t>hal</a:t>
            </a:r>
            <a:r>
              <a:rPr lang="en-US" sz="3800" dirty="0">
                <a:latin typeface="Calibri" pitchFamily="34" charset="0"/>
              </a:rPr>
              <a:t> yang </a:t>
            </a:r>
            <a:r>
              <a:rPr lang="en-US" sz="3800" dirty="0" err="1">
                <a:latin typeface="Calibri" pitchFamily="34" charset="0"/>
              </a:rPr>
              <a:t>sulit</a:t>
            </a:r>
            <a:r>
              <a:rPr lang="en-US" sz="3800" dirty="0">
                <a:latin typeface="Calibri" pitchFamily="34" charset="0"/>
              </a:rPr>
              <a:t> </a:t>
            </a:r>
            <a:r>
              <a:rPr lang="en-US" sz="3800" dirty="0" err="1">
                <a:latin typeface="Calibri" pitchFamily="34" charset="0"/>
              </a:rPr>
              <a:t>diubah</a:t>
            </a:r>
            <a:r>
              <a:rPr lang="en-US" sz="3800" dirty="0">
                <a:latin typeface="Calibri" pitchFamily="34" charset="0"/>
              </a:rPr>
              <a:t> di </a:t>
            </a:r>
            <a:r>
              <a:rPr lang="en-US" sz="3800" dirty="0" err="1">
                <a:latin typeface="Calibri" pitchFamily="34" charset="0"/>
              </a:rPr>
              <a:t>mana</a:t>
            </a:r>
            <a:r>
              <a:rPr lang="en-US" sz="3800" dirty="0">
                <a:latin typeface="Calibri" pitchFamily="34" charset="0"/>
              </a:rPr>
              <a:t> </a:t>
            </a:r>
            <a:r>
              <a:rPr lang="en-US" sz="3800" dirty="0" err="1">
                <a:latin typeface="Calibri" pitchFamily="34" charset="0"/>
              </a:rPr>
              <a:t>budaya</a:t>
            </a:r>
            <a:r>
              <a:rPr lang="en-US" sz="3800" dirty="0">
                <a:latin typeface="Calibri" pitchFamily="34" charset="0"/>
              </a:rPr>
              <a:t> </a:t>
            </a:r>
            <a:r>
              <a:rPr lang="en-US" sz="3800" dirty="0" err="1">
                <a:latin typeface="Calibri" pitchFamily="34" charset="0"/>
              </a:rPr>
              <a:t>berubah</a:t>
            </a:r>
            <a:r>
              <a:rPr lang="en-US" sz="3800" dirty="0">
                <a:latin typeface="Calibri" pitchFamily="34" charset="0"/>
              </a:rPr>
              <a:t> </a:t>
            </a:r>
            <a:r>
              <a:rPr lang="en-US" sz="3800" dirty="0" err="1">
                <a:latin typeface="Calibri" pitchFamily="34" charset="0"/>
              </a:rPr>
              <a:t>secara</a:t>
            </a:r>
            <a:r>
              <a:rPr lang="en-US" sz="3800" dirty="0">
                <a:latin typeface="Calibri" pitchFamily="34" charset="0"/>
              </a:rPr>
              <a:t> </a:t>
            </a:r>
            <a:r>
              <a:rPr lang="en-US" sz="3800" dirty="0" err="1">
                <a:latin typeface="Calibri" pitchFamily="34" charset="0"/>
              </a:rPr>
              <a:t>perlahan</a:t>
            </a:r>
            <a:r>
              <a:rPr lang="en-US" sz="3800" dirty="0">
                <a:latin typeface="Calibri" pitchFamily="34" charset="0"/>
              </a:rPr>
              <a:t> </a:t>
            </a:r>
            <a:r>
              <a:rPr lang="en-US" sz="3800" dirty="0" err="1" smtClean="0">
                <a:latin typeface="Calibri" pitchFamily="34" charset="0"/>
              </a:rPr>
              <a:t>Sebagai</a:t>
            </a:r>
            <a:r>
              <a:rPr lang="en-US" sz="3800" dirty="0" smtClean="0">
                <a:latin typeface="Calibri" pitchFamily="34" charset="0"/>
              </a:rPr>
              <a:t> </a:t>
            </a:r>
            <a:r>
              <a:rPr lang="en-US" sz="3800" dirty="0" err="1">
                <a:latin typeface="Calibri" pitchFamily="34" charset="0"/>
              </a:rPr>
              <a:t>fondasi</a:t>
            </a:r>
            <a:r>
              <a:rPr lang="en-US" sz="3800" dirty="0">
                <a:latin typeface="Calibri" pitchFamily="34" charset="0"/>
              </a:rPr>
              <a:t> </a:t>
            </a:r>
            <a:r>
              <a:rPr lang="en-US" sz="3800" dirty="0" err="1">
                <a:latin typeface="Calibri" pitchFamily="34" charset="0"/>
              </a:rPr>
              <a:t>demokrasi</a:t>
            </a:r>
            <a:r>
              <a:rPr lang="en-US" sz="3800" dirty="0">
                <a:latin typeface="Calibri" pitchFamily="34" charset="0"/>
              </a:rPr>
              <a:t>, </a:t>
            </a:r>
            <a:r>
              <a:rPr lang="en-US" sz="3800" dirty="0" err="1">
                <a:latin typeface="Calibri" pitchFamily="34" charset="0"/>
              </a:rPr>
              <a:t>nilai-nilai</a:t>
            </a:r>
            <a:r>
              <a:rPr lang="en-US" sz="3800" dirty="0">
                <a:latin typeface="Calibri" pitchFamily="34" charset="0"/>
              </a:rPr>
              <a:t> </a:t>
            </a:r>
            <a:r>
              <a:rPr lang="en-US" sz="3800" dirty="0" err="1">
                <a:latin typeface="Calibri" pitchFamily="34" charset="0"/>
              </a:rPr>
              <a:t>politik</a:t>
            </a:r>
            <a:r>
              <a:rPr lang="en-US" sz="3800" dirty="0">
                <a:latin typeface="Calibri" pitchFamily="34" charset="0"/>
              </a:rPr>
              <a:t> </a:t>
            </a:r>
            <a:r>
              <a:rPr lang="en-US" sz="3800" dirty="0" err="1">
                <a:latin typeface="Calibri" pitchFamily="34" charset="0"/>
              </a:rPr>
              <a:t>jauh</a:t>
            </a:r>
            <a:r>
              <a:rPr lang="en-US" sz="3800" dirty="0">
                <a:latin typeface="Calibri" pitchFamily="34" charset="0"/>
              </a:rPr>
              <a:t> </a:t>
            </a:r>
            <a:r>
              <a:rPr lang="en-US" sz="3800" dirty="0" err="1">
                <a:latin typeface="Calibri" pitchFamily="34" charset="0"/>
              </a:rPr>
              <a:t>lebih</a:t>
            </a:r>
            <a:r>
              <a:rPr lang="en-US" sz="3800" dirty="0">
                <a:latin typeface="Calibri" pitchFamily="34" charset="0"/>
              </a:rPr>
              <a:t> </a:t>
            </a:r>
            <a:r>
              <a:rPr lang="en-US" sz="3800" dirty="0" err="1">
                <a:latin typeface="Calibri" pitchFamily="34" charset="0"/>
              </a:rPr>
              <a:t>penting</a:t>
            </a:r>
            <a:r>
              <a:rPr lang="en-US" sz="3800" dirty="0">
                <a:latin typeface="Calibri" pitchFamily="34" charset="0"/>
              </a:rPr>
              <a:t> </a:t>
            </a:r>
            <a:r>
              <a:rPr lang="en-US" sz="3800" dirty="0" err="1">
                <a:latin typeface="Calibri" pitchFamily="34" charset="0"/>
              </a:rPr>
              <a:t>dari</a:t>
            </a:r>
            <a:r>
              <a:rPr lang="en-US" sz="3800" dirty="0">
                <a:latin typeface="Calibri" pitchFamily="34" charset="0"/>
              </a:rPr>
              <a:t> </a:t>
            </a:r>
            <a:r>
              <a:rPr lang="en-US" sz="3800" dirty="0" err="1">
                <a:latin typeface="Calibri" pitchFamily="34" charset="0"/>
              </a:rPr>
              <a:t>pada</a:t>
            </a:r>
            <a:r>
              <a:rPr lang="en-US" sz="3800" dirty="0">
                <a:latin typeface="Calibri" pitchFamily="34" charset="0"/>
              </a:rPr>
              <a:t> </a:t>
            </a:r>
            <a:r>
              <a:rPr lang="en-US" sz="3800" dirty="0" err="1">
                <a:latin typeface="Calibri" pitchFamily="34" charset="0"/>
              </a:rPr>
              <a:t>perilaku</a:t>
            </a:r>
            <a:r>
              <a:rPr lang="en-US" sz="3800" dirty="0">
                <a:latin typeface="Calibri" pitchFamily="34" charset="0"/>
              </a:rPr>
              <a:t> </a:t>
            </a:r>
            <a:r>
              <a:rPr lang="en-US" sz="3800" dirty="0" err="1">
                <a:latin typeface="Calibri" pitchFamily="34" charset="0"/>
              </a:rPr>
              <a:t>politik</a:t>
            </a:r>
            <a:r>
              <a:rPr lang="en-US" sz="3800" dirty="0">
                <a:latin typeface="Calibri" pitchFamily="34" charset="0"/>
              </a:rPr>
              <a:t> yang </a:t>
            </a:r>
            <a:r>
              <a:rPr lang="en-US" sz="3800" dirty="0" err="1">
                <a:latin typeface="Calibri" pitchFamily="34" charset="0"/>
              </a:rPr>
              <a:t>lebih</a:t>
            </a:r>
            <a:r>
              <a:rPr lang="en-US" sz="3800" dirty="0">
                <a:latin typeface="Calibri" pitchFamily="34" charset="0"/>
              </a:rPr>
              <a:t> </a:t>
            </a:r>
            <a:r>
              <a:rPr lang="en-US" sz="3800" dirty="0" err="1">
                <a:latin typeface="Calibri" pitchFamily="34" charset="0"/>
              </a:rPr>
              <a:t>mudah</a:t>
            </a:r>
            <a:r>
              <a:rPr lang="en-US" sz="3800" dirty="0">
                <a:latin typeface="Calibri" pitchFamily="34" charset="0"/>
              </a:rPr>
              <a:t> </a:t>
            </a:r>
            <a:r>
              <a:rPr lang="en-US" sz="3800" dirty="0" err="1">
                <a:latin typeface="Calibri" pitchFamily="34" charset="0"/>
              </a:rPr>
              <a:t>berubah</a:t>
            </a:r>
            <a:r>
              <a:rPr lang="en-US" sz="3800" dirty="0">
                <a:latin typeface="Calibri" pitchFamily="34" charset="0"/>
              </a:rPr>
              <a:t>.</a:t>
            </a:r>
            <a:endParaRPr lang="id-ID" sz="3800" dirty="0">
              <a:latin typeface="Calibri" pitchFamily="34" charset="0"/>
            </a:endParaRPr>
          </a:p>
          <a:p>
            <a:pPr lvl="0" algn="just"/>
            <a:r>
              <a:rPr lang="id-ID" sz="3800" dirty="0">
                <a:latin typeface="Calibri" pitchFamily="34" charset="0"/>
              </a:rPr>
              <a:t>M</a:t>
            </a:r>
            <a:r>
              <a:rPr lang="en-US" sz="3800" dirty="0" err="1" smtClean="0">
                <a:latin typeface="Calibri" pitchFamily="34" charset="0"/>
              </a:rPr>
              <a:t>enyediakan</a:t>
            </a:r>
            <a:r>
              <a:rPr lang="en-US" sz="3800" dirty="0" smtClean="0">
                <a:latin typeface="Calibri" pitchFamily="34" charset="0"/>
              </a:rPr>
              <a:t> </a:t>
            </a:r>
            <a:r>
              <a:rPr lang="en-US" sz="3800" i="1" dirty="0">
                <a:latin typeface="Calibri" pitchFamily="34" charset="0"/>
              </a:rPr>
              <a:t>linkage </a:t>
            </a:r>
            <a:r>
              <a:rPr lang="en-US" sz="3800" dirty="0">
                <a:latin typeface="Calibri" pitchFamily="34" charset="0"/>
              </a:rPr>
              <a:t> </a:t>
            </a:r>
            <a:r>
              <a:rPr lang="en-US" sz="3800" dirty="0" err="1">
                <a:latin typeface="Calibri" pitchFamily="34" charset="0"/>
              </a:rPr>
              <a:t>antara</a:t>
            </a:r>
            <a:r>
              <a:rPr lang="en-US" sz="3800" dirty="0">
                <a:latin typeface="Calibri" pitchFamily="34" charset="0"/>
              </a:rPr>
              <a:t> </a:t>
            </a:r>
            <a:r>
              <a:rPr lang="en-US" sz="3800" dirty="0" err="1">
                <a:latin typeface="Calibri" pitchFamily="34" charset="0"/>
              </a:rPr>
              <a:t>individu</a:t>
            </a:r>
            <a:r>
              <a:rPr lang="en-US" sz="3800" dirty="0">
                <a:latin typeface="Calibri" pitchFamily="34" charset="0"/>
              </a:rPr>
              <a:t> (</a:t>
            </a:r>
            <a:r>
              <a:rPr lang="en-US" sz="3800" i="1" dirty="0">
                <a:latin typeface="Calibri" pitchFamily="34" charset="0"/>
              </a:rPr>
              <a:t>micro-politics</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institusi</a:t>
            </a:r>
            <a:r>
              <a:rPr lang="en-US" sz="3800" dirty="0">
                <a:latin typeface="Calibri" pitchFamily="34" charset="0"/>
              </a:rPr>
              <a:t> </a:t>
            </a:r>
            <a:r>
              <a:rPr lang="en-US" sz="3800" dirty="0" err="1">
                <a:latin typeface="Calibri" pitchFamily="34" charset="0"/>
              </a:rPr>
              <a:t>atau</a:t>
            </a:r>
            <a:r>
              <a:rPr lang="en-US" sz="3800" dirty="0">
                <a:latin typeface="Calibri" pitchFamily="34" charset="0"/>
              </a:rPr>
              <a:t> </a:t>
            </a:r>
            <a:r>
              <a:rPr lang="en-US" sz="3800" dirty="0" err="1">
                <a:latin typeface="Calibri" pitchFamily="34" charset="0"/>
              </a:rPr>
              <a:t>negara</a:t>
            </a:r>
            <a:r>
              <a:rPr lang="en-US" sz="3800" dirty="0">
                <a:latin typeface="Calibri" pitchFamily="34" charset="0"/>
              </a:rPr>
              <a:t> (</a:t>
            </a:r>
            <a:r>
              <a:rPr lang="en-US" sz="3800" i="1" dirty="0">
                <a:latin typeface="Calibri" pitchFamily="34" charset="0"/>
              </a:rPr>
              <a:t>macro-politics</a:t>
            </a:r>
            <a:r>
              <a:rPr lang="en-US" sz="3800" dirty="0">
                <a:latin typeface="Calibri" pitchFamily="34" charset="0"/>
              </a:rPr>
              <a:t>); </a:t>
            </a:r>
            <a:r>
              <a:rPr lang="en-US" sz="3800" dirty="0" err="1">
                <a:latin typeface="Calibri" pitchFamily="34" charset="0"/>
              </a:rPr>
              <a:t>subyektifitas</a:t>
            </a:r>
            <a:r>
              <a:rPr lang="en-US" sz="3800" dirty="0">
                <a:latin typeface="Calibri" pitchFamily="34" charset="0"/>
              </a:rPr>
              <a:t> (</a:t>
            </a:r>
            <a:r>
              <a:rPr lang="en-US" sz="3800" dirty="0" err="1">
                <a:latin typeface="Calibri" pitchFamily="34" charset="0"/>
              </a:rPr>
              <a:t>nilai</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sikap</a:t>
            </a:r>
            <a:r>
              <a:rPr lang="en-US" sz="3800" dirty="0">
                <a:latin typeface="Calibri" pitchFamily="34" charset="0"/>
              </a:rPr>
              <a:t>) </a:t>
            </a:r>
            <a:r>
              <a:rPr lang="en-US" sz="3800" dirty="0" err="1">
                <a:latin typeface="Calibri" pitchFamily="34" charset="0"/>
              </a:rPr>
              <a:t>dengan</a:t>
            </a:r>
            <a:r>
              <a:rPr lang="en-US" sz="3800" dirty="0">
                <a:latin typeface="Calibri" pitchFamily="34" charset="0"/>
              </a:rPr>
              <a:t> </a:t>
            </a:r>
            <a:r>
              <a:rPr lang="en-US" sz="3800" dirty="0" err="1">
                <a:latin typeface="Calibri" pitchFamily="34" charset="0"/>
              </a:rPr>
              <a:t>obyektifitas</a:t>
            </a:r>
            <a:r>
              <a:rPr lang="en-US" sz="3800" dirty="0">
                <a:latin typeface="Calibri" pitchFamily="34" charset="0"/>
              </a:rPr>
              <a:t> (</a:t>
            </a:r>
            <a:r>
              <a:rPr lang="en-US" sz="3800" dirty="0" err="1">
                <a:latin typeface="Calibri" pitchFamily="34" charset="0"/>
              </a:rPr>
              <a:t>misal</a:t>
            </a:r>
            <a:r>
              <a:rPr lang="en-US" sz="3800" dirty="0">
                <a:latin typeface="Calibri" pitchFamily="34" charset="0"/>
              </a:rPr>
              <a:t>: </a:t>
            </a:r>
            <a:r>
              <a:rPr lang="en-US" sz="3800" dirty="0" err="1">
                <a:latin typeface="Calibri" pitchFamily="34" charset="0"/>
              </a:rPr>
              <a:t>perilaku</a:t>
            </a:r>
            <a:r>
              <a:rPr lang="en-US" sz="3800" dirty="0">
                <a:latin typeface="Calibri" pitchFamily="34" charset="0"/>
              </a:rPr>
              <a:t> </a:t>
            </a:r>
            <a:r>
              <a:rPr lang="en-US" sz="3800" dirty="0" err="1">
                <a:latin typeface="Calibri" pitchFamily="34" charset="0"/>
              </a:rPr>
              <a:t>memilih</a:t>
            </a:r>
            <a:r>
              <a:rPr lang="en-US" sz="3800" dirty="0">
                <a:latin typeface="Calibri" pitchFamily="34" charset="0"/>
              </a:rPr>
              <a:t>); </a:t>
            </a:r>
            <a:r>
              <a:rPr lang="en-US" sz="3800" dirty="0" err="1">
                <a:latin typeface="Calibri" pitchFamily="34" charset="0"/>
              </a:rPr>
              <a:t>serta</a:t>
            </a:r>
            <a:r>
              <a:rPr lang="en-US" sz="3800" dirty="0">
                <a:latin typeface="Calibri" pitchFamily="34" charset="0"/>
              </a:rPr>
              <a:t> </a:t>
            </a:r>
            <a:r>
              <a:rPr lang="en-US" sz="3800" dirty="0" err="1">
                <a:latin typeface="Calibri" pitchFamily="34" charset="0"/>
              </a:rPr>
              <a:t>sejarah</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tradisi</a:t>
            </a:r>
            <a:r>
              <a:rPr lang="en-US" sz="3800" dirty="0">
                <a:latin typeface="Calibri" pitchFamily="34" charset="0"/>
              </a:rPr>
              <a:t> </a:t>
            </a:r>
            <a:r>
              <a:rPr lang="en-US" sz="3800" dirty="0" err="1">
                <a:latin typeface="Calibri" pitchFamily="34" charset="0"/>
              </a:rPr>
              <a:t>dengan</a:t>
            </a:r>
            <a:r>
              <a:rPr lang="en-US" sz="3800" dirty="0">
                <a:latin typeface="Calibri" pitchFamily="34" charset="0"/>
              </a:rPr>
              <a:t>  </a:t>
            </a:r>
            <a:r>
              <a:rPr lang="en-US" sz="3800" dirty="0" err="1">
                <a:latin typeface="Calibri" pitchFamily="34" charset="0"/>
              </a:rPr>
              <a:t>arus</a:t>
            </a:r>
            <a:r>
              <a:rPr lang="en-US" sz="3800" dirty="0">
                <a:latin typeface="Calibri" pitchFamily="34" charset="0"/>
              </a:rPr>
              <a:t> </a:t>
            </a:r>
            <a:r>
              <a:rPr lang="en-US" sz="3800" dirty="0" err="1">
                <a:latin typeface="Calibri" pitchFamily="34" charset="0"/>
              </a:rPr>
              <a:t>peristiwa</a:t>
            </a:r>
            <a:r>
              <a:rPr lang="en-US" sz="3800" dirty="0">
                <a:latin typeface="Calibri" pitchFamily="34" charset="0"/>
              </a:rPr>
              <a:t> yang </a:t>
            </a:r>
            <a:r>
              <a:rPr lang="en-US" sz="3800" dirty="0" err="1">
                <a:latin typeface="Calibri" pitchFamily="34" charset="0"/>
              </a:rPr>
              <a:t>melingkupinya</a:t>
            </a:r>
            <a:r>
              <a:rPr lang="en-US" sz="3800" dirty="0">
                <a:latin typeface="Calibri" pitchFamily="34" charset="0"/>
              </a:rPr>
              <a:t>. </a:t>
            </a:r>
            <a:endParaRPr lang="id-ID" sz="3800" dirty="0">
              <a:latin typeface="Calibri" pitchFamily="34" charset="0"/>
            </a:endParaRPr>
          </a:p>
          <a:p>
            <a:pPr lvl="0" algn="just"/>
            <a:r>
              <a:rPr lang="id-ID" sz="3800" dirty="0">
                <a:latin typeface="Calibri" pitchFamily="34" charset="0"/>
              </a:rPr>
              <a:t>M</a:t>
            </a:r>
            <a:r>
              <a:rPr lang="en-US" sz="3800" dirty="0" err="1" smtClean="0">
                <a:latin typeface="Calibri" pitchFamily="34" charset="0"/>
              </a:rPr>
              <a:t>engungkapkan</a:t>
            </a:r>
            <a:r>
              <a:rPr lang="en-US" sz="3800" dirty="0" smtClean="0">
                <a:latin typeface="Calibri" pitchFamily="34" charset="0"/>
              </a:rPr>
              <a:t> </a:t>
            </a:r>
            <a:r>
              <a:rPr lang="en-US" sz="3800" dirty="0" err="1">
                <a:latin typeface="Calibri" pitchFamily="34" charset="0"/>
              </a:rPr>
              <a:t>perbedaan</a:t>
            </a:r>
            <a:r>
              <a:rPr lang="en-US" sz="3800" dirty="0">
                <a:latin typeface="Calibri" pitchFamily="34" charset="0"/>
              </a:rPr>
              <a:t> </a:t>
            </a:r>
            <a:r>
              <a:rPr lang="en-US" sz="3800" dirty="0" err="1">
                <a:latin typeface="Calibri" pitchFamily="34" charset="0"/>
              </a:rPr>
              <a:t>sikap</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perilaku</a:t>
            </a:r>
            <a:r>
              <a:rPr lang="en-US" sz="3800" dirty="0">
                <a:latin typeface="Calibri" pitchFamily="34" charset="0"/>
              </a:rPr>
              <a:t> </a:t>
            </a:r>
            <a:r>
              <a:rPr lang="en-US" sz="3800" dirty="0" err="1">
                <a:latin typeface="Calibri" pitchFamily="34" charset="0"/>
              </a:rPr>
              <a:t>dengan</a:t>
            </a:r>
            <a:r>
              <a:rPr lang="en-US" sz="3800" dirty="0">
                <a:latin typeface="Calibri" pitchFamily="34" charset="0"/>
              </a:rPr>
              <a:t> </a:t>
            </a:r>
            <a:r>
              <a:rPr lang="en-US" sz="3800" dirty="0" err="1">
                <a:latin typeface="Calibri" pitchFamily="34" charset="0"/>
              </a:rPr>
              <a:t>menggunakan</a:t>
            </a:r>
            <a:r>
              <a:rPr lang="en-US" sz="3800" dirty="0">
                <a:latin typeface="Calibri" pitchFamily="34" charset="0"/>
              </a:rPr>
              <a:t> </a:t>
            </a:r>
            <a:r>
              <a:rPr lang="en-US" sz="3800" i="1" dirty="0">
                <a:latin typeface="Calibri" pitchFamily="34" charset="0"/>
              </a:rPr>
              <a:t>soft variable</a:t>
            </a:r>
            <a:r>
              <a:rPr lang="en-US" sz="3800" dirty="0">
                <a:latin typeface="Calibri" pitchFamily="34" charset="0"/>
              </a:rPr>
              <a:t> (</a:t>
            </a:r>
            <a:r>
              <a:rPr lang="en-US" sz="3800" dirty="0" err="1">
                <a:latin typeface="Calibri" pitchFamily="34" charset="0"/>
              </a:rPr>
              <a:t>seperti</a:t>
            </a:r>
            <a:r>
              <a:rPr lang="en-US" sz="3800" dirty="0">
                <a:latin typeface="Calibri" pitchFamily="34" charset="0"/>
              </a:rPr>
              <a:t> </a:t>
            </a:r>
            <a:r>
              <a:rPr lang="en-US" sz="3800" dirty="0" err="1">
                <a:latin typeface="Calibri" pitchFamily="34" charset="0"/>
              </a:rPr>
              <a:t>nilai</a:t>
            </a:r>
            <a:r>
              <a:rPr lang="en-US" sz="3800" dirty="0">
                <a:latin typeface="Calibri" pitchFamily="34" charset="0"/>
              </a:rPr>
              <a:t>, </a:t>
            </a:r>
            <a:r>
              <a:rPr lang="en-US" sz="3800" dirty="0" err="1">
                <a:latin typeface="Calibri" pitchFamily="34" charset="0"/>
              </a:rPr>
              <a:t>latar</a:t>
            </a:r>
            <a:r>
              <a:rPr lang="en-US" sz="3800" dirty="0">
                <a:latin typeface="Calibri" pitchFamily="34" charset="0"/>
              </a:rPr>
              <a:t> </a:t>
            </a:r>
            <a:r>
              <a:rPr lang="en-US" sz="3800" dirty="0" err="1">
                <a:latin typeface="Calibri" pitchFamily="34" charset="0"/>
              </a:rPr>
              <a:t>belakang</a:t>
            </a:r>
            <a:r>
              <a:rPr lang="en-US" sz="3800" dirty="0">
                <a:latin typeface="Calibri" pitchFamily="34" charset="0"/>
              </a:rPr>
              <a:t> agama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pendidikan</a:t>
            </a:r>
            <a:r>
              <a:rPr lang="en-US" sz="3800" dirty="0">
                <a:latin typeface="Calibri" pitchFamily="34" charset="0"/>
              </a:rPr>
              <a:t>) </a:t>
            </a:r>
            <a:r>
              <a:rPr lang="en-US" sz="3800" dirty="0" err="1">
                <a:latin typeface="Calibri" pitchFamily="34" charset="0"/>
              </a:rPr>
              <a:t>daripada</a:t>
            </a:r>
            <a:r>
              <a:rPr lang="en-US" sz="3800" dirty="0">
                <a:latin typeface="Calibri" pitchFamily="34" charset="0"/>
              </a:rPr>
              <a:t> </a:t>
            </a:r>
            <a:r>
              <a:rPr lang="en-US" sz="3800" i="1" dirty="0">
                <a:latin typeface="Calibri" pitchFamily="34" charset="0"/>
              </a:rPr>
              <a:t>hard </a:t>
            </a:r>
            <a:r>
              <a:rPr lang="en-US" sz="3800" i="1" dirty="0" err="1">
                <a:latin typeface="Calibri" pitchFamily="34" charset="0"/>
              </a:rPr>
              <a:t>variabel</a:t>
            </a:r>
            <a:r>
              <a:rPr lang="en-US" sz="3800" dirty="0">
                <a:latin typeface="Calibri" pitchFamily="34" charset="0"/>
              </a:rPr>
              <a:t> </a:t>
            </a:r>
            <a:r>
              <a:rPr lang="en-US" sz="3800" dirty="0" err="1">
                <a:latin typeface="Calibri" pitchFamily="34" charset="0"/>
              </a:rPr>
              <a:t>seperti</a:t>
            </a:r>
            <a:r>
              <a:rPr lang="en-US" sz="3800" dirty="0">
                <a:latin typeface="Calibri" pitchFamily="34" charset="0"/>
              </a:rPr>
              <a:t> (</a:t>
            </a:r>
            <a:r>
              <a:rPr lang="en-US" sz="3800" dirty="0" err="1">
                <a:latin typeface="Calibri" pitchFamily="34" charset="0"/>
              </a:rPr>
              <a:t>kelas</a:t>
            </a:r>
            <a:r>
              <a:rPr lang="en-US" sz="3800" dirty="0">
                <a:latin typeface="Calibri" pitchFamily="34" charset="0"/>
              </a:rPr>
              <a:t> </a:t>
            </a:r>
            <a:r>
              <a:rPr lang="en-US" sz="3800" dirty="0" err="1">
                <a:latin typeface="Calibri" pitchFamily="34" charset="0"/>
              </a:rPr>
              <a:t>sosial</a:t>
            </a:r>
            <a:r>
              <a:rPr lang="en-US" sz="3800" dirty="0">
                <a:latin typeface="Calibri" pitchFamily="34" charset="0"/>
              </a:rPr>
              <a:t>, </a:t>
            </a:r>
            <a:r>
              <a:rPr lang="en-US" sz="3800" dirty="0" err="1">
                <a:latin typeface="Calibri" pitchFamily="34" charset="0"/>
              </a:rPr>
              <a:t>tingkat</a:t>
            </a:r>
            <a:r>
              <a:rPr lang="en-US" sz="3800" dirty="0">
                <a:latin typeface="Calibri" pitchFamily="34" charset="0"/>
              </a:rPr>
              <a:t> </a:t>
            </a:r>
            <a:r>
              <a:rPr lang="en-US" sz="3800" dirty="0" err="1">
                <a:latin typeface="Calibri" pitchFamily="34" charset="0"/>
              </a:rPr>
              <a:t>kesejahteraan</a:t>
            </a:r>
            <a:r>
              <a:rPr lang="en-US" sz="3800" dirty="0">
                <a:latin typeface="Calibri" pitchFamily="34" charset="0"/>
              </a:rPr>
              <a:t>) </a:t>
            </a:r>
            <a:r>
              <a:rPr lang="en-US" sz="3800" dirty="0" err="1">
                <a:latin typeface="Calibri" pitchFamily="34" charset="0"/>
              </a:rPr>
              <a:t>atau</a:t>
            </a:r>
            <a:r>
              <a:rPr lang="en-US" sz="3800" dirty="0">
                <a:latin typeface="Calibri" pitchFamily="34" charset="0"/>
              </a:rPr>
              <a:t> </a:t>
            </a:r>
            <a:r>
              <a:rPr lang="en-US" sz="3800" dirty="0" err="1">
                <a:latin typeface="Calibri" pitchFamily="34" charset="0"/>
              </a:rPr>
              <a:t>variabel</a:t>
            </a:r>
            <a:r>
              <a:rPr lang="en-US" sz="3800" dirty="0">
                <a:latin typeface="Calibri" pitchFamily="34" charset="0"/>
              </a:rPr>
              <a:t> </a:t>
            </a:r>
            <a:r>
              <a:rPr lang="en-US" sz="3800" dirty="0" err="1">
                <a:latin typeface="Calibri" pitchFamily="34" charset="0"/>
              </a:rPr>
              <a:t>struktural</a:t>
            </a:r>
            <a:r>
              <a:rPr lang="en-US" sz="3800" dirty="0">
                <a:latin typeface="Calibri" pitchFamily="34" charset="0"/>
              </a:rPr>
              <a:t> (</a:t>
            </a:r>
            <a:r>
              <a:rPr lang="en-US" sz="3800" dirty="0" err="1">
                <a:latin typeface="Calibri" pitchFamily="34" charset="0"/>
              </a:rPr>
              <a:t>kekuasaan</a:t>
            </a:r>
            <a:r>
              <a:rPr lang="en-US" sz="3800" dirty="0">
                <a:latin typeface="Calibri" pitchFamily="34" charset="0"/>
              </a:rPr>
              <a:t> </a:t>
            </a:r>
            <a:r>
              <a:rPr lang="en-US" sz="3800" dirty="0" err="1">
                <a:latin typeface="Calibri" pitchFamily="34" charset="0"/>
              </a:rPr>
              <a:t>pemerintah</a:t>
            </a:r>
            <a:r>
              <a:rPr lang="en-US" sz="3800" dirty="0">
                <a:latin typeface="Calibri" pitchFamily="34" charset="0"/>
              </a:rPr>
              <a:t>, </a:t>
            </a:r>
            <a:r>
              <a:rPr lang="en-US" sz="3800" dirty="0" err="1">
                <a:latin typeface="Calibri" pitchFamily="34" charset="0"/>
              </a:rPr>
              <a:t>tata</a:t>
            </a:r>
            <a:r>
              <a:rPr lang="en-US" sz="3800" dirty="0">
                <a:latin typeface="Calibri" pitchFamily="34" charset="0"/>
              </a:rPr>
              <a:t> </a:t>
            </a:r>
            <a:r>
              <a:rPr lang="en-US" sz="3800" dirty="0" err="1">
                <a:latin typeface="Calibri" pitchFamily="34" charset="0"/>
              </a:rPr>
              <a:t>aturan</a:t>
            </a:r>
            <a:r>
              <a:rPr lang="en-US" sz="3800" dirty="0">
                <a:latin typeface="Calibri" pitchFamily="34" charset="0"/>
              </a:rPr>
              <a:t> </a:t>
            </a:r>
            <a:r>
              <a:rPr lang="en-US" sz="3800" dirty="0" err="1">
                <a:latin typeface="Calibri" pitchFamily="34" charset="0"/>
              </a:rPr>
              <a:t>pemilu</a:t>
            </a:r>
            <a:r>
              <a:rPr lang="en-US" sz="3800" dirty="0">
                <a:latin typeface="Calibri" pitchFamily="34" charset="0"/>
              </a:rPr>
              <a:t>) </a:t>
            </a:r>
            <a:r>
              <a:rPr lang="en-US" sz="3800" dirty="0" err="1">
                <a:latin typeface="Calibri" pitchFamily="34" charset="0"/>
              </a:rPr>
              <a:t>memberikan</a:t>
            </a:r>
            <a:r>
              <a:rPr lang="en-US" sz="3800" dirty="0">
                <a:latin typeface="Calibri" pitchFamily="34" charset="0"/>
              </a:rPr>
              <a:t> </a:t>
            </a:r>
            <a:r>
              <a:rPr lang="en-US" sz="3800" dirty="0" err="1">
                <a:latin typeface="Calibri" pitchFamily="34" charset="0"/>
              </a:rPr>
              <a:t>penjelasan</a:t>
            </a:r>
            <a:r>
              <a:rPr lang="en-US" sz="3800" dirty="0">
                <a:latin typeface="Calibri" pitchFamily="34" charset="0"/>
              </a:rPr>
              <a:t> yang </a:t>
            </a:r>
            <a:r>
              <a:rPr lang="en-US" sz="3800" dirty="0" err="1">
                <a:latin typeface="Calibri" pitchFamily="34" charset="0"/>
              </a:rPr>
              <a:t>lebih</a:t>
            </a:r>
            <a:r>
              <a:rPr lang="en-US" sz="3800" dirty="0">
                <a:latin typeface="Calibri" pitchFamily="34" charset="0"/>
              </a:rPr>
              <a:t> </a:t>
            </a:r>
            <a:r>
              <a:rPr lang="en-US" sz="3800" dirty="0" err="1">
                <a:latin typeface="Calibri" pitchFamily="34" charset="0"/>
              </a:rPr>
              <a:t>memadai</a:t>
            </a:r>
            <a:r>
              <a:rPr lang="en-US" sz="3800" dirty="0">
                <a:latin typeface="Calibri" pitchFamily="34" charset="0"/>
              </a:rPr>
              <a:t>. </a:t>
            </a:r>
            <a:endParaRPr lang="id-ID" sz="3800" dirty="0">
              <a:latin typeface="Calibri" pitchFamily="34" charset="0"/>
            </a:endParaRPr>
          </a:p>
          <a:p>
            <a:pPr lvl="0" algn="just"/>
            <a:r>
              <a:rPr lang="en-US" sz="3800" dirty="0" err="1">
                <a:latin typeface="Calibri" pitchFamily="34" charset="0"/>
              </a:rPr>
              <a:t>Budaya</a:t>
            </a:r>
            <a:r>
              <a:rPr lang="en-US" sz="3800" dirty="0">
                <a:latin typeface="Calibri" pitchFamily="34" charset="0"/>
              </a:rPr>
              <a:t> </a:t>
            </a:r>
            <a:r>
              <a:rPr lang="en-US" sz="3800" dirty="0" err="1">
                <a:latin typeface="Calibri" pitchFamily="34" charset="0"/>
              </a:rPr>
              <a:t>politik</a:t>
            </a:r>
            <a:r>
              <a:rPr lang="en-US" sz="3800" dirty="0">
                <a:latin typeface="Calibri" pitchFamily="34" charset="0"/>
              </a:rPr>
              <a:t> </a:t>
            </a:r>
            <a:r>
              <a:rPr lang="en-US" sz="3800" dirty="0" err="1">
                <a:latin typeface="Calibri" pitchFamily="34" charset="0"/>
              </a:rPr>
              <a:t>tentu</a:t>
            </a:r>
            <a:r>
              <a:rPr lang="en-US" sz="3800" dirty="0">
                <a:latin typeface="Calibri" pitchFamily="34" charset="0"/>
              </a:rPr>
              <a:t> </a:t>
            </a:r>
            <a:r>
              <a:rPr lang="en-US" sz="3800" dirty="0" err="1">
                <a:latin typeface="Calibri" pitchFamily="34" charset="0"/>
              </a:rPr>
              <a:t>tidak</a:t>
            </a:r>
            <a:r>
              <a:rPr lang="en-US" sz="3800" dirty="0">
                <a:latin typeface="Calibri" pitchFamily="34" charset="0"/>
              </a:rPr>
              <a:t> </a:t>
            </a:r>
            <a:r>
              <a:rPr lang="en-US" sz="3800" dirty="0" err="1">
                <a:latin typeface="Calibri" pitchFamily="34" charset="0"/>
              </a:rPr>
              <a:t>dapat</a:t>
            </a:r>
            <a:r>
              <a:rPr lang="en-US" sz="3800" dirty="0">
                <a:latin typeface="Calibri" pitchFamily="34" charset="0"/>
              </a:rPr>
              <a:t> </a:t>
            </a:r>
            <a:r>
              <a:rPr lang="en-US" sz="3800" dirty="0" err="1">
                <a:latin typeface="Calibri" pitchFamily="34" charset="0"/>
              </a:rPr>
              <a:t>menjelaskan</a:t>
            </a:r>
            <a:r>
              <a:rPr lang="en-US" sz="3800" dirty="0">
                <a:latin typeface="Calibri" pitchFamily="34" charset="0"/>
              </a:rPr>
              <a:t> </a:t>
            </a:r>
            <a:r>
              <a:rPr lang="en-US" sz="3800" dirty="0" err="1">
                <a:latin typeface="Calibri" pitchFamily="34" charset="0"/>
              </a:rPr>
              <a:t>secara</a:t>
            </a:r>
            <a:r>
              <a:rPr lang="en-US" sz="3800" dirty="0">
                <a:latin typeface="Calibri" pitchFamily="34" charset="0"/>
              </a:rPr>
              <a:t> </a:t>
            </a:r>
            <a:r>
              <a:rPr lang="en-US" sz="3800" dirty="0" err="1">
                <a:latin typeface="Calibri" pitchFamily="34" charset="0"/>
              </a:rPr>
              <a:t>seluruhnya</a:t>
            </a:r>
            <a:r>
              <a:rPr lang="en-US" sz="3800" dirty="0">
                <a:latin typeface="Calibri" pitchFamily="34" charset="0"/>
              </a:rPr>
              <a:t>, </a:t>
            </a:r>
            <a:r>
              <a:rPr lang="en-US" sz="3800" dirty="0" err="1">
                <a:latin typeface="Calibri" pitchFamily="34" charset="0"/>
              </a:rPr>
              <a:t>namun</a:t>
            </a:r>
            <a:r>
              <a:rPr lang="en-US" sz="3800" dirty="0">
                <a:latin typeface="Calibri" pitchFamily="34" charset="0"/>
              </a:rPr>
              <a:t> </a:t>
            </a:r>
            <a:r>
              <a:rPr lang="en-US" sz="3800" dirty="0" err="1">
                <a:latin typeface="Calibri" pitchFamily="34" charset="0"/>
              </a:rPr>
              <a:t>membantu</a:t>
            </a:r>
            <a:r>
              <a:rPr lang="en-US" sz="3800" dirty="0">
                <a:latin typeface="Calibri" pitchFamily="34" charset="0"/>
              </a:rPr>
              <a:t> </a:t>
            </a:r>
            <a:r>
              <a:rPr lang="en-US" sz="3800" dirty="0" err="1">
                <a:latin typeface="Calibri" pitchFamily="34" charset="0"/>
              </a:rPr>
              <a:t>menjelaskan</a:t>
            </a:r>
            <a:r>
              <a:rPr lang="en-US" sz="3800" dirty="0">
                <a:latin typeface="Calibri" pitchFamily="34" charset="0"/>
              </a:rPr>
              <a:t> </a:t>
            </a:r>
            <a:r>
              <a:rPr lang="en-US" sz="3800" dirty="0" err="1">
                <a:latin typeface="Calibri" pitchFamily="34" charset="0"/>
              </a:rPr>
              <a:t>fenomena</a:t>
            </a:r>
            <a:r>
              <a:rPr lang="en-US" sz="3800" dirty="0">
                <a:latin typeface="Calibri" pitchFamily="34" charset="0"/>
              </a:rPr>
              <a:t> </a:t>
            </a:r>
            <a:r>
              <a:rPr lang="en-US" sz="3800" dirty="0" err="1">
                <a:latin typeface="Calibri" pitchFamily="34" charset="0"/>
              </a:rPr>
              <a:t>dengan</a:t>
            </a:r>
            <a:r>
              <a:rPr lang="en-US" sz="3800" dirty="0">
                <a:latin typeface="Calibri" pitchFamily="34" charset="0"/>
              </a:rPr>
              <a:t> </a:t>
            </a:r>
            <a:r>
              <a:rPr lang="en-US" sz="3800" dirty="0" err="1">
                <a:latin typeface="Calibri" pitchFamily="34" charset="0"/>
              </a:rPr>
              <a:t>melibatkan</a:t>
            </a:r>
            <a:r>
              <a:rPr lang="en-US" sz="3800" dirty="0">
                <a:latin typeface="Calibri" pitchFamily="34" charset="0"/>
              </a:rPr>
              <a:t> </a:t>
            </a:r>
            <a:r>
              <a:rPr lang="en-US" sz="3800" dirty="0" err="1">
                <a:latin typeface="Calibri" pitchFamily="34" charset="0"/>
              </a:rPr>
              <a:t>rentang</a:t>
            </a:r>
            <a:r>
              <a:rPr lang="en-US" sz="3800" dirty="0">
                <a:latin typeface="Calibri" pitchFamily="34" charset="0"/>
              </a:rPr>
              <a:t> </a:t>
            </a:r>
            <a:r>
              <a:rPr lang="en-US" sz="3800" dirty="0" err="1">
                <a:latin typeface="Calibri" pitchFamily="34" charset="0"/>
              </a:rPr>
              <a:t>aspek</a:t>
            </a:r>
            <a:r>
              <a:rPr lang="en-US" sz="3800" dirty="0">
                <a:latin typeface="Calibri" pitchFamily="34" charset="0"/>
              </a:rPr>
              <a:t> yang </a:t>
            </a:r>
            <a:r>
              <a:rPr lang="en-US" sz="3800" dirty="0" err="1">
                <a:latin typeface="Calibri" pitchFamily="34" charset="0"/>
              </a:rPr>
              <a:t>luas</a:t>
            </a:r>
            <a:r>
              <a:rPr lang="en-US" sz="3800" dirty="0">
                <a:latin typeface="Calibri" pitchFamily="34" charset="0"/>
              </a:rPr>
              <a:t> </a:t>
            </a:r>
            <a:r>
              <a:rPr lang="en-US" sz="3800" dirty="0" err="1">
                <a:latin typeface="Calibri" pitchFamily="34" charset="0"/>
              </a:rPr>
              <a:t>dari</a:t>
            </a:r>
            <a:r>
              <a:rPr lang="en-US" sz="3800" dirty="0">
                <a:latin typeface="Calibri" pitchFamily="34" charset="0"/>
              </a:rPr>
              <a:t> </a:t>
            </a:r>
            <a:r>
              <a:rPr lang="en-US" sz="3800" dirty="0" err="1">
                <a:latin typeface="Calibri" pitchFamily="34" charset="0"/>
              </a:rPr>
              <a:t>perkembangan</a:t>
            </a:r>
            <a:r>
              <a:rPr lang="en-US" sz="3800" dirty="0">
                <a:latin typeface="Calibri" pitchFamily="34" charset="0"/>
              </a:rPr>
              <a:t> </a:t>
            </a:r>
            <a:r>
              <a:rPr lang="en-US" sz="3800" dirty="0" err="1">
                <a:latin typeface="Calibri" pitchFamily="34" charset="0"/>
              </a:rPr>
              <a:t>ekonomi</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stabilitas</a:t>
            </a:r>
            <a:r>
              <a:rPr lang="en-US" sz="3800" dirty="0">
                <a:latin typeface="Calibri" pitchFamily="34" charset="0"/>
              </a:rPr>
              <a:t> </a:t>
            </a:r>
            <a:r>
              <a:rPr lang="en-US" sz="3800" dirty="0" err="1">
                <a:latin typeface="Calibri" pitchFamily="34" charset="0"/>
              </a:rPr>
              <a:t>politik</a:t>
            </a:r>
            <a:r>
              <a:rPr lang="en-US" sz="3800" dirty="0">
                <a:latin typeface="Calibri" pitchFamily="34" charset="0"/>
              </a:rPr>
              <a:t>, </a:t>
            </a:r>
            <a:r>
              <a:rPr lang="en-US" sz="3800" dirty="0" err="1">
                <a:latin typeface="Calibri" pitchFamily="34" charset="0"/>
              </a:rPr>
              <a:t>perkembangan</a:t>
            </a:r>
            <a:r>
              <a:rPr lang="en-US" sz="3800" dirty="0">
                <a:latin typeface="Calibri" pitchFamily="34" charset="0"/>
              </a:rPr>
              <a:t> </a:t>
            </a:r>
            <a:r>
              <a:rPr lang="en-US" sz="3800" dirty="0" err="1">
                <a:latin typeface="Calibri" pitchFamily="34" charset="0"/>
              </a:rPr>
              <a:t>demokrasi</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perilaku</a:t>
            </a:r>
            <a:r>
              <a:rPr lang="en-US" sz="3800" dirty="0">
                <a:latin typeface="Calibri" pitchFamily="34" charset="0"/>
              </a:rPr>
              <a:t> </a:t>
            </a:r>
            <a:r>
              <a:rPr lang="en-US" sz="3800" dirty="0" err="1">
                <a:latin typeface="Calibri" pitchFamily="34" charset="0"/>
              </a:rPr>
              <a:t>politik</a:t>
            </a:r>
            <a:r>
              <a:rPr lang="en-US" sz="3800" dirty="0">
                <a:latin typeface="Calibri" pitchFamily="34" charset="0"/>
              </a:rPr>
              <a:t>.</a:t>
            </a:r>
            <a:endParaRPr lang="id-ID" sz="3800" dirty="0">
              <a:latin typeface="Calibri" pitchFamily="34" charset="0"/>
            </a:endParaRPr>
          </a:p>
          <a:p>
            <a:pPr lvl="0" algn="just"/>
            <a:r>
              <a:rPr lang="en-US" sz="3800" dirty="0" err="1">
                <a:latin typeface="Calibri" pitchFamily="34" charset="0"/>
              </a:rPr>
              <a:t>Kajian</a:t>
            </a:r>
            <a:r>
              <a:rPr lang="en-US" sz="3800" dirty="0">
                <a:latin typeface="Calibri" pitchFamily="34" charset="0"/>
              </a:rPr>
              <a:t> </a:t>
            </a:r>
            <a:r>
              <a:rPr lang="en-US" sz="3800" dirty="0" err="1">
                <a:latin typeface="Calibri" pitchFamily="34" charset="0"/>
              </a:rPr>
              <a:t>budaya</a:t>
            </a:r>
            <a:r>
              <a:rPr lang="en-US" sz="3800" dirty="0">
                <a:latin typeface="Calibri" pitchFamily="34" charset="0"/>
              </a:rPr>
              <a:t> </a:t>
            </a:r>
            <a:r>
              <a:rPr lang="en-US" sz="3800" dirty="0" err="1">
                <a:latin typeface="Calibri" pitchFamily="34" charset="0"/>
              </a:rPr>
              <a:t>politik</a:t>
            </a:r>
            <a:r>
              <a:rPr lang="en-US" sz="3800" dirty="0">
                <a:latin typeface="Calibri" pitchFamily="34" charset="0"/>
              </a:rPr>
              <a:t> </a:t>
            </a:r>
            <a:r>
              <a:rPr lang="en-US" sz="3800" dirty="0" err="1">
                <a:latin typeface="Calibri" pitchFamily="34" charset="0"/>
              </a:rPr>
              <a:t>acapkali</a:t>
            </a:r>
            <a:r>
              <a:rPr lang="en-US" sz="3800" dirty="0">
                <a:latin typeface="Calibri" pitchFamily="34" charset="0"/>
              </a:rPr>
              <a:t> </a:t>
            </a:r>
            <a:r>
              <a:rPr lang="en-US" sz="3800" dirty="0" err="1">
                <a:latin typeface="Calibri" pitchFamily="34" charset="0"/>
              </a:rPr>
              <a:t>berkecenderungan</a:t>
            </a:r>
            <a:r>
              <a:rPr lang="en-US" sz="3800" dirty="0">
                <a:latin typeface="Calibri" pitchFamily="34" charset="0"/>
              </a:rPr>
              <a:t> </a:t>
            </a:r>
            <a:r>
              <a:rPr lang="en-US" sz="3800" dirty="0" err="1">
                <a:latin typeface="Calibri" pitchFamily="34" charset="0"/>
              </a:rPr>
              <a:t>didasarkan</a:t>
            </a:r>
            <a:r>
              <a:rPr lang="en-US" sz="3800" dirty="0">
                <a:latin typeface="Calibri" pitchFamily="34" charset="0"/>
              </a:rPr>
              <a:t> </a:t>
            </a:r>
            <a:r>
              <a:rPr lang="en-US" sz="3800" dirty="0" err="1">
                <a:latin typeface="Calibri" pitchFamily="34" charset="0"/>
              </a:rPr>
              <a:t>pada</a:t>
            </a:r>
            <a:r>
              <a:rPr lang="en-US" sz="3800" dirty="0">
                <a:latin typeface="Calibri" pitchFamily="34" charset="0"/>
              </a:rPr>
              <a:t> data </a:t>
            </a:r>
            <a:r>
              <a:rPr lang="en-US" sz="3800" dirty="0" err="1">
                <a:latin typeface="Calibri" pitchFamily="34" charset="0"/>
              </a:rPr>
              <a:t>kuantitatif</a:t>
            </a:r>
            <a:r>
              <a:rPr lang="en-US" sz="3800" dirty="0">
                <a:latin typeface="Calibri" pitchFamily="34" charset="0"/>
              </a:rPr>
              <a:t> yang </a:t>
            </a:r>
            <a:r>
              <a:rPr lang="en-US" sz="3800" dirty="0" err="1">
                <a:latin typeface="Calibri" pitchFamily="34" charset="0"/>
              </a:rPr>
              <a:t>tergambar</a:t>
            </a:r>
            <a:r>
              <a:rPr lang="en-US" sz="3800" dirty="0">
                <a:latin typeface="Calibri" pitchFamily="34" charset="0"/>
              </a:rPr>
              <a:t> </a:t>
            </a:r>
            <a:r>
              <a:rPr lang="en-US" sz="3800" dirty="0" err="1">
                <a:latin typeface="Calibri" pitchFamily="34" charset="0"/>
              </a:rPr>
              <a:t>dari</a:t>
            </a:r>
            <a:r>
              <a:rPr lang="en-US" sz="3800" dirty="0">
                <a:latin typeface="Calibri" pitchFamily="34" charset="0"/>
              </a:rPr>
              <a:t> </a:t>
            </a:r>
            <a:r>
              <a:rPr lang="en-US" sz="3800" dirty="0" err="1">
                <a:latin typeface="Calibri" pitchFamily="34" charset="0"/>
              </a:rPr>
              <a:t>serangkaian</a:t>
            </a:r>
            <a:r>
              <a:rPr lang="en-US" sz="3800" dirty="0">
                <a:latin typeface="Calibri" pitchFamily="34" charset="0"/>
              </a:rPr>
              <a:t> </a:t>
            </a:r>
            <a:r>
              <a:rPr lang="en-US" sz="3800" dirty="0" err="1">
                <a:latin typeface="Calibri" pitchFamily="34" charset="0"/>
              </a:rPr>
              <a:t>survei</a:t>
            </a:r>
            <a:r>
              <a:rPr lang="en-US" sz="3800" dirty="0">
                <a:latin typeface="Calibri" pitchFamily="34" charset="0"/>
              </a:rPr>
              <a:t>. </a:t>
            </a:r>
            <a:endParaRPr lang="id-ID" sz="3800" dirty="0">
              <a:latin typeface="Calibri" pitchFamily="34" charset="0"/>
            </a:endParaRPr>
          </a:p>
          <a:p>
            <a:endParaRPr lang="id-ID" dirty="0"/>
          </a:p>
        </p:txBody>
      </p:sp>
    </p:spTree>
    <p:extLst>
      <p:ext uri="{BB962C8B-B14F-4D97-AF65-F5344CB8AC3E}">
        <p14:creationId xmlns:p14="http://schemas.microsoft.com/office/powerpoint/2010/main" val="21689152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Pendekatan</a:t>
            </a:r>
            <a:r>
              <a:rPr lang="en-US" b="1" dirty="0"/>
              <a:t> </a:t>
            </a:r>
            <a:r>
              <a:rPr lang="en-US" b="1" dirty="0" err="1"/>
              <a:t>Budaya</a:t>
            </a:r>
            <a:r>
              <a:rPr lang="en-US" b="1" dirty="0"/>
              <a:t> </a:t>
            </a:r>
            <a:r>
              <a:rPr lang="en-US" b="1" dirty="0" err="1"/>
              <a:t>Politik</a:t>
            </a:r>
            <a:r>
              <a:rPr lang="en-US" b="1" dirty="0"/>
              <a:t>: </a:t>
            </a:r>
            <a:r>
              <a:rPr lang="id-ID" b="1" dirty="0"/>
              <a:t/>
            </a:r>
            <a:br>
              <a:rPr lang="id-ID" b="1" dirty="0"/>
            </a:br>
            <a:r>
              <a:rPr lang="en-US" b="1" dirty="0" err="1"/>
              <a:t>Sebuah</a:t>
            </a:r>
            <a:r>
              <a:rPr lang="en-US" b="1" dirty="0"/>
              <a:t> </a:t>
            </a:r>
            <a:r>
              <a:rPr lang="en-US" b="1" dirty="0" err="1"/>
              <a:t>Timbangan</a:t>
            </a:r>
            <a:r>
              <a:rPr lang="id-ID" b="1" dirty="0"/>
              <a:t>: </a:t>
            </a:r>
            <a:r>
              <a:rPr lang="id-ID" b="1" dirty="0" smtClean="0"/>
              <a:t>Limitasi</a:t>
            </a:r>
            <a:endParaRPr lang="id-ID" dirty="0"/>
          </a:p>
        </p:txBody>
      </p:sp>
      <p:sp>
        <p:nvSpPr>
          <p:cNvPr id="3" name="Content Placeholder 2"/>
          <p:cNvSpPr>
            <a:spLocks noGrp="1"/>
          </p:cNvSpPr>
          <p:nvPr>
            <p:ph sz="quarter" idx="1"/>
          </p:nvPr>
        </p:nvSpPr>
        <p:spPr>
          <a:xfrm>
            <a:off x="251520" y="1600200"/>
            <a:ext cx="8784976" cy="5141168"/>
          </a:xfrm>
        </p:spPr>
        <p:txBody>
          <a:bodyPr>
            <a:normAutofit fontScale="25000" lnSpcReduction="20000"/>
          </a:bodyPr>
          <a:lstStyle/>
          <a:p>
            <a:pPr lvl="0" algn="just"/>
            <a:r>
              <a:rPr lang="en-US" sz="7200" dirty="0" err="1" smtClean="0">
                <a:latin typeface="Calibri" pitchFamily="34" charset="0"/>
              </a:rPr>
              <a:t>Budaya</a:t>
            </a:r>
            <a:r>
              <a:rPr lang="en-US" sz="7200" dirty="0" smtClean="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kerap</a:t>
            </a:r>
            <a:r>
              <a:rPr lang="en-US" sz="7200" dirty="0">
                <a:latin typeface="Calibri" pitchFamily="34" charset="0"/>
              </a:rPr>
              <a:t> </a:t>
            </a:r>
            <a:r>
              <a:rPr lang="en-US" sz="7200" dirty="0" smtClean="0">
                <a:latin typeface="Calibri" pitchFamily="34" charset="0"/>
              </a:rPr>
              <a:t>di</a:t>
            </a:r>
            <a:r>
              <a:rPr lang="id-ID" sz="7200" dirty="0" smtClean="0">
                <a:latin typeface="Calibri" pitchFamily="34" charset="0"/>
              </a:rPr>
              <a:t>nilai</a:t>
            </a:r>
            <a:r>
              <a:rPr lang="en-US" sz="7200" dirty="0" smtClean="0">
                <a:latin typeface="Calibri" pitchFamily="34" charset="0"/>
              </a:rPr>
              <a:t> </a:t>
            </a:r>
            <a:r>
              <a:rPr lang="en-US" sz="7200" dirty="0" err="1">
                <a:latin typeface="Calibri" pitchFamily="34" charset="0"/>
              </a:rPr>
              <a:t>sebagai</a:t>
            </a:r>
            <a:r>
              <a:rPr lang="en-US" sz="7200" dirty="0">
                <a:latin typeface="Calibri" pitchFamily="34" charset="0"/>
              </a:rPr>
              <a:t> </a:t>
            </a:r>
            <a:r>
              <a:rPr lang="en-US" sz="7200" dirty="0" err="1">
                <a:latin typeface="Calibri" pitchFamily="34" charset="0"/>
              </a:rPr>
              <a:t>konsep</a:t>
            </a:r>
            <a:r>
              <a:rPr lang="en-US" sz="7200" dirty="0">
                <a:latin typeface="Calibri" pitchFamily="34" charset="0"/>
              </a:rPr>
              <a:t> </a:t>
            </a:r>
            <a:r>
              <a:rPr lang="en-US" sz="7200" dirty="0" err="1">
                <a:latin typeface="Calibri" pitchFamily="34" charset="0"/>
              </a:rPr>
              <a:t>sampah</a:t>
            </a:r>
            <a:r>
              <a:rPr lang="en-US" sz="7200" dirty="0">
                <a:latin typeface="Calibri" pitchFamily="34" charset="0"/>
              </a:rPr>
              <a:t> (</a:t>
            </a:r>
            <a:r>
              <a:rPr lang="en-US" sz="7200" i="1" dirty="0">
                <a:latin typeface="Calibri" pitchFamily="34" charset="0"/>
              </a:rPr>
              <a:t>dustbin, residual</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kabur</a:t>
            </a:r>
            <a:r>
              <a:rPr lang="en-US" sz="7200" dirty="0">
                <a:latin typeface="Calibri" pitchFamily="34" charset="0"/>
              </a:rPr>
              <a:t> (</a:t>
            </a:r>
            <a:r>
              <a:rPr lang="en-US" sz="7200" i="1" dirty="0">
                <a:latin typeface="Calibri" pitchFamily="34" charset="0"/>
              </a:rPr>
              <a:t>fuzzy</a:t>
            </a:r>
            <a:r>
              <a:rPr lang="en-US" sz="7200" dirty="0">
                <a:latin typeface="Calibri" pitchFamily="34" charset="0"/>
              </a:rPr>
              <a:t>) yang </a:t>
            </a:r>
            <a:r>
              <a:rPr lang="en-US" sz="7200" dirty="0" err="1">
                <a:latin typeface="Calibri" pitchFamily="34" charset="0"/>
              </a:rPr>
              <a:t>biasanya</a:t>
            </a:r>
            <a:r>
              <a:rPr lang="en-US" sz="7200" dirty="0">
                <a:latin typeface="Calibri" pitchFamily="34" charset="0"/>
              </a:rPr>
              <a:t> </a:t>
            </a:r>
            <a:r>
              <a:rPr lang="en-US" sz="7200" dirty="0" err="1">
                <a:latin typeface="Calibri" pitchFamily="34" charset="0"/>
              </a:rPr>
              <a:t>digunakan</a:t>
            </a:r>
            <a:r>
              <a:rPr lang="en-US" sz="7200" dirty="0">
                <a:latin typeface="Calibri" pitchFamily="34" charset="0"/>
              </a:rPr>
              <a:t> </a:t>
            </a:r>
            <a:r>
              <a:rPr lang="en-US" sz="7200" dirty="0" err="1">
                <a:latin typeface="Calibri" pitchFamily="34" charset="0"/>
              </a:rPr>
              <a:t>setelah</a:t>
            </a:r>
            <a:r>
              <a:rPr lang="en-US" sz="7200" dirty="0">
                <a:latin typeface="Calibri" pitchFamily="34" charset="0"/>
              </a:rPr>
              <a:t> </a:t>
            </a:r>
            <a:r>
              <a:rPr lang="en-US" sz="7200" dirty="0" err="1">
                <a:latin typeface="Calibri" pitchFamily="34" charset="0"/>
              </a:rPr>
              <a:t>penjelasan</a:t>
            </a:r>
            <a:r>
              <a:rPr lang="en-US" sz="7200" dirty="0">
                <a:latin typeface="Calibri" pitchFamily="34" charset="0"/>
              </a:rPr>
              <a:t> </a:t>
            </a:r>
            <a:r>
              <a:rPr lang="en-US" sz="7200" dirty="0" err="1">
                <a:latin typeface="Calibri" pitchFamily="34" charset="0"/>
              </a:rPr>
              <a:t>dengan</a:t>
            </a:r>
            <a:r>
              <a:rPr lang="en-US" sz="7200" dirty="0">
                <a:latin typeface="Calibri" pitchFamily="34" charset="0"/>
              </a:rPr>
              <a:t> </a:t>
            </a:r>
            <a:r>
              <a:rPr lang="en-US" sz="7200" dirty="0" err="1">
                <a:latin typeface="Calibri" pitchFamily="34" charset="0"/>
              </a:rPr>
              <a:t>variabel</a:t>
            </a:r>
            <a:r>
              <a:rPr lang="en-US" sz="7200" dirty="0">
                <a:latin typeface="Calibri" pitchFamily="34" charset="0"/>
              </a:rPr>
              <a:t> lain (</a:t>
            </a:r>
            <a:r>
              <a:rPr lang="en-US" sz="7200" dirty="0" err="1">
                <a:latin typeface="Calibri" pitchFamily="34" charset="0"/>
              </a:rPr>
              <a:t>seperti</a:t>
            </a:r>
            <a:r>
              <a:rPr lang="en-US" sz="7200" dirty="0">
                <a:latin typeface="Calibri" pitchFamily="34" charset="0"/>
              </a:rPr>
              <a:t>  </a:t>
            </a:r>
            <a:r>
              <a:rPr lang="en-US" sz="7200" dirty="0" err="1">
                <a:latin typeface="Calibri" pitchFamily="34" charset="0"/>
              </a:rPr>
              <a:t>variabel</a:t>
            </a:r>
            <a:r>
              <a:rPr lang="en-US" sz="7200" dirty="0">
                <a:latin typeface="Calibri" pitchFamily="34" charset="0"/>
              </a:rPr>
              <a:t> </a:t>
            </a:r>
            <a:r>
              <a:rPr lang="en-US" sz="7200" dirty="0" err="1">
                <a:latin typeface="Calibri" pitchFamily="34" charset="0"/>
              </a:rPr>
              <a:t>ekonomi</a:t>
            </a:r>
            <a:r>
              <a:rPr lang="en-US" sz="7200" dirty="0">
                <a:latin typeface="Calibri" pitchFamily="34" charset="0"/>
              </a:rPr>
              <a:t>, </a:t>
            </a:r>
            <a:r>
              <a:rPr lang="en-US" sz="7200" dirty="0" err="1">
                <a:latin typeface="Calibri" pitchFamily="34" charset="0"/>
              </a:rPr>
              <a:t>kelas</a:t>
            </a:r>
            <a:r>
              <a:rPr lang="en-US" sz="7200" dirty="0">
                <a:latin typeface="Calibri" pitchFamily="34" charset="0"/>
              </a:rPr>
              <a:t> </a:t>
            </a:r>
            <a:r>
              <a:rPr lang="en-US" sz="7200" dirty="0" err="1">
                <a:latin typeface="Calibri" pitchFamily="34" charset="0"/>
              </a:rPr>
              <a:t>sosial</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lainnya</a:t>
            </a:r>
            <a:r>
              <a:rPr lang="en-US" sz="7200" dirty="0">
                <a:latin typeface="Calibri" pitchFamily="34" charset="0"/>
              </a:rPr>
              <a:t>) </a:t>
            </a:r>
            <a:r>
              <a:rPr lang="en-US" sz="7200" dirty="0" err="1">
                <a:latin typeface="Calibri" pitchFamily="34" charset="0"/>
              </a:rPr>
              <a:t>gagal</a:t>
            </a:r>
            <a:r>
              <a:rPr lang="en-US" sz="7200" dirty="0">
                <a:latin typeface="Calibri" pitchFamily="34" charset="0"/>
              </a:rPr>
              <a:t> </a:t>
            </a:r>
            <a:r>
              <a:rPr lang="en-US" sz="7200" dirty="0" err="1">
                <a:latin typeface="Calibri" pitchFamily="34" charset="0"/>
              </a:rPr>
              <a:t>menjelaskan</a:t>
            </a:r>
            <a:r>
              <a:rPr lang="en-US" sz="7200" dirty="0">
                <a:latin typeface="Calibri" pitchFamily="34" charset="0"/>
              </a:rPr>
              <a:t> </a:t>
            </a:r>
            <a:r>
              <a:rPr lang="en-US" sz="7200" dirty="0" err="1">
                <a:latin typeface="Calibri" pitchFamily="34" charset="0"/>
              </a:rPr>
              <a:t>gejala</a:t>
            </a:r>
            <a:r>
              <a:rPr lang="en-US" sz="7200" dirty="0">
                <a:latin typeface="Calibri" pitchFamily="34" charset="0"/>
              </a:rPr>
              <a:t> yang </a:t>
            </a:r>
            <a:r>
              <a:rPr lang="en-US" sz="7200" dirty="0" err="1">
                <a:latin typeface="Calibri" pitchFamily="34" charset="0"/>
              </a:rPr>
              <a:t>diamati</a:t>
            </a:r>
            <a:r>
              <a:rPr lang="en-US" sz="7200" dirty="0">
                <a:latin typeface="Calibri" pitchFamily="34" charset="0"/>
              </a:rPr>
              <a:t>. </a:t>
            </a:r>
            <a:r>
              <a:rPr lang="en-US" sz="7200" dirty="0" err="1">
                <a:latin typeface="Calibri" pitchFamily="34" charset="0"/>
              </a:rPr>
              <a:t>Ketika</a:t>
            </a:r>
            <a:r>
              <a:rPr lang="en-US" sz="7200" dirty="0">
                <a:latin typeface="Calibri" pitchFamily="34" charset="0"/>
              </a:rPr>
              <a:t> </a:t>
            </a:r>
            <a:r>
              <a:rPr lang="en-US" sz="7200" dirty="0" err="1">
                <a:latin typeface="Calibri" pitchFamily="34" charset="0"/>
              </a:rPr>
              <a:t>variabel</a:t>
            </a:r>
            <a:r>
              <a:rPr lang="en-US" sz="7200" dirty="0">
                <a:latin typeface="Calibri" pitchFamily="34" charset="0"/>
              </a:rPr>
              <a:t> lain </a:t>
            </a:r>
            <a:r>
              <a:rPr lang="en-US" sz="7200" dirty="0" err="1">
                <a:latin typeface="Calibri" pitchFamily="34" charset="0"/>
              </a:rPr>
              <a:t>gagal</a:t>
            </a:r>
            <a:r>
              <a:rPr lang="en-US" sz="7200" dirty="0">
                <a:latin typeface="Calibri" pitchFamily="34" charset="0"/>
              </a:rPr>
              <a:t>, </a:t>
            </a:r>
            <a:r>
              <a:rPr lang="en-US" sz="7200" dirty="0" err="1">
                <a:latin typeface="Calibri" pitchFamily="34" charset="0"/>
              </a:rPr>
              <a:t>penjelasan</a:t>
            </a:r>
            <a:r>
              <a:rPr lang="en-US" sz="7200" dirty="0">
                <a:latin typeface="Calibri" pitchFamily="34" charset="0"/>
              </a:rPr>
              <a:t> </a:t>
            </a:r>
            <a:r>
              <a:rPr lang="en-US" sz="7200" dirty="0" err="1">
                <a:latin typeface="Calibri" pitchFamily="34" charset="0"/>
              </a:rPr>
              <a:t>selalu</a:t>
            </a:r>
            <a:r>
              <a:rPr lang="en-US" sz="7200" dirty="0">
                <a:latin typeface="Calibri" pitchFamily="34" charset="0"/>
              </a:rPr>
              <a:t> </a:t>
            </a:r>
            <a:r>
              <a:rPr lang="en-US" sz="7200" dirty="0" err="1">
                <a:latin typeface="Calibri" pitchFamily="34" charset="0"/>
              </a:rPr>
              <a:t>dibebankan</a:t>
            </a:r>
            <a:r>
              <a:rPr lang="en-US" sz="7200" dirty="0">
                <a:latin typeface="Calibri" pitchFamily="34" charset="0"/>
              </a:rPr>
              <a:t> </a:t>
            </a:r>
            <a:r>
              <a:rPr lang="en-US" sz="7200" dirty="0" err="1">
                <a:latin typeface="Calibri" pitchFamily="34" charset="0"/>
              </a:rPr>
              <a:t>pada</a:t>
            </a:r>
            <a:r>
              <a:rPr lang="en-US" sz="7200" dirty="0">
                <a:latin typeface="Calibri" pitchFamily="34" charset="0"/>
              </a:rPr>
              <a:t> </a:t>
            </a:r>
            <a:r>
              <a:rPr lang="en-US" sz="7200" dirty="0" err="1">
                <a:latin typeface="Calibri" pitchFamily="34" charset="0"/>
              </a:rPr>
              <a:t>budaya</a:t>
            </a:r>
            <a:r>
              <a:rPr lang="en-US" sz="7200" dirty="0">
                <a:latin typeface="Calibri" pitchFamily="34" charset="0"/>
              </a:rPr>
              <a:t>. </a:t>
            </a:r>
            <a:endParaRPr lang="id-ID" sz="7200" dirty="0" smtClean="0">
              <a:latin typeface="Calibri" pitchFamily="34" charset="0"/>
            </a:endParaRPr>
          </a:p>
          <a:p>
            <a:pPr lvl="0" algn="just"/>
            <a:r>
              <a:rPr lang="en-US" sz="7200" dirty="0" err="1" smtClean="0">
                <a:latin typeface="Calibri" pitchFamily="34" charset="0"/>
              </a:rPr>
              <a:t>Penjelasan</a:t>
            </a:r>
            <a:r>
              <a:rPr lang="en-US" sz="7200" dirty="0" smtClean="0">
                <a:latin typeface="Calibri" pitchFamily="34" charset="0"/>
              </a:rPr>
              <a:t> </a:t>
            </a:r>
            <a:r>
              <a:rPr lang="en-US" sz="7200" dirty="0" err="1">
                <a:latin typeface="Calibri" pitchFamily="34" charset="0"/>
              </a:rPr>
              <a:t>budaya</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berisiko</a:t>
            </a:r>
            <a:r>
              <a:rPr lang="en-US" sz="7200" dirty="0">
                <a:latin typeface="Calibri" pitchFamily="34" charset="0"/>
              </a:rPr>
              <a:t> </a:t>
            </a:r>
            <a:r>
              <a:rPr lang="en-US" sz="7200" dirty="0" err="1">
                <a:latin typeface="Calibri" pitchFamily="34" charset="0"/>
              </a:rPr>
              <a:t>menghadirkan</a:t>
            </a:r>
            <a:r>
              <a:rPr lang="en-US" sz="7200" dirty="0">
                <a:latin typeface="Calibri" pitchFamily="34" charset="0"/>
              </a:rPr>
              <a:t> </a:t>
            </a:r>
            <a:r>
              <a:rPr lang="en-US" sz="7200" dirty="0" err="1">
                <a:latin typeface="Calibri" pitchFamily="34" charset="0"/>
              </a:rPr>
              <a:t>penjelasan</a:t>
            </a:r>
            <a:r>
              <a:rPr lang="en-US" sz="7200" dirty="0">
                <a:latin typeface="Calibri" pitchFamily="34" charset="0"/>
              </a:rPr>
              <a:t> yang </a:t>
            </a:r>
            <a:r>
              <a:rPr lang="en-US" sz="7200" dirty="0" err="1">
                <a:latin typeface="Calibri" pitchFamily="34" charset="0"/>
              </a:rPr>
              <a:t>berputar-putar</a:t>
            </a:r>
            <a:r>
              <a:rPr lang="en-US" sz="7200" dirty="0">
                <a:latin typeface="Calibri" pitchFamily="34" charset="0"/>
              </a:rPr>
              <a:t>. Kita </a:t>
            </a:r>
            <a:r>
              <a:rPr lang="en-US" sz="7200" dirty="0" err="1">
                <a:latin typeface="Calibri" pitchFamily="34" charset="0"/>
              </a:rPr>
              <a:t>menyimpulkan</a:t>
            </a:r>
            <a:r>
              <a:rPr lang="en-US" sz="7200" dirty="0">
                <a:latin typeface="Calibri" pitchFamily="34" charset="0"/>
              </a:rPr>
              <a:t> </a:t>
            </a:r>
            <a:r>
              <a:rPr lang="en-US" sz="7200" dirty="0" err="1">
                <a:latin typeface="Calibri" pitchFamily="34" charset="0"/>
              </a:rPr>
              <a:t>bahwa</a:t>
            </a:r>
            <a:r>
              <a:rPr lang="en-US" sz="7200" dirty="0">
                <a:latin typeface="Calibri" pitchFamily="34" charset="0"/>
              </a:rPr>
              <a:t> </a:t>
            </a:r>
            <a:r>
              <a:rPr lang="en-US" sz="7200" dirty="0" err="1">
                <a:latin typeface="Calibri" pitchFamily="34" charset="0"/>
              </a:rPr>
              <a:t>keyakinan</a:t>
            </a:r>
            <a:r>
              <a:rPr lang="en-US" sz="7200" dirty="0">
                <a:latin typeface="Calibri" pitchFamily="34" charset="0"/>
              </a:rPr>
              <a:t> orang </a:t>
            </a:r>
            <a:r>
              <a:rPr lang="en-US" sz="7200" dirty="0" err="1">
                <a:latin typeface="Calibri" pitchFamily="34" charset="0"/>
              </a:rPr>
              <a:t>dari</a:t>
            </a:r>
            <a:r>
              <a:rPr lang="en-US" sz="7200" dirty="0">
                <a:latin typeface="Calibri" pitchFamily="34" charset="0"/>
              </a:rPr>
              <a:t> </a:t>
            </a:r>
            <a:r>
              <a:rPr lang="en-US" sz="7200" dirty="0" err="1">
                <a:latin typeface="Calibri" pitchFamily="34" charset="0"/>
              </a:rPr>
              <a:t>bagaimana</a:t>
            </a:r>
            <a:r>
              <a:rPr lang="en-US" sz="7200" dirty="0">
                <a:latin typeface="Calibri" pitchFamily="34" charset="0"/>
              </a:rPr>
              <a:t> </a:t>
            </a:r>
            <a:r>
              <a:rPr lang="en-US" sz="7200" dirty="0" err="1">
                <a:latin typeface="Calibri" pitchFamily="34" charset="0"/>
              </a:rPr>
              <a:t>mereka</a:t>
            </a:r>
            <a:r>
              <a:rPr lang="en-US" sz="7200" dirty="0">
                <a:latin typeface="Calibri" pitchFamily="34" charset="0"/>
              </a:rPr>
              <a:t> </a:t>
            </a:r>
            <a:r>
              <a:rPr lang="en-US" sz="7200" dirty="0" err="1">
                <a:latin typeface="Calibri" pitchFamily="34" charset="0"/>
              </a:rPr>
              <a:t>berperilaku</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kemudian</a:t>
            </a:r>
            <a:r>
              <a:rPr lang="en-US" sz="7200" dirty="0">
                <a:latin typeface="Calibri" pitchFamily="34" charset="0"/>
              </a:rPr>
              <a:t> </a:t>
            </a:r>
            <a:r>
              <a:rPr lang="en-US" sz="7200" dirty="0" err="1">
                <a:latin typeface="Calibri" pitchFamily="34" charset="0"/>
              </a:rPr>
              <a:t>menjelaskan</a:t>
            </a:r>
            <a:r>
              <a:rPr lang="en-US" sz="7200" dirty="0">
                <a:latin typeface="Calibri" pitchFamily="34" charset="0"/>
              </a:rPr>
              <a:t> </a:t>
            </a:r>
            <a:r>
              <a:rPr lang="en-US" sz="7200" dirty="0" err="1">
                <a:latin typeface="Calibri" pitchFamily="34" charset="0"/>
              </a:rPr>
              <a:t>perilaku</a:t>
            </a:r>
            <a:r>
              <a:rPr lang="en-US" sz="7200" dirty="0">
                <a:latin typeface="Calibri" pitchFamily="34" charset="0"/>
              </a:rPr>
              <a:t> </a:t>
            </a:r>
            <a:r>
              <a:rPr lang="en-US" sz="7200" dirty="0" err="1">
                <a:latin typeface="Calibri" pitchFamily="34" charset="0"/>
              </a:rPr>
              <a:t>mereka</a:t>
            </a:r>
            <a:r>
              <a:rPr lang="en-US" sz="7200" dirty="0">
                <a:latin typeface="Calibri" pitchFamily="34" charset="0"/>
              </a:rPr>
              <a:t> </a:t>
            </a:r>
            <a:r>
              <a:rPr lang="en-US" sz="7200" dirty="0" err="1">
                <a:latin typeface="Calibri" pitchFamily="34" charset="0"/>
              </a:rPr>
              <a:t>berakar</a:t>
            </a:r>
            <a:r>
              <a:rPr lang="en-US" sz="7200" dirty="0">
                <a:latin typeface="Calibri" pitchFamily="34" charset="0"/>
              </a:rPr>
              <a:t> </a:t>
            </a:r>
            <a:r>
              <a:rPr lang="en-US" sz="7200" dirty="0" err="1">
                <a:latin typeface="Calibri" pitchFamily="34" charset="0"/>
              </a:rPr>
              <a:t>dari</a:t>
            </a:r>
            <a:r>
              <a:rPr lang="en-US" sz="7200" dirty="0">
                <a:latin typeface="Calibri" pitchFamily="34" charset="0"/>
              </a:rPr>
              <a:t> </a:t>
            </a:r>
            <a:r>
              <a:rPr lang="en-US" sz="7200" dirty="0" err="1">
                <a:latin typeface="Calibri" pitchFamily="34" charset="0"/>
              </a:rPr>
              <a:t>apa</a:t>
            </a:r>
            <a:r>
              <a:rPr lang="en-US" sz="7200" dirty="0">
                <a:latin typeface="Calibri" pitchFamily="34" charset="0"/>
              </a:rPr>
              <a:t> yang </a:t>
            </a:r>
            <a:r>
              <a:rPr lang="en-US" sz="7200" dirty="0" err="1">
                <a:latin typeface="Calibri" pitchFamily="34" charset="0"/>
              </a:rPr>
              <a:t>mereka</a:t>
            </a:r>
            <a:r>
              <a:rPr lang="en-US" sz="7200" dirty="0">
                <a:latin typeface="Calibri" pitchFamily="34" charset="0"/>
              </a:rPr>
              <a:t> </a:t>
            </a:r>
            <a:r>
              <a:rPr lang="en-US" sz="7200" dirty="0" err="1">
                <a:latin typeface="Calibri" pitchFamily="34" charset="0"/>
              </a:rPr>
              <a:t>yakini</a:t>
            </a:r>
            <a:r>
              <a:rPr lang="en-US" sz="7200" dirty="0">
                <a:latin typeface="Calibri" pitchFamily="34" charset="0"/>
              </a:rPr>
              <a:t>. </a:t>
            </a:r>
            <a:endParaRPr lang="id-ID" sz="7200" dirty="0" smtClean="0">
              <a:latin typeface="Calibri" pitchFamily="34" charset="0"/>
            </a:endParaRPr>
          </a:p>
          <a:p>
            <a:pPr lvl="0" algn="just"/>
            <a:r>
              <a:rPr lang="en-US" sz="7200" dirty="0" err="1" smtClean="0">
                <a:latin typeface="Calibri" pitchFamily="34" charset="0"/>
              </a:rPr>
              <a:t>Budaya</a:t>
            </a:r>
            <a:r>
              <a:rPr lang="en-US" sz="7200" dirty="0" smtClean="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struktur</a:t>
            </a:r>
            <a:r>
              <a:rPr lang="en-US" sz="7200" dirty="0">
                <a:latin typeface="Calibri" pitchFamily="34" charset="0"/>
              </a:rPr>
              <a:t> </a:t>
            </a:r>
            <a:r>
              <a:rPr lang="en-US" sz="7200" dirty="0" err="1">
                <a:latin typeface="Calibri" pitchFamily="34" charset="0"/>
              </a:rPr>
              <a:t>bersifat</a:t>
            </a:r>
            <a:r>
              <a:rPr lang="en-US" sz="7200" dirty="0">
                <a:latin typeface="Calibri" pitchFamily="34" charset="0"/>
              </a:rPr>
              <a:t> </a:t>
            </a:r>
            <a:r>
              <a:rPr lang="en-US" sz="7200" dirty="0" err="1">
                <a:latin typeface="Calibri" pitchFamily="34" charset="0"/>
              </a:rPr>
              <a:t>saling</a:t>
            </a:r>
            <a:r>
              <a:rPr lang="en-US" sz="7200" dirty="0">
                <a:latin typeface="Calibri" pitchFamily="34" charset="0"/>
              </a:rPr>
              <a:t> </a:t>
            </a:r>
            <a:r>
              <a:rPr lang="en-US" sz="7200" dirty="0" err="1">
                <a:latin typeface="Calibri" pitchFamily="34" charset="0"/>
              </a:rPr>
              <a:t>bergantung</a:t>
            </a:r>
            <a:r>
              <a:rPr lang="en-US" sz="7200" dirty="0">
                <a:latin typeface="Calibri" pitchFamily="34" charset="0"/>
              </a:rPr>
              <a:t> </a:t>
            </a:r>
            <a:r>
              <a:rPr lang="en-US" sz="7200" i="1" dirty="0">
                <a:latin typeface="Calibri" pitchFamily="34" charset="0"/>
              </a:rPr>
              <a:t>(mutually interdependent)</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cenderung</a:t>
            </a:r>
            <a:r>
              <a:rPr lang="en-US" sz="7200" dirty="0">
                <a:latin typeface="Calibri" pitchFamily="34" charset="0"/>
              </a:rPr>
              <a:t> </a:t>
            </a:r>
            <a:r>
              <a:rPr lang="en-US" sz="7200" dirty="0" err="1">
                <a:latin typeface="Calibri" pitchFamily="34" charset="0"/>
              </a:rPr>
              <a:t>digunakan</a:t>
            </a:r>
            <a:r>
              <a:rPr lang="en-US" sz="7200" dirty="0">
                <a:latin typeface="Calibri" pitchFamily="34" charset="0"/>
              </a:rPr>
              <a:t> </a:t>
            </a:r>
            <a:r>
              <a:rPr lang="en-US" sz="7200" dirty="0" err="1">
                <a:latin typeface="Calibri" pitchFamily="34" charset="0"/>
              </a:rPr>
              <a:t>secara</a:t>
            </a:r>
            <a:r>
              <a:rPr lang="en-US" sz="7200" dirty="0">
                <a:latin typeface="Calibri" pitchFamily="34" charset="0"/>
              </a:rPr>
              <a:t> </a:t>
            </a:r>
            <a:r>
              <a:rPr lang="en-US" sz="7200" dirty="0" err="1">
                <a:latin typeface="Calibri" pitchFamily="34" charset="0"/>
              </a:rPr>
              <a:t>bersamaan</a:t>
            </a:r>
            <a:r>
              <a:rPr lang="en-US" sz="7200" dirty="0">
                <a:latin typeface="Calibri" pitchFamily="34" charset="0"/>
              </a:rPr>
              <a:t>. </a:t>
            </a:r>
            <a:r>
              <a:rPr lang="en-US" sz="7200" dirty="0" err="1">
                <a:latin typeface="Calibri" pitchFamily="34" charset="0"/>
              </a:rPr>
              <a:t>Ini</a:t>
            </a:r>
            <a:r>
              <a:rPr lang="en-US" sz="7200" dirty="0">
                <a:latin typeface="Calibri" pitchFamily="34" charset="0"/>
              </a:rPr>
              <a:t> </a:t>
            </a:r>
            <a:r>
              <a:rPr lang="en-US" sz="7200" dirty="0" err="1">
                <a:latin typeface="Calibri" pitchFamily="34" charset="0"/>
              </a:rPr>
              <a:t>tidak</a:t>
            </a:r>
            <a:r>
              <a:rPr lang="en-US" sz="7200" dirty="0">
                <a:latin typeface="Calibri" pitchFamily="34" charset="0"/>
              </a:rPr>
              <a:t> </a:t>
            </a:r>
            <a:r>
              <a:rPr lang="en-US" sz="7200" dirty="0" err="1">
                <a:latin typeface="Calibri" pitchFamily="34" charset="0"/>
              </a:rPr>
              <a:t>mengejutkan</a:t>
            </a:r>
            <a:r>
              <a:rPr lang="en-US" sz="7200" dirty="0">
                <a:latin typeface="Calibri" pitchFamily="34" charset="0"/>
              </a:rPr>
              <a:t>, </a:t>
            </a:r>
            <a:r>
              <a:rPr lang="en-US" sz="7200" dirty="0" err="1">
                <a:latin typeface="Calibri" pitchFamily="34" charset="0"/>
              </a:rPr>
              <a:t>jika</a:t>
            </a:r>
            <a:r>
              <a:rPr lang="en-US" sz="7200" dirty="0">
                <a:latin typeface="Calibri" pitchFamily="34" charset="0"/>
              </a:rPr>
              <a:t> </a:t>
            </a:r>
            <a:r>
              <a:rPr lang="en-US" sz="7200" dirty="0" err="1">
                <a:latin typeface="Calibri" pitchFamily="34" charset="0"/>
              </a:rPr>
              <a:t>kemudian</a:t>
            </a:r>
            <a:r>
              <a:rPr lang="en-US" sz="7200" dirty="0">
                <a:latin typeface="Calibri" pitchFamily="34" charset="0"/>
              </a:rPr>
              <a:t> </a:t>
            </a:r>
            <a:r>
              <a:rPr lang="en-US" sz="7200" dirty="0" err="1">
                <a:latin typeface="Calibri" pitchFamily="34" charset="0"/>
              </a:rPr>
              <a:t>budaya</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struktur</a:t>
            </a:r>
            <a:r>
              <a:rPr lang="en-US" sz="7200" dirty="0">
                <a:latin typeface="Calibri" pitchFamily="34" charset="0"/>
              </a:rPr>
              <a:t> </a:t>
            </a:r>
            <a:r>
              <a:rPr lang="en-US" sz="7200" dirty="0" err="1">
                <a:latin typeface="Calibri" pitchFamily="34" charset="0"/>
              </a:rPr>
              <a:t>terkait</a:t>
            </a:r>
            <a:r>
              <a:rPr lang="en-US" sz="7200" dirty="0">
                <a:latin typeface="Calibri" pitchFamily="34" charset="0"/>
              </a:rPr>
              <a:t> </a:t>
            </a:r>
            <a:r>
              <a:rPr lang="en-US" sz="7200" dirty="0" err="1">
                <a:latin typeface="Calibri" pitchFamily="34" charset="0"/>
              </a:rPr>
              <a:t>erat</a:t>
            </a:r>
            <a:r>
              <a:rPr lang="en-US" sz="7200" dirty="0">
                <a:latin typeface="Calibri" pitchFamily="34" charset="0"/>
              </a:rPr>
              <a:t>, </a:t>
            </a:r>
            <a:r>
              <a:rPr lang="en-US" sz="7200" dirty="0" err="1">
                <a:latin typeface="Calibri" pitchFamily="34" charset="0"/>
              </a:rPr>
              <a:t>namun</a:t>
            </a:r>
            <a:r>
              <a:rPr lang="en-US" sz="7200" dirty="0">
                <a:latin typeface="Calibri" pitchFamily="34" charset="0"/>
              </a:rPr>
              <a:t> </a:t>
            </a:r>
            <a:r>
              <a:rPr lang="en-US" sz="7200" dirty="0" err="1">
                <a:latin typeface="Calibri" pitchFamily="34" charset="0"/>
              </a:rPr>
              <a:t>mana</a:t>
            </a:r>
            <a:r>
              <a:rPr lang="en-US" sz="7200" dirty="0">
                <a:latin typeface="Calibri" pitchFamily="34" charset="0"/>
              </a:rPr>
              <a:t> yang </a:t>
            </a:r>
            <a:r>
              <a:rPr lang="en-US" sz="7200" dirty="0" err="1">
                <a:latin typeface="Calibri" pitchFamily="34" charset="0"/>
              </a:rPr>
              <a:t>menjadi</a:t>
            </a:r>
            <a:r>
              <a:rPr lang="en-US" sz="7200" dirty="0">
                <a:latin typeface="Calibri" pitchFamily="34" charset="0"/>
              </a:rPr>
              <a:t> </a:t>
            </a:r>
            <a:r>
              <a:rPr lang="en-US" sz="7200" dirty="0" err="1">
                <a:latin typeface="Calibri" pitchFamily="34" charset="0"/>
              </a:rPr>
              <a:t>sebab</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akibat</a:t>
            </a:r>
            <a:r>
              <a:rPr lang="en-US" sz="7200" dirty="0">
                <a:latin typeface="Calibri" pitchFamily="34" charset="0"/>
              </a:rPr>
              <a:t> </a:t>
            </a:r>
            <a:r>
              <a:rPr lang="en-US" sz="7200" dirty="0" err="1">
                <a:latin typeface="Calibri" pitchFamily="34" charset="0"/>
              </a:rPr>
              <a:t>menghadapi</a:t>
            </a:r>
            <a:r>
              <a:rPr lang="en-US" sz="7200" dirty="0">
                <a:latin typeface="Calibri" pitchFamily="34" charset="0"/>
              </a:rPr>
              <a:t> </a:t>
            </a:r>
            <a:r>
              <a:rPr lang="en-US" sz="7200" dirty="0" err="1">
                <a:latin typeface="Calibri" pitchFamily="34" charset="0"/>
              </a:rPr>
              <a:t>kekaburan</a:t>
            </a:r>
            <a:r>
              <a:rPr lang="en-US" sz="7200" dirty="0">
                <a:latin typeface="Calibri" pitchFamily="34" charset="0"/>
              </a:rPr>
              <a:t>. </a:t>
            </a:r>
            <a:endParaRPr lang="id-ID" sz="7200" dirty="0">
              <a:latin typeface="Calibri" pitchFamily="34" charset="0"/>
            </a:endParaRPr>
          </a:p>
          <a:p>
            <a:pPr lvl="0" algn="just"/>
            <a:r>
              <a:rPr lang="en-US" sz="7200" dirty="0" err="1">
                <a:latin typeface="Calibri" pitchFamily="34" charset="0"/>
              </a:rPr>
              <a:t>Terdapat</a:t>
            </a:r>
            <a:r>
              <a:rPr lang="en-US" sz="7200" dirty="0">
                <a:latin typeface="Calibri" pitchFamily="34" charset="0"/>
              </a:rPr>
              <a:t> </a:t>
            </a:r>
            <a:r>
              <a:rPr lang="en-US" sz="7200" dirty="0" err="1">
                <a:latin typeface="Calibri" pitchFamily="34" charset="0"/>
              </a:rPr>
              <a:t>dua</a:t>
            </a:r>
            <a:r>
              <a:rPr lang="en-US" sz="7200" dirty="0">
                <a:latin typeface="Calibri" pitchFamily="34" charset="0"/>
              </a:rPr>
              <a:t> </a:t>
            </a:r>
            <a:r>
              <a:rPr lang="en-US" sz="7200" dirty="0" err="1">
                <a:latin typeface="Calibri" pitchFamily="34" charset="0"/>
              </a:rPr>
              <a:t>corak</a:t>
            </a:r>
            <a:r>
              <a:rPr lang="en-US" sz="7200" dirty="0">
                <a:latin typeface="Calibri" pitchFamily="34" charset="0"/>
              </a:rPr>
              <a:t> </a:t>
            </a:r>
            <a:r>
              <a:rPr lang="en-US" sz="7200" dirty="0" err="1">
                <a:latin typeface="Calibri" pitchFamily="34" charset="0"/>
              </a:rPr>
              <a:t>penjelasan</a:t>
            </a:r>
            <a:r>
              <a:rPr lang="en-US" sz="7200" dirty="0">
                <a:latin typeface="Calibri" pitchFamily="34" charset="0"/>
              </a:rPr>
              <a:t> </a:t>
            </a:r>
            <a:r>
              <a:rPr lang="en-US" sz="7200" dirty="0" err="1">
                <a:latin typeface="Calibri" pitchFamily="34" charset="0"/>
              </a:rPr>
              <a:t>budaya</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yang </a:t>
            </a:r>
            <a:r>
              <a:rPr lang="en-US" sz="7200" dirty="0" err="1">
                <a:latin typeface="Calibri" pitchFamily="34" charset="0"/>
              </a:rPr>
              <a:t>sulit</a:t>
            </a:r>
            <a:r>
              <a:rPr lang="en-US" sz="7200" dirty="0">
                <a:latin typeface="Calibri" pitchFamily="34" charset="0"/>
              </a:rPr>
              <a:t> </a:t>
            </a:r>
            <a:r>
              <a:rPr lang="en-US" sz="7200" dirty="0" err="1">
                <a:latin typeface="Calibri" pitchFamily="34" charset="0"/>
              </a:rPr>
              <a:t>dipilah</a:t>
            </a:r>
            <a:r>
              <a:rPr lang="en-US" sz="7200" dirty="0">
                <a:latin typeface="Calibri" pitchFamily="34" charset="0"/>
              </a:rPr>
              <a:t>. </a:t>
            </a:r>
            <a:r>
              <a:rPr lang="en-US" sz="7200" dirty="0" err="1">
                <a:latin typeface="Calibri" pitchFamily="34" charset="0"/>
              </a:rPr>
              <a:t>Penjelasan</a:t>
            </a:r>
            <a:r>
              <a:rPr lang="en-US" sz="7200" dirty="0">
                <a:latin typeface="Calibri" pitchFamily="34" charset="0"/>
              </a:rPr>
              <a:t> </a:t>
            </a:r>
            <a:r>
              <a:rPr lang="en-US" sz="7200" dirty="0" err="1">
                <a:latin typeface="Calibri" pitchFamily="34" charset="0"/>
              </a:rPr>
              <a:t>bersifat</a:t>
            </a:r>
            <a:r>
              <a:rPr lang="en-US" sz="7200" dirty="0">
                <a:latin typeface="Calibri" pitchFamily="34" charset="0"/>
              </a:rPr>
              <a:t> ‘</a:t>
            </a:r>
            <a:r>
              <a:rPr lang="en-US" sz="7200" i="1" dirty="0">
                <a:latin typeface="Calibri" pitchFamily="34" charset="0"/>
              </a:rPr>
              <a:t>bottom-up</a:t>
            </a:r>
            <a:r>
              <a:rPr lang="en-US" sz="7200" dirty="0">
                <a:latin typeface="Calibri" pitchFamily="34" charset="0"/>
              </a:rPr>
              <a:t>’ </a:t>
            </a:r>
            <a:r>
              <a:rPr lang="en-US" sz="7200" dirty="0" err="1">
                <a:latin typeface="Calibri" pitchFamily="34" charset="0"/>
              </a:rPr>
              <a:t>cenderung</a:t>
            </a:r>
            <a:r>
              <a:rPr lang="en-US" sz="7200" dirty="0">
                <a:latin typeface="Calibri" pitchFamily="34" charset="0"/>
              </a:rPr>
              <a:t> </a:t>
            </a:r>
            <a:r>
              <a:rPr lang="en-US" sz="7200" dirty="0" err="1">
                <a:latin typeface="Calibri" pitchFamily="34" charset="0"/>
              </a:rPr>
              <a:t>menempatkan</a:t>
            </a:r>
            <a:r>
              <a:rPr lang="en-US" sz="7200" dirty="0">
                <a:latin typeface="Calibri" pitchFamily="34" charset="0"/>
              </a:rPr>
              <a:t> </a:t>
            </a:r>
            <a:r>
              <a:rPr lang="en-US" sz="7200" dirty="0" err="1">
                <a:latin typeface="Calibri" pitchFamily="34" charset="0"/>
              </a:rPr>
              <a:t>sistem</a:t>
            </a:r>
            <a:r>
              <a:rPr lang="en-US" sz="7200" dirty="0">
                <a:latin typeface="Calibri" pitchFamily="34" charset="0"/>
              </a:rPr>
              <a:t> </a:t>
            </a:r>
            <a:r>
              <a:rPr lang="en-US" sz="7200" dirty="0" err="1">
                <a:latin typeface="Calibri" pitchFamily="34" charset="0"/>
              </a:rPr>
              <a:t>membentuk</a:t>
            </a:r>
            <a:r>
              <a:rPr lang="en-US" sz="7200" dirty="0">
                <a:latin typeface="Calibri" pitchFamily="34" charset="0"/>
              </a:rPr>
              <a:t> </a:t>
            </a:r>
            <a:r>
              <a:rPr lang="en-US" sz="7200" dirty="0" err="1">
                <a:latin typeface="Calibri" pitchFamily="34" charset="0"/>
              </a:rPr>
              <a:t>opini</a:t>
            </a:r>
            <a:r>
              <a:rPr lang="en-US" sz="7200" dirty="0">
                <a:latin typeface="Calibri" pitchFamily="34" charset="0"/>
              </a:rPr>
              <a:t> </a:t>
            </a:r>
            <a:r>
              <a:rPr lang="en-US" sz="7200" dirty="0" err="1">
                <a:latin typeface="Calibri" pitchFamily="34" charset="0"/>
              </a:rPr>
              <a:t>massa</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perilaku</a:t>
            </a:r>
            <a:r>
              <a:rPr lang="en-US" sz="7200" dirty="0">
                <a:latin typeface="Calibri" pitchFamily="34" charset="0"/>
              </a:rPr>
              <a:t>, </a:t>
            </a:r>
            <a:r>
              <a:rPr lang="en-US" sz="7200" dirty="0" err="1">
                <a:latin typeface="Calibri" pitchFamily="34" charset="0"/>
              </a:rPr>
              <a:t>sementara</a:t>
            </a:r>
            <a:r>
              <a:rPr lang="en-US" sz="7200" dirty="0">
                <a:latin typeface="Calibri" pitchFamily="34" charset="0"/>
              </a:rPr>
              <a:t> </a:t>
            </a:r>
            <a:r>
              <a:rPr lang="en-US" sz="7200" dirty="0" err="1">
                <a:latin typeface="Calibri" pitchFamily="34" charset="0"/>
              </a:rPr>
              <a:t>penjelasan</a:t>
            </a:r>
            <a:r>
              <a:rPr lang="en-US" sz="7200" dirty="0">
                <a:latin typeface="Calibri" pitchFamily="34" charset="0"/>
              </a:rPr>
              <a:t> </a:t>
            </a:r>
            <a:r>
              <a:rPr lang="en-US" sz="7200" i="1" dirty="0">
                <a:latin typeface="Calibri" pitchFamily="34" charset="0"/>
              </a:rPr>
              <a:t>top-down</a:t>
            </a:r>
            <a:r>
              <a:rPr lang="en-US" sz="7200" dirty="0">
                <a:latin typeface="Calibri" pitchFamily="34" charset="0"/>
              </a:rPr>
              <a:t> </a:t>
            </a:r>
            <a:r>
              <a:rPr lang="en-US" sz="7200" dirty="0" err="1">
                <a:latin typeface="Calibri" pitchFamily="34" charset="0"/>
              </a:rPr>
              <a:t>menempatkan</a:t>
            </a:r>
            <a:r>
              <a:rPr lang="en-US" sz="7200" dirty="0">
                <a:latin typeface="Calibri" pitchFamily="34" charset="0"/>
              </a:rPr>
              <a:t> </a:t>
            </a:r>
            <a:r>
              <a:rPr lang="en-US" sz="7200" dirty="0" err="1">
                <a:latin typeface="Calibri" pitchFamily="34" charset="0"/>
              </a:rPr>
              <a:t>struktur</a:t>
            </a:r>
            <a:r>
              <a:rPr lang="en-US" sz="7200" dirty="0">
                <a:latin typeface="Calibri" pitchFamily="34" charset="0"/>
              </a:rPr>
              <a:t> </a:t>
            </a:r>
            <a:r>
              <a:rPr lang="en-US" sz="7200" dirty="0" err="1">
                <a:latin typeface="Calibri" pitchFamily="34" charset="0"/>
              </a:rPr>
              <a:t>membentuk</a:t>
            </a:r>
            <a:r>
              <a:rPr lang="en-US" sz="7200" dirty="0">
                <a:latin typeface="Calibri" pitchFamily="34" charset="0"/>
              </a:rPr>
              <a:t> </a:t>
            </a:r>
            <a:r>
              <a:rPr lang="en-US" sz="7200" dirty="0" err="1">
                <a:latin typeface="Calibri" pitchFamily="34" charset="0"/>
              </a:rPr>
              <a:t>atau</a:t>
            </a:r>
            <a:r>
              <a:rPr lang="en-US" sz="7200" dirty="0">
                <a:latin typeface="Calibri" pitchFamily="34" charset="0"/>
              </a:rPr>
              <a:t> </a:t>
            </a:r>
            <a:r>
              <a:rPr lang="en-US" sz="7200" dirty="0" err="1">
                <a:latin typeface="Calibri" pitchFamily="34" charset="0"/>
              </a:rPr>
              <a:t>membatasi</a:t>
            </a:r>
            <a:r>
              <a:rPr lang="en-US" sz="7200" dirty="0">
                <a:latin typeface="Calibri" pitchFamily="34" charset="0"/>
              </a:rPr>
              <a:t> </a:t>
            </a:r>
            <a:r>
              <a:rPr lang="en-US" sz="7200" dirty="0" err="1">
                <a:latin typeface="Calibri" pitchFamily="34" charset="0"/>
              </a:rPr>
              <a:t>sikap</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perilaku</a:t>
            </a:r>
            <a:r>
              <a:rPr lang="en-US" sz="7200" dirty="0">
                <a:latin typeface="Calibri" pitchFamily="34" charset="0"/>
              </a:rPr>
              <a:t>. </a:t>
            </a:r>
            <a:r>
              <a:rPr lang="id-ID" sz="7200" dirty="0">
                <a:latin typeface="Calibri" pitchFamily="34" charset="0"/>
              </a:rPr>
              <a:t>B</a:t>
            </a:r>
            <a:r>
              <a:rPr lang="en-US" sz="7200" dirty="0" err="1" smtClean="0">
                <a:latin typeface="Calibri" pitchFamily="34" charset="0"/>
              </a:rPr>
              <a:t>agaimana</a:t>
            </a:r>
            <a:r>
              <a:rPr lang="en-US" sz="7200" dirty="0" smtClean="0">
                <a:latin typeface="Calibri" pitchFamily="34" charset="0"/>
              </a:rPr>
              <a:t> </a:t>
            </a:r>
            <a:r>
              <a:rPr lang="en-US" sz="7200" dirty="0" err="1">
                <a:latin typeface="Calibri" pitchFamily="34" charset="0"/>
              </a:rPr>
              <a:t>kita</a:t>
            </a:r>
            <a:r>
              <a:rPr lang="en-US" sz="7200" dirty="0">
                <a:latin typeface="Calibri" pitchFamily="34" charset="0"/>
              </a:rPr>
              <a:t> </a:t>
            </a:r>
            <a:r>
              <a:rPr lang="en-US" sz="7200" dirty="0" err="1">
                <a:latin typeface="Calibri" pitchFamily="34" charset="0"/>
              </a:rPr>
              <a:t>dapat</a:t>
            </a:r>
            <a:r>
              <a:rPr lang="en-US" sz="7200" dirty="0">
                <a:latin typeface="Calibri" pitchFamily="34" charset="0"/>
              </a:rPr>
              <a:t> </a:t>
            </a:r>
            <a:r>
              <a:rPr lang="en-US" sz="7200" dirty="0" err="1">
                <a:latin typeface="Calibri" pitchFamily="34" charset="0"/>
              </a:rPr>
              <a:t>memilah</a:t>
            </a:r>
            <a:r>
              <a:rPr lang="en-US" sz="7200" dirty="0">
                <a:latin typeface="Calibri" pitchFamily="34" charset="0"/>
              </a:rPr>
              <a:t> </a:t>
            </a:r>
            <a:r>
              <a:rPr lang="en-US" sz="7200" dirty="0" err="1">
                <a:latin typeface="Calibri" pitchFamily="34" charset="0"/>
              </a:rPr>
              <a:t>kedua</a:t>
            </a:r>
            <a:r>
              <a:rPr lang="en-US" sz="7200" dirty="0">
                <a:latin typeface="Calibri" pitchFamily="34" charset="0"/>
              </a:rPr>
              <a:t> </a:t>
            </a:r>
            <a:r>
              <a:rPr lang="en-US" sz="7200" dirty="0" err="1">
                <a:latin typeface="Calibri" pitchFamily="34" charset="0"/>
              </a:rPr>
              <a:t>penjelasan</a:t>
            </a:r>
            <a:r>
              <a:rPr lang="en-US" sz="7200" dirty="0">
                <a:latin typeface="Calibri" pitchFamily="34" charset="0"/>
              </a:rPr>
              <a:t> </a:t>
            </a:r>
            <a:r>
              <a:rPr lang="en-US" sz="7200" dirty="0" err="1">
                <a:latin typeface="Calibri" pitchFamily="34" charset="0"/>
              </a:rPr>
              <a:t>tersebut</a:t>
            </a:r>
            <a:r>
              <a:rPr lang="en-US" sz="7200" dirty="0">
                <a:latin typeface="Calibri" pitchFamily="34" charset="0"/>
              </a:rPr>
              <a:t>? </a:t>
            </a:r>
            <a:endParaRPr lang="id-ID" sz="7200" dirty="0">
              <a:latin typeface="Calibri" pitchFamily="34" charset="0"/>
            </a:endParaRPr>
          </a:p>
          <a:p>
            <a:pPr lvl="0" algn="just"/>
            <a:r>
              <a:rPr lang="en-US" sz="7200" dirty="0" err="1">
                <a:latin typeface="Calibri" pitchFamily="34" charset="0"/>
              </a:rPr>
              <a:t>Abstraknya</a:t>
            </a:r>
            <a:r>
              <a:rPr lang="en-US" sz="7200" dirty="0">
                <a:latin typeface="Calibri" pitchFamily="34" charset="0"/>
              </a:rPr>
              <a:t> </a:t>
            </a:r>
            <a:r>
              <a:rPr lang="en-US" sz="7200" dirty="0" err="1">
                <a:latin typeface="Calibri" pitchFamily="34" charset="0"/>
              </a:rPr>
              <a:t>konsep</a:t>
            </a:r>
            <a:r>
              <a:rPr lang="en-US" sz="7200" dirty="0">
                <a:latin typeface="Calibri" pitchFamily="34" charset="0"/>
              </a:rPr>
              <a:t> </a:t>
            </a:r>
            <a:r>
              <a:rPr lang="en-US" sz="7200" dirty="0" err="1">
                <a:latin typeface="Calibri" pitchFamily="34" charset="0"/>
              </a:rPr>
              <a:t>budaya</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juga</a:t>
            </a:r>
            <a:r>
              <a:rPr lang="en-US" sz="7200" dirty="0">
                <a:latin typeface="Calibri" pitchFamily="34" charset="0"/>
              </a:rPr>
              <a:t> </a:t>
            </a:r>
            <a:r>
              <a:rPr lang="en-US" sz="7200" dirty="0" err="1">
                <a:latin typeface="Calibri" pitchFamily="34" charset="0"/>
              </a:rPr>
              <a:t>menimbulkan</a:t>
            </a:r>
            <a:r>
              <a:rPr lang="en-US" sz="7200" dirty="0">
                <a:latin typeface="Calibri" pitchFamily="34" charset="0"/>
              </a:rPr>
              <a:t> </a:t>
            </a:r>
            <a:r>
              <a:rPr lang="en-US" sz="7200" dirty="0" err="1">
                <a:latin typeface="Calibri" pitchFamily="34" charset="0"/>
              </a:rPr>
              <a:t>kesulitan</a:t>
            </a:r>
            <a:r>
              <a:rPr lang="en-US" sz="7200" dirty="0">
                <a:latin typeface="Calibri" pitchFamily="34" charset="0"/>
              </a:rPr>
              <a:t> </a:t>
            </a:r>
            <a:r>
              <a:rPr lang="en-US" sz="7200" dirty="0" err="1">
                <a:latin typeface="Calibri" pitchFamily="34" charset="0"/>
              </a:rPr>
              <a:t>dalam</a:t>
            </a:r>
            <a:r>
              <a:rPr lang="en-US" sz="7200" dirty="0">
                <a:latin typeface="Calibri" pitchFamily="34" charset="0"/>
              </a:rPr>
              <a:t> </a:t>
            </a:r>
            <a:r>
              <a:rPr lang="en-US" sz="7200" dirty="0" err="1">
                <a:latin typeface="Calibri" pitchFamily="34" charset="0"/>
              </a:rPr>
              <a:t>menentukan</a:t>
            </a:r>
            <a:r>
              <a:rPr lang="en-US" sz="7200" dirty="0">
                <a:latin typeface="Calibri" pitchFamily="34" charset="0"/>
              </a:rPr>
              <a:t> unit </a:t>
            </a:r>
            <a:r>
              <a:rPr lang="en-US" sz="7200" dirty="0" err="1">
                <a:latin typeface="Calibri" pitchFamily="34" charset="0"/>
              </a:rPr>
              <a:t>analisa</a:t>
            </a:r>
            <a:r>
              <a:rPr lang="en-US" sz="7200" dirty="0">
                <a:latin typeface="Calibri" pitchFamily="34" charset="0"/>
              </a:rPr>
              <a:t>. </a:t>
            </a:r>
            <a:r>
              <a:rPr lang="en-US" sz="7200" dirty="0" err="1">
                <a:latin typeface="Calibri" pitchFamily="34" charset="0"/>
              </a:rPr>
              <a:t>Pada</a:t>
            </a:r>
            <a:r>
              <a:rPr lang="en-US" sz="7200" dirty="0">
                <a:latin typeface="Calibri" pitchFamily="34" charset="0"/>
              </a:rPr>
              <a:t> level </a:t>
            </a:r>
            <a:r>
              <a:rPr lang="en-US" sz="7200" dirty="0" err="1">
                <a:latin typeface="Calibri" pitchFamily="34" charset="0"/>
              </a:rPr>
              <a:t>apa</a:t>
            </a:r>
            <a:r>
              <a:rPr lang="en-US" sz="7200" dirty="0">
                <a:latin typeface="Calibri" pitchFamily="34" charset="0"/>
              </a:rPr>
              <a:t> </a:t>
            </a:r>
            <a:r>
              <a:rPr lang="en-US" sz="7200" dirty="0" err="1">
                <a:latin typeface="Calibri" pitchFamily="34" charset="0"/>
              </a:rPr>
              <a:t>atribut</a:t>
            </a:r>
            <a:r>
              <a:rPr lang="en-US" sz="7200" dirty="0">
                <a:latin typeface="Calibri" pitchFamily="34" charset="0"/>
              </a:rPr>
              <a:t> </a:t>
            </a:r>
            <a:r>
              <a:rPr lang="en-US" sz="7200" dirty="0" err="1">
                <a:latin typeface="Calibri" pitchFamily="34" charset="0"/>
              </a:rPr>
              <a:t>budaya</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akan</a:t>
            </a:r>
            <a:r>
              <a:rPr lang="en-US" sz="7200" dirty="0">
                <a:latin typeface="Calibri" pitchFamily="34" charset="0"/>
              </a:rPr>
              <a:t> </a:t>
            </a:r>
            <a:r>
              <a:rPr lang="en-US" sz="7200" dirty="0" err="1">
                <a:latin typeface="Calibri" pitchFamily="34" charset="0"/>
              </a:rPr>
              <a:t>diletakkan</a:t>
            </a:r>
            <a:r>
              <a:rPr lang="en-US" sz="7200" dirty="0">
                <a:latin typeface="Calibri" pitchFamily="34" charset="0"/>
              </a:rPr>
              <a:t>? </a:t>
            </a:r>
            <a:r>
              <a:rPr lang="en-US" sz="7200" dirty="0" err="1">
                <a:latin typeface="Calibri" pitchFamily="34" charset="0"/>
              </a:rPr>
              <a:t>Apakah</a:t>
            </a:r>
            <a:r>
              <a:rPr lang="en-US" sz="7200" dirty="0">
                <a:latin typeface="Calibri" pitchFamily="34" charset="0"/>
              </a:rPr>
              <a:t> </a:t>
            </a:r>
            <a:r>
              <a:rPr lang="en-US" sz="7200" dirty="0" err="1">
                <a:latin typeface="Calibri" pitchFamily="34" charset="0"/>
              </a:rPr>
              <a:t>pada</a:t>
            </a:r>
            <a:r>
              <a:rPr lang="en-US" sz="7200" dirty="0">
                <a:latin typeface="Calibri" pitchFamily="34" charset="0"/>
              </a:rPr>
              <a:t> level </a:t>
            </a:r>
            <a:r>
              <a:rPr lang="en-US" sz="7200" dirty="0" err="1">
                <a:latin typeface="Calibri" pitchFamily="34" charset="0"/>
              </a:rPr>
              <a:t>kultur</a:t>
            </a:r>
            <a:r>
              <a:rPr lang="en-US" sz="7200" dirty="0">
                <a:latin typeface="Calibri" pitchFamily="34" charset="0"/>
              </a:rPr>
              <a:t> </a:t>
            </a:r>
            <a:r>
              <a:rPr lang="en-US" sz="7200" dirty="0" err="1">
                <a:latin typeface="Calibri" pitchFamily="34" charset="0"/>
              </a:rPr>
              <a:t>individu</a:t>
            </a:r>
            <a:r>
              <a:rPr lang="en-US" sz="7200" dirty="0">
                <a:latin typeface="Calibri" pitchFamily="34" charset="0"/>
              </a:rPr>
              <a:t>, </a:t>
            </a:r>
            <a:r>
              <a:rPr lang="en-US" sz="7200" dirty="0" err="1">
                <a:latin typeface="Calibri" pitchFamily="34" charset="0"/>
              </a:rPr>
              <a:t>kelompok</a:t>
            </a:r>
            <a:r>
              <a:rPr lang="en-US" sz="7200" dirty="0">
                <a:latin typeface="Calibri" pitchFamily="34" charset="0"/>
              </a:rPr>
              <a:t> </a:t>
            </a:r>
            <a:r>
              <a:rPr lang="en-US" sz="7200" dirty="0" err="1">
                <a:latin typeface="Calibri" pitchFamily="34" charset="0"/>
              </a:rPr>
              <a:t>sosial</a:t>
            </a:r>
            <a:r>
              <a:rPr lang="en-US" sz="7200" dirty="0">
                <a:latin typeface="Calibri" pitchFamily="34" charset="0"/>
              </a:rPr>
              <a:t> </a:t>
            </a:r>
            <a:r>
              <a:rPr lang="en-US" sz="7200" dirty="0" err="1">
                <a:latin typeface="Calibri" pitchFamily="34" charset="0"/>
              </a:rPr>
              <a:t>atau</a:t>
            </a:r>
            <a:r>
              <a:rPr lang="en-US" sz="7200" dirty="0">
                <a:latin typeface="Calibri" pitchFamily="34" charset="0"/>
              </a:rPr>
              <a:t> </a:t>
            </a:r>
            <a:r>
              <a:rPr lang="en-US" sz="7200" dirty="0" err="1">
                <a:latin typeface="Calibri" pitchFamily="34" charset="0"/>
              </a:rPr>
              <a:t>negara</a:t>
            </a:r>
            <a:r>
              <a:rPr lang="en-US" sz="7200" dirty="0">
                <a:latin typeface="Calibri" pitchFamily="34" charset="0"/>
              </a:rPr>
              <a:t>? </a:t>
            </a:r>
            <a:endParaRPr lang="id-ID" sz="7200" dirty="0" smtClean="0">
              <a:latin typeface="Calibri" pitchFamily="34" charset="0"/>
            </a:endParaRPr>
          </a:p>
          <a:p>
            <a:pPr lvl="0" algn="just"/>
            <a:r>
              <a:rPr lang="en-US" sz="7200" dirty="0" err="1" smtClean="0">
                <a:latin typeface="Calibri" pitchFamily="34" charset="0"/>
              </a:rPr>
              <a:t>Penjelasan</a:t>
            </a:r>
            <a:r>
              <a:rPr lang="en-US" sz="7200" dirty="0" smtClean="0">
                <a:latin typeface="Calibri" pitchFamily="34" charset="0"/>
              </a:rPr>
              <a:t> </a:t>
            </a:r>
            <a:r>
              <a:rPr lang="en-US" sz="7200" dirty="0" err="1">
                <a:latin typeface="Calibri" pitchFamily="34" charset="0"/>
              </a:rPr>
              <a:t>budaya</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hanya</a:t>
            </a:r>
            <a:r>
              <a:rPr lang="en-US" sz="7200" dirty="0">
                <a:latin typeface="Calibri" pitchFamily="34" charset="0"/>
              </a:rPr>
              <a:t> </a:t>
            </a:r>
            <a:r>
              <a:rPr lang="en-US" sz="7200" dirty="0" err="1">
                <a:latin typeface="Calibri" pitchFamily="34" charset="0"/>
              </a:rPr>
              <a:t>terkait</a:t>
            </a:r>
            <a:r>
              <a:rPr lang="en-US" sz="7200" dirty="0">
                <a:latin typeface="Calibri" pitchFamily="34" charset="0"/>
              </a:rPr>
              <a:t> </a:t>
            </a:r>
            <a:r>
              <a:rPr lang="en-US" sz="7200" dirty="0" err="1">
                <a:latin typeface="Calibri" pitchFamily="34" charset="0"/>
              </a:rPr>
              <a:t>dengan</a:t>
            </a:r>
            <a:r>
              <a:rPr lang="en-US" sz="7200" dirty="0">
                <a:latin typeface="Calibri" pitchFamily="34" charset="0"/>
              </a:rPr>
              <a:t> </a:t>
            </a:r>
            <a:r>
              <a:rPr lang="en-US" sz="7200" dirty="0" err="1">
                <a:latin typeface="Calibri" pitchFamily="34" charset="0"/>
              </a:rPr>
              <a:t>mata</a:t>
            </a:r>
            <a:r>
              <a:rPr lang="en-US" sz="7200" dirty="0">
                <a:latin typeface="Calibri" pitchFamily="34" charset="0"/>
              </a:rPr>
              <a:t> </a:t>
            </a:r>
            <a:r>
              <a:rPr lang="en-US" sz="7200" dirty="0" err="1">
                <a:latin typeface="Calibri" pitchFamily="34" charset="0"/>
              </a:rPr>
              <a:t>rantai</a:t>
            </a:r>
            <a:r>
              <a:rPr lang="en-US" sz="7200" dirty="0">
                <a:latin typeface="Calibri" pitchFamily="34" charset="0"/>
              </a:rPr>
              <a:t> </a:t>
            </a:r>
            <a:r>
              <a:rPr lang="en-US" sz="7200" dirty="0" err="1">
                <a:latin typeface="Calibri" pitchFamily="34" charset="0"/>
              </a:rPr>
              <a:t>akhir</a:t>
            </a:r>
            <a:r>
              <a:rPr lang="en-US" sz="7200" dirty="0">
                <a:latin typeface="Calibri" pitchFamily="34" charset="0"/>
              </a:rPr>
              <a:t> </a:t>
            </a:r>
            <a:r>
              <a:rPr lang="en-US" sz="7200" dirty="0" err="1">
                <a:latin typeface="Calibri" pitchFamily="34" charset="0"/>
              </a:rPr>
              <a:t>dari</a:t>
            </a:r>
            <a:r>
              <a:rPr lang="en-US" sz="7200" dirty="0">
                <a:latin typeface="Calibri" pitchFamily="34" charset="0"/>
              </a:rPr>
              <a:t> </a:t>
            </a:r>
            <a:r>
              <a:rPr lang="en-US" sz="7200" dirty="0" err="1">
                <a:latin typeface="Calibri" pitchFamily="34" charset="0"/>
              </a:rPr>
              <a:t>rantai</a:t>
            </a:r>
            <a:r>
              <a:rPr lang="en-US" sz="7200" dirty="0">
                <a:latin typeface="Calibri" pitchFamily="34" charset="0"/>
              </a:rPr>
              <a:t> </a:t>
            </a:r>
            <a:r>
              <a:rPr lang="en-US" sz="7200" dirty="0" err="1">
                <a:latin typeface="Calibri" pitchFamily="34" charset="0"/>
              </a:rPr>
              <a:t>panjang</a:t>
            </a:r>
            <a:r>
              <a:rPr lang="en-US" sz="7200" dirty="0">
                <a:latin typeface="Calibri" pitchFamily="34" charset="0"/>
              </a:rPr>
              <a:t> </a:t>
            </a:r>
            <a:r>
              <a:rPr lang="en-US" sz="7200" dirty="0" err="1">
                <a:latin typeface="Calibri" pitchFamily="34" charset="0"/>
              </a:rPr>
              <a:t>perilaku</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Akar</a:t>
            </a:r>
            <a:r>
              <a:rPr lang="en-US" sz="7200" dirty="0">
                <a:latin typeface="Calibri" pitchFamily="34" charset="0"/>
              </a:rPr>
              <a:t> yang </a:t>
            </a:r>
            <a:r>
              <a:rPr lang="en-US" sz="7200" dirty="0" err="1">
                <a:latin typeface="Calibri" pitchFamily="34" charset="0"/>
              </a:rPr>
              <a:t>mendasar</a:t>
            </a:r>
            <a:r>
              <a:rPr lang="en-US" sz="7200" dirty="0">
                <a:latin typeface="Calibri" pitchFamily="34" charset="0"/>
              </a:rPr>
              <a:t> </a:t>
            </a:r>
            <a:r>
              <a:rPr lang="en-US" sz="7200" dirty="0" err="1">
                <a:latin typeface="Calibri" pitchFamily="34" charset="0"/>
              </a:rPr>
              <a:t>perilaku</a:t>
            </a:r>
            <a:r>
              <a:rPr lang="en-US" sz="7200" dirty="0">
                <a:latin typeface="Calibri" pitchFamily="34" charset="0"/>
              </a:rPr>
              <a:t> </a:t>
            </a:r>
            <a:r>
              <a:rPr lang="en-US" sz="7200" dirty="0" err="1">
                <a:latin typeface="Calibri" pitchFamily="34" charset="0"/>
              </a:rPr>
              <a:t>boleh</a:t>
            </a:r>
            <a:r>
              <a:rPr lang="en-US" sz="7200" dirty="0">
                <a:latin typeface="Calibri" pitchFamily="34" charset="0"/>
              </a:rPr>
              <a:t> </a:t>
            </a:r>
            <a:r>
              <a:rPr lang="en-US" sz="7200" dirty="0" err="1">
                <a:latin typeface="Calibri" pitchFamily="34" charset="0"/>
              </a:rPr>
              <a:t>jadi</a:t>
            </a:r>
            <a:r>
              <a:rPr lang="en-US" sz="7200" dirty="0">
                <a:latin typeface="Calibri" pitchFamily="34" charset="0"/>
              </a:rPr>
              <a:t> </a:t>
            </a:r>
            <a:r>
              <a:rPr lang="en-US" sz="7200" dirty="0" err="1">
                <a:latin typeface="Calibri" pitchFamily="34" charset="0"/>
              </a:rPr>
              <a:t>bersifat</a:t>
            </a:r>
            <a:r>
              <a:rPr lang="en-US" sz="7200" dirty="0">
                <a:latin typeface="Calibri" pitchFamily="34" charset="0"/>
              </a:rPr>
              <a:t> </a:t>
            </a:r>
            <a:r>
              <a:rPr lang="en-US" sz="7200" dirty="0" err="1">
                <a:latin typeface="Calibri" pitchFamily="34" charset="0"/>
              </a:rPr>
              <a:t>historis</a:t>
            </a:r>
            <a:r>
              <a:rPr lang="en-US" sz="7200" dirty="0">
                <a:latin typeface="Calibri" pitchFamily="34" charset="0"/>
              </a:rPr>
              <a:t>, </a:t>
            </a:r>
            <a:r>
              <a:rPr lang="en-US" sz="7200" dirty="0" err="1">
                <a:latin typeface="Calibri" pitchFamily="34" charset="0"/>
              </a:rPr>
              <a:t>ekonomis</a:t>
            </a:r>
            <a:r>
              <a:rPr lang="en-US" sz="7200" dirty="0">
                <a:latin typeface="Calibri" pitchFamily="34" charset="0"/>
              </a:rPr>
              <a:t> (</a:t>
            </a:r>
            <a:r>
              <a:rPr lang="en-US" sz="7200" dirty="0" err="1">
                <a:latin typeface="Calibri" pitchFamily="34" charset="0"/>
              </a:rPr>
              <a:t>dalam</a:t>
            </a:r>
            <a:r>
              <a:rPr lang="en-US" sz="7200" dirty="0">
                <a:latin typeface="Calibri" pitchFamily="34" charset="0"/>
              </a:rPr>
              <a:t> </a:t>
            </a:r>
            <a:r>
              <a:rPr lang="en-US" sz="7200" dirty="0" err="1">
                <a:latin typeface="Calibri" pitchFamily="34" charset="0"/>
              </a:rPr>
              <a:t>teori</a:t>
            </a:r>
            <a:r>
              <a:rPr lang="en-US" sz="7200" dirty="0">
                <a:latin typeface="Calibri" pitchFamily="34" charset="0"/>
              </a:rPr>
              <a:t> </a:t>
            </a:r>
            <a:r>
              <a:rPr lang="en-US" sz="7200" dirty="0" err="1">
                <a:latin typeface="Calibri" pitchFamily="34" charset="0"/>
              </a:rPr>
              <a:t>Marxis</a:t>
            </a:r>
            <a:r>
              <a:rPr lang="en-US" sz="7200" dirty="0">
                <a:latin typeface="Calibri" pitchFamily="34" charset="0"/>
              </a:rPr>
              <a:t> </a:t>
            </a:r>
            <a:r>
              <a:rPr lang="en-US" sz="7200" dirty="0" err="1">
                <a:latin typeface="Calibri" pitchFamily="34" charset="0"/>
              </a:rPr>
              <a:t>atau</a:t>
            </a:r>
            <a:r>
              <a:rPr lang="en-US" sz="7200" dirty="0">
                <a:latin typeface="Calibri" pitchFamily="34" charset="0"/>
              </a:rPr>
              <a:t> </a:t>
            </a:r>
            <a:r>
              <a:rPr lang="en-US" sz="7200" dirty="0" err="1">
                <a:latin typeface="Calibri" pitchFamily="34" charset="0"/>
              </a:rPr>
              <a:t>kelas</a:t>
            </a:r>
            <a:r>
              <a:rPr lang="en-US" sz="7200" dirty="0">
                <a:latin typeface="Calibri" pitchFamily="34" charset="0"/>
              </a:rPr>
              <a:t> </a:t>
            </a:r>
            <a:r>
              <a:rPr lang="en-US" sz="7200" dirty="0" err="1">
                <a:latin typeface="Calibri" pitchFamily="34" charset="0"/>
              </a:rPr>
              <a:t>sosial</a:t>
            </a:r>
            <a:r>
              <a:rPr lang="en-US" sz="7200" dirty="0">
                <a:latin typeface="Calibri" pitchFamily="34" charset="0"/>
              </a:rPr>
              <a:t>) </a:t>
            </a:r>
            <a:r>
              <a:rPr lang="en-US" sz="7200" dirty="0" err="1">
                <a:latin typeface="Calibri" pitchFamily="34" charset="0"/>
              </a:rPr>
              <a:t>atau</a:t>
            </a:r>
            <a:r>
              <a:rPr lang="en-US" sz="7200" dirty="0">
                <a:latin typeface="Calibri" pitchFamily="34" charset="0"/>
              </a:rPr>
              <a:t> </a:t>
            </a:r>
            <a:r>
              <a:rPr lang="en-US" sz="7200" dirty="0" err="1">
                <a:latin typeface="Calibri" pitchFamily="34" charset="0"/>
              </a:rPr>
              <a:t>mungkin</a:t>
            </a:r>
            <a:r>
              <a:rPr lang="en-US" sz="7200" dirty="0">
                <a:latin typeface="Calibri" pitchFamily="34" charset="0"/>
              </a:rPr>
              <a:t> </a:t>
            </a:r>
            <a:r>
              <a:rPr lang="en-US" sz="7200" dirty="0" err="1">
                <a:latin typeface="Calibri" pitchFamily="34" charset="0"/>
              </a:rPr>
              <a:t>terletak</a:t>
            </a:r>
            <a:r>
              <a:rPr lang="en-US" sz="7200" dirty="0">
                <a:latin typeface="Calibri" pitchFamily="34" charset="0"/>
              </a:rPr>
              <a:t> </a:t>
            </a:r>
            <a:r>
              <a:rPr lang="en-US" sz="7200" dirty="0" err="1">
                <a:latin typeface="Calibri" pitchFamily="34" charset="0"/>
              </a:rPr>
              <a:t>dalam</a:t>
            </a:r>
            <a:r>
              <a:rPr lang="en-US" sz="7200" dirty="0">
                <a:latin typeface="Calibri" pitchFamily="34" charset="0"/>
              </a:rPr>
              <a:t> </a:t>
            </a:r>
            <a:r>
              <a:rPr lang="en-US" sz="7200" dirty="0" err="1">
                <a:latin typeface="Calibri" pitchFamily="34" charset="0"/>
              </a:rPr>
              <a:t>aspek</a:t>
            </a:r>
            <a:r>
              <a:rPr lang="en-US" sz="7200" dirty="0">
                <a:latin typeface="Calibri" pitchFamily="34" charset="0"/>
              </a:rPr>
              <a:t> </a:t>
            </a:r>
            <a:r>
              <a:rPr lang="en-US" sz="7200" dirty="0" err="1">
                <a:latin typeface="Calibri" pitchFamily="34" charset="0"/>
              </a:rPr>
              <a:t>psikologis</a:t>
            </a:r>
            <a:r>
              <a:rPr lang="en-US" sz="7200" dirty="0">
                <a:latin typeface="Calibri" pitchFamily="34" charset="0"/>
              </a:rPr>
              <a:t> yang </a:t>
            </a:r>
            <a:r>
              <a:rPr lang="en-US" sz="7200" dirty="0" err="1">
                <a:latin typeface="Calibri" pitchFamily="34" charset="0"/>
              </a:rPr>
              <a:t>bersifat</a:t>
            </a:r>
            <a:r>
              <a:rPr lang="en-US" sz="7200" dirty="0">
                <a:latin typeface="Calibri" pitchFamily="34" charset="0"/>
              </a:rPr>
              <a:t> individual.</a:t>
            </a:r>
            <a:endParaRPr lang="id-ID" sz="7200" dirty="0">
              <a:latin typeface="Calibri" pitchFamily="34" charset="0"/>
            </a:endParaRPr>
          </a:p>
          <a:p>
            <a:endParaRPr lang="id-ID" dirty="0"/>
          </a:p>
        </p:txBody>
      </p:sp>
    </p:spTree>
    <p:extLst>
      <p:ext uri="{BB962C8B-B14F-4D97-AF65-F5344CB8AC3E}">
        <p14:creationId xmlns:p14="http://schemas.microsoft.com/office/powerpoint/2010/main" val="32927279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endParaRPr lang="id-ID" dirty="0"/>
          </a:p>
          <a:p>
            <a:pPr marL="0" indent="0" algn="ctr">
              <a:buNone/>
            </a:pPr>
            <a:r>
              <a:rPr lang="id-ID" sz="3600" dirty="0" smtClean="0"/>
              <a:t>AYO BERDISKUSI</a:t>
            </a:r>
            <a:endParaRPr lang="id-ID" sz="3600" dirty="0"/>
          </a:p>
        </p:txBody>
      </p:sp>
    </p:spTree>
    <p:extLst>
      <p:ext uri="{BB962C8B-B14F-4D97-AF65-F5344CB8AC3E}">
        <p14:creationId xmlns:p14="http://schemas.microsoft.com/office/powerpoint/2010/main" val="4222988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Tentang Pendekatan Budaya Politik</a:t>
            </a:r>
          </a:p>
        </p:txBody>
      </p:sp>
      <p:sp>
        <p:nvSpPr>
          <p:cNvPr id="3" name="Content Placeholder 2"/>
          <p:cNvSpPr>
            <a:spLocks noGrp="1"/>
          </p:cNvSpPr>
          <p:nvPr>
            <p:ph sz="quarter" idx="1"/>
          </p:nvPr>
        </p:nvSpPr>
        <p:spPr/>
        <p:txBody>
          <a:bodyPr>
            <a:normAutofit/>
          </a:bodyPr>
          <a:lstStyle/>
          <a:p>
            <a:pPr marL="0" indent="0" algn="just">
              <a:buNone/>
            </a:pPr>
            <a:r>
              <a:rPr lang="en-US" sz="2000" dirty="0" err="1">
                <a:latin typeface="Calibri" pitchFamily="34" charset="0"/>
              </a:rPr>
              <a:t>Munculnya</a:t>
            </a:r>
            <a:r>
              <a:rPr lang="en-US" sz="2000" dirty="0">
                <a:latin typeface="Calibri" pitchFamily="34" charset="0"/>
              </a:rPr>
              <a:t> </a:t>
            </a:r>
            <a:r>
              <a:rPr lang="en-US" sz="2000" dirty="0" err="1">
                <a:latin typeface="Calibri" pitchFamily="34" charset="0"/>
              </a:rPr>
              <a:t>pendekatan</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acapkali</a:t>
            </a:r>
            <a:r>
              <a:rPr lang="en-US" sz="2000" dirty="0">
                <a:latin typeface="Calibri" pitchFamily="34" charset="0"/>
              </a:rPr>
              <a:t> </a:t>
            </a:r>
            <a:r>
              <a:rPr lang="en-US" sz="2000" dirty="0" err="1">
                <a:latin typeface="Calibri" pitchFamily="34" charset="0"/>
              </a:rPr>
              <a:t>ditempatkan</a:t>
            </a:r>
            <a:r>
              <a:rPr lang="en-US" sz="2000" dirty="0">
                <a:latin typeface="Calibri" pitchFamily="34" charset="0"/>
              </a:rPr>
              <a:t> </a:t>
            </a:r>
            <a:r>
              <a:rPr lang="en-US" sz="2000" dirty="0" err="1">
                <a:latin typeface="Calibri" pitchFamily="34" charset="0"/>
              </a:rPr>
              <a:t>sebagai</a:t>
            </a:r>
            <a:r>
              <a:rPr lang="en-US" sz="2000" dirty="0">
                <a:latin typeface="Calibri" pitchFamily="34" charset="0"/>
              </a:rPr>
              <a:t> </a:t>
            </a:r>
            <a:r>
              <a:rPr lang="en-US" sz="2000" dirty="0" err="1">
                <a:latin typeface="Calibri" pitchFamily="34" charset="0"/>
              </a:rPr>
              <a:t>salah</a:t>
            </a:r>
            <a:r>
              <a:rPr lang="en-US" sz="2000" dirty="0">
                <a:latin typeface="Calibri" pitchFamily="34" charset="0"/>
              </a:rPr>
              <a:t> </a:t>
            </a:r>
            <a:r>
              <a:rPr lang="en-US" sz="2000" dirty="0" err="1">
                <a:latin typeface="Calibri" pitchFamily="34" charset="0"/>
              </a:rPr>
              <a:t>satu</a:t>
            </a:r>
            <a:r>
              <a:rPr lang="en-US" sz="2000" dirty="0">
                <a:latin typeface="Calibri" pitchFamily="34" charset="0"/>
              </a:rPr>
              <a:t> </a:t>
            </a:r>
            <a:r>
              <a:rPr lang="en-US" sz="2000" dirty="0" err="1">
                <a:latin typeface="Calibri" pitchFamily="34" charset="0"/>
              </a:rPr>
              <a:t>variabel</a:t>
            </a:r>
            <a:r>
              <a:rPr lang="en-US" sz="2000" dirty="0">
                <a:latin typeface="Calibri" pitchFamily="34" charset="0"/>
              </a:rPr>
              <a:t> </a:t>
            </a:r>
            <a:r>
              <a:rPr lang="en-US" sz="2000" dirty="0" err="1">
                <a:latin typeface="Calibri" pitchFamily="34" charset="0"/>
              </a:rPr>
              <a:t>mendasar</a:t>
            </a:r>
            <a:r>
              <a:rPr lang="en-US" sz="2000" dirty="0">
                <a:latin typeface="Calibri" pitchFamily="34" charset="0"/>
              </a:rPr>
              <a:t> yang </a:t>
            </a:r>
            <a:r>
              <a:rPr lang="en-US" sz="2000" dirty="0" err="1">
                <a:latin typeface="Calibri" pitchFamily="34" charset="0"/>
              </a:rPr>
              <a:t>turut</a:t>
            </a:r>
            <a:r>
              <a:rPr lang="en-US" sz="2000" dirty="0">
                <a:latin typeface="Calibri" pitchFamily="34" charset="0"/>
              </a:rPr>
              <a:t> </a:t>
            </a:r>
            <a:r>
              <a:rPr lang="en-US" sz="2000" dirty="0" err="1">
                <a:latin typeface="Calibri" pitchFamily="34" charset="0"/>
              </a:rPr>
              <a:t>mempengaruhi</a:t>
            </a:r>
            <a:r>
              <a:rPr lang="en-US" sz="2000" dirty="0">
                <a:latin typeface="Calibri" pitchFamily="34" charset="0"/>
              </a:rPr>
              <a:t> </a:t>
            </a:r>
            <a:r>
              <a:rPr lang="en-US" sz="2000" dirty="0" err="1">
                <a:latin typeface="Calibri" pitchFamily="34" charset="0"/>
              </a:rPr>
              <a:t>bekerjanya</a:t>
            </a:r>
            <a:r>
              <a:rPr lang="en-US" sz="2000" dirty="0">
                <a:latin typeface="Calibri" pitchFamily="34" charset="0"/>
              </a:rPr>
              <a:t> </a:t>
            </a:r>
            <a:r>
              <a:rPr lang="en-US" sz="2000" dirty="0" err="1">
                <a:latin typeface="Calibri" pitchFamily="34" charset="0"/>
              </a:rPr>
              <a:t>demokratisasi</a:t>
            </a:r>
            <a:r>
              <a:rPr lang="en-US" sz="2000" dirty="0">
                <a:latin typeface="Calibri" pitchFamily="34" charset="0"/>
              </a:rPr>
              <a:t> </a:t>
            </a:r>
            <a:r>
              <a:rPr lang="en-US" sz="2000" dirty="0" err="1">
                <a:latin typeface="Calibri" pitchFamily="34" charset="0"/>
              </a:rPr>
              <a:t>suatu</a:t>
            </a:r>
            <a:r>
              <a:rPr lang="en-US" sz="2000" dirty="0">
                <a:latin typeface="Calibri" pitchFamily="34" charset="0"/>
              </a:rPr>
              <a:t> </a:t>
            </a:r>
            <a:r>
              <a:rPr lang="en-US" sz="2000" dirty="0" err="1">
                <a:latin typeface="Calibri" pitchFamily="34" charset="0"/>
              </a:rPr>
              <a:t>sistem</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pemerintahan</a:t>
            </a:r>
            <a:r>
              <a:rPr lang="en-US" sz="2000" dirty="0">
                <a:latin typeface="Calibri" pitchFamily="34" charset="0"/>
              </a:rPr>
              <a:t>. </a:t>
            </a:r>
            <a:r>
              <a:rPr lang="en-US" sz="2000" dirty="0" err="1">
                <a:latin typeface="Calibri" pitchFamily="34" charset="0"/>
              </a:rPr>
              <a:t>Struktur</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institusi</a:t>
            </a:r>
            <a:r>
              <a:rPr lang="en-US" sz="2000" dirty="0">
                <a:latin typeface="Calibri" pitchFamily="34" charset="0"/>
              </a:rPr>
              <a:t> </a:t>
            </a:r>
            <a:r>
              <a:rPr lang="en-US" sz="2000" dirty="0" err="1">
                <a:latin typeface="Calibri" pitchFamily="34" charset="0"/>
              </a:rPr>
              <a:t>pemerintah</a:t>
            </a:r>
            <a:r>
              <a:rPr lang="en-US" sz="2000" dirty="0">
                <a:latin typeface="Calibri" pitchFamily="34" charset="0"/>
              </a:rPr>
              <a:t> </a:t>
            </a:r>
            <a:r>
              <a:rPr lang="en-US" sz="2000" dirty="0" err="1">
                <a:latin typeface="Calibri" pitchFamily="34" charset="0"/>
              </a:rPr>
              <a:t>sesungguhnya</a:t>
            </a:r>
            <a:r>
              <a:rPr lang="en-US" sz="2000" dirty="0">
                <a:latin typeface="Calibri" pitchFamily="34" charset="0"/>
              </a:rPr>
              <a:t> </a:t>
            </a:r>
            <a:r>
              <a:rPr lang="en-US" sz="2000" dirty="0" err="1">
                <a:latin typeface="Calibri" pitchFamily="34" charset="0"/>
              </a:rPr>
              <a:t>menyandarkan</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sebagai</a:t>
            </a:r>
            <a:r>
              <a:rPr lang="en-US" sz="2000" dirty="0">
                <a:latin typeface="Calibri" pitchFamily="34" charset="0"/>
              </a:rPr>
              <a:t> </a:t>
            </a:r>
            <a:r>
              <a:rPr lang="en-US" sz="2000" dirty="0" err="1">
                <a:latin typeface="Calibri" pitchFamily="34" charset="0"/>
              </a:rPr>
              <a:t>fondasi</a:t>
            </a:r>
            <a:r>
              <a:rPr lang="en-US" sz="2000" dirty="0">
                <a:latin typeface="Calibri" pitchFamily="34" charset="0"/>
              </a:rPr>
              <a:t> </a:t>
            </a:r>
            <a:r>
              <a:rPr lang="en-US" sz="2000" dirty="0" err="1">
                <a:latin typeface="Calibri" pitchFamily="34" charset="0"/>
              </a:rPr>
              <a:t>bagi</a:t>
            </a:r>
            <a:r>
              <a:rPr lang="en-US" sz="2000" dirty="0">
                <a:latin typeface="Calibri" pitchFamily="34" charset="0"/>
              </a:rPr>
              <a:t> </a:t>
            </a:r>
            <a:r>
              <a:rPr lang="en-US" sz="2000" dirty="0" err="1">
                <a:latin typeface="Calibri" pitchFamily="34" charset="0"/>
              </a:rPr>
              <a:t>stabilnya</a:t>
            </a:r>
            <a:r>
              <a:rPr lang="en-US" sz="2000" dirty="0">
                <a:latin typeface="Calibri" pitchFamily="34" charset="0"/>
              </a:rPr>
              <a:t> </a:t>
            </a:r>
            <a:r>
              <a:rPr lang="en-US" sz="2000" dirty="0" err="1">
                <a:latin typeface="Calibri" pitchFamily="34" charset="0"/>
              </a:rPr>
              <a:t>demokrasi</a:t>
            </a:r>
            <a:r>
              <a:rPr lang="en-US" sz="2000" dirty="0" smtClean="0">
                <a:latin typeface="Calibri" pitchFamily="34" charset="0"/>
              </a:rPr>
              <a:t>.</a:t>
            </a:r>
            <a:r>
              <a:rPr lang="id-ID" sz="2000" dirty="0" smtClean="0">
                <a:latin typeface="Calibri" pitchFamily="34" charset="0"/>
              </a:rPr>
              <a:t> </a:t>
            </a:r>
            <a:r>
              <a:rPr lang="en-US" sz="2000" dirty="0" err="1">
                <a:latin typeface="Calibri" pitchFamily="34" charset="0"/>
              </a:rPr>
              <a:t>terdapat</a:t>
            </a:r>
            <a:r>
              <a:rPr lang="en-US" sz="2000" dirty="0">
                <a:latin typeface="Calibri" pitchFamily="34" charset="0"/>
              </a:rPr>
              <a:t> </a:t>
            </a:r>
            <a:r>
              <a:rPr lang="en-US" sz="2000" dirty="0" err="1">
                <a:latin typeface="Calibri" pitchFamily="34" charset="0"/>
              </a:rPr>
              <a:t>dua</a:t>
            </a:r>
            <a:r>
              <a:rPr lang="en-US" sz="2000" dirty="0">
                <a:latin typeface="Calibri" pitchFamily="34" charset="0"/>
              </a:rPr>
              <a:t> </a:t>
            </a:r>
            <a:r>
              <a:rPr lang="en-US" sz="2000" dirty="0" err="1">
                <a:latin typeface="Calibri" pitchFamily="34" charset="0"/>
              </a:rPr>
              <a:t>alasan</a:t>
            </a:r>
            <a:r>
              <a:rPr lang="en-US" sz="2000" dirty="0">
                <a:latin typeface="Calibri" pitchFamily="34" charset="0"/>
              </a:rPr>
              <a:t> </a:t>
            </a:r>
            <a:r>
              <a:rPr lang="en-US" sz="2000" dirty="0" err="1">
                <a:latin typeface="Calibri" pitchFamily="34" charset="0"/>
              </a:rPr>
              <a:t>mendasar</a:t>
            </a:r>
            <a:r>
              <a:rPr lang="en-US" sz="2000" dirty="0">
                <a:latin typeface="Calibri" pitchFamily="34" charset="0"/>
              </a:rPr>
              <a:t> </a:t>
            </a:r>
            <a:r>
              <a:rPr lang="en-US" sz="2000" dirty="0" err="1">
                <a:latin typeface="Calibri" pitchFamily="34" charset="0"/>
              </a:rPr>
              <a:t>tentang</a:t>
            </a:r>
            <a:r>
              <a:rPr lang="en-US" sz="2000" dirty="0">
                <a:latin typeface="Calibri" pitchFamily="34" charset="0"/>
              </a:rPr>
              <a:t> </a:t>
            </a:r>
            <a:r>
              <a:rPr lang="en-US" sz="2000" dirty="0" err="1">
                <a:latin typeface="Calibri" pitchFamily="34" charset="0"/>
              </a:rPr>
              <a:t>pentingnya</a:t>
            </a:r>
            <a:r>
              <a:rPr lang="en-US" sz="2000" dirty="0">
                <a:latin typeface="Calibri" pitchFamily="34" charset="0"/>
              </a:rPr>
              <a:t> </a:t>
            </a:r>
            <a:r>
              <a:rPr lang="en-US" sz="2000" dirty="0" err="1">
                <a:latin typeface="Calibri" pitchFamily="34" charset="0"/>
              </a:rPr>
              <a:t>mengkaji</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endParaRPr lang="id-ID" sz="2000" dirty="0">
              <a:latin typeface="Calibri" pitchFamily="34" charset="0"/>
            </a:endParaRPr>
          </a:p>
          <a:p>
            <a:r>
              <a:rPr lang="en-US" sz="2000" dirty="0" smtClean="0">
                <a:latin typeface="Calibri" pitchFamily="34" charset="0"/>
              </a:rPr>
              <a:t>(</a:t>
            </a:r>
            <a:r>
              <a:rPr lang="en-US" sz="2000" dirty="0">
                <a:latin typeface="Calibri" pitchFamily="34" charset="0"/>
              </a:rPr>
              <a:t>1) </a:t>
            </a:r>
            <a:r>
              <a:rPr lang="en-US" sz="2000" dirty="0" err="1">
                <a:latin typeface="Calibri" pitchFamily="34" charset="0"/>
              </a:rPr>
              <a:t>konsep</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membantu</a:t>
            </a:r>
            <a:r>
              <a:rPr lang="en-US" sz="2000" dirty="0">
                <a:latin typeface="Calibri" pitchFamily="34" charset="0"/>
              </a:rPr>
              <a:t> </a:t>
            </a:r>
            <a:r>
              <a:rPr lang="en-US" sz="2000" dirty="0" err="1">
                <a:latin typeface="Calibri" pitchFamily="34" charset="0"/>
              </a:rPr>
              <a:t>para</a:t>
            </a:r>
            <a:r>
              <a:rPr lang="en-US" sz="2000" dirty="0">
                <a:latin typeface="Calibri" pitchFamily="34" charset="0"/>
              </a:rPr>
              <a:t> </a:t>
            </a:r>
            <a:r>
              <a:rPr lang="en-US" sz="2000" dirty="0" err="1">
                <a:latin typeface="Calibri" pitchFamily="34" charset="0"/>
              </a:rPr>
              <a:t>pengkajinya</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menjelaskan</a:t>
            </a:r>
            <a:r>
              <a:rPr lang="en-US" sz="2000" dirty="0">
                <a:latin typeface="Calibri" pitchFamily="34" charset="0"/>
              </a:rPr>
              <a:t> </a:t>
            </a:r>
            <a:r>
              <a:rPr lang="en-US" sz="2000" dirty="0" err="1">
                <a:latin typeface="Calibri" pitchFamily="34" charset="0"/>
              </a:rPr>
              <a:t>perilaku</a:t>
            </a:r>
            <a:r>
              <a:rPr lang="en-US" sz="2000" dirty="0">
                <a:latin typeface="Calibri" pitchFamily="34" charset="0"/>
              </a:rPr>
              <a:t> individual; </a:t>
            </a:r>
            <a:endParaRPr lang="id-ID" sz="2000" dirty="0">
              <a:latin typeface="Calibri" pitchFamily="34" charset="0"/>
            </a:endParaRPr>
          </a:p>
          <a:p>
            <a:r>
              <a:rPr lang="en-US" sz="2000" dirty="0" smtClean="0">
                <a:latin typeface="Calibri" pitchFamily="34" charset="0"/>
              </a:rPr>
              <a:t>(</a:t>
            </a:r>
            <a:r>
              <a:rPr lang="en-US" sz="2000" dirty="0">
                <a:latin typeface="Calibri" pitchFamily="34" charset="0"/>
              </a:rPr>
              <a:t>2) </a:t>
            </a:r>
            <a:r>
              <a:rPr lang="en-US" sz="2000" dirty="0" err="1">
                <a:latin typeface="Calibri" pitchFamily="34" charset="0"/>
              </a:rPr>
              <a:t>membantu</a:t>
            </a:r>
            <a:r>
              <a:rPr lang="en-US" sz="2000" dirty="0">
                <a:latin typeface="Calibri" pitchFamily="34" charset="0"/>
              </a:rPr>
              <a:t> </a:t>
            </a:r>
            <a:r>
              <a:rPr lang="en-US" sz="2000" dirty="0" err="1">
                <a:latin typeface="Calibri" pitchFamily="34" charset="0"/>
              </a:rPr>
              <a:t>menjelaskan</a:t>
            </a:r>
            <a:r>
              <a:rPr lang="en-US" sz="2000" dirty="0">
                <a:latin typeface="Calibri" pitchFamily="34" charset="0"/>
              </a:rPr>
              <a:t> </a:t>
            </a:r>
            <a:r>
              <a:rPr lang="en-US" sz="2000" dirty="0" err="1">
                <a:latin typeface="Calibri" pitchFamily="34" charset="0"/>
              </a:rPr>
              <a:t>institusi</a:t>
            </a:r>
            <a:r>
              <a:rPr lang="en-US" sz="2000" dirty="0">
                <a:latin typeface="Calibri" pitchFamily="34" charset="0"/>
              </a:rPr>
              <a:t> </a:t>
            </a:r>
            <a:r>
              <a:rPr lang="en-US" sz="2000" dirty="0" err="1">
                <a:latin typeface="Calibri" pitchFamily="34" charset="0"/>
              </a:rPr>
              <a:t>demokratis</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struktur</a:t>
            </a:r>
            <a:r>
              <a:rPr lang="en-US" sz="2000" dirty="0">
                <a:latin typeface="Calibri" pitchFamily="34" charset="0"/>
              </a:rPr>
              <a:t> </a:t>
            </a:r>
            <a:r>
              <a:rPr lang="en-US" sz="2000" dirty="0" err="1">
                <a:latin typeface="Calibri" pitchFamily="34" charset="0"/>
              </a:rPr>
              <a:t>pemerintahan</a:t>
            </a:r>
            <a:r>
              <a:rPr lang="en-US" sz="2000" dirty="0">
                <a:latin typeface="Calibri" pitchFamily="34" charset="0"/>
              </a:rPr>
              <a:t> yang </a:t>
            </a:r>
            <a:r>
              <a:rPr lang="en-US" sz="2000" dirty="0" err="1">
                <a:latin typeface="Calibri" pitchFamily="34" charset="0"/>
              </a:rPr>
              <a:t>ada</a:t>
            </a:r>
            <a:r>
              <a:rPr lang="en-US" sz="2000" dirty="0">
                <a:latin typeface="Calibri" pitchFamily="34" charset="0"/>
              </a:rPr>
              <a:t>. </a:t>
            </a:r>
            <a:endParaRPr lang="id-ID" sz="2000" dirty="0">
              <a:latin typeface="Calibri" pitchFamily="34" charset="0"/>
            </a:endParaRPr>
          </a:p>
          <a:p>
            <a:pPr marL="0" indent="0">
              <a:buNone/>
            </a:pPr>
            <a:r>
              <a:rPr lang="en-US" sz="2000" dirty="0" err="1" smtClean="0">
                <a:latin typeface="Calibri" pitchFamily="34" charset="0"/>
              </a:rPr>
              <a:t>Pada</a:t>
            </a:r>
            <a:r>
              <a:rPr lang="en-US" sz="2000" dirty="0" smtClean="0">
                <a:latin typeface="Calibri" pitchFamily="34" charset="0"/>
              </a:rPr>
              <a:t> </a:t>
            </a:r>
            <a:r>
              <a:rPr lang="en-US" sz="2000" dirty="0" err="1">
                <a:latin typeface="Calibri" pitchFamily="34" charset="0"/>
              </a:rPr>
              <a:t>titik</a:t>
            </a:r>
            <a:r>
              <a:rPr lang="en-US" sz="2000" dirty="0">
                <a:latin typeface="Calibri" pitchFamily="34" charset="0"/>
              </a:rPr>
              <a:t> </a:t>
            </a:r>
            <a:r>
              <a:rPr lang="en-US" sz="2000" dirty="0" err="1">
                <a:latin typeface="Calibri" pitchFamily="34" charset="0"/>
              </a:rPr>
              <a:t>inilah</a:t>
            </a:r>
            <a:r>
              <a:rPr lang="en-US" sz="2000" dirty="0">
                <a:latin typeface="Calibri" pitchFamily="34" charset="0"/>
              </a:rPr>
              <a:t> </a:t>
            </a:r>
            <a:r>
              <a:rPr lang="en-US" sz="2000" dirty="0" err="1">
                <a:latin typeface="Calibri" pitchFamily="34" charset="0"/>
              </a:rPr>
              <a:t>aspek</a:t>
            </a:r>
            <a:r>
              <a:rPr lang="en-US" sz="2000" dirty="0">
                <a:latin typeface="Calibri" pitchFamily="34" charset="0"/>
              </a:rPr>
              <a:t> </a:t>
            </a:r>
            <a:r>
              <a:rPr lang="en-US" sz="2000" dirty="0" err="1">
                <a:latin typeface="Calibri" pitchFamily="34" charset="0"/>
              </a:rPr>
              <a:t>aksiologis</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a:t>
            </a:r>
            <a:r>
              <a:rPr lang="en-US" sz="2000" dirty="0" err="1">
                <a:latin typeface="Calibri" pitchFamily="34" charset="0"/>
              </a:rPr>
              <a:t>pendekatan</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menemukan</a:t>
            </a:r>
            <a:r>
              <a:rPr lang="en-US" sz="2000" dirty="0">
                <a:latin typeface="Calibri" pitchFamily="34" charset="0"/>
              </a:rPr>
              <a:t> </a:t>
            </a:r>
            <a:r>
              <a:rPr lang="en-US" sz="2000" dirty="0" err="1">
                <a:latin typeface="Calibri" pitchFamily="34" charset="0"/>
              </a:rPr>
              <a:t>konteksnya</a:t>
            </a:r>
            <a:r>
              <a:rPr lang="en-US" sz="2000" dirty="0">
                <a:latin typeface="Calibri" pitchFamily="34" charset="0"/>
              </a:rPr>
              <a:t>. </a:t>
            </a:r>
            <a:endParaRPr lang="id-ID" sz="2000" dirty="0">
              <a:latin typeface="Calibri" pitchFamily="34" charset="0"/>
            </a:endParaRPr>
          </a:p>
          <a:p>
            <a:pPr marL="0" indent="0">
              <a:buNone/>
            </a:pPr>
            <a:endParaRPr lang="id-ID" dirty="0"/>
          </a:p>
        </p:txBody>
      </p:sp>
    </p:spTree>
    <p:extLst>
      <p:ext uri="{BB962C8B-B14F-4D97-AF65-F5344CB8AC3E}">
        <p14:creationId xmlns:p14="http://schemas.microsoft.com/office/powerpoint/2010/main" val="1737023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28600"/>
            <a:ext cx="8370512" cy="990600"/>
          </a:xfrm>
        </p:spPr>
        <p:txBody>
          <a:bodyPr>
            <a:normAutofit fontScale="90000"/>
          </a:bodyPr>
          <a:lstStyle/>
          <a:p>
            <a:r>
              <a:rPr lang="id-ID" dirty="0" smtClean="0"/>
              <a:t>Dua Fase Perkembangan </a:t>
            </a:r>
            <a:br>
              <a:rPr lang="id-ID" dirty="0" smtClean="0"/>
            </a:br>
            <a:r>
              <a:rPr lang="id-ID" dirty="0" smtClean="0"/>
              <a:t>Pendekatan Budaya Politik</a:t>
            </a:r>
            <a:endParaRPr lang="id-ID" dirty="0"/>
          </a:p>
        </p:txBody>
      </p:sp>
      <p:sp>
        <p:nvSpPr>
          <p:cNvPr id="3" name="Content Placeholder 2"/>
          <p:cNvSpPr>
            <a:spLocks noGrp="1"/>
          </p:cNvSpPr>
          <p:nvPr>
            <p:ph sz="quarter" idx="1"/>
          </p:nvPr>
        </p:nvSpPr>
        <p:spPr/>
        <p:txBody>
          <a:bodyPr>
            <a:normAutofit/>
          </a:bodyPr>
          <a:lstStyle/>
          <a:p>
            <a:pPr algn="just"/>
            <a:r>
              <a:rPr lang="id-ID" sz="2000" dirty="0">
                <a:latin typeface="Calibri" pitchFamily="34" charset="0"/>
              </a:rPr>
              <a:t>F</a:t>
            </a:r>
            <a:r>
              <a:rPr lang="en-US" sz="2000" dirty="0" err="1" smtClean="0">
                <a:latin typeface="Calibri" pitchFamily="34" charset="0"/>
              </a:rPr>
              <a:t>ase</a:t>
            </a:r>
            <a:r>
              <a:rPr lang="en-US" sz="2000" dirty="0" smtClean="0">
                <a:latin typeface="Calibri" pitchFamily="34" charset="0"/>
              </a:rPr>
              <a:t> </a:t>
            </a:r>
            <a:r>
              <a:rPr lang="en-US" sz="2000" dirty="0">
                <a:latin typeface="Calibri" pitchFamily="34" charset="0"/>
              </a:rPr>
              <a:t>di </a:t>
            </a:r>
            <a:r>
              <a:rPr lang="en-US" sz="2000" dirty="0" err="1">
                <a:latin typeface="Calibri" pitchFamily="34" charset="0"/>
              </a:rPr>
              <a:t>mana</a:t>
            </a:r>
            <a:r>
              <a:rPr lang="en-US" sz="2000" dirty="0">
                <a:latin typeface="Calibri" pitchFamily="34" charset="0"/>
              </a:rPr>
              <a:t> </a:t>
            </a:r>
            <a:r>
              <a:rPr lang="en-US" sz="2000" dirty="0" err="1">
                <a:latin typeface="Calibri" pitchFamily="34" charset="0"/>
              </a:rPr>
              <a:t>pendekatan</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diletakkan</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konsep</a:t>
            </a:r>
            <a:r>
              <a:rPr lang="en-US" sz="2000" dirty="0">
                <a:latin typeface="Calibri" pitchFamily="34" charset="0"/>
              </a:rPr>
              <a:t> </a:t>
            </a:r>
            <a:r>
              <a:rPr lang="en-US" sz="2000" dirty="0" err="1">
                <a:latin typeface="Calibri" pitchFamily="34" charset="0"/>
              </a:rPr>
              <a:t>karakter</a:t>
            </a:r>
            <a:r>
              <a:rPr lang="en-US" sz="2000" dirty="0">
                <a:latin typeface="Calibri" pitchFamily="34" charset="0"/>
              </a:rPr>
              <a:t> </a:t>
            </a:r>
            <a:r>
              <a:rPr lang="en-US" sz="2000" dirty="0" err="1">
                <a:latin typeface="Calibri" pitchFamily="34" charset="0"/>
              </a:rPr>
              <a:t>nasional</a:t>
            </a:r>
            <a:r>
              <a:rPr lang="en-US" sz="2000" dirty="0">
                <a:latin typeface="Calibri" pitchFamily="34" charset="0"/>
              </a:rPr>
              <a:t> yang </a:t>
            </a:r>
            <a:r>
              <a:rPr lang="en-US" sz="2000" dirty="0" err="1">
                <a:latin typeface="Calibri" pitchFamily="34" charset="0"/>
              </a:rPr>
              <a:t>dikaitkan</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dirty="0" err="1">
                <a:latin typeface="Calibri" pitchFamily="34" charset="0"/>
              </a:rPr>
              <a:t>fenomena</a:t>
            </a:r>
            <a:r>
              <a:rPr lang="en-US" sz="2000" dirty="0">
                <a:latin typeface="Calibri" pitchFamily="34" charset="0"/>
              </a:rPr>
              <a:t> </a:t>
            </a:r>
            <a:r>
              <a:rPr lang="en-US" sz="2000" dirty="0" err="1">
                <a:latin typeface="Calibri" pitchFamily="34" charset="0"/>
              </a:rPr>
              <a:t>hadirnya</a:t>
            </a:r>
            <a:r>
              <a:rPr lang="en-US" sz="2000" dirty="0">
                <a:latin typeface="Calibri" pitchFamily="34" charset="0"/>
              </a:rPr>
              <a:t> </a:t>
            </a:r>
            <a:r>
              <a:rPr lang="en-US" sz="2000" dirty="0" err="1">
                <a:latin typeface="Calibri" pitchFamily="34" charset="0"/>
              </a:rPr>
              <a:t>negara-negara</a:t>
            </a:r>
            <a:r>
              <a:rPr lang="en-US" sz="2000" dirty="0">
                <a:latin typeface="Calibri" pitchFamily="34" charset="0"/>
              </a:rPr>
              <a:t> post-</a:t>
            </a:r>
            <a:r>
              <a:rPr lang="en-US" sz="2000" dirty="0" err="1">
                <a:latin typeface="Calibri" pitchFamily="34" charset="0"/>
              </a:rPr>
              <a:t>kolonial</a:t>
            </a:r>
            <a:r>
              <a:rPr lang="en-US" sz="2000" dirty="0">
                <a:latin typeface="Calibri" pitchFamily="34" charset="0"/>
              </a:rPr>
              <a:t> </a:t>
            </a:r>
            <a:r>
              <a:rPr lang="en-US" sz="2000" dirty="0" err="1">
                <a:latin typeface="Calibri" pitchFamily="34" charset="0"/>
              </a:rPr>
              <a:t>pasca</a:t>
            </a:r>
            <a:r>
              <a:rPr lang="en-US" sz="2000" dirty="0">
                <a:latin typeface="Calibri" pitchFamily="34" charset="0"/>
              </a:rPr>
              <a:t> </a:t>
            </a:r>
            <a:r>
              <a:rPr lang="en-US" sz="2000" dirty="0" err="1">
                <a:latin typeface="Calibri" pitchFamily="34" charset="0"/>
              </a:rPr>
              <a:t>Perang</a:t>
            </a:r>
            <a:r>
              <a:rPr lang="en-US" sz="2000" dirty="0">
                <a:latin typeface="Calibri" pitchFamily="34" charset="0"/>
              </a:rPr>
              <a:t> </a:t>
            </a:r>
            <a:r>
              <a:rPr lang="en-US" sz="2000" dirty="0" err="1">
                <a:latin typeface="Calibri" pitchFamily="34" charset="0"/>
              </a:rPr>
              <a:t>Dunia</a:t>
            </a:r>
            <a:r>
              <a:rPr lang="en-US" sz="2000" dirty="0">
                <a:latin typeface="Calibri" pitchFamily="34" charset="0"/>
              </a:rPr>
              <a:t> </a:t>
            </a:r>
            <a:r>
              <a:rPr lang="en-US" sz="2000" dirty="0" err="1">
                <a:latin typeface="Calibri" pitchFamily="34" charset="0"/>
              </a:rPr>
              <a:t>Kedua</a:t>
            </a:r>
            <a:r>
              <a:rPr lang="en-US" sz="2000" dirty="0">
                <a:latin typeface="Calibri" pitchFamily="34" charset="0"/>
              </a:rPr>
              <a:t>.</a:t>
            </a:r>
            <a:r>
              <a:rPr lang="en-US" sz="2000" i="1"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a:latin typeface="Calibri" pitchFamily="34" charset="0"/>
              </a:rPr>
              <a:t>fase</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studi</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banyak</a:t>
            </a:r>
            <a:r>
              <a:rPr lang="en-US" sz="2000" dirty="0">
                <a:latin typeface="Calibri" pitchFamily="34" charset="0"/>
              </a:rPr>
              <a:t> </a:t>
            </a:r>
            <a:r>
              <a:rPr lang="en-US" sz="2000" dirty="0" err="1">
                <a:latin typeface="Calibri" pitchFamily="34" charset="0"/>
              </a:rPr>
              <a:t>merujuk</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a:latin typeface="Calibri" pitchFamily="34" charset="0"/>
              </a:rPr>
              <a:t>disiplin</a:t>
            </a:r>
            <a:r>
              <a:rPr lang="en-US" sz="2000" dirty="0">
                <a:latin typeface="Calibri" pitchFamily="34" charset="0"/>
              </a:rPr>
              <a:t> </a:t>
            </a:r>
            <a:r>
              <a:rPr lang="en-US" sz="2000" dirty="0" err="1">
                <a:latin typeface="Calibri" pitchFamily="34" charset="0"/>
              </a:rPr>
              <a:t>antropologi</a:t>
            </a:r>
            <a:r>
              <a:rPr lang="en-US" sz="2000" dirty="0">
                <a:latin typeface="Calibri" pitchFamily="34" charset="0"/>
              </a:rPr>
              <a:t> yang </a:t>
            </a:r>
            <a:r>
              <a:rPr lang="en-US" sz="2000" dirty="0" err="1">
                <a:latin typeface="Calibri" pitchFamily="34" charset="0"/>
              </a:rPr>
              <a:t>banyak</a:t>
            </a:r>
            <a:r>
              <a:rPr lang="en-US" sz="2000" dirty="0">
                <a:latin typeface="Calibri" pitchFamily="34" charset="0"/>
              </a:rPr>
              <a:t> </a:t>
            </a:r>
            <a:r>
              <a:rPr lang="en-US" sz="2000" dirty="0" err="1">
                <a:latin typeface="Calibri" pitchFamily="34" charset="0"/>
              </a:rPr>
              <a:t>diilhami</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a:t>
            </a:r>
            <a:r>
              <a:rPr lang="en-US" sz="2000" dirty="0" err="1">
                <a:latin typeface="Calibri" pitchFamily="34" charset="0"/>
              </a:rPr>
              <a:t>penganut</a:t>
            </a:r>
            <a:r>
              <a:rPr lang="en-US" sz="2000" dirty="0">
                <a:latin typeface="Calibri" pitchFamily="34" charset="0"/>
              </a:rPr>
              <a:t> </a:t>
            </a:r>
            <a:r>
              <a:rPr lang="en-US" sz="2000" dirty="0" err="1">
                <a:latin typeface="Calibri" pitchFamily="34" charset="0"/>
              </a:rPr>
              <a:t>tradisionalis</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ilmu</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endParaRPr lang="id-ID" sz="2000" dirty="0" smtClean="0">
              <a:latin typeface="Calibri" pitchFamily="34" charset="0"/>
            </a:endParaRPr>
          </a:p>
          <a:p>
            <a:pPr algn="just"/>
            <a:r>
              <a:rPr lang="id-ID" sz="2000" dirty="0" smtClean="0">
                <a:latin typeface="Calibri" pitchFamily="34" charset="0"/>
              </a:rPr>
              <a:t>Fase kedua yakni </a:t>
            </a:r>
            <a:r>
              <a:rPr lang="en-US" sz="2000" dirty="0" err="1" smtClean="0">
                <a:latin typeface="Calibri" pitchFamily="34" charset="0"/>
              </a:rPr>
              <a:t>munculnya</a:t>
            </a:r>
            <a:r>
              <a:rPr lang="en-US" sz="2000" dirty="0" smtClean="0">
                <a:latin typeface="Calibri" pitchFamily="34" charset="0"/>
              </a:rPr>
              <a:t> </a:t>
            </a:r>
            <a:r>
              <a:rPr lang="en-US" sz="2000" dirty="0" err="1">
                <a:latin typeface="Calibri" pitchFamily="34" charset="0"/>
              </a:rPr>
              <a:t>revolusi</a:t>
            </a:r>
            <a:r>
              <a:rPr lang="en-US" sz="2000" dirty="0">
                <a:latin typeface="Calibri" pitchFamily="34" charset="0"/>
              </a:rPr>
              <a:t> </a:t>
            </a:r>
            <a:r>
              <a:rPr lang="en-US" sz="2000" dirty="0" err="1">
                <a:latin typeface="Calibri" pitchFamily="34" charset="0"/>
              </a:rPr>
              <a:t>behavioralime</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era 60-an yang </a:t>
            </a:r>
            <a:r>
              <a:rPr lang="en-US" sz="2000" dirty="0" err="1">
                <a:latin typeface="Calibri" pitchFamily="34" charset="0"/>
              </a:rPr>
              <a:t>meletakkan</a:t>
            </a:r>
            <a:r>
              <a:rPr lang="en-US" sz="2000" dirty="0">
                <a:latin typeface="Calibri" pitchFamily="34" charset="0"/>
              </a:rPr>
              <a:t> </a:t>
            </a:r>
            <a:r>
              <a:rPr lang="en-US" sz="2000" dirty="0" err="1">
                <a:latin typeface="Calibri" pitchFamily="34" charset="0"/>
              </a:rPr>
              <a:t>pendekatan</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a:latin typeface="Calibri" pitchFamily="34" charset="0"/>
              </a:rPr>
              <a:t>kerangka</a:t>
            </a:r>
            <a:r>
              <a:rPr lang="en-US" sz="2000" dirty="0">
                <a:latin typeface="Calibri" pitchFamily="34" charset="0"/>
              </a:rPr>
              <a:t> </a:t>
            </a:r>
            <a:r>
              <a:rPr lang="en-US" sz="2000" dirty="0" err="1">
                <a:latin typeface="Calibri" pitchFamily="34" charset="0"/>
              </a:rPr>
              <a:t>sistem</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Eastonian</a:t>
            </a:r>
            <a:r>
              <a:rPr lang="en-US" sz="2000" dirty="0">
                <a:latin typeface="Calibri" pitchFamily="34" charset="0"/>
              </a:rPr>
              <a:t>. </a:t>
            </a:r>
            <a:r>
              <a:rPr lang="en-US" sz="2000" dirty="0" err="1">
                <a:latin typeface="Calibri" pitchFamily="34" charset="0"/>
              </a:rPr>
              <a:t>Ciri</a:t>
            </a:r>
            <a:r>
              <a:rPr lang="en-US" sz="2000" dirty="0">
                <a:latin typeface="Calibri" pitchFamily="34" charset="0"/>
              </a:rPr>
              <a:t> </a:t>
            </a:r>
            <a:r>
              <a:rPr lang="en-US" sz="2000" dirty="0" err="1">
                <a:latin typeface="Calibri" pitchFamily="34" charset="0"/>
              </a:rPr>
              <a:t>mendasar</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fase</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adalah</a:t>
            </a:r>
            <a:r>
              <a:rPr lang="en-US" sz="2000" dirty="0">
                <a:latin typeface="Calibri" pitchFamily="34" charset="0"/>
              </a:rPr>
              <a:t> </a:t>
            </a:r>
            <a:r>
              <a:rPr lang="en-US" sz="2000" dirty="0" err="1">
                <a:latin typeface="Calibri" pitchFamily="34" charset="0"/>
              </a:rPr>
              <a:t>digunakannya</a:t>
            </a:r>
            <a:r>
              <a:rPr lang="en-US" sz="2000" dirty="0">
                <a:latin typeface="Calibri" pitchFamily="34" charset="0"/>
              </a:rPr>
              <a:t> </a:t>
            </a:r>
            <a:r>
              <a:rPr lang="en-US" sz="2000" dirty="0" err="1">
                <a:latin typeface="Calibri" pitchFamily="34" charset="0"/>
              </a:rPr>
              <a:t>metode</a:t>
            </a:r>
            <a:r>
              <a:rPr lang="en-US" sz="2000" dirty="0">
                <a:latin typeface="Calibri" pitchFamily="34" charset="0"/>
              </a:rPr>
              <a:t> </a:t>
            </a:r>
            <a:r>
              <a:rPr lang="en-US" sz="2000" dirty="0" err="1">
                <a:latin typeface="Calibri" pitchFamily="34" charset="0"/>
              </a:rPr>
              <a:t>saintifik</a:t>
            </a:r>
            <a:r>
              <a:rPr lang="en-US" sz="2000" dirty="0">
                <a:latin typeface="Calibri" pitchFamily="34" charset="0"/>
              </a:rPr>
              <a:t> yang </a:t>
            </a:r>
            <a:r>
              <a:rPr lang="en-US" sz="2000" dirty="0" err="1">
                <a:latin typeface="Calibri" pitchFamily="34" charset="0"/>
              </a:rPr>
              <a:t>bersifat</a:t>
            </a:r>
            <a:r>
              <a:rPr lang="en-US" sz="2000" dirty="0">
                <a:latin typeface="Calibri" pitchFamily="34" charset="0"/>
              </a:rPr>
              <a:t> </a:t>
            </a:r>
            <a:r>
              <a:rPr lang="en-US" sz="2000" dirty="0" err="1">
                <a:latin typeface="Calibri" pitchFamily="34" charset="0"/>
              </a:rPr>
              <a:t>empiris</a:t>
            </a:r>
            <a:r>
              <a:rPr lang="en-US" sz="2000" dirty="0">
                <a:latin typeface="Calibri" pitchFamily="34" charset="0"/>
              </a:rPr>
              <a:t>. Hal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diletakkan</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konteks</a:t>
            </a:r>
            <a:r>
              <a:rPr lang="en-US" sz="2000" dirty="0">
                <a:latin typeface="Calibri" pitchFamily="34" charset="0"/>
              </a:rPr>
              <a:t> </a:t>
            </a:r>
            <a:r>
              <a:rPr lang="en-US" sz="2000" dirty="0" err="1">
                <a:latin typeface="Calibri" pitchFamily="34" charset="0"/>
              </a:rPr>
              <a:t>adanya</a:t>
            </a:r>
            <a:r>
              <a:rPr lang="en-US" sz="2000" dirty="0">
                <a:latin typeface="Calibri" pitchFamily="34" charset="0"/>
              </a:rPr>
              <a:t> </a:t>
            </a:r>
            <a:r>
              <a:rPr lang="en-US" sz="2000" dirty="0" err="1">
                <a:latin typeface="Calibri" pitchFamily="34" charset="0"/>
              </a:rPr>
              <a:t>upaya</a:t>
            </a:r>
            <a:r>
              <a:rPr lang="en-US" sz="2000" dirty="0">
                <a:latin typeface="Calibri" pitchFamily="34" charset="0"/>
              </a:rPr>
              <a:t> </a:t>
            </a:r>
            <a:r>
              <a:rPr lang="en-US" sz="2000" dirty="0" err="1">
                <a:latin typeface="Calibri" pitchFamily="34" charset="0"/>
              </a:rPr>
              <a:t>menghadirkan</a:t>
            </a:r>
            <a:r>
              <a:rPr lang="en-US" sz="2000" dirty="0">
                <a:latin typeface="Calibri" pitchFamily="34" charset="0"/>
              </a:rPr>
              <a:t> </a:t>
            </a:r>
            <a:r>
              <a:rPr lang="en-US" sz="2000" dirty="0" err="1">
                <a:latin typeface="Calibri" pitchFamily="34" charset="0"/>
              </a:rPr>
              <a:t>modernisasi</a:t>
            </a:r>
            <a:r>
              <a:rPr lang="en-US" sz="2000" dirty="0">
                <a:latin typeface="Calibri" pitchFamily="34" charset="0"/>
              </a:rPr>
              <a:t> </a:t>
            </a:r>
            <a:r>
              <a:rPr lang="en-US" sz="2000" dirty="0" err="1">
                <a:latin typeface="Calibri" pitchFamily="34" charset="0"/>
              </a:rPr>
              <a:t>sistem</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di </a:t>
            </a:r>
            <a:r>
              <a:rPr lang="en-US" sz="2000" dirty="0" err="1">
                <a:latin typeface="Calibri" pitchFamily="34" charset="0"/>
              </a:rPr>
              <a:t>negara-negara</a:t>
            </a:r>
            <a:r>
              <a:rPr lang="en-US" sz="2000" dirty="0">
                <a:latin typeface="Calibri" pitchFamily="34" charset="0"/>
              </a:rPr>
              <a:t> </a:t>
            </a:r>
            <a:r>
              <a:rPr lang="en-US" sz="2000" dirty="0" err="1">
                <a:latin typeface="Calibri" pitchFamily="34" charset="0"/>
              </a:rPr>
              <a:t>dunia</a:t>
            </a:r>
            <a:r>
              <a:rPr lang="en-US" sz="2000" dirty="0">
                <a:latin typeface="Calibri" pitchFamily="34" charset="0"/>
              </a:rPr>
              <a:t> </a:t>
            </a:r>
            <a:r>
              <a:rPr lang="en-US" sz="2000" dirty="0" err="1">
                <a:latin typeface="Calibri" pitchFamily="34" charset="0"/>
              </a:rPr>
              <a:t>ketiga</a:t>
            </a:r>
            <a:r>
              <a:rPr lang="en-US" sz="2000" dirty="0">
                <a:latin typeface="Calibri" pitchFamily="34" charset="0"/>
              </a:rPr>
              <a:t>. </a:t>
            </a:r>
            <a:r>
              <a:rPr lang="en-US" sz="2000" dirty="0" err="1">
                <a:latin typeface="Calibri" pitchFamily="34" charset="0"/>
              </a:rPr>
              <a:t>Tak</a:t>
            </a:r>
            <a:r>
              <a:rPr lang="en-US" sz="2000" dirty="0">
                <a:latin typeface="Calibri" pitchFamily="34" charset="0"/>
              </a:rPr>
              <a:t> </a:t>
            </a:r>
            <a:r>
              <a:rPr lang="en-US" sz="2000" dirty="0" err="1">
                <a:latin typeface="Calibri" pitchFamily="34" charset="0"/>
              </a:rPr>
              <a:t>mengherankan</a:t>
            </a:r>
            <a:r>
              <a:rPr lang="en-US" sz="2000" dirty="0">
                <a:latin typeface="Calibri" pitchFamily="34" charset="0"/>
              </a:rPr>
              <a:t> </a:t>
            </a:r>
            <a:r>
              <a:rPr lang="en-US" sz="2000" dirty="0" err="1">
                <a:latin typeface="Calibri" pitchFamily="34" charset="0"/>
              </a:rPr>
              <a:t>sudi</a:t>
            </a:r>
            <a:r>
              <a:rPr lang="en-US" sz="2000" dirty="0">
                <a:latin typeface="Calibri" pitchFamily="34" charset="0"/>
              </a:rPr>
              <a:t> </a:t>
            </a:r>
            <a:r>
              <a:rPr lang="en-US" sz="2000" dirty="0" err="1">
                <a:latin typeface="Calibri" pitchFamily="34" charset="0"/>
              </a:rPr>
              <a:t>kajian</a:t>
            </a:r>
            <a:r>
              <a:rPr lang="en-US" sz="2000" dirty="0">
                <a:latin typeface="Calibri" pitchFamily="34" charset="0"/>
              </a:rPr>
              <a:t> </a:t>
            </a:r>
            <a:r>
              <a:rPr lang="en-US" sz="2000" dirty="0" err="1">
                <a:latin typeface="Calibri" pitchFamily="34" charset="0"/>
              </a:rPr>
              <a:t>perbandingan</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pemerintahan</a:t>
            </a:r>
            <a:r>
              <a:rPr lang="en-US" sz="2000" dirty="0">
                <a:latin typeface="Calibri" pitchFamily="34" charset="0"/>
              </a:rPr>
              <a:t> </a:t>
            </a:r>
            <a:r>
              <a:rPr lang="en-US" sz="2000" dirty="0" err="1">
                <a:latin typeface="Calibri" pitchFamily="34" charset="0"/>
              </a:rPr>
              <a:t>banyak</a:t>
            </a:r>
            <a:r>
              <a:rPr lang="en-US" sz="2000" dirty="0">
                <a:latin typeface="Calibri" pitchFamily="34" charset="0"/>
              </a:rPr>
              <a:t> </a:t>
            </a:r>
            <a:r>
              <a:rPr lang="en-US" sz="2000" dirty="0" err="1">
                <a:latin typeface="Calibri" pitchFamily="34" charset="0"/>
              </a:rPr>
              <a:t>menyerap</a:t>
            </a:r>
            <a:r>
              <a:rPr lang="en-US" sz="2000" dirty="0">
                <a:latin typeface="Calibri" pitchFamily="34" charset="0"/>
              </a:rPr>
              <a:t> </a:t>
            </a:r>
            <a:r>
              <a:rPr lang="en-US" sz="2000" dirty="0" err="1">
                <a:latin typeface="Calibri" pitchFamily="34" charset="0"/>
              </a:rPr>
              <a:t>beragam</a:t>
            </a:r>
            <a:r>
              <a:rPr lang="en-US" sz="2000" dirty="0">
                <a:latin typeface="Calibri" pitchFamily="34" charset="0"/>
              </a:rPr>
              <a:t> </a:t>
            </a:r>
            <a:r>
              <a:rPr lang="en-US" sz="2000" dirty="0" err="1">
                <a:latin typeface="Calibri" pitchFamily="34" charset="0"/>
              </a:rPr>
              <a:t>perspektif</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disiplin</a:t>
            </a:r>
            <a:r>
              <a:rPr lang="en-US" sz="2000" dirty="0">
                <a:latin typeface="Calibri" pitchFamily="34" charset="0"/>
              </a:rPr>
              <a:t> </a:t>
            </a:r>
            <a:r>
              <a:rPr lang="en-US" sz="2000" dirty="0" err="1">
                <a:latin typeface="Calibri" pitchFamily="34" charset="0"/>
              </a:rPr>
              <a:t>sosiologi</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psikologi</a:t>
            </a:r>
            <a:r>
              <a:rPr lang="en-US" sz="2000" dirty="0">
                <a:latin typeface="Calibri" pitchFamily="34" charset="0"/>
              </a:rPr>
              <a:t> yang </a:t>
            </a:r>
            <a:r>
              <a:rPr lang="en-US" sz="2000" dirty="0" err="1">
                <a:latin typeface="Calibri" pitchFamily="34" charset="0"/>
              </a:rPr>
              <a:t>memunculkan</a:t>
            </a:r>
            <a:r>
              <a:rPr lang="en-US" sz="2000" dirty="0">
                <a:latin typeface="Calibri" pitchFamily="34" charset="0"/>
              </a:rPr>
              <a:t> </a:t>
            </a:r>
            <a:r>
              <a:rPr lang="en-US" sz="2000" dirty="0" err="1">
                <a:latin typeface="Calibri" pitchFamily="34" charset="0"/>
              </a:rPr>
              <a:t>kajian</a:t>
            </a:r>
            <a:r>
              <a:rPr lang="en-US" sz="2000" dirty="0">
                <a:latin typeface="Calibri" pitchFamily="34" charset="0"/>
              </a:rPr>
              <a:t> </a:t>
            </a:r>
            <a:r>
              <a:rPr lang="en-US" sz="2000" dirty="0" err="1">
                <a:latin typeface="Calibri" pitchFamily="34" charset="0"/>
              </a:rPr>
              <a:t>tentang</a:t>
            </a:r>
            <a:r>
              <a:rPr lang="en-US" sz="2000" dirty="0">
                <a:latin typeface="Calibri" pitchFamily="34" charset="0"/>
              </a:rPr>
              <a:t> </a:t>
            </a:r>
            <a:r>
              <a:rPr lang="en-US" sz="2000" dirty="0" err="1">
                <a:latin typeface="Calibri" pitchFamily="34" charset="0"/>
              </a:rPr>
              <a:t>sosialisasi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komunikasi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endParaRPr lang="id-ID" sz="2000" dirty="0">
              <a:latin typeface="Calibri" pitchFamily="34" charset="0"/>
            </a:endParaRPr>
          </a:p>
        </p:txBody>
      </p:sp>
    </p:spTree>
    <p:extLst>
      <p:ext uri="{BB962C8B-B14F-4D97-AF65-F5344CB8AC3E}">
        <p14:creationId xmlns:p14="http://schemas.microsoft.com/office/powerpoint/2010/main" val="12846184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8153400" cy="990600"/>
          </a:xfrm>
        </p:spPr>
        <p:txBody>
          <a:bodyPr>
            <a:noAutofit/>
          </a:bodyPr>
          <a:lstStyle/>
          <a:p>
            <a:r>
              <a:rPr lang="id-ID" sz="3600" b="1" dirty="0" smtClean="0">
                <a:latin typeface="Calibri" pitchFamily="34" charset="0"/>
              </a:rPr>
              <a:t/>
            </a:r>
            <a:br>
              <a:rPr lang="id-ID" sz="3600" b="1" dirty="0" smtClean="0">
                <a:latin typeface="Calibri" pitchFamily="34" charset="0"/>
              </a:rPr>
            </a:br>
            <a:r>
              <a:rPr lang="en-US" sz="3600" b="1" dirty="0" err="1" smtClean="0">
                <a:latin typeface="Calibri" pitchFamily="34" charset="0"/>
              </a:rPr>
              <a:t>Karya</a:t>
            </a:r>
            <a:r>
              <a:rPr lang="en-US" sz="3600" b="1" dirty="0" smtClean="0">
                <a:latin typeface="Calibri" pitchFamily="34" charset="0"/>
              </a:rPr>
              <a:t> </a:t>
            </a:r>
            <a:r>
              <a:rPr lang="en-US" sz="3600" b="1" dirty="0" err="1">
                <a:latin typeface="Calibri" pitchFamily="34" charset="0"/>
              </a:rPr>
              <a:t>Tradisionalis</a:t>
            </a:r>
            <a:r>
              <a:rPr lang="en-US" sz="3600" b="1" dirty="0">
                <a:latin typeface="Calibri" pitchFamily="34" charset="0"/>
              </a:rPr>
              <a:t> </a:t>
            </a:r>
            <a:r>
              <a:rPr lang="en-US" sz="3600" b="1" dirty="0" err="1">
                <a:latin typeface="Calibri" pitchFamily="34" charset="0"/>
              </a:rPr>
              <a:t>dalam</a:t>
            </a:r>
            <a:r>
              <a:rPr lang="en-US" sz="3600" b="1" dirty="0">
                <a:latin typeface="Calibri" pitchFamily="34" charset="0"/>
              </a:rPr>
              <a:t> </a:t>
            </a:r>
            <a:r>
              <a:rPr lang="id-ID" sz="3600" b="1" dirty="0" smtClean="0">
                <a:latin typeface="Calibri" pitchFamily="34" charset="0"/>
              </a:rPr>
              <a:t/>
            </a:r>
            <a:br>
              <a:rPr lang="id-ID" sz="3600" b="1" dirty="0" smtClean="0">
                <a:latin typeface="Calibri" pitchFamily="34" charset="0"/>
              </a:rPr>
            </a:br>
            <a:r>
              <a:rPr lang="en-US" sz="3600" b="1" dirty="0" err="1" smtClean="0">
                <a:latin typeface="Calibri" pitchFamily="34" charset="0"/>
              </a:rPr>
              <a:t>Pendekatan</a:t>
            </a:r>
            <a:r>
              <a:rPr lang="en-US" sz="3600" b="1" dirty="0" smtClean="0">
                <a:latin typeface="Calibri" pitchFamily="34" charset="0"/>
              </a:rPr>
              <a:t> </a:t>
            </a:r>
            <a:r>
              <a:rPr lang="en-US" sz="3600" b="1" dirty="0" err="1">
                <a:latin typeface="Calibri" pitchFamily="34" charset="0"/>
              </a:rPr>
              <a:t>Budaya</a:t>
            </a:r>
            <a:r>
              <a:rPr lang="en-US" sz="3600" b="1" dirty="0">
                <a:latin typeface="Calibri" pitchFamily="34" charset="0"/>
              </a:rPr>
              <a:t> </a:t>
            </a:r>
            <a:r>
              <a:rPr lang="en-US" sz="3600" b="1" dirty="0" err="1">
                <a:latin typeface="Calibri" pitchFamily="34" charset="0"/>
              </a:rPr>
              <a:t>Politik</a:t>
            </a:r>
            <a:r>
              <a:rPr lang="id-ID" sz="3600" dirty="0">
                <a:latin typeface="Calibri" pitchFamily="34" charset="0"/>
              </a:rPr>
              <a:t/>
            </a:r>
            <a:br>
              <a:rPr lang="id-ID" sz="3600" dirty="0">
                <a:latin typeface="Calibri" pitchFamily="34" charset="0"/>
              </a:rPr>
            </a:br>
            <a:endParaRPr lang="id-ID" sz="3600" dirty="0">
              <a:latin typeface="Calibri" pitchFamily="34" charset="0"/>
            </a:endParaRPr>
          </a:p>
        </p:txBody>
      </p:sp>
      <p:sp>
        <p:nvSpPr>
          <p:cNvPr id="3" name="Content Placeholder 2"/>
          <p:cNvSpPr>
            <a:spLocks noGrp="1"/>
          </p:cNvSpPr>
          <p:nvPr>
            <p:ph sz="quarter" idx="1"/>
          </p:nvPr>
        </p:nvSpPr>
        <p:spPr>
          <a:xfrm>
            <a:off x="612648" y="1600200"/>
            <a:ext cx="8153400" cy="5141168"/>
          </a:xfrm>
        </p:spPr>
        <p:txBody>
          <a:bodyPr>
            <a:normAutofit fontScale="85000" lnSpcReduction="20000"/>
          </a:bodyPr>
          <a:lstStyle/>
          <a:p>
            <a:pPr algn="just"/>
            <a:r>
              <a:rPr lang="en-US" sz="2200" dirty="0" err="1">
                <a:latin typeface="Calibri" pitchFamily="34" charset="0"/>
              </a:rPr>
              <a:t>Karya-karya</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politik</a:t>
            </a:r>
            <a:r>
              <a:rPr lang="en-US" sz="2200" dirty="0">
                <a:latin typeface="Calibri" pitchFamily="34" charset="0"/>
              </a:rPr>
              <a:t> </a:t>
            </a:r>
            <a:r>
              <a:rPr lang="en-US" sz="2200" dirty="0" smtClean="0">
                <a:latin typeface="Calibri" pitchFamily="34" charset="0"/>
              </a:rPr>
              <a:t>di </a:t>
            </a:r>
            <a:r>
              <a:rPr lang="en-US" sz="2200" dirty="0" err="1">
                <a:latin typeface="Calibri" pitchFamily="34" charset="0"/>
              </a:rPr>
              <a:t>bawah</a:t>
            </a:r>
            <a:r>
              <a:rPr lang="en-US" sz="2200" dirty="0">
                <a:latin typeface="Calibri" pitchFamily="34" charset="0"/>
              </a:rPr>
              <a:t> </a:t>
            </a:r>
            <a:r>
              <a:rPr lang="en-US" sz="2200" dirty="0" err="1">
                <a:latin typeface="Calibri" pitchFamily="34" charset="0"/>
              </a:rPr>
              <a:t>pengaruh</a:t>
            </a:r>
            <a:r>
              <a:rPr lang="en-US" sz="2200" dirty="0">
                <a:latin typeface="Calibri" pitchFamily="34" charset="0"/>
              </a:rPr>
              <a:t> </a:t>
            </a:r>
            <a:r>
              <a:rPr lang="en-US" sz="2200" dirty="0" err="1" smtClean="0">
                <a:latin typeface="Calibri" pitchFamily="34" charset="0"/>
              </a:rPr>
              <a:t>tradisionalis</a:t>
            </a:r>
            <a:r>
              <a:rPr lang="en-US" sz="2200" dirty="0" smtClean="0">
                <a:latin typeface="Calibri" pitchFamily="34" charset="0"/>
              </a:rPr>
              <a:t> </a:t>
            </a:r>
            <a:r>
              <a:rPr lang="en-US" sz="2200" dirty="0" err="1">
                <a:latin typeface="Calibri" pitchFamily="34" charset="0"/>
              </a:rPr>
              <a:t>umumnya</a:t>
            </a:r>
            <a:r>
              <a:rPr lang="en-US" sz="2200" dirty="0">
                <a:latin typeface="Calibri" pitchFamily="34" charset="0"/>
              </a:rPr>
              <a:t> </a:t>
            </a:r>
            <a:r>
              <a:rPr lang="en-US" sz="2200" dirty="0" err="1">
                <a:latin typeface="Calibri" pitchFamily="34" charset="0"/>
              </a:rPr>
              <a:t>banyak</a:t>
            </a:r>
            <a:r>
              <a:rPr lang="en-US" sz="2200" dirty="0">
                <a:latin typeface="Calibri" pitchFamily="34" charset="0"/>
              </a:rPr>
              <a:t> </a:t>
            </a:r>
            <a:r>
              <a:rPr lang="en-US" sz="2200" dirty="0" err="1">
                <a:latin typeface="Calibri" pitchFamily="34" charset="0"/>
              </a:rPr>
              <a:t>merujuk</a:t>
            </a:r>
            <a:r>
              <a:rPr lang="en-US" sz="2200" dirty="0">
                <a:latin typeface="Calibri" pitchFamily="34" charset="0"/>
              </a:rPr>
              <a:t> </a:t>
            </a:r>
            <a:r>
              <a:rPr lang="en-US" sz="2200" dirty="0" err="1">
                <a:latin typeface="Calibri" pitchFamily="34" charset="0"/>
              </a:rPr>
              <a:t>pada</a:t>
            </a:r>
            <a:r>
              <a:rPr lang="en-US" sz="2200" dirty="0">
                <a:latin typeface="Calibri" pitchFamily="34" charset="0"/>
              </a:rPr>
              <a:t> </a:t>
            </a:r>
            <a:r>
              <a:rPr lang="en-US" sz="2200" dirty="0" err="1">
                <a:latin typeface="Calibri" pitchFamily="34" charset="0"/>
              </a:rPr>
              <a:t>disiplin</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dan</a:t>
            </a:r>
            <a:r>
              <a:rPr lang="en-US" sz="2200" dirty="0">
                <a:latin typeface="Calibri" pitchFamily="34" charset="0"/>
              </a:rPr>
              <a:t> </a:t>
            </a:r>
            <a:r>
              <a:rPr lang="en-US" sz="2200" dirty="0" err="1">
                <a:latin typeface="Calibri" pitchFamily="34" charset="0"/>
              </a:rPr>
              <a:t>antropologi</a:t>
            </a:r>
            <a:r>
              <a:rPr lang="en-US" sz="2200" dirty="0">
                <a:latin typeface="Calibri" pitchFamily="34" charset="0"/>
              </a:rPr>
              <a:t> </a:t>
            </a:r>
            <a:r>
              <a:rPr lang="en-US" sz="2200" dirty="0" err="1">
                <a:latin typeface="Calibri" pitchFamily="34" charset="0"/>
              </a:rPr>
              <a:t>terutama</a:t>
            </a:r>
            <a:r>
              <a:rPr lang="en-US" sz="2200" dirty="0">
                <a:latin typeface="Calibri" pitchFamily="34" charset="0"/>
              </a:rPr>
              <a:t> </a:t>
            </a:r>
            <a:r>
              <a:rPr lang="en-US" sz="2200" dirty="0" err="1">
                <a:latin typeface="Calibri" pitchFamily="34" charset="0"/>
              </a:rPr>
              <a:t>tahun</a:t>
            </a:r>
            <a:r>
              <a:rPr lang="en-US" sz="2200" dirty="0">
                <a:latin typeface="Calibri" pitchFamily="34" charset="0"/>
              </a:rPr>
              <a:t> 50-an. </a:t>
            </a:r>
            <a:r>
              <a:rPr lang="en-US" sz="2200" dirty="0" err="1">
                <a:latin typeface="Calibri" pitchFamily="34" charset="0"/>
              </a:rPr>
              <a:t>Pada</a:t>
            </a:r>
            <a:r>
              <a:rPr lang="en-US" sz="2200" dirty="0">
                <a:latin typeface="Calibri" pitchFamily="34" charset="0"/>
              </a:rPr>
              <a:t> era </a:t>
            </a:r>
            <a:r>
              <a:rPr lang="en-US" sz="2200" dirty="0" err="1">
                <a:latin typeface="Calibri" pitchFamily="34" charset="0"/>
              </a:rPr>
              <a:t>tersebut</a:t>
            </a:r>
            <a:r>
              <a:rPr lang="en-US" sz="2200" dirty="0">
                <a:latin typeface="Calibri" pitchFamily="34" charset="0"/>
              </a:rPr>
              <a:t>, </a:t>
            </a:r>
            <a:r>
              <a:rPr lang="en-US" sz="2200" dirty="0" err="1">
                <a:latin typeface="Calibri" pitchFamily="34" charset="0"/>
              </a:rPr>
              <a:t>kajian</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politik</a:t>
            </a:r>
            <a:r>
              <a:rPr lang="en-US" sz="2200" dirty="0">
                <a:latin typeface="Calibri" pitchFamily="34" charset="0"/>
              </a:rPr>
              <a:t> </a:t>
            </a:r>
            <a:r>
              <a:rPr lang="en-US" sz="2200" dirty="0" err="1">
                <a:latin typeface="Calibri" pitchFamily="34" charset="0"/>
              </a:rPr>
              <a:t>bercirikan</a:t>
            </a:r>
            <a:r>
              <a:rPr lang="en-US" sz="2200" dirty="0">
                <a:latin typeface="Calibri" pitchFamily="34" charset="0"/>
              </a:rPr>
              <a:t> </a:t>
            </a:r>
            <a:r>
              <a:rPr lang="en-US" sz="2200" dirty="0" err="1">
                <a:latin typeface="Calibri" pitchFamily="34" charset="0"/>
              </a:rPr>
              <a:t>substantivistik</a:t>
            </a:r>
            <a:r>
              <a:rPr lang="en-US" sz="2200" dirty="0">
                <a:latin typeface="Calibri" pitchFamily="34" charset="0"/>
              </a:rPr>
              <a:t> </a:t>
            </a:r>
            <a:r>
              <a:rPr lang="en-US" sz="2200" dirty="0" err="1">
                <a:latin typeface="Calibri" pitchFamily="34" charset="0"/>
              </a:rPr>
              <a:t>dalam</a:t>
            </a:r>
            <a:r>
              <a:rPr lang="en-US" sz="2200" dirty="0">
                <a:latin typeface="Calibri" pitchFamily="34" charset="0"/>
              </a:rPr>
              <a:t> </a:t>
            </a:r>
            <a:r>
              <a:rPr lang="en-US" sz="2200" dirty="0" err="1">
                <a:latin typeface="Calibri" pitchFamily="34" charset="0"/>
              </a:rPr>
              <a:t>pengertian</a:t>
            </a:r>
            <a:r>
              <a:rPr lang="en-US" sz="2200" dirty="0">
                <a:latin typeface="Calibri" pitchFamily="34" charset="0"/>
              </a:rPr>
              <a:t> </a:t>
            </a:r>
            <a:r>
              <a:rPr lang="en-US" sz="2200" dirty="0" err="1">
                <a:latin typeface="Calibri" pitchFamily="34" charset="0"/>
              </a:rPr>
              <a:t>demokrasi</a:t>
            </a:r>
            <a:r>
              <a:rPr lang="en-US" sz="2200" dirty="0">
                <a:latin typeface="Calibri" pitchFamily="34" charset="0"/>
              </a:rPr>
              <a:t> </a:t>
            </a:r>
            <a:r>
              <a:rPr lang="en-US" sz="2200" dirty="0" err="1">
                <a:latin typeface="Calibri" pitchFamily="34" charset="0"/>
              </a:rPr>
              <a:t>tidak</a:t>
            </a:r>
            <a:r>
              <a:rPr lang="en-US" sz="2200" dirty="0">
                <a:latin typeface="Calibri" pitchFamily="34" charset="0"/>
              </a:rPr>
              <a:t> </a:t>
            </a:r>
            <a:r>
              <a:rPr lang="en-US" sz="2200" dirty="0" err="1">
                <a:latin typeface="Calibri" pitchFamily="34" charset="0"/>
              </a:rPr>
              <a:t>akan</a:t>
            </a:r>
            <a:r>
              <a:rPr lang="en-US" sz="2200" dirty="0">
                <a:latin typeface="Calibri" pitchFamily="34" charset="0"/>
              </a:rPr>
              <a:t> </a:t>
            </a:r>
            <a:r>
              <a:rPr lang="en-US" sz="2200" dirty="0" err="1">
                <a:latin typeface="Calibri" pitchFamily="34" charset="0"/>
              </a:rPr>
              <a:t>efektif</a:t>
            </a:r>
            <a:r>
              <a:rPr lang="en-US" sz="2200" dirty="0">
                <a:latin typeface="Calibri" pitchFamily="34" charset="0"/>
              </a:rPr>
              <a:t> </a:t>
            </a:r>
            <a:r>
              <a:rPr lang="en-US" sz="2200" dirty="0" err="1">
                <a:latin typeface="Calibri" pitchFamily="34" charset="0"/>
              </a:rPr>
              <a:t>dan</a:t>
            </a:r>
            <a:r>
              <a:rPr lang="en-US" sz="2200" dirty="0">
                <a:latin typeface="Calibri" pitchFamily="34" charset="0"/>
              </a:rPr>
              <a:t> </a:t>
            </a:r>
            <a:r>
              <a:rPr lang="en-US" sz="2200" dirty="0" err="1">
                <a:latin typeface="Calibri" pitchFamily="34" charset="0"/>
              </a:rPr>
              <a:t>lestari</a:t>
            </a:r>
            <a:r>
              <a:rPr lang="en-US" sz="2200" dirty="0">
                <a:latin typeface="Calibri" pitchFamily="34" charset="0"/>
              </a:rPr>
              <a:t> </a:t>
            </a:r>
            <a:r>
              <a:rPr lang="en-US" sz="2200" dirty="0" err="1">
                <a:latin typeface="Calibri" pitchFamily="34" charset="0"/>
              </a:rPr>
              <a:t>tanpa</a:t>
            </a:r>
            <a:r>
              <a:rPr lang="en-US" sz="2200" dirty="0">
                <a:latin typeface="Calibri" pitchFamily="34" charset="0"/>
              </a:rPr>
              <a:t> </a:t>
            </a:r>
            <a:r>
              <a:rPr lang="en-US" sz="2200" dirty="0" err="1">
                <a:latin typeface="Calibri" pitchFamily="34" charset="0"/>
              </a:rPr>
              <a:t>substansi</a:t>
            </a:r>
            <a:r>
              <a:rPr lang="en-US" sz="2200" dirty="0">
                <a:latin typeface="Calibri" pitchFamily="34" charset="0"/>
              </a:rPr>
              <a:t> </a:t>
            </a:r>
            <a:r>
              <a:rPr lang="en-US" sz="2200" dirty="0" err="1">
                <a:latin typeface="Calibri" pitchFamily="34" charset="0"/>
              </a:rPr>
              <a:t>berwujud</a:t>
            </a:r>
            <a:r>
              <a:rPr lang="en-US" sz="2200" dirty="0">
                <a:latin typeface="Calibri" pitchFamily="34" charset="0"/>
              </a:rPr>
              <a:t> </a:t>
            </a:r>
            <a:r>
              <a:rPr lang="en-US" sz="2200" dirty="0" err="1">
                <a:latin typeface="Calibri" pitchFamily="34" charset="0"/>
              </a:rPr>
              <a:t>jiwa</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dan</a:t>
            </a:r>
            <a:r>
              <a:rPr lang="en-US" sz="2200" dirty="0">
                <a:latin typeface="Calibri" pitchFamily="34" charset="0"/>
              </a:rPr>
              <a:t> </a:t>
            </a:r>
            <a:r>
              <a:rPr lang="en-US" sz="2200" dirty="0" err="1">
                <a:latin typeface="Calibri" pitchFamily="34" charset="0"/>
              </a:rPr>
              <a:t>ideologi</a:t>
            </a:r>
            <a:r>
              <a:rPr lang="en-US" sz="2200" dirty="0">
                <a:latin typeface="Calibri" pitchFamily="34" charset="0"/>
              </a:rPr>
              <a:t> yang </a:t>
            </a:r>
            <a:r>
              <a:rPr lang="en-US" sz="2200" dirty="0" err="1">
                <a:latin typeface="Calibri" pitchFamily="34" charset="0"/>
              </a:rPr>
              <a:t>mewarnai</a:t>
            </a:r>
            <a:r>
              <a:rPr lang="en-US" sz="2200" dirty="0">
                <a:latin typeface="Calibri" pitchFamily="34" charset="0"/>
              </a:rPr>
              <a:t> </a:t>
            </a:r>
            <a:r>
              <a:rPr lang="en-US" sz="2200" dirty="0" err="1">
                <a:latin typeface="Calibri" pitchFamily="34" charset="0"/>
              </a:rPr>
              <a:t>pengorganisasian</a:t>
            </a:r>
            <a:r>
              <a:rPr lang="en-US" sz="2200" dirty="0">
                <a:latin typeface="Calibri" pitchFamily="34" charset="0"/>
              </a:rPr>
              <a:t> internal </a:t>
            </a:r>
            <a:r>
              <a:rPr lang="en-US" sz="2200" dirty="0" err="1">
                <a:latin typeface="Calibri" pitchFamily="34" charset="0"/>
              </a:rPr>
              <a:t>partai</a:t>
            </a:r>
            <a:r>
              <a:rPr lang="en-US" sz="2200" dirty="0">
                <a:latin typeface="Calibri" pitchFamily="34" charset="0"/>
              </a:rPr>
              <a:t> </a:t>
            </a:r>
            <a:r>
              <a:rPr lang="en-US" sz="2200" dirty="0" err="1">
                <a:latin typeface="Calibri" pitchFamily="34" charset="0"/>
              </a:rPr>
              <a:t>politik</a:t>
            </a:r>
            <a:r>
              <a:rPr lang="en-US" sz="2200" dirty="0">
                <a:latin typeface="Calibri" pitchFamily="34" charset="0"/>
              </a:rPr>
              <a:t>, </a:t>
            </a:r>
            <a:r>
              <a:rPr lang="en-US" sz="2200" dirty="0" err="1">
                <a:latin typeface="Calibri" pitchFamily="34" charset="0"/>
              </a:rPr>
              <a:t>institusi</a:t>
            </a:r>
            <a:r>
              <a:rPr lang="en-US" sz="2200" dirty="0">
                <a:latin typeface="Calibri" pitchFamily="34" charset="0"/>
              </a:rPr>
              <a:t> </a:t>
            </a:r>
            <a:r>
              <a:rPr lang="en-US" sz="2200" dirty="0" err="1">
                <a:latin typeface="Calibri" pitchFamily="34" charset="0"/>
              </a:rPr>
              <a:t>pemerintahan</a:t>
            </a:r>
            <a:r>
              <a:rPr lang="en-US" sz="2200" dirty="0">
                <a:latin typeface="Calibri" pitchFamily="34" charset="0"/>
              </a:rPr>
              <a:t> (</a:t>
            </a:r>
            <a:r>
              <a:rPr lang="en-US" sz="2200" dirty="0" err="1">
                <a:latin typeface="Calibri" pitchFamily="34" charset="0"/>
              </a:rPr>
              <a:t>birokrasi</a:t>
            </a:r>
            <a:r>
              <a:rPr lang="en-US" sz="2200" dirty="0">
                <a:latin typeface="Calibri" pitchFamily="34" charset="0"/>
              </a:rPr>
              <a:t>) </a:t>
            </a:r>
            <a:r>
              <a:rPr lang="en-US" sz="2200" dirty="0" err="1">
                <a:latin typeface="Calibri" pitchFamily="34" charset="0"/>
              </a:rPr>
              <a:t>serta</a:t>
            </a:r>
            <a:r>
              <a:rPr lang="en-US" sz="2200" dirty="0">
                <a:latin typeface="Calibri" pitchFamily="34" charset="0"/>
              </a:rPr>
              <a:t> </a:t>
            </a:r>
            <a:r>
              <a:rPr lang="en-US" sz="2200" dirty="0" err="1">
                <a:latin typeface="Calibri" pitchFamily="34" charset="0"/>
              </a:rPr>
              <a:t>perkumpulan-perkumpulan</a:t>
            </a:r>
            <a:r>
              <a:rPr lang="en-US" sz="2200" dirty="0">
                <a:latin typeface="Calibri" pitchFamily="34" charset="0"/>
              </a:rPr>
              <a:t> </a:t>
            </a:r>
            <a:r>
              <a:rPr lang="en-US" sz="2200" dirty="0" err="1">
                <a:latin typeface="Calibri" pitchFamily="34" charset="0"/>
              </a:rPr>
              <a:t>kemasyarakatan</a:t>
            </a:r>
            <a:r>
              <a:rPr lang="en-US" sz="2200" dirty="0">
                <a:latin typeface="Calibri" pitchFamily="34" charset="0"/>
              </a:rPr>
              <a:t> (</a:t>
            </a:r>
            <a:r>
              <a:rPr lang="en-US" sz="2200" dirty="0" err="1">
                <a:latin typeface="Calibri" pitchFamily="34" charset="0"/>
              </a:rPr>
              <a:t>Mas’oed</a:t>
            </a:r>
            <a:r>
              <a:rPr lang="en-US" sz="2200" dirty="0">
                <a:latin typeface="Calibri" pitchFamily="34" charset="0"/>
              </a:rPr>
              <a:t>, 1996: 6). </a:t>
            </a:r>
            <a:endParaRPr lang="id-ID" sz="2200" dirty="0" smtClean="0">
              <a:latin typeface="Calibri" pitchFamily="34" charset="0"/>
            </a:endParaRPr>
          </a:p>
          <a:p>
            <a:pPr algn="just"/>
            <a:r>
              <a:rPr lang="en-US" sz="2200" dirty="0" err="1" smtClean="0">
                <a:latin typeface="Calibri" pitchFamily="34" charset="0"/>
              </a:rPr>
              <a:t>Karakter</a:t>
            </a:r>
            <a:r>
              <a:rPr lang="en-US" sz="2200" dirty="0" smtClean="0">
                <a:latin typeface="Calibri" pitchFamily="34" charset="0"/>
              </a:rPr>
              <a:t> </a:t>
            </a:r>
            <a:r>
              <a:rPr lang="en-US" sz="2200" dirty="0" err="1">
                <a:latin typeface="Calibri" pitchFamily="34" charset="0"/>
              </a:rPr>
              <a:t>substantif</a:t>
            </a:r>
            <a:r>
              <a:rPr lang="en-US" sz="2200" dirty="0">
                <a:latin typeface="Calibri" pitchFamily="34" charset="0"/>
              </a:rPr>
              <a:t> </a:t>
            </a:r>
            <a:r>
              <a:rPr lang="en-US" sz="2200" dirty="0" err="1">
                <a:latin typeface="Calibri" pitchFamily="34" charset="0"/>
              </a:rPr>
              <a:t>dalam</a:t>
            </a:r>
            <a:r>
              <a:rPr lang="en-US" sz="2200" dirty="0">
                <a:latin typeface="Calibri" pitchFamily="34" charset="0"/>
              </a:rPr>
              <a:t> </a:t>
            </a:r>
            <a:r>
              <a:rPr lang="en-US" sz="2200" dirty="0" err="1">
                <a:latin typeface="Calibri" pitchFamily="34" charset="0"/>
              </a:rPr>
              <a:t>kajian-kajian</a:t>
            </a:r>
            <a:r>
              <a:rPr lang="en-US" sz="2200" dirty="0">
                <a:latin typeface="Calibri" pitchFamily="34" charset="0"/>
              </a:rPr>
              <a:t> </a:t>
            </a:r>
            <a:r>
              <a:rPr lang="en-US" sz="2200" dirty="0" err="1">
                <a:latin typeface="Calibri" pitchFamily="34" charset="0"/>
              </a:rPr>
              <a:t>demokrasi</a:t>
            </a:r>
            <a:r>
              <a:rPr lang="en-US" sz="2200" dirty="0">
                <a:latin typeface="Calibri" pitchFamily="34" charset="0"/>
              </a:rPr>
              <a:t> di </a:t>
            </a:r>
            <a:r>
              <a:rPr lang="en-US" sz="2200" dirty="0" err="1">
                <a:latin typeface="Calibri" pitchFamily="34" charset="0"/>
              </a:rPr>
              <a:t>negara-negara</a:t>
            </a:r>
            <a:r>
              <a:rPr lang="en-US" sz="2200" dirty="0">
                <a:latin typeface="Calibri" pitchFamily="34" charset="0"/>
              </a:rPr>
              <a:t> </a:t>
            </a:r>
            <a:r>
              <a:rPr lang="en-US" sz="2200" dirty="0" err="1">
                <a:latin typeface="Calibri" pitchFamily="34" charset="0"/>
              </a:rPr>
              <a:t>baru</a:t>
            </a:r>
            <a:r>
              <a:rPr lang="en-US" sz="2200" dirty="0">
                <a:latin typeface="Calibri" pitchFamily="34" charset="0"/>
              </a:rPr>
              <a:t> </a:t>
            </a:r>
            <a:r>
              <a:rPr lang="en-US" sz="2200" dirty="0" err="1">
                <a:latin typeface="Calibri" pitchFamily="34" charset="0"/>
              </a:rPr>
              <a:t>tersebut</a:t>
            </a:r>
            <a:r>
              <a:rPr lang="en-US" sz="2200" dirty="0">
                <a:latin typeface="Calibri" pitchFamily="34" charset="0"/>
              </a:rPr>
              <a:t> </a:t>
            </a:r>
            <a:r>
              <a:rPr lang="en-US" sz="2200" dirty="0" err="1">
                <a:latin typeface="Calibri" pitchFamily="34" charset="0"/>
              </a:rPr>
              <a:t>diperkuat</a:t>
            </a:r>
            <a:r>
              <a:rPr lang="en-US" sz="2200" dirty="0">
                <a:latin typeface="Calibri" pitchFamily="34" charset="0"/>
              </a:rPr>
              <a:t> pula </a:t>
            </a:r>
            <a:r>
              <a:rPr lang="en-US" sz="2200" dirty="0" err="1">
                <a:latin typeface="Calibri" pitchFamily="34" charset="0"/>
              </a:rPr>
              <a:t>dengan</a:t>
            </a:r>
            <a:r>
              <a:rPr lang="en-US" sz="2200" dirty="0">
                <a:latin typeface="Calibri" pitchFamily="34" charset="0"/>
              </a:rPr>
              <a:t> </a:t>
            </a:r>
            <a:r>
              <a:rPr lang="en-US" sz="2200" dirty="0" err="1">
                <a:latin typeface="Calibri" pitchFamily="34" charset="0"/>
              </a:rPr>
              <a:t>kecenderungan</a:t>
            </a:r>
            <a:r>
              <a:rPr lang="en-US" sz="2200" dirty="0">
                <a:latin typeface="Calibri" pitchFamily="34" charset="0"/>
              </a:rPr>
              <a:t> </a:t>
            </a:r>
            <a:r>
              <a:rPr lang="en-US" sz="2200" dirty="0" err="1">
                <a:latin typeface="Calibri" pitchFamily="34" charset="0"/>
              </a:rPr>
              <a:t>penggunaan</a:t>
            </a:r>
            <a:r>
              <a:rPr lang="en-US" sz="2200" dirty="0">
                <a:latin typeface="Calibri" pitchFamily="34" charset="0"/>
              </a:rPr>
              <a:t> </a:t>
            </a:r>
            <a:r>
              <a:rPr lang="en-US" sz="2200" dirty="0" err="1">
                <a:latin typeface="Calibri" pitchFamily="34" charset="0"/>
              </a:rPr>
              <a:t>metode</a:t>
            </a:r>
            <a:r>
              <a:rPr lang="en-US" sz="2200" dirty="0">
                <a:latin typeface="Calibri" pitchFamily="34" charset="0"/>
              </a:rPr>
              <a:t> </a:t>
            </a:r>
            <a:r>
              <a:rPr lang="en-US" sz="2200" dirty="0" err="1">
                <a:latin typeface="Calibri" pitchFamily="34" charset="0"/>
              </a:rPr>
              <a:t>kerja</a:t>
            </a:r>
            <a:r>
              <a:rPr lang="en-US" sz="2200" dirty="0">
                <a:latin typeface="Calibri" pitchFamily="34" charset="0"/>
              </a:rPr>
              <a:t> </a:t>
            </a:r>
            <a:r>
              <a:rPr lang="en-US" sz="2200" dirty="0" err="1">
                <a:latin typeface="Calibri" pitchFamily="34" charset="0"/>
              </a:rPr>
              <a:t>para</a:t>
            </a:r>
            <a:r>
              <a:rPr lang="en-US" sz="2200" dirty="0">
                <a:latin typeface="Calibri" pitchFamily="34" charset="0"/>
              </a:rPr>
              <a:t> </a:t>
            </a:r>
            <a:r>
              <a:rPr lang="en-US" sz="2200" dirty="0" err="1">
                <a:latin typeface="Calibri" pitchFamily="34" charset="0"/>
              </a:rPr>
              <a:t>pengkajinya</a:t>
            </a:r>
            <a:r>
              <a:rPr lang="en-US" sz="2200" dirty="0">
                <a:latin typeface="Calibri" pitchFamily="34" charset="0"/>
              </a:rPr>
              <a:t> yang </a:t>
            </a:r>
            <a:r>
              <a:rPr lang="en-US" sz="2200" dirty="0" err="1">
                <a:latin typeface="Calibri" pitchFamily="34" charset="0"/>
              </a:rPr>
              <a:t>bersifat</a:t>
            </a:r>
            <a:r>
              <a:rPr lang="en-US" sz="2200" dirty="0">
                <a:latin typeface="Calibri" pitchFamily="34" charset="0"/>
              </a:rPr>
              <a:t> </a:t>
            </a:r>
            <a:r>
              <a:rPr lang="en-US" sz="2200" dirty="0" err="1">
                <a:latin typeface="Calibri" pitchFamily="34" charset="0"/>
              </a:rPr>
              <a:t>deskriptif</a:t>
            </a:r>
            <a:r>
              <a:rPr lang="en-US" sz="2200" dirty="0">
                <a:latin typeface="Calibri" pitchFamily="34" charset="0"/>
              </a:rPr>
              <a:t>, </a:t>
            </a:r>
            <a:r>
              <a:rPr lang="en-US" sz="2200" dirty="0" err="1">
                <a:latin typeface="Calibri" pitchFamily="34" charset="0"/>
              </a:rPr>
              <a:t>kualitatif</a:t>
            </a:r>
            <a:r>
              <a:rPr lang="en-US" sz="2200" dirty="0">
                <a:latin typeface="Calibri" pitchFamily="34" charset="0"/>
              </a:rPr>
              <a:t> </a:t>
            </a:r>
            <a:r>
              <a:rPr lang="en-US" sz="2200" dirty="0" err="1">
                <a:latin typeface="Calibri" pitchFamily="34" charset="0"/>
              </a:rPr>
              <a:t>dan</a:t>
            </a:r>
            <a:r>
              <a:rPr lang="en-US" sz="2200" dirty="0">
                <a:latin typeface="Calibri" pitchFamily="34" charset="0"/>
              </a:rPr>
              <a:t> </a:t>
            </a:r>
            <a:r>
              <a:rPr lang="en-US" sz="2200" dirty="0" err="1">
                <a:latin typeface="Calibri" pitchFamily="34" charset="0"/>
              </a:rPr>
              <a:t>partikular</a:t>
            </a:r>
            <a:r>
              <a:rPr lang="en-US" sz="2200" dirty="0">
                <a:latin typeface="Calibri" pitchFamily="34" charset="0"/>
              </a:rPr>
              <a:t>. </a:t>
            </a:r>
            <a:r>
              <a:rPr lang="en-US" sz="2200" dirty="0" err="1">
                <a:latin typeface="Calibri" pitchFamily="34" charset="0"/>
              </a:rPr>
              <a:t>Tidak</a:t>
            </a:r>
            <a:r>
              <a:rPr lang="en-US" sz="2200" dirty="0">
                <a:latin typeface="Calibri" pitchFamily="34" charset="0"/>
              </a:rPr>
              <a:t> </a:t>
            </a:r>
            <a:r>
              <a:rPr lang="en-US" sz="2200" dirty="0" err="1">
                <a:latin typeface="Calibri" pitchFamily="34" charset="0"/>
              </a:rPr>
              <a:t>mengherankan</a:t>
            </a:r>
            <a:r>
              <a:rPr lang="en-US" sz="2200" dirty="0">
                <a:latin typeface="Calibri" pitchFamily="34" charset="0"/>
              </a:rPr>
              <a:t> </a:t>
            </a:r>
            <a:r>
              <a:rPr lang="en-US" sz="2200" dirty="0" err="1">
                <a:latin typeface="Calibri" pitchFamily="34" charset="0"/>
              </a:rPr>
              <a:t>kajian</a:t>
            </a:r>
            <a:r>
              <a:rPr lang="en-US" sz="2200" dirty="0">
                <a:latin typeface="Calibri" pitchFamily="34" charset="0"/>
              </a:rPr>
              <a:t> </a:t>
            </a:r>
            <a:r>
              <a:rPr lang="en-US" sz="2200" dirty="0" err="1">
                <a:latin typeface="Calibri" pitchFamily="34" charset="0"/>
              </a:rPr>
              <a:t>pada</a:t>
            </a:r>
            <a:r>
              <a:rPr lang="en-US" sz="2200" dirty="0">
                <a:latin typeface="Calibri" pitchFamily="34" charset="0"/>
              </a:rPr>
              <a:t> era </a:t>
            </a:r>
            <a:r>
              <a:rPr lang="en-US" sz="2200" dirty="0" err="1">
                <a:latin typeface="Calibri" pitchFamily="34" charset="0"/>
              </a:rPr>
              <a:t>tersebut</a:t>
            </a:r>
            <a:r>
              <a:rPr lang="en-US" sz="2200" dirty="0">
                <a:latin typeface="Calibri" pitchFamily="34" charset="0"/>
              </a:rPr>
              <a:t> </a:t>
            </a:r>
            <a:r>
              <a:rPr lang="en-US" sz="2200" dirty="0" err="1">
                <a:latin typeface="Calibri" pitchFamily="34" charset="0"/>
              </a:rPr>
              <a:t>banyak</a:t>
            </a:r>
            <a:r>
              <a:rPr lang="en-US" sz="2200" dirty="0">
                <a:latin typeface="Calibri" pitchFamily="34" charset="0"/>
              </a:rPr>
              <a:t> </a:t>
            </a:r>
            <a:r>
              <a:rPr lang="en-US" sz="2200" dirty="0" err="1">
                <a:latin typeface="Calibri" pitchFamily="34" charset="0"/>
              </a:rPr>
              <a:t>meminjam</a:t>
            </a:r>
            <a:r>
              <a:rPr lang="en-US" sz="2200" dirty="0">
                <a:latin typeface="Calibri" pitchFamily="34" charset="0"/>
              </a:rPr>
              <a:t> </a:t>
            </a:r>
            <a:r>
              <a:rPr lang="en-US" sz="2200" dirty="0" err="1">
                <a:latin typeface="Calibri" pitchFamily="34" charset="0"/>
              </a:rPr>
              <a:t>metode</a:t>
            </a:r>
            <a:r>
              <a:rPr lang="en-US" sz="2200" dirty="0">
                <a:latin typeface="Calibri" pitchFamily="34" charset="0"/>
              </a:rPr>
              <a:t> </a:t>
            </a:r>
            <a:r>
              <a:rPr lang="en-US" sz="2200" dirty="0" err="1">
                <a:latin typeface="Calibri" pitchFamily="34" charset="0"/>
              </a:rPr>
              <a:t>kerja</a:t>
            </a:r>
            <a:r>
              <a:rPr lang="en-US" sz="2200" dirty="0">
                <a:latin typeface="Calibri" pitchFamily="34" charset="0"/>
              </a:rPr>
              <a:t> </a:t>
            </a:r>
            <a:r>
              <a:rPr lang="en-US" sz="2200" dirty="0" err="1">
                <a:latin typeface="Calibri" pitchFamily="34" charset="0"/>
              </a:rPr>
              <a:t>pada</a:t>
            </a:r>
            <a:r>
              <a:rPr lang="en-US" sz="2200" dirty="0">
                <a:latin typeface="Calibri" pitchFamily="34" charset="0"/>
              </a:rPr>
              <a:t> </a:t>
            </a:r>
            <a:r>
              <a:rPr lang="en-US" sz="2200" dirty="0" err="1">
                <a:latin typeface="Calibri" pitchFamily="34" charset="0"/>
              </a:rPr>
              <a:t>disiplin</a:t>
            </a:r>
            <a:r>
              <a:rPr lang="en-US" sz="2200" dirty="0">
                <a:latin typeface="Calibri" pitchFamily="34" charset="0"/>
              </a:rPr>
              <a:t> </a:t>
            </a:r>
            <a:r>
              <a:rPr lang="en-US" sz="2200" dirty="0" err="1">
                <a:latin typeface="Calibri" pitchFamily="34" charset="0"/>
              </a:rPr>
              <a:t>ilmu</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dan</a:t>
            </a:r>
            <a:r>
              <a:rPr lang="en-US" sz="2200" dirty="0">
                <a:latin typeface="Calibri" pitchFamily="34" charset="0"/>
              </a:rPr>
              <a:t> </a:t>
            </a:r>
            <a:r>
              <a:rPr lang="en-US" sz="2200" dirty="0" err="1">
                <a:latin typeface="Calibri" pitchFamily="34" charset="0"/>
              </a:rPr>
              <a:t>antropologi</a:t>
            </a:r>
            <a:r>
              <a:rPr lang="en-US" sz="2200" dirty="0" smtClean="0">
                <a:latin typeface="Calibri" pitchFamily="34" charset="0"/>
              </a:rPr>
              <a:t>.</a:t>
            </a:r>
            <a:endParaRPr lang="id-ID" sz="2200" dirty="0" smtClean="0">
              <a:latin typeface="Calibri" pitchFamily="34" charset="0"/>
            </a:endParaRPr>
          </a:p>
          <a:p>
            <a:pPr algn="just"/>
            <a:r>
              <a:rPr lang="id-ID" sz="2200" dirty="0">
                <a:latin typeface="Calibri" pitchFamily="34" charset="0"/>
              </a:rPr>
              <a:t>K</a:t>
            </a:r>
            <a:r>
              <a:rPr lang="en-US" sz="2200" dirty="0" err="1" smtClean="0">
                <a:latin typeface="Calibri" pitchFamily="34" charset="0"/>
              </a:rPr>
              <a:t>onsep</a:t>
            </a:r>
            <a:r>
              <a:rPr lang="en-US" sz="2200" dirty="0" smtClean="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politik</a:t>
            </a:r>
            <a:r>
              <a:rPr lang="en-US" sz="2200" dirty="0">
                <a:latin typeface="Calibri" pitchFamily="34" charset="0"/>
              </a:rPr>
              <a:t> </a:t>
            </a:r>
            <a:r>
              <a:rPr lang="en-US" sz="2200" dirty="0" err="1">
                <a:latin typeface="Calibri" pitchFamily="34" charset="0"/>
              </a:rPr>
              <a:t>hadir</a:t>
            </a:r>
            <a:r>
              <a:rPr lang="en-US" sz="2200" dirty="0">
                <a:latin typeface="Calibri" pitchFamily="34" charset="0"/>
              </a:rPr>
              <a:t> </a:t>
            </a:r>
            <a:r>
              <a:rPr lang="en-US" sz="2200" dirty="0" err="1">
                <a:latin typeface="Calibri" pitchFamily="34" charset="0"/>
              </a:rPr>
              <a:t>melalui</a:t>
            </a:r>
            <a:r>
              <a:rPr lang="en-US" sz="2200" dirty="0">
                <a:latin typeface="Calibri" pitchFamily="34" charset="0"/>
              </a:rPr>
              <a:t> </a:t>
            </a:r>
            <a:r>
              <a:rPr lang="en-US" sz="2200" dirty="0" err="1">
                <a:latin typeface="Calibri" pitchFamily="34" charset="0"/>
              </a:rPr>
              <a:t>konseptualisasi</a:t>
            </a:r>
            <a:r>
              <a:rPr lang="en-US" sz="2200" dirty="0">
                <a:latin typeface="Calibri" pitchFamily="34" charset="0"/>
              </a:rPr>
              <a:t> </a:t>
            </a:r>
            <a:r>
              <a:rPr lang="en-US" sz="2200" dirty="0" err="1">
                <a:latin typeface="Calibri" pitchFamily="34" charset="0"/>
              </a:rPr>
              <a:t>studi-studi</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Dalam</a:t>
            </a:r>
            <a:r>
              <a:rPr lang="en-US" sz="2200" dirty="0">
                <a:latin typeface="Calibri" pitchFamily="34" charset="0"/>
              </a:rPr>
              <a:t> </a:t>
            </a:r>
            <a:r>
              <a:rPr lang="en-US" sz="2200" dirty="0" err="1">
                <a:latin typeface="Calibri" pitchFamily="34" charset="0"/>
              </a:rPr>
              <a:t>konteks</a:t>
            </a:r>
            <a:r>
              <a:rPr lang="en-US" sz="2200" dirty="0">
                <a:latin typeface="Calibri" pitchFamily="34" charset="0"/>
              </a:rPr>
              <a:t> </a:t>
            </a:r>
            <a:r>
              <a:rPr lang="en-US" sz="2200" dirty="0" err="1">
                <a:latin typeface="Calibri" pitchFamily="34" charset="0"/>
              </a:rPr>
              <a:t>ini</a:t>
            </a:r>
            <a:r>
              <a:rPr lang="en-US" sz="2200" dirty="0">
                <a:latin typeface="Calibri" pitchFamily="34" charset="0"/>
              </a:rPr>
              <a:t> </a:t>
            </a:r>
            <a:r>
              <a:rPr lang="en-US" sz="2200" dirty="0" err="1">
                <a:latin typeface="Calibri" pitchFamily="34" charset="0"/>
              </a:rPr>
              <a:t>makna</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politik</a:t>
            </a:r>
            <a:r>
              <a:rPr lang="en-US" sz="2200" dirty="0">
                <a:latin typeface="Calibri" pitchFamily="34" charset="0"/>
              </a:rPr>
              <a:t>  </a:t>
            </a:r>
            <a:r>
              <a:rPr lang="en-US" sz="2200" dirty="0" err="1">
                <a:latin typeface="Calibri" pitchFamily="34" charset="0"/>
              </a:rPr>
              <a:t>kerap</a:t>
            </a:r>
            <a:r>
              <a:rPr lang="en-US" sz="2200" dirty="0">
                <a:latin typeface="Calibri" pitchFamily="34" charset="0"/>
              </a:rPr>
              <a:t> kali </a:t>
            </a:r>
            <a:r>
              <a:rPr lang="en-US" sz="2200" dirty="0" err="1">
                <a:latin typeface="Calibri" pitchFamily="34" charset="0"/>
              </a:rPr>
              <a:t>diletakkan</a:t>
            </a:r>
            <a:r>
              <a:rPr lang="en-US" sz="2200" dirty="0">
                <a:latin typeface="Calibri" pitchFamily="34" charset="0"/>
              </a:rPr>
              <a:t> </a:t>
            </a:r>
            <a:r>
              <a:rPr lang="en-US" sz="2200" dirty="0" err="1">
                <a:latin typeface="Calibri" pitchFamily="34" charset="0"/>
              </a:rPr>
              <a:t>dalam</a:t>
            </a:r>
            <a:r>
              <a:rPr lang="en-US" sz="2200" dirty="0">
                <a:latin typeface="Calibri" pitchFamily="34" charset="0"/>
              </a:rPr>
              <a:t> </a:t>
            </a:r>
            <a:r>
              <a:rPr lang="en-US" sz="2200" dirty="0" err="1">
                <a:latin typeface="Calibri" pitchFamily="34" charset="0"/>
              </a:rPr>
              <a:t>konteks</a:t>
            </a:r>
            <a:r>
              <a:rPr lang="en-US" sz="2200" dirty="0">
                <a:latin typeface="Calibri" pitchFamily="34" charset="0"/>
              </a:rPr>
              <a:t> </a:t>
            </a:r>
            <a:r>
              <a:rPr lang="en-US" sz="2200" dirty="0" err="1" smtClean="0">
                <a:latin typeface="Calibri" pitchFamily="34" charset="0"/>
              </a:rPr>
              <a:t>antropologis</a:t>
            </a:r>
            <a:r>
              <a:rPr lang="id-ID" sz="2200" dirty="0" smtClean="0">
                <a:latin typeface="Calibri" pitchFamily="34" charset="0"/>
              </a:rPr>
              <a:t>. </a:t>
            </a:r>
            <a:r>
              <a:rPr lang="en-US" sz="2200" dirty="0" err="1">
                <a:latin typeface="Calibri" pitchFamily="34" charset="0"/>
              </a:rPr>
              <a:t>Pengertian</a:t>
            </a:r>
            <a:r>
              <a:rPr lang="en-US" sz="2200" dirty="0">
                <a:latin typeface="Calibri" pitchFamily="34" charset="0"/>
              </a:rPr>
              <a:t> </a:t>
            </a:r>
            <a:r>
              <a:rPr lang="en-US" sz="2200" dirty="0" err="1">
                <a:latin typeface="Calibri" pitchFamily="34" charset="0"/>
              </a:rPr>
              <a:t>tersebut</a:t>
            </a:r>
            <a:r>
              <a:rPr lang="en-US" sz="2200" dirty="0">
                <a:latin typeface="Calibri" pitchFamily="34" charset="0"/>
              </a:rPr>
              <a:t> </a:t>
            </a:r>
            <a:r>
              <a:rPr lang="en-US" sz="2200" dirty="0" err="1">
                <a:latin typeface="Calibri" pitchFamily="34" charset="0"/>
              </a:rPr>
              <a:t>menempatkan</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bukan</a:t>
            </a:r>
            <a:r>
              <a:rPr lang="en-US" sz="2200" dirty="0">
                <a:latin typeface="Calibri" pitchFamily="34" charset="0"/>
              </a:rPr>
              <a:t> </a:t>
            </a:r>
            <a:r>
              <a:rPr lang="en-US" sz="2200" dirty="0" err="1">
                <a:latin typeface="Calibri" pitchFamily="34" charset="0"/>
              </a:rPr>
              <a:t>sebagai</a:t>
            </a:r>
            <a:r>
              <a:rPr lang="en-US" sz="2200" dirty="0">
                <a:latin typeface="Calibri" pitchFamily="34" charset="0"/>
              </a:rPr>
              <a:t> </a:t>
            </a:r>
            <a:r>
              <a:rPr lang="en-US" sz="2200" dirty="0" err="1">
                <a:latin typeface="Calibri" pitchFamily="34" charset="0"/>
              </a:rPr>
              <a:t>kompleks</a:t>
            </a:r>
            <a:r>
              <a:rPr lang="en-US" sz="2200" dirty="0">
                <a:latin typeface="Calibri" pitchFamily="34" charset="0"/>
              </a:rPr>
              <a:t> </a:t>
            </a:r>
            <a:r>
              <a:rPr lang="en-US" sz="2200" dirty="0" err="1">
                <a:latin typeface="Calibri" pitchFamily="34" charset="0"/>
              </a:rPr>
              <a:t>kegiatan</a:t>
            </a:r>
            <a:r>
              <a:rPr lang="en-US" sz="2200" dirty="0">
                <a:latin typeface="Calibri" pitchFamily="34" charset="0"/>
              </a:rPr>
              <a:t> yang </a:t>
            </a:r>
            <a:r>
              <a:rPr lang="en-US" sz="2200" dirty="0" err="1">
                <a:latin typeface="Calibri" pitchFamily="34" charset="0"/>
              </a:rPr>
              <a:t>terpisah-pisah</a:t>
            </a:r>
            <a:r>
              <a:rPr lang="en-US" sz="2200" dirty="0">
                <a:latin typeface="Calibri" pitchFamily="34" charset="0"/>
              </a:rPr>
              <a:t> (</a:t>
            </a:r>
            <a:r>
              <a:rPr lang="en-US" sz="2200" dirty="0" err="1">
                <a:latin typeface="Calibri" pitchFamily="34" charset="0"/>
              </a:rPr>
              <a:t>holistik</a:t>
            </a:r>
            <a:r>
              <a:rPr lang="en-US" sz="2200" dirty="0">
                <a:latin typeface="Calibri" pitchFamily="34" charset="0"/>
              </a:rPr>
              <a:t>) </a:t>
            </a:r>
            <a:r>
              <a:rPr lang="en-US" sz="2200" dirty="0" err="1">
                <a:latin typeface="Calibri" pitchFamily="34" charset="0"/>
              </a:rPr>
              <a:t>dari</a:t>
            </a:r>
            <a:r>
              <a:rPr lang="en-US" sz="2200" dirty="0">
                <a:latin typeface="Calibri" pitchFamily="34" charset="0"/>
              </a:rPr>
              <a:t> </a:t>
            </a:r>
            <a:r>
              <a:rPr lang="en-US" sz="2200" dirty="0" err="1">
                <a:latin typeface="Calibri" pitchFamily="34" charset="0"/>
              </a:rPr>
              <a:t>manusia</a:t>
            </a:r>
            <a:r>
              <a:rPr lang="en-US" sz="2200" dirty="0">
                <a:latin typeface="Calibri" pitchFamily="34" charset="0"/>
              </a:rPr>
              <a:t> </a:t>
            </a:r>
            <a:r>
              <a:rPr lang="en-US" sz="2200" dirty="0" err="1">
                <a:latin typeface="Calibri" pitchFamily="34" charset="0"/>
              </a:rPr>
              <a:t>dan</a:t>
            </a:r>
            <a:r>
              <a:rPr lang="en-US" sz="2200" dirty="0">
                <a:latin typeface="Calibri" pitchFamily="34" charset="0"/>
              </a:rPr>
              <a:t> </a:t>
            </a:r>
            <a:r>
              <a:rPr lang="en-US" sz="2200" dirty="0" err="1">
                <a:latin typeface="Calibri" pitchFamily="34" charset="0"/>
              </a:rPr>
              <a:t>memandang</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sebagai</a:t>
            </a:r>
            <a:r>
              <a:rPr lang="en-US" sz="2200" dirty="0">
                <a:latin typeface="Calibri" pitchFamily="34" charset="0"/>
              </a:rPr>
              <a:t> </a:t>
            </a:r>
            <a:r>
              <a:rPr lang="en-US" sz="2200" dirty="0" err="1">
                <a:latin typeface="Calibri" pitchFamily="34" charset="0"/>
              </a:rPr>
              <a:t>warisan</a:t>
            </a:r>
            <a:r>
              <a:rPr lang="en-US" sz="2200" dirty="0">
                <a:latin typeface="Calibri" pitchFamily="34" charset="0"/>
              </a:rPr>
              <a:t> </a:t>
            </a:r>
            <a:r>
              <a:rPr lang="en-US" sz="2200" dirty="0" err="1">
                <a:latin typeface="Calibri" pitchFamily="34" charset="0"/>
              </a:rPr>
              <a:t>sosial</a:t>
            </a:r>
            <a:r>
              <a:rPr lang="en-US" sz="2200" dirty="0">
                <a:latin typeface="Calibri" pitchFamily="34" charset="0"/>
              </a:rPr>
              <a:t> </a:t>
            </a:r>
            <a:r>
              <a:rPr lang="en-US" sz="2200" dirty="0" err="1">
                <a:latin typeface="Calibri" pitchFamily="34" charset="0"/>
              </a:rPr>
              <a:t>secara</a:t>
            </a:r>
            <a:r>
              <a:rPr lang="en-US" sz="2200" dirty="0">
                <a:latin typeface="Calibri" pitchFamily="34" charset="0"/>
              </a:rPr>
              <a:t> </a:t>
            </a:r>
            <a:r>
              <a:rPr lang="en-US" sz="2200" dirty="0" err="1">
                <a:latin typeface="Calibri" pitchFamily="34" charset="0"/>
              </a:rPr>
              <a:t>utuh</a:t>
            </a:r>
            <a:r>
              <a:rPr lang="en-US" sz="2200" dirty="0">
                <a:latin typeface="Calibri" pitchFamily="34" charset="0"/>
              </a:rPr>
              <a:t>, </a:t>
            </a:r>
            <a:r>
              <a:rPr lang="en-US" sz="2200" dirty="0" err="1">
                <a:latin typeface="Calibri" pitchFamily="34" charset="0"/>
              </a:rPr>
              <a:t>termasuk</a:t>
            </a:r>
            <a:r>
              <a:rPr lang="en-US" sz="2200" dirty="0">
                <a:latin typeface="Calibri" pitchFamily="34" charset="0"/>
              </a:rPr>
              <a:t> </a:t>
            </a:r>
            <a:r>
              <a:rPr lang="en-US" sz="2200" dirty="0" err="1">
                <a:latin typeface="Calibri" pitchFamily="34" charset="0"/>
              </a:rPr>
              <a:t>dalam</a:t>
            </a:r>
            <a:r>
              <a:rPr lang="en-US" sz="2200" dirty="0">
                <a:latin typeface="Calibri" pitchFamily="34" charset="0"/>
              </a:rPr>
              <a:t> </a:t>
            </a:r>
            <a:r>
              <a:rPr lang="en-US" sz="2200" dirty="0" err="1">
                <a:latin typeface="Calibri" pitchFamily="34" charset="0"/>
              </a:rPr>
              <a:t>pengertian</a:t>
            </a:r>
            <a:r>
              <a:rPr lang="en-US" sz="2200" dirty="0">
                <a:latin typeface="Calibri" pitchFamily="34" charset="0"/>
              </a:rPr>
              <a:t> </a:t>
            </a:r>
            <a:r>
              <a:rPr lang="en-US" sz="2200" dirty="0" err="1" smtClean="0">
                <a:latin typeface="Calibri" pitchFamily="34" charset="0"/>
              </a:rPr>
              <a:t>politik</a:t>
            </a:r>
            <a:r>
              <a:rPr lang="id-ID" sz="2200" dirty="0" smtClean="0">
                <a:latin typeface="Calibri" pitchFamily="34" charset="0"/>
              </a:rPr>
              <a:t>. </a:t>
            </a:r>
            <a:r>
              <a:rPr lang="en-US" sz="2200" dirty="0" err="1">
                <a:latin typeface="Calibri" pitchFamily="34" charset="0"/>
              </a:rPr>
              <a:t>Dalam</a:t>
            </a:r>
            <a:r>
              <a:rPr lang="en-US" sz="2200" dirty="0">
                <a:latin typeface="Calibri" pitchFamily="34" charset="0"/>
              </a:rPr>
              <a:t> </a:t>
            </a:r>
            <a:r>
              <a:rPr lang="en-US" sz="2200" dirty="0" err="1">
                <a:latin typeface="Calibri" pitchFamily="34" charset="0"/>
              </a:rPr>
              <a:t>pengertian</a:t>
            </a:r>
            <a:r>
              <a:rPr lang="en-US" sz="2200" dirty="0">
                <a:latin typeface="Calibri" pitchFamily="34" charset="0"/>
              </a:rPr>
              <a:t> </a:t>
            </a:r>
            <a:r>
              <a:rPr lang="en-US" sz="2200" dirty="0" err="1">
                <a:latin typeface="Calibri" pitchFamily="34" charset="0"/>
              </a:rPr>
              <a:t>politik</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politik</a:t>
            </a:r>
            <a:r>
              <a:rPr lang="en-US" sz="2200" dirty="0">
                <a:latin typeface="Calibri" pitchFamily="34" charset="0"/>
              </a:rPr>
              <a:t> yang </a:t>
            </a:r>
            <a:r>
              <a:rPr lang="en-US" sz="2200" dirty="0" err="1">
                <a:latin typeface="Calibri" pitchFamily="34" charset="0"/>
              </a:rPr>
              <a:t>dikembangkan</a:t>
            </a:r>
            <a:r>
              <a:rPr lang="en-US" sz="2200" dirty="0">
                <a:latin typeface="Calibri" pitchFamily="34" charset="0"/>
              </a:rPr>
              <a:t> </a:t>
            </a:r>
            <a:r>
              <a:rPr lang="en-US" sz="2200" dirty="0" err="1">
                <a:latin typeface="Calibri" pitchFamily="34" charset="0"/>
              </a:rPr>
              <a:t>studi</a:t>
            </a:r>
            <a:r>
              <a:rPr lang="en-US" sz="2200" dirty="0">
                <a:latin typeface="Calibri" pitchFamily="34" charset="0"/>
              </a:rPr>
              <a:t> </a:t>
            </a:r>
            <a:r>
              <a:rPr lang="en-US" sz="2200" dirty="0" err="1">
                <a:latin typeface="Calibri" pitchFamily="34" charset="0"/>
              </a:rPr>
              <a:t>antropologi</a:t>
            </a:r>
            <a:r>
              <a:rPr lang="en-US" sz="2200" dirty="0">
                <a:latin typeface="Calibri" pitchFamily="34" charset="0"/>
              </a:rPr>
              <a:t> </a:t>
            </a:r>
            <a:r>
              <a:rPr lang="en-US" sz="2200" dirty="0" err="1">
                <a:latin typeface="Calibri" pitchFamily="34" charset="0"/>
              </a:rPr>
              <a:t>dikaitkan</a:t>
            </a:r>
            <a:r>
              <a:rPr lang="en-US" sz="2200" dirty="0">
                <a:latin typeface="Calibri" pitchFamily="34" charset="0"/>
              </a:rPr>
              <a:t> </a:t>
            </a:r>
            <a:r>
              <a:rPr lang="en-US" sz="2200" dirty="0" err="1">
                <a:latin typeface="Calibri" pitchFamily="34" charset="0"/>
              </a:rPr>
              <a:t>dengan</a:t>
            </a:r>
            <a:r>
              <a:rPr lang="en-US" sz="2200" dirty="0">
                <a:latin typeface="Calibri" pitchFamily="34" charset="0"/>
              </a:rPr>
              <a:t> </a:t>
            </a:r>
            <a:r>
              <a:rPr lang="en-US" sz="2200" dirty="0" err="1">
                <a:latin typeface="Calibri" pitchFamily="34" charset="0"/>
              </a:rPr>
              <a:t>konsep</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nasional</a:t>
            </a:r>
            <a:r>
              <a:rPr lang="en-US" sz="2200" dirty="0">
                <a:latin typeface="Calibri" pitchFamily="34" charset="0"/>
              </a:rPr>
              <a:t>. </a:t>
            </a:r>
            <a:r>
              <a:rPr lang="en-US" sz="2200" dirty="0" err="1">
                <a:latin typeface="Calibri" pitchFamily="34" charset="0"/>
              </a:rPr>
              <a:t>Dalam</a:t>
            </a:r>
            <a:r>
              <a:rPr lang="en-US" sz="2200" dirty="0">
                <a:latin typeface="Calibri" pitchFamily="34" charset="0"/>
              </a:rPr>
              <a:t> </a:t>
            </a:r>
            <a:r>
              <a:rPr lang="en-US" sz="2200" dirty="0" err="1">
                <a:latin typeface="Calibri" pitchFamily="34" charset="0"/>
              </a:rPr>
              <a:t>hal</a:t>
            </a:r>
            <a:r>
              <a:rPr lang="en-US" sz="2200" dirty="0">
                <a:latin typeface="Calibri" pitchFamily="34" charset="0"/>
              </a:rPr>
              <a:t> </a:t>
            </a:r>
            <a:r>
              <a:rPr lang="en-US" sz="2200" dirty="0" err="1">
                <a:latin typeface="Calibri" pitchFamily="34" charset="0"/>
              </a:rPr>
              <a:t>ini</a:t>
            </a:r>
            <a:r>
              <a:rPr lang="en-US" sz="2200" dirty="0">
                <a:latin typeface="Calibri" pitchFamily="34" charset="0"/>
              </a:rPr>
              <a:t> </a:t>
            </a:r>
            <a:r>
              <a:rPr lang="en-US" sz="2200" dirty="0" err="1">
                <a:latin typeface="Calibri" pitchFamily="34" charset="0"/>
              </a:rPr>
              <a:t>budaya</a:t>
            </a:r>
            <a:r>
              <a:rPr lang="en-US" sz="2200" dirty="0">
                <a:latin typeface="Calibri" pitchFamily="34" charset="0"/>
              </a:rPr>
              <a:t> </a:t>
            </a:r>
            <a:r>
              <a:rPr lang="en-US" sz="2200" dirty="0" err="1">
                <a:latin typeface="Calibri" pitchFamily="34" charset="0"/>
              </a:rPr>
              <a:t>politik</a:t>
            </a:r>
            <a:r>
              <a:rPr lang="en-US" sz="2200" dirty="0">
                <a:latin typeface="Calibri" pitchFamily="34" charset="0"/>
              </a:rPr>
              <a:t> </a:t>
            </a:r>
            <a:r>
              <a:rPr lang="en-US" sz="2200" dirty="0" err="1">
                <a:latin typeface="Calibri" pitchFamily="34" charset="0"/>
              </a:rPr>
              <a:t>dilihat</a:t>
            </a:r>
            <a:r>
              <a:rPr lang="en-US" sz="2200" dirty="0">
                <a:latin typeface="Calibri" pitchFamily="34" charset="0"/>
              </a:rPr>
              <a:t> </a:t>
            </a:r>
            <a:r>
              <a:rPr lang="en-US" sz="2200" dirty="0" err="1">
                <a:latin typeface="Calibri" pitchFamily="34" charset="0"/>
              </a:rPr>
              <a:t>sebagai</a:t>
            </a:r>
            <a:r>
              <a:rPr lang="en-US" sz="2200" dirty="0">
                <a:latin typeface="Calibri" pitchFamily="34" charset="0"/>
              </a:rPr>
              <a:t> </a:t>
            </a:r>
            <a:r>
              <a:rPr lang="en-US" sz="2200" dirty="0" err="1">
                <a:latin typeface="Calibri" pitchFamily="34" charset="0"/>
              </a:rPr>
              <a:t>penjelmaan</a:t>
            </a:r>
            <a:r>
              <a:rPr lang="en-US" sz="2200" dirty="0">
                <a:latin typeface="Calibri" pitchFamily="34" charset="0"/>
              </a:rPr>
              <a:t> </a:t>
            </a:r>
            <a:r>
              <a:rPr lang="en-US" sz="2200" dirty="0" err="1">
                <a:latin typeface="Calibri" pitchFamily="34" charset="0"/>
              </a:rPr>
              <a:t>kembali</a:t>
            </a:r>
            <a:r>
              <a:rPr lang="en-US" sz="2200" dirty="0">
                <a:latin typeface="Calibri" pitchFamily="34" charset="0"/>
              </a:rPr>
              <a:t> </a:t>
            </a:r>
            <a:r>
              <a:rPr lang="en-US" sz="2200" dirty="0" err="1">
                <a:latin typeface="Calibri" pitchFamily="34" charset="0"/>
              </a:rPr>
              <a:t>konsep</a:t>
            </a:r>
            <a:r>
              <a:rPr lang="en-US" sz="2200" dirty="0">
                <a:latin typeface="Calibri" pitchFamily="34" charset="0"/>
              </a:rPr>
              <a:t> lama </a:t>
            </a:r>
            <a:r>
              <a:rPr lang="en-US" sz="2200" dirty="0" err="1">
                <a:latin typeface="Calibri" pitchFamily="34" charset="0"/>
              </a:rPr>
              <a:t>tentang</a:t>
            </a:r>
            <a:r>
              <a:rPr lang="en-US" sz="2200" dirty="0">
                <a:latin typeface="Calibri" pitchFamily="34" charset="0"/>
              </a:rPr>
              <a:t> </a:t>
            </a:r>
            <a:r>
              <a:rPr lang="en-US" sz="2200" dirty="0" err="1">
                <a:latin typeface="Calibri" pitchFamily="34" charset="0"/>
              </a:rPr>
              <a:t>karakter</a:t>
            </a:r>
            <a:r>
              <a:rPr lang="en-US" sz="2200" dirty="0">
                <a:latin typeface="Calibri" pitchFamily="34" charset="0"/>
              </a:rPr>
              <a:t> </a:t>
            </a:r>
            <a:r>
              <a:rPr lang="en-US" sz="2200" dirty="0" err="1">
                <a:latin typeface="Calibri" pitchFamily="34" charset="0"/>
              </a:rPr>
              <a:t>nasional</a:t>
            </a:r>
            <a:r>
              <a:rPr lang="en-US" sz="2200" dirty="0">
                <a:latin typeface="Calibri" pitchFamily="34" charset="0"/>
              </a:rPr>
              <a:t> (</a:t>
            </a:r>
            <a:r>
              <a:rPr lang="en-US" sz="2200" dirty="0" err="1">
                <a:latin typeface="Calibri" pitchFamily="34" charset="0"/>
              </a:rPr>
              <a:t>Chilcote</a:t>
            </a:r>
            <a:r>
              <a:rPr lang="en-US" sz="2200" dirty="0">
                <a:latin typeface="Calibri" pitchFamily="34" charset="0"/>
              </a:rPr>
              <a:t>, 2010: 11) </a:t>
            </a:r>
            <a:endParaRPr lang="id-ID" sz="2200" dirty="0" smtClean="0">
              <a:latin typeface="Calibri" pitchFamily="34" charset="0"/>
            </a:endParaRPr>
          </a:p>
          <a:p>
            <a:pPr algn="just"/>
            <a:endParaRPr lang="id-ID" sz="2200" dirty="0">
              <a:latin typeface="Calibri" pitchFamily="34" charset="0"/>
            </a:endParaRPr>
          </a:p>
          <a:p>
            <a:pPr algn="just"/>
            <a:endParaRPr lang="id-ID" dirty="0"/>
          </a:p>
        </p:txBody>
      </p:sp>
    </p:spTree>
    <p:extLst>
      <p:ext uri="{BB962C8B-B14F-4D97-AF65-F5344CB8AC3E}">
        <p14:creationId xmlns:p14="http://schemas.microsoft.com/office/powerpoint/2010/main" val="2168956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Karya Budaya Politik di Indonesia</a:t>
            </a:r>
            <a:endParaRPr lang="id-ID" dirty="0"/>
          </a:p>
        </p:txBody>
      </p:sp>
      <p:sp>
        <p:nvSpPr>
          <p:cNvPr id="3" name="Content Placeholder 2"/>
          <p:cNvSpPr>
            <a:spLocks noGrp="1"/>
          </p:cNvSpPr>
          <p:nvPr>
            <p:ph sz="quarter" idx="1"/>
          </p:nvPr>
        </p:nvSpPr>
        <p:spPr>
          <a:xfrm>
            <a:off x="612648" y="1600200"/>
            <a:ext cx="8153400" cy="4997152"/>
          </a:xfrm>
        </p:spPr>
        <p:txBody>
          <a:bodyPr>
            <a:normAutofit fontScale="25000" lnSpcReduction="20000"/>
          </a:bodyPr>
          <a:lstStyle/>
          <a:p>
            <a:pPr marL="0" indent="0" algn="just">
              <a:buNone/>
            </a:pPr>
            <a:r>
              <a:rPr lang="en-US" sz="7200" dirty="0">
                <a:latin typeface="Calibri" pitchFamily="34" charset="0"/>
              </a:rPr>
              <a:t>Di Indonesia </a:t>
            </a:r>
            <a:r>
              <a:rPr lang="en-US" sz="7200" dirty="0" err="1">
                <a:latin typeface="Calibri" pitchFamily="34" charset="0"/>
              </a:rPr>
              <a:t>sendiri</a:t>
            </a:r>
            <a:r>
              <a:rPr lang="en-US" sz="7200" dirty="0">
                <a:latin typeface="Calibri" pitchFamily="34" charset="0"/>
              </a:rPr>
              <a:t>, </a:t>
            </a:r>
            <a:r>
              <a:rPr lang="en-US" sz="7200" dirty="0" err="1" smtClean="0">
                <a:latin typeface="Calibri" pitchFamily="34" charset="0"/>
              </a:rPr>
              <a:t>dinamika</a:t>
            </a:r>
            <a:r>
              <a:rPr lang="en-US" sz="7200" dirty="0" smtClean="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pemerintahan</a:t>
            </a:r>
            <a:r>
              <a:rPr lang="en-US" sz="7200" dirty="0">
                <a:latin typeface="Calibri" pitchFamily="34" charset="0"/>
              </a:rPr>
              <a:t> di era 60-an </a:t>
            </a:r>
            <a:r>
              <a:rPr lang="en-US" sz="7200" dirty="0" err="1" smtClean="0">
                <a:latin typeface="Calibri" pitchFamily="34" charset="0"/>
              </a:rPr>
              <a:t>sangat</a:t>
            </a:r>
            <a:r>
              <a:rPr lang="en-US" sz="7200" dirty="0" smtClean="0">
                <a:latin typeface="Calibri" pitchFamily="34" charset="0"/>
              </a:rPr>
              <a:t> </a:t>
            </a:r>
            <a:r>
              <a:rPr lang="en-US" sz="7200" dirty="0" err="1">
                <a:latin typeface="Calibri" pitchFamily="34" charset="0"/>
              </a:rPr>
              <a:t>kental</a:t>
            </a:r>
            <a:r>
              <a:rPr lang="en-US" sz="7200" dirty="0">
                <a:latin typeface="Calibri" pitchFamily="34" charset="0"/>
              </a:rPr>
              <a:t> </a:t>
            </a:r>
            <a:r>
              <a:rPr lang="en-US" sz="7200" dirty="0" err="1">
                <a:latin typeface="Calibri" pitchFamily="34" charset="0"/>
              </a:rPr>
              <a:t>dengan</a:t>
            </a:r>
            <a:r>
              <a:rPr lang="en-US" sz="7200" dirty="0">
                <a:latin typeface="Calibri" pitchFamily="34" charset="0"/>
              </a:rPr>
              <a:t> </a:t>
            </a:r>
            <a:r>
              <a:rPr lang="en-US" sz="7200" dirty="0" err="1">
                <a:latin typeface="Calibri" pitchFamily="34" charset="0"/>
              </a:rPr>
              <a:t>kajian-kajian</a:t>
            </a:r>
            <a:r>
              <a:rPr lang="en-US" sz="7200" dirty="0">
                <a:latin typeface="Calibri" pitchFamily="34" charset="0"/>
              </a:rPr>
              <a:t> </a:t>
            </a:r>
            <a:r>
              <a:rPr lang="en-US" sz="7200" dirty="0" err="1">
                <a:latin typeface="Calibri" pitchFamily="34" charset="0"/>
              </a:rPr>
              <a:t>budaya</a:t>
            </a:r>
            <a:r>
              <a:rPr lang="en-US" sz="7200" dirty="0">
                <a:latin typeface="Calibri" pitchFamily="34" charset="0"/>
              </a:rPr>
              <a:t> yang </a:t>
            </a:r>
            <a:r>
              <a:rPr lang="en-US" sz="7200" dirty="0" err="1">
                <a:latin typeface="Calibri" pitchFamily="34" charset="0"/>
              </a:rPr>
              <a:t>diletakkan</a:t>
            </a:r>
            <a:r>
              <a:rPr lang="en-US" sz="7200" dirty="0">
                <a:latin typeface="Calibri" pitchFamily="34" charset="0"/>
              </a:rPr>
              <a:t> </a:t>
            </a:r>
            <a:r>
              <a:rPr lang="en-US" sz="7200" dirty="0" err="1">
                <a:latin typeface="Calibri" pitchFamily="34" charset="0"/>
              </a:rPr>
              <a:t>dalam</a:t>
            </a:r>
            <a:r>
              <a:rPr lang="en-US" sz="7200" dirty="0">
                <a:latin typeface="Calibri" pitchFamily="34" charset="0"/>
              </a:rPr>
              <a:t> </a:t>
            </a:r>
            <a:r>
              <a:rPr lang="en-US" sz="7200" dirty="0" err="1">
                <a:latin typeface="Calibri" pitchFamily="34" charset="0"/>
              </a:rPr>
              <a:t>konteks</a:t>
            </a:r>
            <a:r>
              <a:rPr lang="en-US" sz="7200" dirty="0">
                <a:latin typeface="Calibri" pitchFamily="34" charset="0"/>
              </a:rPr>
              <a:t>: </a:t>
            </a:r>
            <a:endParaRPr lang="id-ID" sz="7200" dirty="0" smtClean="0">
              <a:latin typeface="Calibri" pitchFamily="34" charset="0"/>
            </a:endParaRPr>
          </a:p>
          <a:p>
            <a:pPr algn="just">
              <a:buFont typeface="Wingdings" pitchFamily="2" charset="2"/>
              <a:buChar char="q"/>
            </a:pPr>
            <a:r>
              <a:rPr lang="en-US" sz="7200" i="1" dirty="0" err="1" smtClean="0">
                <a:latin typeface="Calibri" pitchFamily="34" charset="0"/>
              </a:rPr>
              <a:t>pertama</a:t>
            </a:r>
            <a:r>
              <a:rPr lang="en-US" sz="7200" i="1" dirty="0">
                <a:latin typeface="Calibri" pitchFamily="34" charset="0"/>
              </a:rPr>
              <a:t>, </a:t>
            </a:r>
            <a:r>
              <a:rPr lang="en-US" sz="7200" dirty="0" err="1">
                <a:latin typeface="Calibri" pitchFamily="34" charset="0"/>
              </a:rPr>
              <a:t>keterkaitan</a:t>
            </a:r>
            <a:r>
              <a:rPr lang="en-US" sz="7200" dirty="0">
                <a:latin typeface="Calibri" pitchFamily="34" charset="0"/>
              </a:rPr>
              <a:t> </a:t>
            </a:r>
            <a:r>
              <a:rPr lang="en-US" sz="7200" dirty="0" err="1">
                <a:latin typeface="Calibri" pitchFamily="34" charset="0"/>
              </a:rPr>
              <a:t>budaya</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pembentukan</a:t>
            </a:r>
            <a:r>
              <a:rPr lang="en-US" sz="7200" dirty="0">
                <a:latin typeface="Calibri" pitchFamily="34" charset="0"/>
              </a:rPr>
              <a:t> </a:t>
            </a:r>
            <a:r>
              <a:rPr lang="en-US" sz="7200" dirty="0" err="1" smtClean="0">
                <a:latin typeface="Calibri" pitchFamily="34" charset="0"/>
              </a:rPr>
              <a:t>orientasi</a:t>
            </a:r>
            <a:r>
              <a:rPr lang="en-US" sz="7200" dirty="0" smtClean="0">
                <a:latin typeface="Calibri" pitchFamily="34" charset="0"/>
              </a:rPr>
              <a:t> </a:t>
            </a:r>
            <a:r>
              <a:rPr lang="en-US" sz="7200" dirty="0" err="1">
                <a:latin typeface="Calibri" pitchFamily="34" charset="0"/>
              </a:rPr>
              <a:t>ideologi</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smtClean="0">
                <a:latin typeface="Calibri" pitchFamily="34" charset="0"/>
              </a:rPr>
              <a:t>masyarakat</a:t>
            </a:r>
            <a:r>
              <a:rPr lang="id-ID" sz="7200" dirty="0" smtClean="0">
                <a:latin typeface="Calibri" pitchFamily="34" charset="0"/>
              </a:rPr>
              <a:t> yang </a:t>
            </a:r>
            <a:r>
              <a:rPr lang="en-US" sz="7200" dirty="0" err="1" smtClean="0">
                <a:latin typeface="Calibri" pitchFamily="34" charset="0"/>
              </a:rPr>
              <a:t>memberikan</a:t>
            </a:r>
            <a:r>
              <a:rPr lang="en-US" sz="7200" dirty="0" smtClean="0">
                <a:latin typeface="Calibri" pitchFamily="34" charset="0"/>
              </a:rPr>
              <a:t> </a:t>
            </a:r>
            <a:r>
              <a:rPr lang="en-US" sz="7200" dirty="0" err="1">
                <a:latin typeface="Calibri" pitchFamily="34" charset="0"/>
              </a:rPr>
              <a:t>ruang</a:t>
            </a:r>
            <a:r>
              <a:rPr lang="en-US" sz="7200" dirty="0">
                <a:latin typeface="Calibri" pitchFamily="34" charset="0"/>
              </a:rPr>
              <a:t> </a:t>
            </a:r>
            <a:r>
              <a:rPr lang="en-US" sz="7200" dirty="0" err="1">
                <a:latin typeface="Calibri" pitchFamily="34" charset="0"/>
              </a:rPr>
              <a:t>bagi</a:t>
            </a:r>
            <a:r>
              <a:rPr lang="en-US" sz="7200" dirty="0">
                <a:latin typeface="Calibri" pitchFamily="34" charset="0"/>
              </a:rPr>
              <a:t> </a:t>
            </a:r>
            <a:r>
              <a:rPr lang="en-US" sz="7200" dirty="0" err="1">
                <a:latin typeface="Calibri" pitchFamily="34" charset="0"/>
              </a:rPr>
              <a:t>tumbuhnya</a:t>
            </a:r>
            <a:r>
              <a:rPr lang="en-US" sz="7200" dirty="0">
                <a:latin typeface="Calibri" pitchFamily="34" charset="0"/>
              </a:rPr>
              <a:t> </a:t>
            </a:r>
            <a:r>
              <a:rPr lang="en-US" sz="7200" dirty="0" err="1">
                <a:latin typeface="Calibri" pitchFamily="34" charset="0"/>
              </a:rPr>
              <a:t>ideologi-ideologi</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baru</a:t>
            </a:r>
            <a:r>
              <a:rPr lang="en-US" sz="7200" dirty="0">
                <a:latin typeface="Calibri" pitchFamily="34" charset="0"/>
              </a:rPr>
              <a:t> (</a:t>
            </a:r>
            <a:r>
              <a:rPr lang="en-US" sz="7200" dirty="0" err="1">
                <a:latin typeface="Calibri" pitchFamily="34" charset="0"/>
              </a:rPr>
              <a:t>nasionalisme</a:t>
            </a:r>
            <a:r>
              <a:rPr lang="en-US" sz="7200" dirty="0">
                <a:latin typeface="Calibri" pitchFamily="34" charset="0"/>
              </a:rPr>
              <a:t>, agama, </a:t>
            </a:r>
            <a:r>
              <a:rPr lang="en-US" sz="7200" dirty="0" err="1">
                <a:latin typeface="Calibri" pitchFamily="34" charset="0"/>
              </a:rPr>
              <a:t>dan</a:t>
            </a:r>
            <a:r>
              <a:rPr lang="en-US" sz="7200" dirty="0">
                <a:latin typeface="Calibri" pitchFamily="34" charset="0"/>
              </a:rPr>
              <a:t> </a:t>
            </a:r>
            <a:r>
              <a:rPr lang="en-US" sz="7200" dirty="0" err="1">
                <a:latin typeface="Calibri" pitchFamily="34" charset="0"/>
              </a:rPr>
              <a:t>komunisme-sosialime</a:t>
            </a:r>
            <a:r>
              <a:rPr lang="en-US" sz="7200" dirty="0" smtClean="0">
                <a:latin typeface="Calibri" pitchFamily="34" charset="0"/>
              </a:rPr>
              <a:t>)</a:t>
            </a:r>
            <a:r>
              <a:rPr lang="id-ID" sz="7200" dirty="0" smtClean="0">
                <a:latin typeface="Calibri" pitchFamily="34" charset="0"/>
              </a:rPr>
              <a:t>.</a:t>
            </a:r>
            <a:r>
              <a:rPr lang="en-US" sz="7200" dirty="0" smtClean="0">
                <a:latin typeface="Calibri" pitchFamily="34" charset="0"/>
              </a:rPr>
              <a:t> </a:t>
            </a:r>
            <a:r>
              <a:rPr lang="en-US" sz="7200" dirty="0" err="1" smtClean="0">
                <a:latin typeface="Calibri" pitchFamily="34" charset="0"/>
              </a:rPr>
              <a:t>Beberapa</a:t>
            </a:r>
            <a:r>
              <a:rPr lang="en-US" sz="7200" dirty="0" smtClean="0">
                <a:latin typeface="Calibri" pitchFamily="34" charset="0"/>
              </a:rPr>
              <a:t> </a:t>
            </a:r>
            <a:r>
              <a:rPr lang="en-US" sz="7200" dirty="0" err="1">
                <a:latin typeface="Calibri" pitchFamily="34" charset="0"/>
              </a:rPr>
              <a:t>karya</a:t>
            </a:r>
            <a:r>
              <a:rPr lang="en-US" sz="7200" dirty="0">
                <a:latin typeface="Calibri" pitchFamily="34" charset="0"/>
              </a:rPr>
              <a:t> </a:t>
            </a:r>
            <a:r>
              <a:rPr lang="en-US" sz="7200" dirty="0" err="1" smtClean="0">
                <a:latin typeface="Calibri" pitchFamily="34" charset="0"/>
              </a:rPr>
              <a:t>Indonesianis</a:t>
            </a:r>
            <a:r>
              <a:rPr lang="id-ID" sz="7200" dirty="0" smtClean="0">
                <a:latin typeface="Calibri" pitchFamily="34" charset="0"/>
              </a:rPr>
              <a:t>,</a:t>
            </a:r>
            <a:r>
              <a:rPr lang="en-US" sz="7200" dirty="0" smtClean="0">
                <a:latin typeface="Calibri" pitchFamily="34" charset="0"/>
              </a:rPr>
              <a:t> </a:t>
            </a:r>
            <a:r>
              <a:rPr lang="en-US" sz="7200" dirty="0" err="1" smtClean="0">
                <a:latin typeface="Calibri" pitchFamily="34" charset="0"/>
              </a:rPr>
              <a:t>membangun</a:t>
            </a:r>
            <a:r>
              <a:rPr lang="en-US" sz="7200" dirty="0" smtClean="0">
                <a:latin typeface="Calibri" pitchFamily="34" charset="0"/>
              </a:rPr>
              <a:t> </a:t>
            </a:r>
            <a:r>
              <a:rPr lang="en-US" sz="7200" dirty="0" err="1">
                <a:latin typeface="Calibri" pitchFamily="34" charset="0"/>
              </a:rPr>
              <a:t>argumentasi</a:t>
            </a:r>
            <a:r>
              <a:rPr lang="en-US" sz="7200" dirty="0">
                <a:latin typeface="Calibri" pitchFamily="34" charset="0"/>
              </a:rPr>
              <a:t> </a:t>
            </a:r>
            <a:r>
              <a:rPr lang="en-US" sz="7200" dirty="0" err="1" smtClean="0">
                <a:latin typeface="Calibri" pitchFamily="34" charset="0"/>
              </a:rPr>
              <a:t>formulasi</a:t>
            </a:r>
            <a:r>
              <a:rPr lang="en-US" sz="7200" dirty="0" smtClean="0">
                <a:latin typeface="Calibri" pitchFamily="34" charset="0"/>
              </a:rPr>
              <a:t> </a:t>
            </a:r>
            <a:r>
              <a:rPr lang="id-ID" sz="7200" dirty="0">
                <a:latin typeface="Calibri" pitchFamily="34" charset="0"/>
              </a:rPr>
              <a:t>budaya politik suatu masyarakat yang bersumber dari variabel </a:t>
            </a:r>
            <a:r>
              <a:rPr lang="id-ID" sz="7200" dirty="0" smtClean="0">
                <a:latin typeface="Calibri" pitchFamily="34" charset="0"/>
              </a:rPr>
              <a:t>unsur </a:t>
            </a:r>
            <a:r>
              <a:rPr lang="id-ID" sz="7200" dirty="0">
                <a:latin typeface="Calibri" pitchFamily="34" charset="0"/>
              </a:rPr>
              <a:t>kebudayaan yang hidup di dalam masyarakat. </a:t>
            </a:r>
            <a:r>
              <a:rPr lang="en-US" sz="7200" dirty="0" err="1">
                <a:latin typeface="Calibri" pitchFamily="34" charset="0"/>
              </a:rPr>
              <a:t>Diawali</a:t>
            </a:r>
            <a:r>
              <a:rPr lang="en-US" sz="7200" dirty="0">
                <a:latin typeface="Calibri" pitchFamily="34" charset="0"/>
              </a:rPr>
              <a:t> </a:t>
            </a:r>
            <a:r>
              <a:rPr lang="en-US" sz="7200" dirty="0" err="1">
                <a:latin typeface="Calibri" pitchFamily="34" charset="0"/>
              </a:rPr>
              <a:t>dengan</a:t>
            </a:r>
            <a:r>
              <a:rPr lang="en-US" sz="7200" dirty="0">
                <a:latin typeface="Calibri" pitchFamily="34" charset="0"/>
              </a:rPr>
              <a:t> </a:t>
            </a:r>
            <a:r>
              <a:rPr lang="en-US" sz="7200" dirty="0" err="1">
                <a:latin typeface="Calibri" pitchFamily="34" charset="0"/>
              </a:rPr>
              <a:t>karya</a:t>
            </a:r>
            <a:r>
              <a:rPr lang="en-US" sz="7200" dirty="0">
                <a:latin typeface="Calibri" pitchFamily="34" charset="0"/>
              </a:rPr>
              <a:t> Clifford </a:t>
            </a:r>
            <a:r>
              <a:rPr lang="en-US" sz="7200" dirty="0" err="1">
                <a:latin typeface="Calibri" pitchFamily="34" charset="0"/>
              </a:rPr>
              <a:t>Geetz</a:t>
            </a:r>
            <a:r>
              <a:rPr lang="en-US" sz="7200" dirty="0">
                <a:latin typeface="Calibri" pitchFamily="34" charset="0"/>
              </a:rPr>
              <a:t> yang </a:t>
            </a:r>
            <a:r>
              <a:rPr lang="en-US" sz="7200" dirty="0" err="1">
                <a:latin typeface="Calibri" pitchFamily="34" charset="0"/>
              </a:rPr>
              <a:t>menghasilkan</a:t>
            </a:r>
            <a:r>
              <a:rPr lang="en-US" sz="7200" dirty="0">
                <a:latin typeface="Calibri" pitchFamily="34" charset="0"/>
              </a:rPr>
              <a:t> </a:t>
            </a:r>
            <a:r>
              <a:rPr lang="en-US" sz="7200" dirty="0" err="1">
                <a:latin typeface="Calibri" pitchFamily="34" charset="0"/>
              </a:rPr>
              <a:t>karya</a:t>
            </a:r>
            <a:r>
              <a:rPr lang="en-US" sz="7200" dirty="0">
                <a:latin typeface="Calibri" pitchFamily="34" charset="0"/>
              </a:rPr>
              <a:t> monumental </a:t>
            </a:r>
            <a:r>
              <a:rPr lang="en-US" sz="7200" i="1" dirty="0">
                <a:latin typeface="Calibri" pitchFamily="34" charset="0"/>
              </a:rPr>
              <a:t>The Religion of Java</a:t>
            </a:r>
            <a:r>
              <a:rPr lang="en-US" sz="7200" dirty="0">
                <a:latin typeface="Calibri" pitchFamily="34" charset="0"/>
              </a:rPr>
              <a:t> (1959) </a:t>
            </a:r>
            <a:r>
              <a:rPr lang="en-US" sz="7200" dirty="0" err="1">
                <a:latin typeface="Calibri" pitchFamily="34" charset="0"/>
              </a:rPr>
              <a:t>memberikan</a:t>
            </a:r>
            <a:r>
              <a:rPr lang="en-US" sz="7200" dirty="0">
                <a:latin typeface="Calibri" pitchFamily="34" charset="0"/>
              </a:rPr>
              <a:t> </a:t>
            </a:r>
            <a:r>
              <a:rPr lang="en-US" sz="7200" dirty="0" err="1">
                <a:latin typeface="Calibri" pitchFamily="34" charset="0"/>
              </a:rPr>
              <a:t>gambaran</a:t>
            </a:r>
            <a:r>
              <a:rPr lang="en-US" sz="7200" dirty="0">
                <a:latin typeface="Calibri" pitchFamily="34" charset="0"/>
              </a:rPr>
              <a:t> </a:t>
            </a:r>
            <a:r>
              <a:rPr lang="en-US" sz="7200" dirty="0" err="1">
                <a:latin typeface="Calibri" pitchFamily="34" charset="0"/>
              </a:rPr>
              <a:t>tentang</a:t>
            </a:r>
            <a:r>
              <a:rPr lang="en-US" sz="7200" dirty="0">
                <a:latin typeface="Calibri" pitchFamily="34" charset="0"/>
              </a:rPr>
              <a:t> </a:t>
            </a:r>
            <a:r>
              <a:rPr lang="en-US" sz="7200" dirty="0" err="1">
                <a:latin typeface="Calibri" pitchFamily="34" charset="0"/>
              </a:rPr>
              <a:t>tipologi</a:t>
            </a:r>
            <a:r>
              <a:rPr lang="en-US" sz="7200" dirty="0">
                <a:latin typeface="Calibri" pitchFamily="34" charset="0"/>
              </a:rPr>
              <a:t> </a:t>
            </a:r>
            <a:r>
              <a:rPr lang="en-US" sz="7200" dirty="0" err="1">
                <a:latin typeface="Calibri" pitchFamily="34" charset="0"/>
              </a:rPr>
              <a:t>kebudayaan</a:t>
            </a:r>
            <a:r>
              <a:rPr lang="en-US" sz="7200" dirty="0">
                <a:latin typeface="Calibri" pitchFamily="34" charset="0"/>
              </a:rPr>
              <a:t> </a:t>
            </a:r>
            <a:r>
              <a:rPr lang="en-US" sz="7200" dirty="0" err="1">
                <a:latin typeface="Calibri" pitchFamily="34" charset="0"/>
              </a:rPr>
              <a:t>masyarakat</a:t>
            </a:r>
            <a:r>
              <a:rPr lang="en-US" sz="7200" dirty="0">
                <a:latin typeface="Calibri" pitchFamily="34" charset="0"/>
              </a:rPr>
              <a:t> </a:t>
            </a:r>
            <a:r>
              <a:rPr lang="en-US" sz="7200" dirty="0" err="1">
                <a:latin typeface="Calibri" pitchFamily="34" charset="0"/>
              </a:rPr>
              <a:t>Jawa</a:t>
            </a:r>
            <a:r>
              <a:rPr lang="en-US" sz="7200" dirty="0">
                <a:latin typeface="Calibri" pitchFamily="34" charset="0"/>
              </a:rPr>
              <a:t> </a:t>
            </a:r>
            <a:r>
              <a:rPr lang="en-US" sz="7200" dirty="0" err="1">
                <a:latin typeface="Calibri" pitchFamily="34" charset="0"/>
              </a:rPr>
              <a:t>telah</a:t>
            </a:r>
            <a:r>
              <a:rPr lang="en-US" sz="7200" dirty="0">
                <a:latin typeface="Calibri" pitchFamily="34" charset="0"/>
              </a:rPr>
              <a:t> </a:t>
            </a:r>
            <a:r>
              <a:rPr lang="en-US" sz="7200" dirty="0" err="1">
                <a:latin typeface="Calibri" pitchFamily="34" charset="0"/>
              </a:rPr>
              <a:t>membentuk</a:t>
            </a:r>
            <a:r>
              <a:rPr lang="en-US" sz="7200" dirty="0">
                <a:latin typeface="Calibri" pitchFamily="34" charset="0"/>
              </a:rPr>
              <a:t> </a:t>
            </a:r>
            <a:r>
              <a:rPr lang="en-US" sz="7200" dirty="0" err="1">
                <a:latin typeface="Calibri" pitchFamily="34" charset="0"/>
              </a:rPr>
              <a:t>orientasi</a:t>
            </a:r>
            <a:r>
              <a:rPr lang="en-US" sz="7200" dirty="0">
                <a:latin typeface="Calibri" pitchFamily="34" charset="0"/>
              </a:rPr>
              <a:t> </a:t>
            </a:r>
            <a:r>
              <a:rPr lang="en-US" sz="7200" dirty="0" err="1">
                <a:latin typeface="Calibri" pitchFamily="34" charset="0"/>
              </a:rPr>
              <a:t>ideologi</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masyarakat</a:t>
            </a:r>
            <a:r>
              <a:rPr lang="en-US" sz="7200" dirty="0">
                <a:latin typeface="Calibri" pitchFamily="34" charset="0"/>
              </a:rPr>
              <a:t> di </a:t>
            </a:r>
            <a:r>
              <a:rPr lang="en-US" sz="7200" dirty="0" err="1">
                <a:latin typeface="Calibri" pitchFamily="34" charset="0"/>
              </a:rPr>
              <a:t>Jawa</a:t>
            </a:r>
            <a:r>
              <a:rPr lang="en-US" sz="7200" dirty="0">
                <a:latin typeface="Calibri" pitchFamily="34" charset="0"/>
              </a:rPr>
              <a:t>. </a:t>
            </a:r>
            <a:r>
              <a:rPr lang="en-US" sz="7200" dirty="0" err="1" smtClean="0">
                <a:latin typeface="Calibri" pitchFamily="34" charset="0"/>
              </a:rPr>
              <a:t>Sementara</a:t>
            </a:r>
            <a:r>
              <a:rPr lang="en-US" sz="7200" dirty="0" smtClean="0">
                <a:latin typeface="Calibri" pitchFamily="34" charset="0"/>
              </a:rPr>
              <a:t> </a:t>
            </a:r>
            <a:r>
              <a:rPr lang="en-US" sz="7200" dirty="0">
                <a:latin typeface="Calibri" pitchFamily="34" charset="0"/>
              </a:rPr>
              <a:t>Herbert </a:t>
            </a:r>
            <a:r>
              <a:rPr lang="en-US" sz="7200" dirty="0" err="1">
                <a:latin typeface="Calibri" pitchFamily="34" charset="0"/>
              </a:rPr>
              <a:t>Feith</a:t>
            </a:r>
            <a:r>
              <a:rPr lang="en-US" sz="7200" dirty="0">
                <a:latin typeface="Calibri" pitchFamily="34" charset="0"/>
              </a:rPr>
              <a:t> </a:t>
            </a:r>
            <a:r>
              <a:rPr lang="en-US" sz="7200" dirty="0" err="1">
                <a:latin typeface="Calibri" pitchFamily="34" charset="0"/>
              </a:rPr>
              <a:t>menunjukkan</a:t>
            </a:r>
            <a:r>
              <a:rPr lang="en-US" sz="7200" dirty="0">
                <a:latin typeface="Calibri" pitchFamily="34" charset="0"/>
              </a:rPr>
              <a:t> </a:t>
            </a:r>
            <a:r>
              <a:rPr lang="id-ID" sz="7200" dirty="0">
                <a:latin typeface="Calibri" pitchFamily="34" charset="0"/>
              </a:rPr>
              <a:t>bahwa Indonesia memiliki dua budaya politik yang dominan, yaitu aristokrasi Jawa dan Islam (Feith, 1968: 30-31). </a:t>
            </a:r>
            <a:endParaRPr lang="id-ID" sz="7200" dirty="0" smtClean="0">
              <a:latin typeface="Calibri" pitchFamily="34" charset="0"/>
            </a:endParaRPr>
          </a:p>
          <a:p>
            <a:pPr algn="just"/>
            <a:r>
              <a:rPr lang="en-US" sz="7200" i="1" dirty="0" err="1" smtClean="0">
                <a:latin typeface="Calibri" pitchFamily="34" charset="0"/>
              </a:rPr>
              <a:t>Kedua</a:t>
            </a:r>
            <a:r>
              <a:rPr lang="en-US" sz="7200" i="1" dirty="0">
                <a:latin typeface="Calibri" pitchFamily="34" charset="0"/>
              </a:rPr>
              <a:t>, </a:t>
            </a:r>
            <a:r>
              <a:rPr lang="id-ID" sz="7200" dirty="0" smtClean="0">
                <a:latin typeface="Calibri" pitchFamily="34" charset="0"/>
              </a:rPr>
              <a:t>p</a:t>
            </a:r>
            <a:r>
              <a:rPr lang="en-US" sz="7200" dirty="0" err="1" smtClean="0">
                <a:latin typeface="Calibri" pitchFamily="34" charset="0"/>
              </a:rPr>
              <a:t>erdebatan</a:t>
            </a:r>
            <a:r>
              <a:rPr lang="en-US" sz="7200" dirty="0" smtClean="0">
                <a:latin typeface="Calibri" pitchFamily="34" charset="0"/>
              </a:rPr>
              <a:t> </a:t>
            </a:r>
            <a:r>
              <a:rPr lang="en-US" sz="7200" dirty="0" err="1">
                <a:latin typeface="Calibri" pitchFamily="34" charset="0"/>
              </a:rPr>
              <a:t>tentang</a:t>
            </a:r>
            <a:r>
              <a:rPr lang="en-US" sz="7200" dirty="0">
                <a:latin typeface="Calibri" pitchFamily="34" charset="0"/>
              </a:rPr>
              <a:t> </a:t>
            </a:r>
            <a:r>
              <a:rPr lang="en-US" sz="7200" dirty="0" err="1">
                <a:latin typeface="Calibri" pitchFamily="34" charset="0"/>
              </a:rPr>
              <a:t>absennya</a:t>
            </a:r>
            <a:r>
              <a:rPr lang="en-US" sz="7200" dirty="0">
                <a:latin typeface="Calibri" pitchFamily="34" charset="0"/>
              </a:rPr>
              <a:t> </a:t>
            </a:r>
            <a:r>
              <a:rPr lang="en-US" sz="7200" dirty="0" err="1">
                <a:latin typeface="Calibri" pitchFamily="34" charset="0"/>
              </a:rPr>
              <a:t>demokrasi</a:t>
            </a:r>
            <a:r>
              <a:rPr lang="en-US" sz="7200" dirty="0">
                <a:latin typeface="Calibri" pitchFamily="34" charset="0"/>
              </a:rPr>
              <a:t> </a:t>
            </a:r>
            <a:r>
              <a:rPr lang="en-US" sz="7200" dirty="0" err="1">
                <a:latin typeface="Calibri" pitchFamily="34" charset="0"/>
              </a:rPr>
              <a:t>sebagai</a:t>
            </a:r>
            <a:r>
              <a:rPr lang="en-US" sz="7200" dirty="0">
                <a:latin typeface="Calibri" pitchFamily="34" charset="0"/>
              </a:rPr>
              <a:t> </a:t>
            </a:r>
            <a:r>
              <a:rPr lang="en-US" sz="7200" dirty="0" err="1">
                <a:latin typeface="Calibri" pitchFamily="34" charset="0"/>
              </a:rPr>
              <a:t>nilai</a:t>
            </a:r>
            <a:r>
              <a:rPr lang="en-US" sz="7200" dirty="0">
                <a:latin typeface="Calibri" pitchFamily="34" charset="0"/>
              </a:rPr>
              <a:t> </a:t>
            </a:r>
            <a:r>
              <a:rPr lang="en-US" sz="7200" dirty="0" err="1">
                <a:latin typeface="Calibri" pitchFamily="34" charset="0"/>
              </a:rPr>
              <a:t>dalam</a:t>
            </a:r>
            <a:r>
              <a:rPr lang="en-US" sz="7200" dirty="0">
                <a:latin typeface="Calibri" pitchFamily="34" charset="0"/>
              </a:rPr>
              <a:t> </a:t>
            </a:r>
            <a:r>
              <a:rPr lang="en-US" sz="7200" dirty="0" err="1">
                <a:latin typeface="Calibri" pitchFamily="34" charset="0"/>
              </a:rPr>
              <a:t>struktur</a:t>
            </a:r>
            <a:r>
              <a:rPr lang="en-US" sz="7200" dirty="0">
                <a:latin typeface="Calibri" pitchFamily="34" charset="0"/>
              </a:rPr>
              <a:t> </a:t>
            </a:r>
            <a:r>
              <a:rPr lang="en-US" sz="7200" dirty="0" err="1">
                <a:latin typeface="Calibri" pitchFamily="34" charset="0"/>
              </a:rPr>
              <a:t>sosial</a:t>
            </a:r>
            <a:r>
              <a:rPr lang="en-US" sz="7200" dirty="0">
                <a:latin typeface="Calibri" pitchFamily="34" charset="0"/>
              </a:rPr>
              <a:t> </a:t>
            </a:r>
            <a:r>
              <a:rPr lang="en-US" sz="7200" dirty="0" err="1">
                <a:latin typeface="Calibri" pitchFamily="34" charset="0"/>
              </a:rPr>
              <a:t>masyarakat</a:t>
            </a:r>
            <a:r>
              <a:rPr lang="en-US" sz="7200" dirty="0">
                <a:latin typeface="Calibri" pitchFamily="34" charset="0"/>
              </a:rPr>
              <a:t>. </a:t>
            </a:r>
            <a:r>
              <a:rPr lang="en-US" sz="7200" dirty="0" err="1" smtClean="0">
                <a:latin typeface="Calibri" pitchFamily="34" charset="0"/>
              </a:rPr>
              <a:t>Perdebatan</a:t>
            </a:r>
            <a:r>
              <a:rPr lang="en-US" sz="7200" dirty="0" smtClean="0">
                <a:latin typeface="Calibri" pitchFamily="34" charset="0"/>
              </a:rPr>
              <a:t> </a:t>
            </a:r>
            <a:r>
              <a:rPr lang="en-US" sz="7200" dirty="0" err="1">
                <a:latin typeface="Calibri" pitchFamily="34" charset="0"/>
              </a:rPr>
              <a:t>dibuka</a:t>
            </a:r>
            <a:r>
              <a:rPr lang="en-US" sz="7200" dirty="0">
                <a:latin typeface="Calibri" pitchFamily="34" charset="0"/>
              </a:rPr>
              <a:t> </a:t>
            </a:r>
            <a:r>
              <a:rPr lang="en-US" sz="7200" dirty="0" err="1">
                <a:latin typeface="Calibri" pitchFamily="34" charset="0"/>
              </a:rPr>
              <a:t>dengan</a:t>
            </a:r>
            <a:r>
              <a:rPr lang="en-US" sz="7200" dirty="0">
                <a:latin typeface="Calibri" pitchFamily="34" charset="0"/>
              </a:rPr>
              <a:t> </a:t>
            </a:r>
            <a:r>
              <a:rPr lang="en-US" sz="7200" dirty="0" err="1">
                <a:latin typeface="Calibri" pitchFamily="34" charset="0"/>
              </a:rPr>
              <a:t>debat</a:t>
            </a:r>
            <a:r>
              <a:rPr lang="en-US" sz="7200" dirty="0">
                <a:latin typeface="Calibri" pitchFamily="34" charset="0"/>
              </a:rPr>
              <a:t> </a:t>
            </a:r>
            <a:r>
              <a:rPr lang="en-US" sz="7200" dirty="0" err="1">
                <a:latin typeface="Calibri" pitchFamily="34" charset="0"/>
              </a:rPr>
              <a:t>substantif</a:t>
            </a:r>
            <a:r>
              <a:rPr lang="en-US" sz="7200" dirty="0">
                <a:latin typeface="Calibri" pitchFamily="34" charset="0"/>
              </a:rPr>
              <a:t> </a:t>
            </a:r>
            <a:r>
              <a:rPr lang="en-US" sz="7200" dirty="0" err="1">
                <a:latin typeface="Calibri" pitchFamily="34" charset="0"/>
              </a:rPr>
              <a:t>antara</a:t>
            </a:r>
            <a:r>
              <a:rPr lang="en-US" sz="7200" dirty="0">
                <a:latin typeface="Calibri" pitchFamily="34" charset="0"/>
              </a:rPr>
              <a:t> Herbert </a:t>
            </a:r>
            <a:r>
              <a:rPr lang="en-US" sz="7200" dirty="0" err="1">
                <a:latin typeface="Calibri" pitchFamily="34" charset="0"/>
              </a:rPr>
              <a:t>Feith</a:t>
            </a:r>
            <a:r>
              <a:rPr lang="en-US" sz="7200" dirty="0">
                <a:latin typeface="Calibri" pitchFamily="34" charset="0"/>
              </a:rPr>
              <a:t> </a:t>
            </a:r>
            <a:r>
              <a:rPr lang="en-US" sz="7200" dirty="0" err="1">
                <a:latin typeface="Calibri" pitchFamily="34" charset="0"/>
              </a:rPr>
              <a:t>dan</a:t>
            </a:r>
            <a:r>
              <a:rPr lang="en-US" sz="7200" dirty="0">
                <a:latin typeface="Calibri" pitchFamily="34" charset="0"/>
              </a:rPr>
              <a:t> Harry J. Benda </a:t>
            </a:r>
            <a:r>
              <a:rPr lang="en-US" sz="7200" dirty="0" err="1">
                <a:latin typeface="Calibri" pitchFamily="34" charset="0"/>
              </a:rPr>
              <a:t>tentang</a:t>
            </a:r>
            <a:r>
              <a:rPr lang="en-US" sz="7200" dirty="0">
                <a:latin typeface="Calibri" pitchFamily="34" charset="0"/>
              </a:rPr>
              <a:t> </a:t>
            </a:r>
            <a:r>
              <a:rPr lang="en-US" sz="7200" dirty="0" err="1">
                <a:latin typeface="Calibri" pitchFamily="34" charset="0"/>
              </a:rPr>
              <a:t>kegagalan</a:t>
            </a:r>
            <a:r>
              <a:rPr lang="en-US" sz="7200" dirty="0">
                <a:latin typeface="Calibri" pitchFamily="34" charset="0"/>
              </a:rPr>
              <a:t> </a:t>
            </a:r>
            <a:r>
              <a:rPr lang="en-US" sz="7200" dirty="0" err="1">
                <a:latin typeface="Calibri" pitchFamily="34" charset="0"/>
              </a:rPr>
              <a:t>sistem</a:t>
            </a:r>
            <a:r>
              <a:rPr lang="en-US" sz="7200" dirty="0">
                <a:latin typeface="Calibri" pitchFamily="34" charset="0"/>
              </a:rPr>
              <a:t> </a:t>
            </a:r>
            <a:r>
              <a:rPr lang="en-US" sz="7200" dirty="0" err="1">
                <a:latin typeface="Calibri" pitchFamily="34" charset="0"/>
              </a:rPr>
              <a:t>parlementer</a:t>
            </a:r>
            <a:r>
              <a:rPr lang="en-US" sz="7200" dirty="0">
                <a:latin typeface="Calibri" pitchFamily="34" charset="0"/>
              </a:rPr>
              <a:t> </a:t>
            </a:r>
            <a:r>
              <a:rPr lang="en-US" sz="7200" dirty="0" err="1">
                <a:latin typeface="Calibri" pitchFamily="34" charset="0"/>
              </a:rPr>
              <a:t>tahun</a:t>
            </a:r>
            <a:r>
              <a:rPr lang="en-US" sz="7200" dirty="0">
                <a:latin typeface="Calibri" pitchFamily="34" charset="0"/>
              </a:rPr>
              <a:t> 1950-an di Indonesia. </a:t>
            </a:r>
            <a:r>
              <a:rPr lang="en-US" sz="7200" dirty="0" err="1">
                <a:latin typeface="Calibri" pitchFamily="34" charset="0"/>
              </a:rPr>
              <a:t>Dalam</a:t>
            </a:r>
            <a:r>
              <a:rPr lang="en-US" sz="7200" dirty="0">
                <a:latin typeface="Calibri" pitchFamily="34" charset="0"/>
              </a:rPr>
              <a:t> </a:t>
            </a:r>
            <a:r>
              <a:rPr lang="en-US" sz="7200" i="1" dirty="0" smtClean="0">
                <a:latin typeface="Calibri" pitchFamily="34" charset="0"/>
              </a:rPr>
              <a:t>The </a:t>
            </a:r>
            <a:r>
              <a:rPr lang="en-US" sz="7200" i="1" dirty="0">
                <a:latin typeface="Calibri" pitchFamily="34" charset="0"/>
              </a:rPr>
              <a:t>Decline of Constitutional Democracy</a:t>
            </a:r>
            <a:r>
              <a:rPr lang="en-US" sz="7200" dirty="0">
                <a:latin typeface="Calibri" pitchFamily="34" charset="0"/>
              </a:rPr>
              <a:t>, </a:t>
            </a:r>
            <a:r>
              <a:rPr lang="en-US" sz="7200" dirty="0" err="1">
                <a:latin typeface="Calibri" pitchFamily="34" charset="0"/>
              </a:rPr>
              <a:t>Feith</a:t>
            </a:r>
            <a:r>
              <a:rPr lang="en-US" sz="7200" dirty="0">
                <a:latin typeface="Calibri" pitchFamily="34" charset="0"/>
              </a:rPr>
              <a:t> (1962) </a:t>
            </a:r>
            <a:r>
              <a:rPr lang="id-ID" sz="7200" dirty="0" smtClean="0">
                <a:latin typeface="Calibri" pitchFamily="34" charset="0"/>
              </a:rPr>
              <a:t>menjelaskan </a:t>
            </a:r>
            <a:r>
              <a:rPr lang="en-US" sz="7200" dirty="0" err="1" smtClean="0">
                <a:latin typeface="Calibri" pitchFamily="34" charset="0"/>
              </a:rPr>
              <a:t>kegagalan</a:t>
            </a:r>
            <a:r>
              <a:rPr lang="en-US" sz="7200" dirty="0" smtClean="0">
                <a:latin typeface="Calibri" pitchFamily="34" charset="0"/>
              </a:rPr>
              <a:t> </a:t>
            </a:r>
            <a:r>
              <a:rPr lang="en-US" sz="7200" dirty="0" err="1">
                <a:latin typeface="Calibri" pitchFamily="34" charset="0"/>
              </a:rPr>
              <a:t>demokrasi</a:t>
            </a:r>
            <a:r>
              <a:rPr lang="en-US" sz="7200" dirty="0">
                <a:latin typeface="Calibri" pitchFamily="34" charset="0"/>
              </a:rPr>
              <a:t> </a:t>
            </a:r>
            <a:r>
              <a:rPr lang="en-US" sz="7200" dirty="0" err="1">
                <a:latin typeface="Calibri" pitchFamily="34" charset="0"/>
              </a:rPr>
              <a:t>parlementer</a:t>
            </a:r>
            <a:r>
              <a:rPr lang="en-US" sz="7200" dirty="0">
                <a:latin typeface="Calibri" pitchFamily="34" charset="0"/>
              </a:rPr>
              <a:t> </a:t>
            </a:r>
            <a:r>
              <a:rPr lang="en-US" sz="7200" dirty="0" err="1" smtClean="0">
                <a:latin typeface="Calibri" pitchFamily="34" charset="0"/>
              </a:rPr>
              <a:t>disebabkan</a:t>
            </a:r>
            <a:r>
              <a:rPr lang="en-US" sz="7200" dirty="0" smtClean="0">
                <a:latin typeface="Calibri" pitchFamily="34" charset="0"/>
              </a:rPr>
              <a:t> </a:t>
            </a:r>
            <a:r>
              <a:rPr lang="en-US" sz="7200" dirty="0" err="1">
                <a:latin typeface="Calibri" pitchFamily="34" charset="0"/>
              </a:rPr>
              <a:t>minimnya</a:t>
            </a:r>
            <a:r>
              <a:rPr lang="en-US" sz="7200" dirty="0">
                <a:latin typeface="Calibri" pitchFamily="34" charset="0"/>
              </a:rPr>
              <a:t> </a:t>
            </a:r>
            <a:r>
              <a:rPr lang="en-US" sz="7200" dirty="0" err="1">
                <a:latin typeface="Calibri" pitchFamily="34" charset="0"/>
              </a:rPr>
              <a:t>sosok</a:t>
            </a:r>
            <a:r>
              <a:rPr lang="en-US" sz="7200" dirty="0">
                <a:latin typeface="Calibri" pitchFamily="34" charset="0"/>
              </a:rPr>
              <a:t> administrator yang </a:t>
            </a:r>
            <a:r>
              <a:rPr lang="en-US" sz="7200" dirty="0" err="1">
                <a:latin typeface="Calibri" pitchFamily="34" charset="0"/>
              </a:rPr>
              <a:t>kompeten</a:t>
            </a:r>
            <a:r>
              <a:rPr lang="en-US" sz="7200" dirty="0">
                <a:latin typeface="Calibri" pitchFamily="34" charset="0"/>
              </a:rPr>
              <a:t> </a:t>
            </a:r>
            <a:r>
              <a:rPr lang="en-US" sz="7200" dirty="0" err="1">
                <a:latin typeface="Calibri" pitchFamily="34" charset="0"/>
              </a:rPr>
              <a:t>serta</a:t>
            </a:r>
            <a:r>
              <a:rPr lang="en-US" sz="7200" dirty="0">
                <a:latin typeface="Calibri" pitchFamily="34" charset="0"/>
              </a:rPr>
              <a:t> </a:t>
            </a:r>
            <a:r>
              <a:rPr lang="en-US" sz="7200" dirty="0" err="1">
                <a:latin typeface="Calibri" pitchFamily="34" charset="0"/>
              </a:rPr>
              <a:t>gagalnya</a:t>
            </a:r>
            <a:r>
              <a:rPr lang="en-US" sz="7200" dirty="0">
                <a:latin typeface="Calibri" pitchFamily="34" charset="0"/>
              </a:rPr>
              <a:t> </a:t>
            </a:r>
            <a:r>
              <a:rPr lang="en-US" sz="7200" dirty="0" err="1" smtClean="0">
                <a:latin typeface="Calibri" pitchFamily="34" charset="0"/>
              </a:rPr>
              <a:t>faksi</a:t>
            </a:r>
            <a:r>
              <a:rPr lang="en-US" sz="7200" dirty="0" smtClean="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dalam</a:t>
            </a:r>
            <a:r>
              <a:rPr lang="en-US" sz="7200" dirty="0">
                <a:latin typeface="Calibri" pitchFamily="34" charset="0"/>
              </a:rPr>
              <a:t> </a:t>
            </a:r>
            <a:r>
              <a:rPr lang="en-US" sz="7200" dirty="0" err="1">
                <a:latin typeface="Calibri" pitchFamily="34" charset="0"/>
              </a:rPr>
              <a:t>memecahkan</a:t>
            </a:r>
            <a:r>
              <a:rPr lang="en-US" sz="7200" dirty="0">
                <a:latin typeface="Calibri" pitchFamily="34" charset="0"/>
              </a:rPr>
              <a:t> </a:t>
            </a:r>
            <a:r>
              <a:rPr lang="en-US" sz="7200" dirty="0" err="1">
                <a:latin typeface="Calibri" pitchFamily="34" charset="0"/>
              </a:rPr>
              <a:t>kebuntuan</a:t>
            </a:r>
            <a:r>
              <a:rPr lang="en-US" sz="7200" dirty="0">
                <a:latin typeface="Calibri" pitchFamily="34" charset="0"/>
              </a:rPr>
              <a:t> </a:t>
            </a:r>
            <a:r>
              <a:rPr lang="en-US" sz="7200" dirty="0" err="1">
                <a:latin typeface="Calibri" pitchFamily="34" charset="0"/>
              </a:rPr>
              <a:t>politik</a:t>
            </a:r>
            <a:r>
              <a:rPr lang="en-US" sz="7200" dirty="0">
                <a:latin typeface="Calibri" pitchFamily="34" charset="0"/>
              </a:rPr>
              <a:t> </a:t>
            </a:r>
            <a:r>
              <a:rPr lang="id-ID" sz="7200" dirty="0" smtClean="0">
                <a:latin typeface="Calibri" pitchFamily="34" charset="0"/>
              </a:rPr>
              <a:t>karena </a:t>
            </a:r>
            <a:r>
              <a:rPr lang="en-US" sz="7200" dirty="0" err="1" smtClean="0">
                <a:latin typeface="Calibri" pitchFamily="34" charset="0"/>
              </a:rPr>
              <a:t>ideologi</a:t>
            </a:r>
            <a:r>
              <a:rPr lang="en-US" sz="7200" dirty="0" smtClean="0">
                <a:latin typeface="Calibri" pitchFamily="34" charset="0"/>
              </a:rPr>
              <a:t> </a:t>
            </a:r>
            <a:r>
              <a:rPr lang="en-US" sz="7200" dirty="0" err="1">
                <a:latin typeface="Calibri" pitchFamily="34" charset="0"/>
              </a:rPr>
              <a:t>politik</a:t>
            </a:r>
            <a:r>
              <a:rPr lang="en-US" sz="7200" dirty="0">
                <a:latin typeface="Calibri" pitchFamily="34" charset="0"/>
              </a:rPr>
              <a:t> </a:t>
            </a:r>
            <a:r>
              <a:rPr lang="en-US" sz="7200" dirty="0" err="1">
                <a:latin typeface="Calibri" pitchFamily="34" charset="0"/>
              </a:rPr>
              <a:t>masing-masing</a:t>
            </a:r>
            <a:r>
              <a:rPr lang="en-US" sz="7200" dirty="0">
                <a:latin typeface="Calibri" pitchFamily="34" charset="0"/>
              </a:rPr>
              <a:t>. </a:t>
            </a:r>
            <a:r>
              <a:rPr lang="en-US" sz="7200" dirty="0" err="1" smtClean="0">
                <a:latin typeface="Calibri" pitchFamily="34" charset="0"/>
              </a:rPr>
              <a:t>Sementara</a:t>
            </a:r>
            <a:r>
              <a:rPr lang="en-US" sz="7200" dirty="0" smtClean="0">
                <a:latin typeface="Calibri" pitchFamily="34" charset="0"/>
              </a:rPr>
              <a:t> </a:t>
            </a:r>
            <a:r>
              <a:rPr lang="en-US" sz="7200" dirty="0">
                <a:latin typeface="Calibri" pitchFamily="34" charset="0"/>
              </a:rPr>
              <a:t>Benda (1964) </a:t>
            </a:r>
            <a:r>
              <a:rPr lang="en-US" sz="7200" dirty="0" err="1">
                <a:latin typeface="Calibri" pitchFamily="34" charset="0"/>
              </a:rPr>
              <a:t>melancarkan</a:t>
            </a:r>
            <a:r>
              <a:rPr lang="en-US" sz="7200" dirty="0">
                <a:latin typeface="Calibri" pitchFamily="34" charset="0"/>
              </a:rPr>
              <a:t> </a:t>
            </a:r>
            <a:r>
              <a:rPr lang="en-US" sz="7200" dirty="0" err="1">
                <a:latin typeface="Calibri" pitchFamily="34" charset="0"/>
              </a:rPr>
              <a:t>kritik</a:t>
            </a:r>
            <a:r>
              <a:rPr lang="en-US" sz="7200" dirty="0">
                <a:latin typeface="Calibri" pitchFamily="34" charset="0"/>
              </a:rPr>
              <a:t> </a:t>
            </a:r>
            <a:r>
              <a:rPr lang="en-US" sz="7200" dirty="0" err="1">
                <a:latin typeface="Calibri" pitchFamily="34" charset="0"/>
              </a:rPr>
              <a:t>terhadap</a:t>
            </a:r>
            <a:r>
              <a:rPr lang="en-US" sz="7200" dirty="0">
                <a:latin typeface="Calibri" pitchFamily="34" charset="0"/>
              </a:rPr>
              <a:t> </a:t>
            </a:r>
            <a:r>
              <a:rPr lang="en-US" sz="7200" dirty="0" err="1">
                <a:latin typeface="Calibri" pitchFamily="34" charset="0"/>
              </a:rPr>
              <a:t>argumentasi</a:t>
            </a:r>
            <a:r>
              <a:rPr lang="en-US" sz="7200" dirty="0">
                <a:latin typeface="Calibri" pitchFamily="34" charset="0"/>
              </a:rPr>
              <a:t> </a:t>
            </a:r>
            <a:r>
              <a:rPr lang="en-US" sz="7200" dirty="0" err="1">
                <a:latin typeface="Calibri" pitchFamily="34" charset="0"/>
              </a:rPr>
              <a:t>Feith</a:t>
            </a:r>
            <a:r>
              <a:rPr lang="en-US" sz="7200" dirty="0">
                <a:latin typeface="Calibri" pitchFamily="34" charset="0"/>
              </a:rPr>
              <a:t> </a:t>
            </a:r>
            <a:r>
              <a:rPr lang="en-US" sz="7200" dirty="0" err="1">
                <a:latin typeface="Calibri" pitchFamily="34" charset="0"/>
              </a:rPr>
              <a:t>dengan</a:t>
            </a:r>
            <a:r>
              <a:rPr lang="en-US" sz="7200" dirty="0">
                <a:latin typeface="Calibri" pitchFamily="34" charset="0"/>
              </a:rPr>
              <a:t> </a:t>
            </a:r>
            <a:r>
              <a:rPr lang="en-US" sz="7200" dirty="0" err="1">
                <a:latin typeface="Calibri" pitchFamily="34" charset="0"/>
              </a:rPr>
              <a:t>menyatakan</a:t>
            </a:r>
            <a:r>
              <a:rPr lang="en-US" sz="7200" dirty="0">
                <a:latin typeface="Calibri" pitchFamily="34" charset="0"/>
              </a:rPr>
              <a:t> </a:t>
            </a:r>
            <a:r>
              <a:rPr lang="en-US" sz="7200" dirty="0" err="1">
                <a:latin typeface="Calibri" pitchFamily="34" charset="0"/>
              </a:rPr>
              <a:t>bahwa</a:t>
            </a:r>
            <a:r>
              <a:rPr lang="en-US" sz="7200" dirty="0">
                <a:latin typeface="Calibri" pitchFamily="34" charset="0"/>
              </a:rPr>
              <a:t> </a:t>
            </a:r>
            <a:r>
              <a:rPr lang="en-US" sz="7200" dirty="0" err="1">
                <a:latin typeface="Calibri" pitchFamily="34" charset="0"/>
              </a:rPr>
              <a:t>kegagalan</a:t>
            </a:r>
            <a:r>
              <a:rPr lang="en-US" sz="7200" dirty="0">
                <a:latin typeface="Calibri" pitchFamily="34" charset="0"/>
              </a:rPr>
              <a:t> </a:t>
            </a:r>
            <a:r>
              <a:rPr lang="en-US" sz="7200" dirty="0" err="1">
                <a:latin typeface="Calibri" pitchFamily="34" charset="0"/>
              </a:rPr>
              <a:t>demokrasi</a:t>
            </a:r>
            <a:r>
              <a:rPr lang="en-US" sz="7200" dirty="0">
                <a:latin typeface="Calibri" pitchFamily="34" charset="0"/>
              </a:rPr>
              <a:t> di Indonesia </a:t>
            </a:r>
            <a:r>
              <a:rPr lang="en-US" sz="7200" dirty="0" err="1">
                <a:latin typeface="Calibri" pitchFamily="34" charset="0"/>
              </a:rPr>
              <a:t>karena</a:t>
            </a:r>
            <a:r>
              <a:rPr lang="en-US" sz="7200" dirty="0">
                <a:latin typeface="Calibri" pitchFamily="34" charset="0"/>
              </a:rPr>
              <a:t> </a:t>
            </a:r>
            <a:r>
              <a:rPr lang="en-US" sz="7200" dirty="0" err="1">
                <a:latin typeface="Calibri" pitchFamily="34" charset="0"/>
              </a:rPr>
              <a:t>demokrasi</a:t>
            </a:r>
            <a:r>
              <a:rPr lang="en-US" sz="7200" dirty="0">
                <a:latin typeface="Calibri" pitchFamily="34" charset="0"/>
              </a:rPr>
              <a:t> </a:t>
            </a:r>
            <a:r>
              <a:rPr lang="en-US" sz="7200" dirty="0" err="1">
                <a:latin typeface="Calibri" pitchFamily="34" charset="0"/>
              </a:rPr>
              <a:t>merupakan</a:t>
            </a:r>
            <a:r>
              <a:rPr lang="en-US" sz="7200" dirty="0">
                <a:latin typeface="Calibri" pitchFamily="34" charset="0"/>
              </a:rPr>
              <a:t> </a:t>
            </a:r>
            <a:r>
              <a:rPr lang="en-US" sz="7200" dirty="0" err="1">
                <a:latin typeface="Calibri" pitchFamily="34" charset="0"/>
              </a:rPr>
              <a:t>barang</a:t>
            </a:r>
            <a:r>
              <a:rPr lang="en-US" sz="7200" dirty="0">
                <a:latin typeface="Calibri" pitchFamily="34" charset="0"/>
              </a:rPr>
              <a:t> </a:t>
            </a:r>
            <a:r>
              <a:rPr lang="en-US" sz="7200" dirty="0" err="1">
                <a:latin typeface="Calibri" pitchFamily="34" charset="0"/>
              </a:rPr>
              <a:t>asing</a:t>
            </a:r>
            <a:r>
              <a:rPr lang="en-US" sz="7200" dirty="0">
                <a:latin typeface="Calibri" pitchFamily="34" charset="0"/>
              </a:rPr>
              <a:t> </a:t>
            </a:r>
            <a:r>
              <a:rPr lang="en-US" sz="7200" dirty="0" err="1">
                <a:latin typeface="Calibri" pitchFamily="34" charset="0"/>
              </a:rPr>
              <a:t>bagi</a:t>
            </a:r>
            <a:r>
              <a:rPr lang="en-US" sz="7200" dirty="0">
                <a:latin typeface="Calibri" pitchFamily="34" charset="0"/>
              </a:rPr>
              <a:t> </a:t>
            </a:r>
            <a:r>
              <a:rPr lang="en-US" sz="7200" dirty="0" err="1">
                <a:latin typeface="Calibri" pitchFamily="34" charset="0"/>
              </a:rPr>
              <a:t>masyarakat</a:t>
            </a:r>
            <a:r>
              <a:rPr lang="en-US" sz="7200" dirty="0">
                <a:latin typeface="Calibri" pitchFamily="34" charset="0"/>
              </a:rPr>
              <a:t> </a:t>
            </a:r>
            <a:r>
              <a:rPr lang="en-US" sz="7200" dirty="0" smtClean="0">
                <a:latin typeface="Calibri" pitchFamily="34" charset="0"/>
              </a:rPr>
              <a:t>Indonesia</a:t>
            </a:r>
            <a:r>
              <a:rPr lang="id-ID" sz="7200" dirty="0" smtClean="0">
                <a:latin typeface="Calibri" pitchFamily="34" charset="0"/>
              </a:rPr>
              <a:t> yang dilanjutkan hingga Masa Orde Baru.</a:t>
            </a:r>
            <a:r>
              <a:rPr lang="en-US" sz="7200" dirty="0" smtClean="0">
                <a:latin typeface="Calibri" pitchFamily="34" charset="0"/>
              </a:rPr>
              <a:t> </a:t>
            </a:r>
            <a:endParaRPr lang="id-ID" sz="7200" dirty="0">
              <a:latin typeface="Calibri" pitchFamily="34" charset="0"/>
            </a:endParaRPr>
          </a:p>
          <a:p>
            <a:pPr algn="just"/>
            <a:r>
              <a:rPr lang="en-US" sz="6200" dirty="0"/>
              <a:t> </a:t>
            </a:r>
            <a:endParaRPr lang="id-ID" sz="6200" dirty="0"/>
          </a:p>
          <a:p>
            <a:endParaRPr lang="id-ID" dirty="0"/>
          </a:p>
        </p:txBody>
      </p:sp>
    </p:spTree>
    <p:extLst>
      <p:ext uri="{BB962C8B-B14F-4D97-AF65-F5344CB8AC3E}">
        <p14:creationId xmlns:p14="http://schemas.microsoft.com/office/powerpoint/2010/main" val="4282834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sz="4000" b="1" dirty="0" smtClean="0">
                <a:latin typeface="Calibri" pitchFamily="34" charset="0"/>
              </a:rPr>
              <a:t/>
            </a:r>
            <a:br>
              <a:rPr lang="id-ID" sz="4000" b="1" dirty="0" smtClean="0">
                <a:latin typeface="Calibri" pitchFamily="34" charset="0"/>
              </a:rPr>
            </a:br>
            <a:r>
              <a:rPr lang="en-US" sz="4000" dirty="0" err="1" smtClean="0">
                <a:latin typeface="Calibri" pitchFamily="34" charset="0"/>
              </a:rPr>
              <a:t>Pengaruh</a:t>
            </a:r>
            <a:r>
              <a:rPr lang="en-US" sz="4000" dirty="0" smtClean="0">
                <a:latin typeface="Calibri" pitchFamily="34" charset="0"/>
              </a:rPr>
              <a:t> </a:t>
            </a:r>
            <a:r>
              <a:rPr lang="en-US" sz="4000" dirty="0" err="1">
                <a:latin typeface="Calibri" pitchFamily="34" charset="0"/>
              </a:rPr>
              <a:t>Revolusi</a:t>
            </a:r>
            <a:r>
              <a:rPr lang="en-US" sz="4000" dirty="0">
                <a:latin typeface="Calibri" pitchFamily="34" charset="0"/>
              </a:rPr>
              <a:t> </a:t>
            </a:r>
            <a:r>
              <a:rPr lang="en-US" sz="4000" dirty="0" err="1">
                <a:latin typeface="Calibri" pitchFamily="34" charset="0"/>
              </a:rPr>
              <a:t>Behavioralisme</a:t>
            </a:r>
            <a:r>
              <a:rPr lang="en-US" sz="4000" dirty="0">
                <a:latin typeface="Calibri" pitchFamily="34" charset="0"/>
              </a:rPr>
              <a:t> </a:t>
            </a:r>
            <a:r>
              <a:rPr lang="en-US" sz="4000" dirty="0" err="1">
                <a:latin typeface="Calibri" pitchFamily="34" charset="0"/>
              </a:rPr>
              <a:t>dalam</a:t>
            </a:r>
            <a:r>
              <a:rPr lang="en-US" sz="4000" dirty="0">
                <a:latin typeface="Calibri" pitchFamily="34" charset="0"/>
              </a:rPr>
              <a:t> </a:t>
            </a:r>
            <a:r>
              <a:rPr lang="en-US" sz="4000" dirty="0" err="1">
                <a:latin typeface="Calibri" pitchFamily="34" charset="0"/>
              </a:rPr>
              <a:t>Pendekatan</a:t>
            </a:r>
            <a:r>
              <a:rPr lang="en-US" sz="4000" dirty="0">
                <a:latin typeface="Calibri" pitchFamily="34" charset="0"/>
              </a:rPr>
              <a:t> </a:t>
            </a:r>
            <a:r>
              <a:rPr lang="en-US" sz="4000" dirty="0" err="1">
                <a:latin typeface="Calibri" pitchFamily="34" charset="0"/>
              </a:rPr>
              <a:t>Budaya</a:t>
            </a:r>
            <a:r>
              <a:rPr lang="en-US" sz="4000" dirty="0">
                <a:latin typeface="Calibri" pitchFamily="34" charset="0"/>
              </a:rPr>
              <a:t> </a:t>
            </a:r>
            <a:r>
              <a:rPr lang="en-US" sz="4000" dirty="0" err="1">
                <a:latin typeface="Calibri" pitchFamily="34" charset="0"/>
              </a:rPr>
              <a:t>Poli</a:t>
            </a:r>
            <a:r>
              <a:rPr lang="en-US" dirty="0" err="1">
                <a:latin typeface="Calibri" pitchFamily="34" charset="0"/>
              </a:rPr>
              <a:t>tik</a:t>
            </a:r>
            <a:r>
              <a:rPr lang="en-US" dirty="0">
                <a:latin typeface="Calibri" pitchFamily="34" charset="0"/>
              </a:rPr>
              <a:t> </a:t>
            </a:r>
            <a:r>
              <a:rPr lang="id-ID" dirty="0"/>
              <a:t/>
            </a:r>
            <a:br>
              <a:rPr lang="id-ID" dirty="0"/>
            </a:br>
            <a:endParaRPr lang="id-ID" dirty="0"/>
          </a:p>
        </p:txBody>
      </p:sp>
      <p:sp>
        <p:nvSpPr>
          <p:cNvPr id="3" name="Content Placeholder 2"/>
          <p:cNvSpPr>
            <a:spLocks noGrp="1"/>
          </p:cNvSpPr>
          <p:nvPr>
            <p:ph sz="quarter" idx="1"/>
          </p:nvPr>
        </p:nvSpPr>
        <p:spPr>
          <a:xfrm>
            <a:off x="323528" y="1600200"/>
            <a:ext cx="8640960" cy="4925144"/>
          </a:xfrm>
        </p:spPr>
        <p:txBody>
          <a:bodyPr>
            <a:normAutofit lnSpcReduction="10000"/>
          </a:bodyPr>
          <a:lstStyle/>
          <a:p>
            <a:pPr algn="just"/>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perkembangannya</a:t>
            </a:r>
            <a:r>
              <a:rPr lang="en-US" sz="2000" dirty="0">
                <a:latin typeface="Calibri" pitchFamily="34" charset="0"/>
              </a:rPr>
              <a:t>, </a:t>
            </a:r>
            <a:r>
              <a:rPr lang="en-US" sz="2000" dirty="0" err="1">
                <a:latin typeface="Calibri" pitchFamily="34" charset="0"/>
              </a:rPr>
              <a:t>pendekatan</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id-ID" sz="2000" dirty="0" smtClean="0">
                <a:latin typeface="Calibri" pitchFamily="34" charset="0"/>
              </a:rPr>
              <a:t>ber</a:t>
            </a:r>
            <a:r>
              <a:rPr lang="en-US" sz="2000" dirty="0" err="1" smtClean="0">
                <a:latin typeface="Calibri" pitchFamily="34" charset="0"/>
              </a:rPr>
              <a:t>metamorfosis</a:t>
            </a:r>
            <a:r>
              <a:rPr lang="en-US" sz="2000" dirty="0" smtClean="0">
                <a:latin typeface="Calibri" pitchFamily="34" charset="0"/>
              </a:rPr>
              <a:t> </a:t>
            </a:r>
            <a:r>
              <a:rPr lang="en-US" sz="2000" dirty="0" err="1">
                <a:latin typeface="Calibri" pitchFamily="34" charset="0"/>
              </a:rPr>
              <a:t>seiring</a:t>
            </a:r>
            <a:r>
              <a:rPr lang="en-US" sz="2000" dirty="0">
                <a:latin typeface="Calibri" pitchFamily="34" charset="0"/>
              </a:rPr>
              <a:t> </a:t>
            </a:r>
            <a:r>
              <a:rPr lang="en-US" sz="2000" dirty="0" err="1" smtClean="0">
                <a:latin typeface="Calibri" pitchFamily="34" charset="0"/>
              </a:rPr>
              <a:t>pengaruh</a:t>
            </a:r>
            <a:r>
              <a:rPr lang="en-US" sz="2000" dirty="0" smtClean="0">
                <a:latin typeface="Calibri" pitchFamily="34" charset="0"/>
              </a:rPr>
              <a:t> </a:t>
            </a:r>
            <a:r>
              <a:rPr lang="en-US" sz="2000" dirty="0" err="1" smtClean="0">
                <a:latin typeface="Calibri" pitchFamily="34" charset="0"/>
              </a:rPr>
              <a:t>behavioralisme</a:t>
            </a:r>
            <a:r>
              <a:rPr lang="id-ID" sz="2000" dirty="0" smtClean="0">
                <a:latin typeface="Calibri" pitchFamily="34" charset="0"/>
              </a:rPr>
              <a:t> yang </a:t>
            </a:r>
            <a:r>
              <a:rPr lang="en-US" sz="2000" dirty="0" err="1" smtClean="0">
                <a:latin typeface="Calibri" pitchFamily="34" charset="0"/>
              </a:rPr>
              <a:t>lahir</a:t>
            </a:r>
            <a:r>
              <a:rPr lang="en-US" sz="2000" dirty="0" smtClean="0">
                <a:latin typeface="Calibri" pitchFamily="34" charset="0"/>
              </a:rPr>
              <a:t> </a:t>
            </a:r>
            <a:r>
              <a:rPr lang="en-US" sz="2000" dirty="0" err="1">
                <a:latin typeface="Calibri" pitchFamily="34" charset="0"/>
              </a:rPr>
              <a:t>sebagai</a:t>
            </a:r>
            <a:r>
              <a:rPr lang="en-US" sz="2000" dirty="0">
                <a:latin typeface="Calibri" pitchFamily="34" charset="0"/>
              </a:rPr>
              <a:t> </a:t>
            </a:r>
            <a:r>
              <a:rPr lang="en-US" sz="2000" dirty="0" err="1">
                <a:latin typeface="Calibri" pitchFamily="34" charset="0"/>
              </a:rPr>
              <a:t>reaksi</a:t>
            </a:r>
            <a:r>
              <a:rPr lang="en-US" sz="2000" dirty="0">
                <a:latin typeface="Calibri" pitchFamily="34" charset="0"/>
              </a:rPr>
              <a:t> </a:t>
            </a:r>
            <a:r>
              <a:rPr lang="en-US" sz="2000" dirty="0" err="1" smtClean="0">
                <a:latin typeface="Calibri" pitchFamily="34" charset="0"/>
              </a:rPr>
              <a:t>paham</a:t>
            </a:r>
            <a:r>
              <a:rPr lang="en-US" sz="2000" dirty="0" smtClean="0">
                <a:latin typeface="Calibri" pitchFamily="34" charset="0"/>
              </a:rPr>
              <a:t> </a:t>
            </a:r>
            <a:r>
              <a:rPr lang="en-US" sz="2000" dirty="0" err="1">
                <a:latin typeface="Calibri" pitchFamily="34" charset="0"/>
              </a:rPr>
              <a:t>kelembagaan</a:t>
            </a:r>
            <a:r>
              <a:rPr lang="en-US" sz="2000" dirty="0">
                <a:latin typeface="Calibri" pitchFamily="34" charset="0"/>
              </a:rPr>
              <a:t> </a:t>
            </a:r>
            <a:r>
              <a:rPr lang="id-ID" sz="2000" dirty="0" smtClean="0">
                <a:latin typeface="Calibri" pitchFamily="34" charset="0"/>
              </a:rPr>
              <a:t>lama (k</a:t>
            </a:r>
            <a:r>
              <a:rPr lang="en-US" sz="2000" dirty="0" err="1" smtClean="0">
                <a:latin typeface="Calibri" pitchFamily="34" charset="0"/>
              </a:rPr>
              <a:t>aum</a:t>
            </a:r>
            <a:r>
              <a:rPr lang="en-US" sz="2000" dirty="0" smtClean="0">
                <a:latin typeface="Calibri" pitchFamily="34" charset="0"/>
              </a:rPr>
              <a:t> </a:t>
            </a:r>
            <a:r>
              <a:rPr lang="en-US" sz="2000" dirty="0" err="1" smtClean="0">
                <a:latin typeface="Calibri" pitchFamily="34" charset="0"/>
              </a:rPr>
              <a:t>tradisionalis</a:t>
            </a:r>
            <a:r>
              <a:rPr lang="id-ID" sz="2000" dirty="0" smtClean="0">
                <a:latin typeface="Calibri" pitchFamily="34" charset="0"/>
              </a:rPr>
              <a:t>)</a:t>
            </a:r>
            <a:r>
              <a:rPr lang="en-US" sz="2000" dirty="0" smtClean="0">
                <a:latin typeface="Calibri" pitchFamily="34" charset="0"/>
              </a:rPr>
              <a:t> </a:t>
            </a:r>
            <a:r>
              <a:rPr lang="en-US" sz="2000" dirty="0">
                <a:latin typeface="Calibri" pitchFamily="34" charset="0"/>
              </a:rPr>
              <a:t>yang </a:t>
            </a:r>
            <a:r>
              <a:rPr lang="en-US" sz="2000" dirty="0" err="1">
                <a:latin typeface="Calibri" pitchFamily="34" charset="0"/>
              </a:rPr>
              <a:t>dinilai</a:t>
            </a:r>
            <a:r>
              <a:rPr lang="en-US" sz="2000" dirty="0">
                <a:latin typeface="Calibri" pitchFamily="34" charset="0"/>
              </a:rPr>
              <a:t> </a:t>
            </a:r>
            <a:r>
              <a:rPr lang="en-US" sz="2000" dirty="0" err="1">
                <a:latin typeface="Calibri" pitchFamily="34" charset="0"/>
              </a:rPr>
              <a:t>gagal</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mengembangkan</a:t>
            </a:r>
            <a:r>
              <a:rPr lang="en-US" sz="2000" dirty="0">
                <a:latin typeface="Calibri" pitchFamily="34" charset="0"/>
              </a:rPr>
              <a:t> </a:t>
            </a:r>
            <a:r>
              <a:rPr lang="en-US" sz="2000" dirty="0" smtClean="0">
                <a:latin typeface="Calibri" pitchFamily="34" charset="0"/>
              </a:rPr>
              <a:t>i</a:t>
            </a:r>
            <a:r>
              <a:rPr lang="id-ID" sz="2000" dirty="0" smtClean="0">
                <a:latin typeface="Calibri" pitchFamily="34" charset="0"/>
              </a:rPr>
              <a:t>lmu </a:t>
            </a:r>
            <a:r>
              <a:rPr lang="en-US" sz="2000" dirty="0" err="1" smtClean="0">
                <a:latin typeface="Calibri" pitchFamily="34" charset="0"/>
              </a:rPr>
              <a:t>politik</a:t>
            </a:r>
            <a:r>
              <a:rPr lang="id-ID" sz="2000" dirty="0" smtClean="0">
                <a:latin typeface="Calibri" pitchFamily="34" charset="0"/>
              </a:rPr>
              <a:t> sebagai disiplin saintifik.</a:t>
            </a:r>
          </a:p>
          <a:p>
            <a:pPr algn="just"/>
            <a:r>
              <a:rPr lang="en-US" sz="2000" dirty="0" err="1">
                <a:latin typeface="Calibri" pitchFamily="34" charset="0"/>
              </a:rPr>
              <a:t>Batasan</a:t>
            </a:r>
            <a:r>
              <a:rPr lang="en-US" sz="2000" dirty="0">
                <a:latin typeface="Calibri" pitchFamily="34" charset="0"/>
              </a:rPr>
              <a:t> </a:t>
            </a:r>
            <a:r>
              <a:rPr lang="en-US" sz="2000" dirty="0" err="1">
                <a:latin typeface="Calibri" pitchFamily="34" charset="0"/>
              </a:rPr>
              <a:t>ontologis</a:t>
            </a:r>
            <a:r>
              <a:rPr lang="en-US" sz="2000" dirty="0">
                <a:latin typeface="Calibri" pitchFamily="34" charset="0"/>
              </a:rPr>
              <a:t> </a:t>
            </a:r>
            <a:r>
              <a:rPr lang="en-US" sz="2000" dirty="0" err="1">
                <a:latin typeface="Calibri" pitchFamily="34" charset="0"/>
              </a:rPr>
              <a:t>paradigma</a:t>
            </a:r>
            <a:r>
              <a:rPr lang="en-US" sz="2000" dirty="0">
                <a:latin typeface="Calibri" pitchFamily="34" charset="0"/>
              </a:rPr>
              <a:t> </a:t>
            </a:r>
            <a:r>
              <a:rPr lang="en-US" sz="2000" dirty="0" err="1">
                <a:latin typeface="Calibri" pitchFamily="34" charset="0"/>
              </a:rPr>
              <a:t>behavioralisme</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kajian</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terutama</a:t>
            </a:r>
            <a:r>
              <a:rPr lang="en-US" sz="2000" dirty="0">
                <a:latin typeface="Calibri" pitchFamily="34" charset="0"/>
              </a:rPr>
              <a:t> </a:t>
            </a:r>
            <a:r>
              <a:rPr lang="en-US" sz="2000" dirty="0" err="1">
                <a:latin typeface="Calibri" pitchFamily="34" charset="0"/>
              </a:rPr>
              <a:t>menempatkan</a:t>
            </a:r>
            <a:r>
              <a:rPr lang="en-US" sz="2000" dirty="0">
                <a:latin typeface="Calibri" pitchFamily="34" charset="0"/>
              </a:rPr>
              <a:t> </a:t>
            </a:r>
            <a:r>
              <a:rPr lang="en-US" sz="2000" dirty="0" err="1">
                <a:latin typeface="Calibri" pitchFamily="34" charset="0"/>
              </a:rPr>
              <a:t>perilaku</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tindakan</a:t>
            </a:r>
            <a:r>
              <a:rPr lang="en-US" sz="2000" dirty="0">
                <a:latin typeface="Calibri" pitchFamily="34" charset="0"/>
              </a:rPr>
              <a:t> </a:t>
            </a:r>
            <a:r>
              <a:rPr lang="en-US" sz="2000" dirty="0" err="1">
                <a:latin typeface="Calibri" pitchFamily="34" charset="0"/>
              </a:rPr>
              <a:t>individu</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kelompok</a:t>
            </a:r>
            <a:r>
              <a:rPr lang="en-US" sz="2000" dirty="0">
                <a:latin typeface="Calibri" pitchFamily="34" charset="0"/>
              </a:rPr>
              <a:t> </a:t>
            </a:r>
            <a:r>
              <a:rPr lang="en-US" sz="2000" dirty="0" err="1">
                <a:latin typeface="Calibri" pitchFamily="34" charset="0"/>
              </a:rPr>
              <a:t>sebagai</a:t>
            </a:r>
            <a:r>
              <a:rPr lang="en-US" sz="2000" dirty="0">
                <a:latin typeface="Calibri" pitchFamily="34" charset="0"/>
              </a:rPr>
              <a:t> </a:t>
            </a:r>
            <a:r>
              <a:rPr lang="en-US" sz="2000" dirty="0" err="1">
                <a:latin typeface="Calibri" pitchFamily="34" charset="0"/>
              </a:rPr>
              <a:t>pelaku</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obyek</a:t>
            </a:r>
            <a:r>
              <a:rPr lang="en-US" sz="2000" dirty="0">
                <a:latin typeface="Calibri" pitchFamily="34" charset="0"/>
              </a:rPr>
              <a:t> </a:t>
            </a:r>
            <a:r>
              <a:rPr lang="en-US" sz="2000" dirty="0" err="1">
                <a:latin typeface="Calibri" pitchFamily="34" charset="0"/>
              </a:rPr>
              <a:t>kajiannya</a:t>
            </a:r>
            <a:r>
              <a:rPr lang="en-US" sz="2000" dirty="0">
                <a:latin typeface="Calibri" pitchFamily="34" charset="0"/>
              </a:rPr>
              <a:t>. </a:t>
            </a:r>
            <a:r>
              <a:rPr lang="en-US" sz="2000" dirty="0" err="1">
                <a:latin typeface="Calibri" pitchFamily="34" charset="0"/>
              </a:rPr>
              <a:t>Oleh</a:t>
            </a:r>
            <a:r>
              <a:rPr lang="en-US" sz="2000" dirty="0">
                <a:latin typeface="Calibri" pitchFamily="34" charset="0"/>
              </a:rPr>
              <a:t> </a:t>
            </a:r>
            <a:r>
              <a:rPr lang="en-US" sz="2000" dirty="0" err="1">
                <a:latin typeface="Calibri" pitchFamily="34" charset="0"/>
              </a:rPr>
              <a:t>karena</a:t>
            </a:r>
            <a:r>
              <a:rPr lang="en-US" sz="2000" dirty="0">
                <a:latin typeface="Calibri" pitchFamily="34" charset="0"/>
              </a:rPr>
              <a:t> </a:t>
            </a:r>
            <a:r>
              <a:rPr lang="en-US" sz="2000" dirty="0" err="1">
                <a:latin typeface="Calibri" pitchFamily="34" charset="0"/>
              </a:rPr>
              <a:t>itu</a:t>
            </a:r>
            <a:r>
              <a:rPr lang="en-US" sz="2000" dirty="0">
                <a:latin typeface="Calibri" pitchFamily="34" charset="0"/>
              </a:rPr>
              <a:t>, </a:t>
            </a:r>
            <a:r>
              <a:rPr lang="en-US" sz="2000" dirty="0" err="1">
                <a:latin typeface="Calibri" pitchFamily="34" charset="0"/>
              </a:rPr>
              <a:t>studi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berangkat</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a:t>
            </a:r>
            <a:r>
              <a:rPr lang="en-US" sz="2000" dirty="0" err="1">
                <a:latin typeface="Calibri" pitchFamily="34" charset="0"/>
              </a:rPr>
              <a:t>variabel</a:t>
            </a:r>
            <a:r>
              <a:rPr lang="en-US" sz="2000" dirty="0">
                <a:latin typeface="Calibri" pitchFamily="34" charset="0"/>
              </a:rPr>
              <a:t> </a:t>
            </a:r>
            <a:r>
              <a:rPr lang="en-US" sz="2000" dirty="0" err="1">
                <a:latin typeface="Calibri" pitchFamily="34" charset="0"/>
              </a:rPr>
              <a:t>masyarakat</a:t>
            </a:r>
            <a:r>
              <a:rPr lang="en-US" sz="2000" dirty="0">
                <a:latin typeface="Calibri" pitchFamily="34" charset="0"/>
              </a:rPr>
              <a:t> </a:t>
            </a:r>
            <a:r>
              <a:rPr lang="en-US" sz="2000" dirty="0" err="1">
                <a:latin typeface="Calibri" pitchFamily="34" charset="0"/>
              </a:rPr>
              <a:t>termasuk</a:t>
            </a:r>
            <a:r>
              <a:rPr lang="en-US" sz="2000" dirty="0">
                <a:latin typeface="Calibri" pitchFamily="34" charset="0"/>
              </a:rPr>
              <a:t> </a:t>
            </a:r>
            <a:r>
              <a:rPr lang="en-US" sz="2000" dirty="0" err="1">
                <a:latin typeface="Calibri" pitchFamily="34" charset="0"/>
              </a:rPr>
              <a:t>aspek</a:t>
            </a:r>
            <a:r>
              <a:rPr lang="en-US" sz="2000" dirty="0">
                <a:latin typeface="Calibri" pitchFamily="34" charset="0"/>
              </a:rPr>
              <a:t> </a:t>
            </a:r>
            <a:r>
              <a:rPr lang="en-US" sz="2000" dirty="0" err="1">
                <a:latin typeface="Calibri" pitchFamily="34" charset="0"/>
              </a:rPr>
              <a:t>sosial</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kebudayaan</a:t>
            </a:r>
            <a:r>
              <a:rPr lang="en-US" sz="2000" dirty="0">
                <a:latin typeface="Calibri" pitchFamily="34" charset="0"/>
              </a:rPr>
              <a:t>. </a:t>
            </a:r>
            <a:endParaRPr lang="id-ID" sz="2000" dirty="0" smtClean="0">
              <a:latin typeface="Calibri" pitchFamily="34" charset="0"/>
            </a:endParaRPr>
          </a:p>
          <a:p>
            <a:pPr algn="just"/>
            <a:r>
              <a:rPr lang="en-US" sz="2000" dirty="0" err="1">
                <a:latin typeface="Calibri" pitchFamily="34" charset="0"/>
              </a:rPr>
              <a:t>Secara</a:t>
            </a:r>
            <a:r>
              <a:rPr lang="en-US" sz="2000" dirty="0">
                <a:latin typeface="Calibri" pitchFamily="34" charset="0"/>
              </a:rPr>
              <a:t> </a:t>
            </a:r>
            <a:r>
              <a:rPr lang="en-US" sz="2000" dirty="0" err="1">
                <a:latin typeface="Calibri" pitchFamily="34" charset="0"/>
              </a:rPr>
              <a:t>epistimologis</a:t>
            </a:r>
            <a:r>
              <a:rPr lang="en-US" sz="2000" dirty="0">
                <a:latin typeface="Calibri" pitchFamily="34" charset="0"/>
              </a:rPr>
              <a:t>, </a:t>
            </a:r>
            <a:r>
              <a:rPr lang="en-US" sz="2000" dirty="0" err="1">
                <a:latin typeface="Calibri" pitchFamily="34" charset="0"/>
              </a:rPr>
              <a:t>behavioralisme</a:t>
            </a:r>
            <a:r>
              <a:rPr lang="en-US" sz="2000" dirty="0">
                <a:latin typeface="Calibri" pitchFamily="34" charset="0"/>
              </a:rPr>
              <a:t> </a:t>
            </a:r>
            <a:r>
              <a:rPr lang="en-US" sz="2000" dirty="0" err="1">
                <a:latin typeface="Calibri" pitchFamily="34" charset="0"/>
              </a:rPr>
              <a:t>meyakini</a:t>
            </a:r>
            <a:r>
              <a:rPr lang="en-US" sz="2000" dirty="0">
                <a:latin typeface="Calibri" pitchFamily="34" charset="0"/>
              </a:rPr>
              <a:t>  </a:t>
            </a:r>
            <a:r>
              <a:rPr lang="en-US" sz="2000" dirty="0" err="1">
                <a:latin typeface="Calibri" pitchFamily="34" charset="0"/>
              </a:rPr>
              <a:t>bahwa</a:t>
            </a:r>
            <a:r>
              <a:rPr lang="en-US" sz="2000" dirty="0">
                <a:latin typeface="Calibri" pitchFamily="34" charset="0"/>
              </a:rPr>
              <a:t> </a:t>
            </a:r>
            <a:r>
              <a:rPr lang="en-US" sz="2000" dirty="0" err="1">
                <a:latin typeface="Calibri" pitchFamily="34" charset="0"/>
              </a:rPr>
              <a:t>kajian</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haruslah</a:t>
            </a:r>
            <a:r>
              <a:rPr lang="en-US" sz="2000" dirty="0">
                <a:latin typeface="Calibri" pitchFamily="34" charset="0"/>
              </a:rPr>
              <a:t> </a:t>
            </a:r>
            <a:r>
              <a:rPr lang="en-US" sz="2000" dirty="0" err="1">
                <a:latin typeface="Calibri" pitchFamily="34" charset="0"/>
              </a:rPr>
              <a:t>saintifik</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karena</a:t>
            </a:r>
            <a:r>
              <a:rPr lang="en-US" sz="2000" dirty="0">
                <a:latin typeface="Calibri" pitchFamily="34" charset="0"/>
              </a:rPr>
              <a:t> </a:t>
            </a:r>
            <a:r>
              <a:rPr lang="en-US" sz="2000" dirty="0" err="1">
                <a:latin typeface="Calibri" pitchFamily="34" charset="0"/>
              </a:rPr>
              <a:t>itu</a:t>
            </a:r>
            <a:r>
              <a:rPr lang="en-US" sz="2000" dirty="0">
                <a:latin typeface="Calibri" pitchFamily="34" charset="0"/>
              </a:rPr>
              <a:t> </a:t>
            </a:r>
            <a:r>
              <a:rPr lang="en-US" sz="2000" dirty="0" err="1">
                <a:latin typeface="Calibri" pitchFamily="34" charset="0"/>
              </a:rPr>
              <a:t>bersifat</a:t>
            </a:r>
            <a:r>
              <a:rPr lang="en-US" sz="2000" dirty="0">
                <a:latin typeface="Calibri" pitchFamily="34" charset="0"/>
              </a:rPr>
              <a:t> </a:t>
            </a:r>
            <a:r>
              <a:rPr lang="en-US" sz="2000" dirty="0" err="1">
                <a:latin typeface="Calibri" pitchFamily="34" charset="0"/>
              </a:rPr>
              <a:t>empiris</a:t>
            </a:r>
            <a:r>
              <a:rPr lang="en-US" sz="2000" dirty="0">
                <a:latin typeface="Calibri" pitchFamily="34" charset="0"/>
              </a:rPr>
              <a:t> </a:t>
            </a:r>
            <a:r>
              <a:rPr lang="en-US" sz="2000" dirty="0" err="1">
                <a:latin typeface="Calibri" pitchFamily="34" charset="0"/>
              </a:rPr>
              <a:t>yakni</a:t>
            </a:r>
            <a:r>
              <a:rPr lang="en-US" sz="2000" dirty="0">
                <a:latin typeface="Calibri" pitchFamily="34" charset="0"/>
              </a:rPr>
              <a:t> </a:t>
            </a:r>
            <a:r>
              <a:rPr lang="en-US" sz="2000" dirty="0" err="1">
                <a:latin typeface="Calibri" pitchFamily="34" charset="0"/>
              </a:rPr>
              <a:t>berdasarkan</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a:latin typeface="Calibri" pitchFamily="34" charset="0"/>
              </a:rPr>
              <a:t>fakta</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dirty="0" err="1">
                <a:latin typeface="Calibri" pitchFamily="34" charset="0"/>
              </a:rPr>
              <a:t>membatasi</a:t>
            </a:r>
            <a:r>
              <a:rPr lang="en-US" sz="2000" dirty="0">
                <a:latin typeface="Calibri" pitchFamily="34" charset="0"/>
              </a:rPr>
              <a:t> </a:t>
            </a:r>
            <a:r>
              <a:rPr lang="en-US" sz="2000" dirty="0" err="1">
                <a:latin typeface="Calibri" pitchFamily="34" charset="0"/>
              </a:rPr>
              <a:t>fenomena</a:t>
            </a:r>
            <a:r>
              <a:rPr lang="en-US" sz="2000" dirty="0">
                <a:latin typeface="Calibri" pitchFamily="34" charset="0"/>
              </a:rPr>
              <a:t> </a:t>
            </a:r>
            <a:r>
              <a:rPr lang="en-US" sz="2000" dirty="0" err="1">
                <a:latin typeface="Calibri" pitchFamily="34" charset="0"/>
              </a:rPr>
              <a:t>tertentu</a:t>
            </a:r>
            <a:r>
              <a:rPr lang="en-US" sz="2000" dirty="0">
                <a:latin typeface="Calibri" pitchFamily="34" charset="0"/>
              </a:rPr>
              <a:t> yang </a:t>
            </a:r>
            <a:r>
              <a:rPr lang="en-US" sz="2000" dirty="0" err="1">
                <a:latin typeface="Calibri" pitchFamily="34" charset="0"/>
              </a:rPr>
              <a:t>diamati</a:t>
            </a:r>
            <a:r>
              <a:rPr lang="en-US" sz="2000" dirty="0">
                <a:latin typeface="Calibri" pitchFamily="34" charset="0"/>
              </a:rPr>
              <a:t> </a:t>
            </a:r>
            <a:r>
              <a:rPr lang="en-US" sz="2000" dirty="0" err="1">
                <a:latin typeface="Calibri" pitchFamily="34" charset="0"/>
              </a:rPr>
              <a:t>serta</a:t>
            </a:r>
            <a:r>
              <a:rPr lang="en-US" sz="2000" dirty="0">
                <a:latin typeface="Calibri" pitchFamily="34" charset="0"/>
              </a:rPr>
              <a:t> </a:t>
            </a:r>
            <a:r>
              <a:rPr lang="en-US" sz="2000" dirty="0" err="1">
                <a:latin typeface="Calibri" pitchFamily="34" charset="0"/>
              </a:rPr>
              <a:t>dapat</a:t>
            </a:r>
            <a:r>
              <a:rPr lang="en-US" sz="2000" dirty="0">
                <a:latin typeface="Calibri" pitchFamily="34" charset="0"/>
              </a:rPr>
              <a:t> </a:t>
            </a:r>
            <a:r>
              <a:rPr lang="en-US" sz="2000" dirty="0" err="1">
                <a:latin typeface="Calibri" pitchFamily="34" charset="0"/>
              </a:rPr>
              <a:t>diuji</a:t>
            </a:r>
            <a:r>
              <a:rPr lang="en-US" sz="2000" dirty="0">
                <a:latin typeface="Calibri" pitchFamily="34" charset="0"/>
              </a:rPr>
              <a:t> </a:t>
            </a:r>
            <a:r>
              <a:rPr lang="en-US" sz="2000" dirty="0" err="1">
                <a:latin typeface="Calibri" pitchFamily="34" charset="0"/>
              </a:rPr>
              <a:t>secara</a:t>
            </a:r>
            <a:r>
              <a:rPr lang="en-US" sz="2000" dirty="0">
                <a:latin typeface="Calibri" pitchFamily="34" charset="0"/>
              </a:rPr>
              <a:t> </a:t>
            </a:r>
            <a:r>
              <a:rPr lang="en-US" sz="2000" dirty="0" err="1">
                <a:latin typeface="Calibri" pitchFamily="34" charset="0"/>
              </a:rPr>
              <a:t>terukur</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kredibel</a:t>
            </a:r>
            <a:r>
              <a:rPr lang="en-US" sz="2000" dirty="0">
                <a:latin typeface="Calibri" pitchFamily="34" charset="0"/>
              </a:rPr>
              <a:t>. </a:t>
            </a:r>
            <a:r>
              <a:rPr lang="en-US" sz="2000" dirty="0" err="1" smtClean="0">
                <a:latin typeface="Calibri" pitchFamily="34" charset="0"/>
              </a:rPr>
              <a:t>Sedangkan</a:t>
            </a:r>
            <a:r>
              <a:rPr lang="en-US" sz="2000" dirty="0" smtClean="0">
                <a:latin typeface="Calibri" pitchFamily="34" charset="0"/>
              </a:rPr>
              <a:t> </a:t>
            </a:r>
            <a:r>
              <a:rPr lang="en-US" sz="2000" dirty="0" err="1">
                <a:latin typeface="Calibri" pitchFamily="34" charset="0"/>
              </a:rPr>
              <a:t>secara</a:t>
            </a:r>
            <a:r>
              <a:rPr lang="en-US" sz="2000" dirty="0">
                <a:latin typeface="Calibri" pitchFamily="34" charset="0"/>
              </a:rPr>
              <a:t> </a:t>
            </a:r>
            <a:r>
              <a:rPr lang="en-US" sz="2000" dirty="0" err="1">
                <a:latin typeface="Calibri" pitchFamily="34" charset="0"/>
              </a:rPr>
              <a:t>aksiologis</a:t>
            </a:r>
            <a:r>
              <a:rPr lang="en-US" sz="2000" dirty="0">
                <a:latin typeface="Calibri" pitchFamily="34" charset="0"/>
              </a:rPr>
              <a:t>, </a:t>
            </a:r>
            <a:r>
              <a:rPr lang="en-US" sz="2000" dirty="0" err="1">
                <a:latin typeface="Calibri" pitchFamily="34" charset="0"/>
              </a:rPr>
              <a:t>paradigma</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menempatkan</a:t>
            </a:r>
            <a:r>
              <a:rPr lang="en-US" sz="2000" dirty="0">
                <a:latin typeface="Calibri" pitchFamily="34" charset="0"/>
              </a:rPr>
              <a:t> </a:t>
            </a:r>
            <a:r>
              <a:rPr lang="en-US" sz="2000" dirty="0" err="1">
                <a:latin typeface="Calibri" pitchFamily="34" charset="0"/>
              </a:rPr>
              <a:t>ilmu</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haruslah</a:t>
            </a:r>
            <a:r>
              <a:rPr lang="en-US" sz="2000" dirty="0">
                <a:latin typeface="Calibri" pitchFamily="34" charset="0"/>
              </a:rPr>
              <a:t> </a:t>
            </a:r>
            <a:r>
              <a:rPr lang="en-US" sz="2000" dirty="0" err="1">
                <a:latin typeface="Calibri" pitchFamily="34" charset="0"/>
              </a:rPr>
              <a:t>berfokus</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a:latin typeface="Calibri" pitchFamily="34" charset="0"/>
              </a:rPr>
              <a:t>pemecahan</a:t>
            </a:r>
            <a:r>
              <a:rPr lang="en-US" sz="2000" dirty="0">
                <a:latin typeface="Calibri" pitchFamily="34" charset="0"/>
              </a:rPr>
              <a:t> </a:t>
            </a:r>
            <a:r>
              <a:rPr lang="en-US" sz="2000" dirty="0" err="1">
                <a:latin typeface="Calibri" pitchFamily="34" charset="0"/>
              </a:rPr>
              <a:t>masalah</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dirty="0" err="1">
                <a:latin typeface="Calibri" pitchFamily="34" charset="0"/>
              </a:rPr>
              <a:t>mengandalkan</a:t>
            </a:r>
            <a:r>
              <a:rPr lang="en-US" sz="2000" dirty="0">
                <a:latin typeface="Calibri" pitchFamily="34" charset="0"/>
              </a:rPr>
              <a:t> </a:t>
            </a:r>
            <a:r>
              <a:rPr lang="en-US" sz="2000" dirty="0" err="1">
                <a:latin typeface="Calibri" pitchFamily="34" charset="0"/>
              </a:rPr>
              <a:t>daya</a:t>
            </a:r>
            <a:r>
              <a:rPr lang="en-US" sz="2000" dirty="0">
                <a:latin typeface="Calibri" pitchFamily="34" charset="0"/>
              </a:rPr>
              <a:t> </a:t>
            </a:r>
            <a:r>
              <a:rPr lang="en-US" sz="2000" dirty="0" err="1">
                <a:latin typeface="Calibri" pitchFamily="34" charset="0"/>
              </a:rPr>
              <a:t>prediksi</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penjelasan</a:t>
            </a:r>
            <a:r>
              <a:rPr lang="en-US" sz="2000" dirty="0">
                <a:latin typeface="Calibri" pitchFamily="34" charset="0"/>
              </a:rPr>
              <a:t> </a:t>
            </a:r>
            <a:r>
              <a:rPr lang="en-US" sz="2000" dirty="0" err="1">
                <a:latin typeface="Calibri" pitchFamily="34" charset="0"/>
              </a:rPr>
              <a:t>terhadap</a:t>
            </a:r>
            <a:r>
              <a:rPr lang="en-US" sz="2000" dirty="0">
                <a:latin typeface="Calibri" pitchFamily="34" charset="0"/>
              </a:rPr>
              <a:t> </a:t>
            </a:r>
            <a:r>
              <a:rPr lang="en-US" sz="2000" dirty="0" err="1">
                <a:latin typeface="Calibri" pitchFamily="34" charset="0"/>
              </a:rPr>
              <a:t>fenomena</a:t>
            </a:r>
            <a:r>
              <a:rPr lang="en-US" sz="2000" dirty="0">
                <a:latin typeface="Calibri" pitchFamily="34" charset="0"/>
              </a:rPr>
              <a:t> yang </a:t>
            </a:r>
            <a:r>
              <a:rPr lang="en-US" sz="2000" dirty="0" err="1">
                <a:latin typeface="Calibri" pitchFamily="34" charset="0"/>
              </a:rPr>
              <a:t>diamati</a:t>
            </a:r>
            <a:r>
              <a:rPr lang="en-US" sz="2000" dirty="0" smtClean="0">
                <a:latin typeface="Calibri" pitchFamily="34" charset="0"/>
              </a:rPr>
              <a:t>.</a:t>
            </a:r>
            <a:r>
              <a:rPr lang="id-ID" sz="2000" dirty="0" smtClean="0">
                <a:latin typeface="Calibri" pitchFamily="34" charset="0"/>
              </a:rPr>
              <a:t> </a:t>
            </a:r>
            <a:r>
              <a:rPr lang="en-US" sz="2000" dirty="0" err="1">
                <a:latin typeface="Calibri" pitchFamily="34" charset="0"/>
              </a:rPr>
              <a:t>Ringkasnya</a:t>
            </a:r>
            <a:r>
              <a:rPr lang="en-US" sz="2000" dirty="0">
                <a:latin typeface="Calibri" pitchFamily="34" charset="0"/>
              </a:rPr>
              <a:t>, </a:t>
            </a:r>
            <a:r>
              <a:rPr lang="en-US" sz="2000" dirty="0" err="1">
                <a:latin typeface="Calibri" pitchFamily="34" charset="0"/>
              </a:rPr>
              <a:t>Paradigma</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menempatkan</a:t>
            </a:r>
            <a:r>
              <a:rPr lang="en-US" sz="2000" dirty="0">
                <a:latin typeface="Calibri" pitchFamily="34" charset="0"/>
              </a:rPr>
              <a:t> </a:t>
            </a:r>
            <a:r>
              <a:rPr lang="en-US" sz="2000" dirty="0" err="1">
                <a:latin typeface="Calibri" pitchFamily="34" charset="0"/>
              </a:rPr>
              <a:t>pengetahuan</a:t>
            </a:r>
            <a:r>
              <a:rPr lang="en-US" sz="2000" dirty="0">
                <a:latin typeface="Calibri" pitchFamily="34" charset="0"/>
              </a:rPr>
              <a:t> </a:t>
            </a:r>
            <a:r>
              <a:rPr lang="en-US" sz="2000" dirty="0" err="1">
                <a:latin typeface="Calibri" pitchFamily="34" charset="0"/>
              </a:rPr>
              <a:t>haruslah</a:t>
            </a:r>
            <a:r>
              <a:rPr lang="en-US" sz="2000" dirty="0">
                <a:latin typeface="Calibri" pitchFamily="34" charset="0"/>
              </a:rPr>
              <a:t> </a:t>
            </a:r>
            <a:r>
              <a:rPr lang="en-US" sz="2000" dirty="0" err="1">
                <a:latin typeface="Calibri" pitchFamily="34" charset="0"/>
              </a:rPr>
              <a:t>bernilai</a:t>
            </a:r>
            <a:r>
              <a:rPr lang="en-US" sz="2000" dirty="0">
                <a:latin typeface="Calibri" pitchFamily="34" charset="0"/>
              </a:rPr>
              <a:t> instrumental </a:t>
            </a:r>
            <a:r>
              <a:rPr lang="en-US" sz="2000" dirty="0" err="1">
                <a:latin typeface="Calibri" pitchFamily="34" charset="0"/>
              </a:rPr>
              <a:t>serta</a:t>
            </a:r>
            <a:r>
              <a:rPr lang="en-US" sz="2000" dirty="0">
                <a:latin typeface="Calibri" pitchFamily="34" charset="0"/>
              </a:rPr>
              <a:t> </a:t>
            </a:r>
            <a:r>
              <a:rPr lang="en-US" sz="2000" dirty="0" err="1">
                <a:latin typeface="Calibri" pitchFamily="34" charset="0"/>
              </a:rPr>
              <a:t>menempatkan</a:t>
            </a:r>
            <a:r>
              <a:rPr lang="en-US" sz="2000" dirty="0">
                <a:latin typeface="Calibri" pitchFamily="34" charset="0"/>
              </a:rPr>
              <a:t> </a:t>
            </a:r>
            <a:r>
              <a:rPr lang="en-US" sz="2000" dirty="0" err="1">
                <a:latin typeface="Calibri" pitchFamily="34" charset="0"/>
              </a:rPr>
              <a:t>pengetahuan</a:t>
            </a:r>
            <a:r>
              <a:rPr lang="en-US" sz="2000" dirty="0">
                <a:latin typeface="Calibri" pitchFamily="34" charset="0"/>
              </a:rPr>
              <a:t> </a:t>
            </a:r>
            <a:r>
              <a:rPr lang="en-US" sz="2000" dirty="0" err="1">
                <a:latin typeface="Calibri" pitchFamily="34" charset="0"/>
              </a:rPr>
              <a:t>bukan</a:t>
            </a:r>
            <a:r>
              <a:rPr lang="en-US" sz="2000" dirty="0">
                <a:latin typeface="Calibri" pitchFamily="34" charset="0"/>
              </a:rPr>
              <a:t> </a:t>
            </a:r>
            <a:r>
              <a:rPr lang="en-US" sz="2000" dirty="0" err="1">
                <a:latin typeface="Calibri" pitchFamily="34" charset="0"/>
              </a:rPr>
              <a:t>sebagai</a:t>
            </a:r>
            <a:r>
              <a:rPr lang="en-US" sz="2000" dirty="0">
                <a:latin typeface="Calibri" pitchFamily="34" charset="0"/>
              </a:rPr>
              <a:t> </a:t>
            </a:r>
            <a:r>
              <a:rPr lang="en-US" sz="2000" dirty="0" err="1">
                <a:latin typeface="Calibri" pitchFamily="34" charset="0"/>
              </a:rPr>
              <a:t>ranah</a:t>
            </a:r>
            <a:r>
              <a:rPr lang="en-US" sz="2000" dirty="0">
                <a:latin typeface="Calibri" pitchFamily="34" charset="0"/>
              </a:rPr>
              <a:t> </a:t>
            </a:r>
            <a:r>
              <a:rPr lang="en-US" sz="2000" dirty="0" err="1">
                <a:latin typeface="Calibri" pitchFamily="34" charset="0"/>
              </a:rPr>
              <a:t>etis</a:t>
            </a:r>
            <a:r>
              <a:rPr lang="en-US" sz="2000" dirty="0">
                <a:latin typeface="Calibri" pitchFamily="34" charset="0"/>
              </a:rPr>
              <a:t> </a:t>
            </a:r>
            <a:r>
              <a:rPr lang="en-US" sz="2000" dirty="0" err="1">
                <a:latin typeface="Calibri" pitchFamily="34" charset="0"/>
              </a:rPr>
              <a:t>atau</a:t>
            </a:r>
            <a:r>
              <a:rPr lang="en-US" sz="2000" dirty="0">
                <a:latin typeface="Calibri" pitchFamily="34" charset="0"/>
              </a:rPr>
              <a:t> </a:t>
            </a:r>
            <a:r>
              <a:rPr lang="en-US" sz="2000" dirty="0" err="1">
                <a:latin typeface="Calibri" pitchFamily="34" charset="0"/>
              </a:rPr>
              <a:t>bebas</a:t>
            </a:r>
            <a:r>
              <a:rPr lang="en-US" sz="2000" dirty="0">
                <a:latin typeface="Calibri" pitchFamily="34" charset="0"/>
              </a:rPr>
              <a:t> </a:t>
            </a:r>
            <a:r>
              <a:rPr lang="en-US" sz="2000" dirty="0" err="1">
                <a:latin typeface="Calibri" pitchFamily="34" charset="0"/>
              </a:rPr>
              <a:t>nilai</a:t>
            </a:r>
            <a:r>
              <a:rPr lang="en-US" sz="2000" dirty="0">
                <a:latin typeface="Calibri" pitchFamily="34" charset="0"/>
              </a:rPr>
              <a:t>.</a:t>
            </a:r>
            <a:endParaRPr lang="id-ID" sz="2000" dirty="0">
              <a:latin typeface="Calibri" pitchFamily="34" charset="0"/>
            </a:endParaRPr>
          </a:p>
          <a:p>
            <a:pPr algn="just"/>
            <a:endParaRPr lang="id-ID" sz="2000" dirty="0">
              <a:latin typeface="Calibri" pitchFamily="34" charset="0"/>
            </a:endParaRPr>
          </a:p>
        </p:txBody>
      </p:sp>
    </p:spTree>
    <p:extLst>
      <p:ext uri="{BB962C8B-B14F-4D97-AF65-F5344CB8AC3E}">
        <p14:creationId xmlns:p14="http://schemas.microsoft.com/office/powerpoint/2010/main" val="843881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latin typeface="Calibri" pitchFamily="34" charset="0"/>
              </a:rPr>
              <a:t>Pengaruh</a:t>
            </a:r>
            <a:r>
              <a:rPr lang="en-US" dirty="0">
                <a:latin typeface="Calibri" pitchFamily="34" charset="0"/>
              </a:rPr>
              <a:t> </a:t>
            </a:r>
            <a:r>
              <a:rPr lang="en-US" dirty="0" err="1">
                <a:latin typeface="Calibri" pitchFamily="34" charset="0"/>
              </a:rPr>
              <a:t>Revolusi</a:t>
            </a:r>
            <a:r>
              <a:rPr lang="en-US" dirty="0">
                <a:latin typeface="Calibri" pitchFamily="34" charset="0"/>
              </a:rPr>
              <a:t> </a:t>
            </a:r>
            <a:r>
              <a:rPr lang="en-US" dirty="0" err="1">
                <a:latin typeface="Calibri" pitchFamily="34" charset="0"/>
              </a:rPr>
              <a:t>Behavioralisme</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Pendekatan</a:t>
            </a:r>
            <a:r>
              <a:rPr lang="en-US" dirty="0">
                <a:latin typeface="Calibri" pitchFamily="34" charset="0"/>
              </a:rPr>
              <a:t> </a:t>
            </a:r>
            <a:r>
              <a:rPr lang="en-US" dirty="0" err="1">
                <a:latin typeface="Calibri" pitchFamily="34" charset="0"/>
              </a:rPr>
              <a:t>Budaya</a:t>
            </a:r>
            <a:r>
              <a:rPr lang="en-US" dirty="0">
                <a:latin typeface="Calibri" pitchFamily="34" charset="0"/>
              </a:rPr>
              <a:t> </a:t>
            </a:r>
            <a:r>
              <a:rPr lang="en-US" dirty="0" err="1">
                <a:latin typeface="Calibri" pitchFamily="34" charset="0"/>
              </a:rPr>
              <a:t>Politik</a:t>
            </a:r>
            <a:endParaRPr lang="id-ID" dirty="0"/>
          </a:p>
        </p:txBody>
      </p:sp>
      <p:sp>
        <p:nvSpPr>
          <p:cNvPr id="3" name="Content Placeholder 2"/>
          <p:cNvSpPr>
            <a:spLocks noGrp="1"/>
          </p:cNvSpPr>
          <p:nvPr>
            <p:ph sz="quarter" idx="1"/>
          </p:nvPr>
        </p:nvSpPr>
        <p:spPr>
          <a:xfrm>
            <a:off x="612648" y="1600200"/>
            <a:ext cx="8153400" cy="5069160"/>
          </a:xfrm>
        </p:spPr>
        <p:txBody>
          <a:bodyPr>
            <a:normAutofit fontScale="92500" lnSpcReduction="20000"/>
          </a:bodyPr>
          <a:lstStyle/>
          <a:p>
            <a:pPr algn="just"/>
            <a:r>
              <a:rPr lang="en-US" sz="2000" dirty="0" err="1">
                <a:latin typeface="Calibri" pitchFamily="34" charset="0"/>
              </a:rPr>
              <a:t>Berbeda</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dirty="0" err="1">
                <a:latin typeface="Calibri" pitchFamily="34" charset="0"/>
              </a:rPr>
              <a:t>kajian</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substantif</a:t>
            </a:r>
            <a:r>
              <a:rPr lang="en-US" sz="2000" dirty="0">
                <a:latin typeface="Calibri" pitchFamily="34" charset="0"/>
              </a:rPr>
              <a:t> di </a:t>
            </a:r>
            <a:r>
              <a:rPr lang="en-US" sz="2000" dirty="0" err="1">
                <a:latin typeface="Calibri" pitchFamily="34" charset="0"/>
              </a:rPr>
              <a:t>mana</a:t>
            </a:r>
            <a:r>
              <a:rPr lang="en-US" sz="2000" dirty="0">
                <a:latin typeface="Calibri" pitchFamily="34" charset="0"/>
              </a:rPr>
              <a:t> </a:t>
            </a:r>
            <a:r>
              <a:rPr lang="en-US" sz="2000" dirty="0" err="1">
                <a:latin typeface="Calibri" pitchFamily="34" charset="0"/>
              </a:rPr>
              <a:t>riset</a:t>
            </a:r>
            <a:r>
              <a:rPr lang="en-US" sz="2000" dirty="0">
                <a:latin typeface="Calibri" pitchFamily="34" charset="0"/>
              </a:rPr>
              <a:t> </a:t>
            </a:r>
            <a:r>
              <a:rPr lang="en-US" sz="2000" dirty="0" err="1">
                <a:latin typeface="Calibri" pitchFamily="34" charset="0"/>
              </a:rPr>
              <a:t>perbandingan</a:t>
            </a:r>
            <a:r>
              <a:rPr lang="en-US" sz="2000" dirty="0">
                <a:latin typeface="Calibri" pitchFamily="34" charset="0"/>
              </a:rPr>
              <a:t> </a:t>
            </a:r>
            <a:r>
              <a:rPr lang="en-US" sz="2000" dirty="0" err="1">
                <a:latin typeface="Calibri" pitchFamily="34" charset="0"/>
              </a:rPr>
              <a:t>pemerintahan</a:t>
            </a:r>
            <a:r>
              <a:rPr lang="en-US" sz="2000" dirty="0">
                <a:latin typeface="Calibri" pitchFamily="34" charset="0"/>
              </a:rPr>
              <a:t> </a:t>
            </a:r>
            <a:r>
              <a:rPr lang="en-US" sz="2000" dirty="0" err="1">
                <a:latin typeface="Calibri" pitchFamily="34" charset="0"/>
              </a:rPr>
              <a:t>sulit</a:t>
            </a:r>
            <a:r>
              <a:rPr lang="en-US" sz="2000" dirty="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dilakukan</a:t>
            </a:r>
            <a:r>
              <a:rPr lang="en-US" sz="2000" dirty="0">
                <a:latin typeface="Calibri" pitchFamily="34" charset="0"/>
              </a:rPr>
              <a:t>, </a:t>
            </a:r>
            <a:r>
              <a:rPr lang="en-US" sz="2000" dirty="0" err="1">
                <a:latin typeface="Calibri" pitchFamily="34" charset="0"/>
              </a:rPr>
              <a:t>kajian</a:t>
            </a:r>
            <a:r>
              <a:rPr lang="en-US" sz="2000" dirty="0">
                <a:latin typeface="Calibri" pitchFamily="34" charset="0"/>
              </a:rPr>
              <a:t> </a:t>
            </a:r>
            <a:r>
              <a:rPr lang="en-US" sz="2000" dirty="0" err="1">
                <a:latin typeface="Calibri" pitchFamily="34" charset="0"/>
              </a:rPr>
              <a:t>perbandingan</a:t>
            </a:r>
            <a:r>
              <a:rPr lang="en-US" sz="2000" dirty="0">
                <a:latin typeface="Calibri" pitchFamily="34" charset="0"/>
              </a:rPr>
              <a:t> </a:t>
            </a:r>
            <a:r>
              <a:rPr lang="en-US" sz="2000" dirty="0" err="1" smtClean="0">
                <a:latin typeface="Calibri" pitchFamily="34" charset="0"/>
              </a:rPr>
              <a:t>dimungkinkan</a:t>
            </a:r>
            <a:r>
              <a:rPr lang="id-ID" sz="2000" dirty="0" smtClean="0">
                <a:latin typeface="Calibri" pitchFamily="34" charset="0"/>
              </a:rPr>
              <a:t>.</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pengertian</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terdiri</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a:t>
            </a:r>
            <a:r>
              <a:rPr lang="en-US" sz="2000" dirty="0" err="1">
                <a:latin typeface="Calibri" pitchFamily="34" charset="0"/>
              </a:rPr>
              <a:t>serangkaian</a:t>
            </a:r>
            <a:r>
              <a:rPr lang="en-US" sz="2000" dirty="0">
                <a:latin typeface="Calibri" pitchFamily="34" charset="0"/>
              </a:rPr>
              <a:t> </a:t>
            </a:r>
            <a:r>
              <a:rPr lang="en-US" sz="2000" dirty="0" err="1">
                <a:latin typeface="Calibri" pitchFamily="34" charset="0"/>
              </a:rPr>
              <a:t>keyakinan</a:t>
            </a:r>
            <a:r>
              <a:rPr lang="en-US" sz="2000" dirty="0">
                <a:latin typeface="Calibri" pitchFamily="34" charset="0"/>
              </a:rPr>
              <a:t>, </a:t>
            </a:r>
            <a:r>
              <a:rPr lang="en-US" sz="2000" dirty="0" err="1">
                <a:latin typeface="Calibri" pitchFamily="34" charset="0"/>
              </a:rPr>
              <a:t>simbol</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nilai</a:t>
            </a:r>
            <a:r>
              <a:rPr lang="en-US" sz="2000" dirty="0">
                <a:latin typeface="Calibri" pitchFamily="34" charset="0"/>
              </a:rPr>
              <a:t> yang </a:t>
            </a:r>
            <a:r>
              <a:rPr lang="en-US" sz="2000" dirty="0" err="1">
                <a:latin typeface="Calibri" pitchFamily="34" charset="0"/>
              </a:rPr>
              <a:t>melatarbelakangi</a:t>
            </a:r>
            <a:r>
              <a:rPr lang="en-US" sz="2000" dirty="0">
                <a:latin typeface="Calibri" pitchFamily="34" charset="0"/>
              </a:rPr>
              <a:t> </a:t>
            </a:r>
            <a:r>
              <a:rPr lang="en-US" sz="2000" dirty="0" err="1">
                <a:latin typeface="Calibri" pitchFamily="34" charset="0"/>
              </a:rPr>
              <a:t>suatu</a:t>
            </a:r>
            <a:r>
              <a:rPr lang="en-US" sz="2000" dirty="0">
                <a:latin typeface="Calibri" pitchFamily="34" charset="0"/>
              </a:rPr>
              <a:t> </a:t>
            </a:r>
            <a:r>
              <a:rPr lang="en-US" sz="2000" dirty="0" err="1">
                <a:latin typeface="Calibri" pitchFamily="34" charset="0"/>
              </a:rPr>
              <a:t>peristiwa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Jenis</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merupakan</a:t>
            </a:r>
            <a:r>
              <a:rPr lang="en-US" sz="2000" dirty="0">
                <a:latin typeface="Calibri" pitchFamily="34" charset="0"/>
              </a:rPr>
              <a:t> </a:t>
            </a:r>
            <a:r>
              <a:rPr lang="en-US" sz="2000" dirty="0" err="1">
                <a:latin typeface="Calibri" pitchFamily="34" charset="0"/>
              </a:rPr>
              <a:t>karakter</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a:t>
            </a:r>
            <a:r>
              <a:rPr lang="en-US" sz="2000" dirty="0" err="1">
                <a:latin typeface="Calibri" pitchFamily="34" charset="0"/>
              </a:rPr>
              <a:t>sistem</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yang </a:t>
            </a:r>
            <a:r>
              <a:rPr lang="en-US" sz="2000" dirty="0" err="1">
                <a:latin typeface="Calibri" pitchFamily="34" charset="0"/>
              </a:rPr>
              <a:t>merefleksikan</a:t>
            </a:r>
            <a:r>
              <a:rPr lang="en-US" sz="2000" dirty="0">
                <a:latin typeface="Calibri" pitchFamily="34" charset="0"/>
              </a:rPr>
              <a:t> </a:t>
            </a:r>
            <a:r>
              <a:rPr lang="en-US" sz="2000" dirty="0" err="1">
                <a:latin typeface="Calibri" pitchFamily="34" charset="0"/>
              </a:rPr>
              <a:t>orientasi</a:t>
            </a:r>
            <a:r>
              <a:rPr lang="en-US" sz="2000" dirty="0">
                <a:latin typeface="Calibri" pitchFamily="34" charset="0"/>
              </a:rPr>
              <a:t> </a:t>
            </a:r>
            <a:r>
              <a:rPr lang="en-US" sz="2000" dirty="0" err="1">
                <a:latin typeface="Calibri" pitchFamily="34" charset="0"/>
              </a:rPr>
              <a:t>psikologis</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subyektif</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orang-orang yang </a:t>
            </a:r>
            <a:r>
              <a:rPr lang="en-US" sz="2000" dirty="0" err="1">
                <a:latin typeface="Calibri" pitchFamily="34" charset="0"/>
              </a:rPr>
              <a:t>menjadi</a:t>
            </a:r>
            <a:r>
              <a:rPr lang="en-US" sz="2000" dirty="0">
                <a:latin typeface="Calibri" pitchFamily="34" charset="0"/>
              </a:rPr>
              <a:t> </a:t>
            </a:r>
            <a:r>
              <a:rPr lang="en-US" sz="2000" dirty="0" err="1">
                <a:latin typeface="Calibri" pitchFamily="34" charset="0"/>
              </a:rPr>
              <a:t>warga</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a:t>
            </a:r>
            <a:r>
              <a:rPr lang="en-US" sz="2000" dirty="0" err="1">
                <a:latin typeface="Calibri" pitchFamily="34" charset="0"/>
              </a:rPr>
              <a:t>suatu</a:t>
            </a:r>
            <a:r>
              <a:rPr lang="en-US" sz="2000" dirty="0">
                <a:latin typeface="Calibri" pitchFamily="34" charset="0"/>
              </a:rPr>
              <a:t> </a:t>
            </a:r>
            <a:r>
              <a:rPr lang="en-US" sz="2000" dirty="0" err="1">
                <a:latin typeface="Calibri" pitchFamily="34" charset="0"/>
              </a:rPr>
              <a:t>negara</a:t>
            </a:r>
            <a:r>
              <a:rPr lang="en-US" sz="2000" dirty="0">
                <a:latin typeface="Calibri" pitchFamily="34" charset="0"/>
              </a:rPr>
              <a:t> </a:t>
            </a:r>
            <a:r>
              <a:rPr lang="en-US" sz="2000" dirty="0" err="1">
                <a:latin typeface="Calibri" pitchFamily="34" charset="0"/>
              </a:rPr>
              <a:t>terhadap</a:t>
            </a:r>
            <a:r>
              <a:rPr lang="en-US" sz="2000" dirty="0">
                <a:latin typeface="Calibri" pitchFamily="34" charset="0"/>
              </a:rPr>
              <a:t> </a:t>
            </a:r>
            <a:r>
              <a:rPr lang="en-US" sz="2000" dirty="0" err="1">
                <a:latin typeface="Calibri" pitchFamily="34" charset="0"/>
              </a:rPr>
              <a:t>sistem</a:t>
            </a:r>
            <a:r>
              <a:rPr lang="en-US" sz="2000" dirty="0">
                <a:latin typeface="Calibri" pitchFamily="34" charset="0"/>
              </a:rPr>
              <a:t> </a:t>
            </a:r>
            <a:r>
              <a:rPr lang="en-US" sz="2000" dirty="0" err="1">
                <a:latin typeface="Calibri" pitchFamily="34" charset="0"/>
              </a:rPr>
              <a:t>nasional</a:t>
            </a:r>
            <a:r>
              <a:rPr lang="en-US" sz="2000" dirty="0">
                <a:latin typeface="Calibri" pitchFamily="34" charset="0"/>
              </a:rPr>
              <a:t> </a:t>
            </a:r>
            <a:r>
              <a:rPr lang="en-US" sz="2000" dirty="0" err="1">
                <a:latin typeface="Calibri" pitchFamily="34" charset="0"/>
              </a:rPr>
              <a:t>mereka</a:t>
            </a:r>
            <a:r>
              <a:rPr lang="en-US" sz="2000" dirty="0">
                <a:latin typeface="Calibri" pitchFamily="34" charset="0"/>
              </a:rPr>
              <a:t> (</a:t>
            </a:r>
            <a:r>
              <a:rPr lang="en-US" sz="2000" dirty="0" err="1">
                <a:latin typeface="Calibri" pitchFamily="34" charset="0"/>
              </a:rPr>
              <a:t>Chilcote</a:t>
            </a:r>
            <a:r>
              <a:rPr lang="en-US" sz="2000" dirty="0">
                <a:latin typeface="Calibri" pitchFamily="34" charset="0"/>
              </a:rPr>
              <a:t>, 2010: 11).</a:t>
            </a:r>
            <a:r>
              <a:rPr lang="en-US" sz="2000" dirty="0" smtClean="0">
                <a:latin typeface="Calibri" pitchFamily="34" charset="0"/>
              </a:rPr>
              <a:t> </a:t>
            </a:r>
            <a:endParaRPr lang="id-ID" sz="2000" dirty="0" smtClean="0">
              <a:latin typeface="Calibri" pitchFamily="34" charset="0"/>
            </a:endParaRPr>
          </a:p>
          <a:p>
            <a:pPr algn="just"/>
            <a:r>
              <a:rPr lang="en-US" sz="2000" dirty="0" smtClean="0">
                <a:latin typeface="Calibri" pitchFamily="34" charset="0"/>
              </a:rPr>
              <a:t>Almond </a:t>
            </a:r>
            <a:r>
              <a:rPr lang="en-US" sz="2000" dirty="0" err="1">
                <a:latin typeface="Calibri" pitchFamily="34" charset="0"/>
              </a:rPr>
              <a:t>menempatkan</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memiliki</a:t>
            </a:r>
            <a:r>
              <a:rPr lang="en-US" sz="2000" dirty="0">
                <a:latin typeface="Calibri" pitchFamily="34" charset="0"/>
              </a:rPr>
              <a:t> </a:t>
            </a:r>
            <a:r>
              <a:rPr lang="en-US" sz="2000" dirty="0" err="1">
                <a:latin typeface="Calibri" pitchFamily="34" charset="0"/>
              </a:rPr>
              <a:t>otonomi</a:t>
            </a:r>
            <a:r>
              <a:rPr lang="en-US" sz="2000" dirty="0">
                <a:latin typeface="Calibri" pitchFamily="34" charset="0"/>
              </a:rPr>
              <a:t> </a:t>
            </a:r>
            <a:r>
              <a:rPr lang="en-US" sz="2000" dirty="0" err="1">
                <a:latin typeface="Calibri" pitchFamily="34" charset="0"/>
              </a:rPr>
              <a:t>tertentu</a:t>
            </a:r>
            <a:r>
              <a:rPr lang="en-US" sz="2000" dirty="0">
                <a:latin typeface="Calibri" pitchFamily="34" charset="0"/>
              </a:rPr>
              <a:t> </a:t>
            </a:r>
            <a:r>
              <a:rPr lang="en-US" sz="2000" dirty="0" err="1">
                <a:latin typeface="Calibri" pitchFamily="34" charset="0"/>
              </a:rPr>
              <a:t>namun</a:t>
            </a:r>
            <a:r>
              <a:rPr lang="en-US" sz="2000" dirty="0">
                <a:latin typeface="Calibri" pitchFamily="34" charset="0"/>
              </a:rPr>
              <a:t> </a:t>
            </a:r>
            <a:r>
              <a:rPr lang="en-US" sz="2000" dirty="0" err="1">
                <a:latin typeface="Calibri" pitchFamily="34" charset="0"/>
              </a:rPr>
              <a:t>tetap</a:t>
            </a:r>
            <a:r>
              <a:rPr lang="en-US" sz="2000" dirty="0">
                <a:latin typeface="Calibri" pitchFamily="34" charset="0"/>
              </a:rPr>
              <a:t> </a:t>
            </a:r>
            <a:r>
              <a:rPr lang="en-US" sz="2000" dirty="0" err="1">
                <a:latin typeface="Calibri" pitchFamily="34" charset="0"/>
              </a:rPr>
              <a:t>berhubungan</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umum</a:t>
            </a:r>
            <a:r>
              <a:rPr lang="en-US" sz="2000" dirty="0">
                <a:latin typeface="Calibri" pitchFamily="34" charset="0"/>
              </a:rPr>
              <a:t>; </a:t>
            </a:r>
            <a:r>
              <a:rPr lang="en-US" sz="2000" dirty="0" err="1">
                <a:latin typeface="Calibri" pitchFamily="34" charset="0"/>
              </a:rPr>
              <a:t>Ia</a:t>
            </a:r>
            <a:r>
              <a:rPr lang="en-US" sz="2000" dirty="0">
                <a:latin typeface="Calibri" pitchFamily="34" charset="0"/>
              </a:rPr>
              <a:t> </a:t>
            </a:r>
            <a:r>
              <a:rPr lang="en-US" sz="2000" dirty="0" err="1">
                <a:latin typeface="Calibri" pitchFamily="34" charset="0"/>
              </a:rPr>
              <a:t>tidak</a:t>
            </a:r>
            <a:r>
              <a:rPr lang="en-US" sz="2000" dirty="0">
                <a:latin typeface="Calibri" pitchFamily="34" charset="0"/>
              </a:rPr>
              <a:t> </a:t>
            </a:r>
            <a:r>
              <a:rPr lang="en-US" sz="2000" dirty="0" err="1">
                <a:latin typeface="Calibri" pitchFamily="34" charset="0"/>
              </a:rPr>
              <a:t>hadir</a:t>
            </a:r>
            <a:r>
              <a:rPr lang="en-US" sz="2000" dirty="0">
                <a:latin typeface="Calibri" pitchFamily="34" charset="0"/>
              </a:rPr>
              <a:t> </a:t>
            </a:r>
            <a:r>
              <a:rPr lang="en-US" sz="2000" dirty="0" err="1">
                <a:latin typeface="Calibri" pitchFamily="34" charset="0"/>
              </a:rPr>
              <a:t>bersama-sama</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dirty="0" err="1">
                <a:latin typeface="Calibri" pitchFamily="34" charset="0"/>
              </a:rPr>
              <a:t>sistem</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karena</a:t>
            </a:r>
            <a:r>
              <a:rPr lang="en-US" sz="2000" dirty="0">
                <a:latin typeface="Calibri" pitchFamily="34" charset="0"/>
              </a:rPr>
              <a:t> </a:t>
            </a:r>
            <a:r>
              <a:rPr lang="en-US" sz="2000" dirty="0" err="1">
                <a:latin typeface="Calibri" pitchFamily="34" charset="0"/>
              </a:rPr>
              <a:t>pola</a:t>
            </a:r>
            <a:r>
              <a:rPr lang="en-US" sz="2000" dirty="0">
                <a:latin typeface="Calibri" pitchFamily="34" charset="0"/>
              </a:rPr>
              <a:t> </a:t>
            </a:r>
            <a:r>
              <a:rPr lang="en-US" sz="2000" dirty="0" err="1">
                <a:latin typeface="Calibri" pitchFamily="34" charset="0"/>
              </a:rPr>
              <a:t>orientasi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melampaui</a:t>
            </a:r>
            <a:r>
              <a:rPr lang="en-US" sz="2000" dirty="0">
                <a:latin typeface="Calibri" pitchFamily="34" charset="0"/>
              </a:rPr>
              <a:t> </a:t>
            </a:r>
            <a:r>
              <a:rPr lang="en-US" sz="2000" dirty="0" err="1">
                <a:latin typeface="Calibri" pitchFamily="34" charset="0"/>
              </a:rPr>
              <a:t>sistem</a:t>
            </a:r>
            <a:r>
              <a:rPr lang="en-US" sz="2000" dirty="0">
                <a:latin typeface="Calibri" pitchFamily="34" charset="0"/>
              </a:rPr>
              <a:t> </a:t>
            </a:r>
            <a:r>
              <a:rPr lang="en-US" sz="2000" dirty="0" err="1">
                <a:latin typeface="Calibri" pitchFamily="34" charset="0"/>
              </a:rPr>
              <a:t>politiknya</a:t>
            </a:r>
            <a:r>
              <a:rPr lang="en-US" sz="2000" dirty="0">
                <a:latin typeface="Calibri" pitchFamily="34" charset="0"/>
              </a:rPr>
              <a:t> (</a:t>
            </a:r>
            <a:r>
              <a:rPr lang="en-US" sz="2000" dirty="0" err="1">
                <a:latin typeface="Calibri" pitchFamily="34" charset="0"/>
              </a:rPr>
              <a:t>Chilcote</a:t>
            </a:r>
            <a:r>
              <a:rPr lang="en-US" sz="2000" dirty="0">
                <a:latin typeface="Calibri" pitchFamily="34" charset="0"/>
              </a:rPr>
              <a:t>, 2010: 301). </a:t>
            </a:r>
            <a:r>
              <a:rPr lang="en-US" sz="2000" dirty="0" err="1">
                <a:latin typeface="Calibri" pitchFamily="34" charset="0"/>
              </a:rPr>
              <a:t>Konsep</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Almond </a:t>
            </a:r>
            <a:r>
              <a:rPr lang="en-US" sz="2000" dirty="0" err="1">
                <a:latin typeface="Calibri" pitchFamily="34" charset="0"/>
              </a:rPr>
              <a:t>diorientasikan</a:t>
            </a:r>
            <a:r>
              <a:rPr lang="en-US" sz="2000" dirty="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menggantikan</a:t>
            </a:r>
            <a:r>
              <a:rPr lang="en-US" sz="2000" dirty="0">
                <a:latin typeface="Calibri" pitchFamily="34" charset="0"/>
              </a:rPr>
              <a:t> </a:t>
            </a:r>
            <a:r>
              <a:rPr lang="en-US" sz="2000" dirty="0" err="1">
                <a:latin typeface="Calibri" pitchFamily="34" charset="0"/>
              </a:rPr>
              <a:t>terminologi</a:t>
            </a:r>
            <a:r>
              <a:rPr lang="en-US" sz="2000" dirty="0">
                <a:latin typeface="Calibri" pitchFamily="34" charset="0"/>
              </a:rPr>
              <a:t> yang </a:t>
            </a:r>
            <a:r>
              <a:rPr lang="en-US" sz="2000" dirty="0" err="1">
                <a:latin typeface="Calibri" pitchFamily="34" charset="0"/>
              </a:rPr>
              <a:t>kurang</a:t>
            </a:r>
            <a:r>
              <a:rPr lang="en-US" sz="2000" dirty="0">
                <a:latin typeface="Calibri" pitchFamily="34" charset="0"/>
              </a:rPr>
              <a:t> </a:t>
            </a:r>
            <a:r>
              <a:rPr lang="en-US" sz="2000" dirty="0" err="1">
                <a:latin typeface="Calibri" pitchFamily="34" charset="0"/>
              </a:rPr>
              <a:t>berguna</a:t>
            </a:r>
            <a:r>
              <a:rPr lang="en-US" sz="2000" dirty="0">
                <a:latin typeface="Calibri" pitchFamily="34" charset="0"/>
              </a:rPr>
              <a:t> </a:t>
            </a:r>
            <a:r>
              <a:rPr lang="en-US" sz="2000" dirty="0" err="1">
                <a:latin typeface="Calibri" pitchFamily="34" charset="0"/>
              </a:rPr>
              <a:t>seperti</a:t>
            </a:r>
            <a:r>
              <a:rPr lang="en-US" sz="2000" dirty="0">
                <a:latin typeface="Calibri" pitchFamily="34" charset="0"/>
              </a:rPr>
              <a:t> </a:t>
            </a:r>
            <a:r>
              <a:rPr lang="en-US" sz="2000" dirty="0" err="1">
                <a:latin typeface="Calibri" pitchFamily="34" charset="0"/>
              </a:rPr>
              <a:t>karakter</a:t>
            </a:r>
            <a:r>
              <a:rPr lang="en-US" sz="2000" dirty="0">
                <a:latin typeface="Calibri" pitchFamily="34" charset="0"/>
              </a:rPr>
              <a:t> </a:t>
            </a:r>
            <a:r>
              <a:rPr lang="en-US" sz="2000" dirty="0" err="1">
                <a:latin typeface="Calibri" pitchFamily="34" charset="0"/>
              </a:rPr>
              <a:t>nasional</a:t>
            </a:r>
            <a:r>
              <a:rPr lang="en-US" sz="2000" dirty="0">
                <a:latin typeface="Calibri" pitchFamily="34" charset="0"/>
              </a:rPr>
              <a:t> </a:t>
            </a:r>
            <a:r>
              <a:rPr lang="en-US" sz="2000" dirty="0" err="1">
                <a:latin typeface="Calibri" pitchFamily="34" charset="0"/>
              </a:rPr>
              <a:t>maupun</a:t>
            </a:r>
            <a:r>
              <a:rPr lang="en-US" sz="2000" dirty="0">
                <a:latin typeface="Calibri" pitchFamily="34" charset="0"/>
              </a:rPr>
              <a:t> </a:t>
            </a:r>
            <a:r>
              <a:rPr lang="en-US" sz="2000" dirty="0" err="1">
                <a:latin typeface="Calibri" pitchFamily="34" charset="0"/>
              </a:rPr>
              <a:t>etos</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yang </a:t>
            </a:r>
            <a:r>
              <a:rPr lang="en-US" sz="2000" dirty="0" err="1">
                <a:latin typeface="Calibri" pitchFamily="34" charset="0"/>
              </a:rPr>
              <a:t>acap</a:t>
            </a:r>
            <a:r>
              <a:rPr lang="en-US" sz="2000" dirty="0">
                <a:latin typeface="Calibri" pitchFamily="34" charset="0"/>
              </a:rPr>
              <a:t> kali </a:t>
            </a:r>
            <a:r>
              <a:rPr lang="en-US" sz="2000" dirty="0" err="1">
                <a:latin typeface="Calibri" pitchFamily="34" charset="0"/>
              </a:rPr>
              <a:t>digunakan</a:t>
            </a:r>
            <a:r>
              <a:rPr lang="en-US" sz="2000" dirty="0">
                <a:latin typeface="Calibri" pitchFamily="34" charset="0"/>
              </a:rPr>
              <a:t> </a:t>
            </a:r>
            <a:r>
              <a:rPr lang="en-US" sz="2000" dirty="0" err="1">
                <a:latin typeface="Calibri" pitchFamily="34" charset="0"/>
              </a:rPr>
              <a:t>oleh</a:t>
            </a:r>
            <a:r>
              <a:rPr lang="en-US" sz="2000" dirty="0">
                <a:latin typeface="Calibri" pitchFamily="34" charset="0"/>
              </a:rPr>
              <a:t> </a:t>
            </a:r>
            <a:r>
              <a:rPr lang="en-US" sz="2000" dirty="0" err="1">
                <a:latin typeface="Calibri" pitchFamily="34" charset="0"/>
              </a:rPr>
              <a:t>kaum</a:t>
            </a:r>
            <a:r>
              <a:rPr lang="en-US" sz="2000" dirty="0">
                <a:latin typeface="Calibri" pitchFamily="34" charset="0"/>
              </a:rPr>
              <a:t> </a:t>
            </a:r>
            <a:r>
              <a:rPr lang="en-US" sz="2000" dirty="0" err="1">
                <a:latin typeface="Calibri" pitchFamily="34" charset="0"/>
              </a:rPr>
              <a:t>tradisional</a:t>
            </a:r>
            <a:r>
              <a:rPr lang="en-US" sz="2000" dirty="0">
                <a:latin typeface="Calibri" pitchFamily="34" charset="0"/>
              </a:rPr>
              <a:t>. </a:t>
            </a:r>
            <a:endParaRPr lang="id-ID" sz="2000" dirty="0" smtClean="0">
              <a:latin typeface="Calibri" pitchFamily="34" charset="0"/>
            </a:endParaRPr>
          </a:p>
          <a:p>
            <a:pPr algn="just"/>
            <a:r>
              <a:rPr lang="en-US" sz="2000" dirty="0" err="1">
                <a:latin typeface="Calibri" pitchFamily="34" charset="0"/>
              </a:rPr>
              <a:t>Karya</a:t>
            </a:r>
            <a:r>
              <a:rPr lang="en-US" sz="2000" dirty="0">
                <a:latin typeface="Calibri" pitchFamily="34" charset="0"/>
              </a:rPr>
              <a:t> </a:t>
            </a:r>
            <a:r>
              <a:rPr lang="en-US" sz="2000" dirty="0" err="1">
                <a:latin typeface="Calibri" pitchFamily="34" charset="0"/>
              </a:rPr>
              <a:t>klasik</a:t>
            </a:r>
            <a:r>
              <a:rPr lang="en-US" sz="2000" dirty="0">
                <a:latin typeface="Calibri" pitchFamily="34" charset="0"/>
              </a:rPr>
              <a:t> </a:t>
            </a:r>
            <a:r>
              <a:rPr lang="en-US" sz="2000" dirty="0" err="1">
                <a:latin typeface="Calibri" pitchFamily="34" charset="0"/>
              </a:rPr>
              <a:t>tentang</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yang paling </a:t>
            </a:r>
            <a:r>
              <a:rPr lang="en-US" sz="2000" dirty="0" err="1">
                <a:latin typeface="Calibri" pitchFamily="34" charset="0"/>
              </a:rPr>
              <a:t>banyak</a:t>
            </a:r>
            <a:r>
              <a:rPr lang="en-US" sz="2000" dirty="0">
                <a:latin typeface="Calibri" pitchFamily="34" charset="0"/>
              </a:rPr>
              <a:t> </a:t>
            </a:r>
            <a:r>
              <a:rPr lang="en-US" sz="2000" dirty="0" err="1">
                <a:latin typeface="Calibri" pitchFamily="34" charset="0"/>
              </a:rPr>
              <a:t>dirujuk</a:t>
            </a:r>
            <a:r>
              <a:rPr lang="en-US" sz="2000" dirty="0">
                <a:latin typeface="Calibri" pitchFamily="34" charset="0"/>
              </a:rPr>
              <a:t> </a:t>
            </a:r>
            <a:r>
              <a:rPr lang="en-US" sz="2000" dirty="0" err="1">
                <a:latin typeface="Calibri" pitchFamily="34" charset="0"/>
              </a:rPr>
              <a:t>sejauh</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adalah</a:t>
            </a:r>
            <a:r>
              <a:rPr lang="en-US" sz="2000" dirty="0">
                <a:latin typeface="Calibri" pitchFamily="34" charset="0"/>
              </a:rPr>
              <a:t> </a:t>
            </a:r>
            <a:r>
              <a:rPr lang="en-US" sz="2000" dirty="0" err="1">
                <a:latin typeface="Calibri" pitchFamily="34" charset="0"/>
              </a:rPr>
              <a:t>karya</a:t>
            </a:r>
            <a:r>
              <a:rPr lang="en-US" sz="2000" dirty="0">
                <a:latin typeface="Calibri" pitchFamily="34" charset="0"/>
              </a:rPr>
              <a:t> Gabriel A. Almond </a:t>
            </a:r>
            <a:r>
              <a:rPr lang="en-US" sz="2000" dirty="0" err="1">
                <a:latin typeface="Calibri" pitchFamily="34" charset="0"/>
              </a:rPr>
              <a:t>dan</a:t>
            </a:r>
            <a:r>
              <a:rPr lang="en-US" sz="2000" dirty="0">
                <a:latin typeface="Calibri" pitchFamily="34" charset="0"/>
              </a:rPr>
              <a:t> Sydney </a:t>
            </a:r>
            <a:r>
              <a:rPr lang="en-US" sz="2000" dirty="0" err="1">
                <a:latin typeface="Calibri" pitchFamily="34" charset="0"/>
              </a:rPr>
              <a:t>Verba</a:t>
            </a:r>
            <a:r>
              <a:rPr lang="en-US" sz="2000" dirty="0">
                <a:latin typeface="Calibri" pitchFamily="34" charset="0"/>
              </a:rPr>
              <a:t> (1963) yang </a:t>
            </a:r>
            <a:r>
              <a:rPr lang="en-US" sz="2000" dirty="0" err="1">
                <a:latin typeface="Calibri" pitchFamily="34" charset="0"/>
              </a:rPr>
              <a:t>tertuang</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i="1" dirty="0">
                <a:latin typeface="Calibri" pitchFamily="34" charset="0"/>
              </a:rPr>
              <a:t>Civic Culture</a:t>
            </a:r>
            <a:r>
              <a:rPr lang="en-US" sz="2000" dirty="0">
                <a:latin typeface="Calibri" pitchFamily="34" charset="0"/>
              </a:rPr>
              <a:t>”. </a:t>
            </a:r>
            <a:r>
              <a:rPr lang="en-US" sz="2000" dirty="0" err="1">
                <a:latin typeface="Calibri" pitchFamily="34" charset="0"/>
              </a:rPr>
              <a:t>Karya</a:t>
            </a:r>
            <a:r>
              <a:rPr lang="en-US" sz="2000" dirty="0">
                <a:latin typeface="Calibri" pitchFamily="34" charset="0"/>
              </a:rPr>
              <a:t> </a:t>
            </a:r>
            <a:r>
              <a:rPr lang="en-US" sz="2000" dirty="0" err="1">
                <a:latin typeface="Calibri" pitchFamily="34" charset="0"/>
              </a:rPr>
              <a:t>tersebut</a:t>
            </a:r>
            <a:r>
              <a:rPr lang="en-US" sz="2000" dirty="0">
                <a:latin typeface="Calibri" pitchFamily="34" charset="0"/>
              </a:rPr>
              <a:t> </a:t>
            </a:r>
            <a:r>
              <a:rPr lang="en-US" sz="2000" dirty="0" err="1">
                <a:latin typeface="Calibri" pitchFamily="34" charset="0"/>
              </a:rPr>
              <a:t>merupakan</a:t>
            </a:r>
            <a:r>
              <a:rPr lang="en-US" sz="2000" dirty="0">
                <a:latin typeface="Calibri" pitchFamily="34" charset="0"/>
              </a:rPr>
              <a:t> </a:t>
            </a:r>
            <a:r>
              <a:rPr lang="en-US" sz="2000" dirty="0" err="1">
                <a:latin typeface="Calibri" pitchFamily="34" charset="0"/>
              </a:rPr>
              <a:t>hasil</a:t>
            </a:r>
            <a:r>
              <a:rPr lang="en-US" sz="2000" dirty="0">
                <a:latin typeface="Calibri" pitchFamily="34" charset="0"/>
              </a:rPr>
              <a:t> </a:t>
            </a:r>
            <a:r>
              <a:rPr lang="en-US" sz="2000" dirty="0" err="1">
                <a:latin typeface="Calibri" pitchFamily="34" charset="0"/>
              </a:rPr>
              <a:t>kajian</a:t>
            </a:r>
            <a:r>
              <a:rPr lang="en-US" sz="2000" dirty="0">
                <a:latin typeface="Calibri" pitchFamily="34" charset="0"/>
              </a:rPr>
              <a:t> </a:t>
            </a:r>
            <a:r>
              <a:rPr lang="en-US" sz="2000" dirty="0" err="1">
                <a:latin typeface="Calibri" pitchFamily="34" charset="0"/>
              </a:rPr>
              <a:t>atas</a:t>
            </a:r>
            <a:r>
              <a:rPr lang="en-US" sz="2000" dirty="0">
                <a:latin typeface="Calibri" pitchFamily="34" charset="0"/>
              </a:rPr>
              <a:t> 5000 </a:t>
            </a:r>
            <a:r>
              <a:rPr lang="en-US" sz="2000" dirty="0" err="1">
                <a:latin typeface="Calibri" pitchFamily="34" charset="0"/>
              </a:rPr>
              <a:t>responden</a:t>
            </a:r>
            <a:r>
              <a:rPr lang="en-US" sz="2000" dirty="0">
                <a:latin typeface="Calibri" pitchFamily="34" charset="0"/>
              </a:rPr>
              <a:t> yang </a:t>
            </a:r>
            <a:r>
              <a:rPr lang="en-US" sz="2000" dirty="0" err="1">
                <a:latin typeface="Calibri" pitchFamily="34" charset="0"/>
              </a:rPr>
              <a:t>tersebar</a:t>
            </a:r>
            <a:r>
              <a:rPr lang="en-US" sz="2000" dirty="0">
                <a:latin typeface="Calibri" pitchFamily="34" charset="0"/>
              </a:rPr>
              <a:t> di 5 </a:t>
            </a:r>
            <a:r>
              <a:rPr lang="en-US" sz="2000" dirty="0" err="1">
                <a:latin typeface="Calibri" pitchFamily="34" charset="0"/>
              </a:rPr>
              <a:t>negara</a:t>
            </a:r>
            <a:r>
              <a:rPr lang="en-US" sz="2000" dirty="0">
                <a:latin typeface="Calibri" pitchFamily="34" charset="0"/>
              </a:rPr>
              <a:t>: </a:t>
            </a:r>
            <a:r>
              <a:rPr lang="en-US" sz="2000" dirty="0" err="1">
                <a:latin typeface="Calibri" pitchFamily="34" charset="0"/>
              </a:rPr>
              <a:t>Amerika</a:t>
            </a:r>
            <a:r>
              <a:rPr lang="en-US" sz="2000" dirty="0">
                <a:latin typeface="Calibri" pitchFamily="34" charset="0"/>
              </a:rPr>
              <a:t> </a:t>
            </a:r>
            <a:r>
              <a:rPr lang="en-US" sz="2000" dirty="0" err="1">
                <a:latin typeface="Calibri" pitchFamily="34" charset="0"/>
              </a:rPr>
              <a:t>Serikat</a:t>
            </a:r>
            <a:r>
              <a:rPr lang="en-US" sz="2000" dirty="0">
                <a:latin typeface="Calibri" pitchFamily="34" charset="0"/>
              </a:rPr>
              <a:t>, </a:t>
            </a:r>
            <a:r>
              <a:rPr lang="en-US" sz="2000" dirty="0" err="1">
                <a:latin typeface="Calibri" pitchFamily="34" charset="0"/>
              </a:rPr>
              <a:t>Inggris</a:t>
            </a:r>
            <a:r>
              <a:rPr lang="en-US" sz="2000" dirty="0">
                <a:latin typeface="Calibri" pitchFamily="34" charset="0"/>
              </a:rPr>
              <a:t>, Italia, </a:t>
            </a:r>
            <a:r>
              <a:rPr lang="en-US" sz="2000" dirty="0" err="1">
                <a:latin typeface="Calibri" pitchFamily="34" charset="0"/>
              </a:rPr>
              <a:t>Meksiko</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Jerman</a:t>
            </a:r>
            <a:r>
              <a:rPr lang="en-US" sz="2000" dirty="0">
                <a:latin typeface="Calibri" pitchFamily="34" charset="0"/>
              </a:rPr>
              <a:t> Barat.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karya</a:t>
            </a:r>
            <a:r>
              <a:rPr lang="en-US" sz="2000" dirty="0">
                <a:latin typeface="Calibri" pitchFamily="34" charset="0"/>
              </a:rPr>
              <a:t> </a:t>
            </a:r>
            <a:r>
              <a:rPr lang="en-US" sz="2000" dirty="0" err="1">
                <a:latin typeface="Calibri" pitchFamily="34" charset="0"/>
              </a:rPr>
              <a:t>tersebut</a:t>
            </a:r>
            <a:r>
              <a:rPr lang="en-US" sz="2000" dirty="0">
                <a:latin typeface="Calibri" pitchFamily="34" charset="0"/>
              </a:rPr>
              <a:t>, Almond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Verba</a:t>
            </a:r>
            <a:r>
              <a:rPr lang="en-US" sz="2000" dirty="0">
                <a:latin typeface="Calibri" pitchFamily="34" charset="0"/>
              </a:rPr>
              <a:t> </a:t>
            </a:r>
            <a:r>
              <a:rPr lang="en-US" sz="2000" dirty="0" err="1">
                <a:latin typeface="Calibri" pitchFamily="34" charset="0"/>
              </a:rPr>
              <a:t>menunjukkan</a:t>
            </a:r>
            <a:r>
              <a:rPr lang="en-US" sz="2000" dirty="0">
                <a:latin typeface="Calibri" pitchFamily="34" charset="0"/>
              </a:rPr>
              <a:t> </a:t>
            </a:r>
            <a:r>
              <a:rPr lang="en-US" sz="2000" dirty="0" err="1">
                <a:latin typeface="Calibri" pitchFamily="34" charset="0"/>
              </a:rPr>
              <a:t>pembacaan</a:t>
            </a:r>
            <a:r>
              <a:rPr lang="en-US" sz="2000" dirty="0">
                <a:latin typeface="Calibri" pitchFamily="34" charset="0"/>
              </a:rPr>
              <a:t> </a:t>
            </a:r>
            <a:r>
              <a:rPr lang="en-US" sz="2000" dirty="0" err="1">
                <a:latin typeface="Calibri" pitchFamily="34" charset="0"/>
              </a:rPr>
              <a:t>pola</a:t>
            </a:r>
            <a:r>
              <a:rPr lang="en-US" sz="2000" dirty="0">
                <a:latin typeface="Calibri" pitchFamily="34" charset="0"/>
              </a:rPr>
              <a:t> </a:t>
            </a:r>
            <a:r>
              <a:rPr lang="en-US" sz="2000" dirty="0" err="1">
                <a:latin typeface="Calibri" pitchFamily="34" charset="0"/>
              </a:rPr>
              <a:t>terhadap</a:t>
            </a:r>
            <a:r>
              <a:rPr lang="en-US" sz="2000" dirty="0">
                <a:latin typeface="Calibri" pitchFamily="34" charset="0"/>
              </a:rPr>
              <a:t> </a:t>
            </a:r>
            <a:r>
              <a:rPr lang="en-US" sz="2000" dirty="0" err="1">
                <a:latin typeface="Calibri" pitchFamily="34" charset="0"/>
              </a:rPr>
              <a:t>budaya</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di </a:t>
            </a:r>
            <a:r>
              <a:rPr lang="en-US" sz="2000" dirty="0" err="1">
                <a:latin typeface="Calibri" pitchFamily="34" charset="0"/>
              </a:rPr>
              <a:t>beberapa</a:t>
            </a:r>
            <a:r>
              <a:rPr lang="en-US" sz="2000" dirty="0">
                <a:latin typeface="Calibri" pitchFamily="34" charset="0"/>
              </a:rPr>
              <a:t> </a:t>
            </a:r>
            <a:r>
              <a:rPr lang="en-US" sz="2000" dirty="0" err="1">
                <a:latin typeface="Calibri" pitchFamily="34" charset="0"/>
              </a:rPr>
              <a:t>negara</a:t>
            </a:r>
            <a:r>
              <a:rPr lang="en-US" sz="2000" dirty="0">
                <a:latin typeface="Calibri" pitchFamily="34" charset="0"/>
              </a:rPr>
              <a:t> </a:t>
            </a:r>
            <a:r>
              <a:rPr lang="en-US" sz="2000" dirty="0" err="1">
                <a:latin typeface="Calibri" pitchFamily="34" charset="0"/>
              </a:rPr>
              <a:t>mungkin</a:t>
            </a:r>
            <a:r>
              <a:rPr lang="en-US" sz="2000" dirty="0">
                <a:latin typeface="Calibri" pitchFamily="34" charset="0"/>
              </a:rPr>
              <a:t> </a:t>
            </a:r>
            <a:r>
              <a:rPr lang="en-US" sz="2000" dirty="0" err="1">
                <a:latin typeface="Calibri" pitchFamily="34" charset="0"/>
              </a:rPr>
              <a:t>dilakukan</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dirty="0" err="1">
                <a:latin typeface="Calibri" pitchFamily="34" charset="0"/>
              </a:rPr>
              <a:t>melakukan</a:t>
            </a:r>
            <a:r>
              <a:rPr lang="en-US" sz="2000" dirty="0">
                <a:latin typeface="Calibri" pitchFamily="34" charset="0"/>
              </a:rPr>
              <a:t> </a:t>
            </a:r>
            <a:r>
              <a:rPr lang="en-US" sz="2000" dirty="0" err="1">
                <a:latin typeface="Calibri" pitchFamily="34" charset="0"/>
              </a:rPr>
              <a:t>riset</a:t>
            </a:r>
            <a:r>
              <a:rPr lang="en-US" sz="2000" dirty="0">
                <a:latin typeface="Calibri" pitchFamily="34" charset="0"/>
              </a:rPr>
              <a:t> </a:t>
            </a:r>
            <a:r>
              <a:rPr lang="en-US" sz="2000" dirty="0" err="1">
                <a:latin typeface="Calibri" pitchFamily="34" charset="0"/>
              </a:rPr>
              <a:t>perbandingan</a:t>
            </a:r>
            <a:r>
              <a:rPr lang="en-US" sz="2000" dirty="0">
                <a:latin typeface="Calibri" pitchFamily="34" charset="0"/>
              </a:rPr>
              <a:t> </a:t>
            </a:r>
            <a:r>
              <a:rPr lang="en-US" sz="2000" dirty="0" err="1">
                <a:latin typeface="Calibri" pitchFamily="34" charset="0"/>
              </a:rPr>
              <a:t>secara</a:t>
            </a:r>
            <a:r>
              <a:rPr lang="en-US" sz="2000" dirty="0">
                <a:latin typeface="Calibri" pitchFamily="34" charset="0"/>
              </a:rPr>
              <a:t> </a:t>
            </a:r>
            <a:r>
              <a:rPr lang="en-US" sz="2000" dirty="0" err="1">
                <a:latin typeface="Calibri" pitchFamily="34" charset="0"/>
              </a:rPr>
              <a:t>empirik</a:t>
            </a:r>
            <a:r>
              <a:rPr lang="en-US" sz="2000" dirty="0">
                <a:latin typeface="Calibri" pitchFamily="34" charset="0"/>
              </a:rPr>
              <a:t>.</a:t>
            </a:r>
            <a:endParaRPr lang="id-ID" sz="2000" dirty="0">
              <a:latin typeface="Calibri" pitchFamily="34" charset="0"/>
            </a:endParaRPr>
          </a:p>
        </p:txBody>
      </p:sp>
    </p:spTree>
    <p:extLst>
      <p:ext uri="{BB962C8B-B14F-4D97-AF65-F5344CB8AC3E}">
        <p14:creationId xmlns:p14="http://schemas.microsoft.com/office/powerpoint/2010/main" val="23620947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err="1">
                <a:latin typeface="Calibri" pitchFamily="34" charset="0"/>
              </a:rPr>
              <a:t>Pengaruh</a:t>
            </a:r>
            <a:r>
              <a:rPr lang="en-US" sz="3600" dirty="0">
                <a:latin typeface="Calibri" pitchFamily="34" charset="0"/>
              </a:rPr>
              <a:t> </a:t>
            </a:r>
            <a:r>
              <a:rPr lang="en-US" sz="3600" dirty="0" err="1" smtClean="0">
                <a:latin typeface="Calibri" pitchFamily="34" charset="0"/>
              </a:rPr>
              <a:t>Behavioralisme</a:t>
            </a:r>
            <a:r>
              <a:rPr lang="en-US" sz="3600" dirty="0" smtClean="0">
                <a:latin typeface="Calibri" pitchFamily="34" charset="0"/>
              </a:rPr>
              <a:t> </a:t>
            </a:r>
            <a:r>
              <a:rPr lang="en-US" sz="3600" dirty="0" err="1">
                <a:latin typeface="Calibri" pitchFamily="34" charset="0"/>
              </a:rPr>
              <a:t>dalam</a:t>
            </a:r>
            <a:r>
              <a:rPr lang="en-US" sz="3600" dirty="0">
                <a:latin typeface="Calibri" pitchFamily="34" charset="0"/>
              </a:rPr>
              <a:t> </a:t>
            </a:r>
            <a:r>
              <a:rPr lang="en-US" sz="3600" dirty="0" err="1">
                <a:latin typeface="Calibri" pitchFamily="34" charset="0"/>
              </a:rPr>
              <a:t>Pendekatan</a:t>
            </a:r>
            <a:r>
              <a:rPr lang="en-US" sz="3600" dirty="0">
                <a:latin typeface="Calibri" pitchFamily="34" charset="0"/>
              </a:rPr>
              <a:t> </a:t>
            </a:r>
            <a:r>
              <a:rPr lang="en-US" sz="3600" dirty="0" err="1">
                <a:latin typeface="Calibri" pitchFamily="34" charset="0"/>
              </a:rPr>
              <a:t>Budaya</a:t>
            </a:r>
            <a:r>
              <a:rPr lang="en-US" sz="3600" dirty="0">
                <a:latin typeface="Calibri" pitchFamily="34" charset="0"/>
              </a:rPr>
              <a:t> </a:t>
            </a:r>
            <a:r>
              <a:rPr lang="en-US" sz="3600" dirty="0" err="1" smtClean="0">
                <a:latin typeface="Calibri" pitchFamily="34" charset="0"/>
              </a:rPr>
              <a:t>Politik</a:t>
            </a:r>
            <a:r>
              <a:rPr lang="id-ID" sz="3600" dirty="0" smtClean="0">
                <a:latin typeface="Calibri" pitchFamily="34" charset="0"/>
              </a:rPr>
              <a:t>: Civic Culture</a:t>
            </a:r>
            <a:endParaRPr lang="id-ID" sz="3600" dirty="0"/>
          </a:p>
        </p:txBody>
      </p:sp>
      <p:sp>
        <p:nvSpPr>
          <p:cNvPr id="3" name="Content Placeholder 2"/>
          <p:cNvSpPr>
            <a:spLocks noGrp="1"/>
          </p:cNvSpPr>
          <p:nvPr>
            <p:ph sz="quarter" idx="1"/>
          </p:nvPr>
        </p:nvSpPr>
        <p:spPr>
          <a:xfrm>
            <a:off x="612648" y="1600200"/>
            <a:ext cx="8279832" cy="4997152"/>
          </a:xfrm>
        </p:spPr>
        <p:txBody>
          <a:bodyPr>
            <a:normAutofit/>
          </a:bodyPr>
          <a:lstStyle/>
          <a:p>
            <a:pPr algn="just"/>
            <a:r>
              <a:rPr lang="en-US" sz="1800" dirty="0" err="1">
                <a:latin typeface="Calibri" pitchFamily="34" charset="0"/>
              </a:rPr>
              <a:t>Dalam</a:t>
            </a:r>
            <a:r>
              <a:rPr lang="en-US" sz="1800" dirty="0">
                <a:latin typeface="Calibri" pitchFamily="34" charset="0"/>
              </a:rPr>
              <a:t> “</a:t>
            </a:r>
            <a:r>
              <a:rPr lang="en-US" sz="1800" i="1" dirty="0">
                <a:latin typeface="Calibri" pitchFamily="34" charset="0"/>
              </a:rPr>
              <a:t>Civic Culture</a:t>
            </a:r>
            <a:r>
              <a:rPr lang="en-US" sz="1800" dirty="0">
                <a:latin typeface="Calibri" pitchFamily="34" charset="0"/>
              </a:rPr>
              <a:t>”, </a:t>
            </a:r>
            <a:r>
              <a:rPr lang="en-US" sz="1800" dirty="0" err="1" smtClean="0">
                <a:latin typeface="Calibri" pitchFamily="34" charset="0"/>
              </a:rPr>
              <a:t>budaya</a:t>
            </a:r>
            <a:r>
              <a:rPr lang="en-US" sz="1800" dirty="0" smtClean="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a:latin typeface="Calibri" pitchFamily="34" charset="0"/>
              </a:rPr>
              <a:t>sebagai</a:t>
            </a:r>
            <a:r>
              <a:rPr lang="en-US" sz="1800" dirty="0">
                <a:latin typeface="Calibri" pitchFamily="34" charset="0"/>
              </a:rPr>
              <a:t> </a:t>
            </a:r>
            <a:r>
              <a:rPr lang="en-US" sz="1800" dirty="0" err="1">
                <a:latin typeface="Calibri" pitchFamily="34" charset="0"/>
              </a:rPr>
              <a:t>pola</a:t>
            </a:r>
            <a:r>
              <a:rPr lang="en-US" sz="1800" dirty="0">
                <a:latin typeface="Calibri" pitchFamily="34" charset="0"/>
              </a:rPr>
              <a:t> </a:t>
            </a:r>
            <a:r>
              <a:rPr lang="en-US" sz="1800" dirty="0" err="1">
                <a:latin typeface="Calibri" pitchFamily="34" charset="0"/>
              </a:rPr>
              <a:t>tentang</a:t>
            </a:r>
            <a:r>
              <a:rPr lang="en-US" sz="1800" dirty="0">
                <a:latin typeface="Calibri" pitchFamily="34" charset="0"/>
              </a:rPr>
              <a:t> </a:t>
            </a:r>
            <a:r>
              <a:rPr lang="en-US" sz="1800" dirty="0" err="1">
                <a:latin typeface="Calibri" pitchFamily="34" charset="0"/>
              </a:rPr>
              <a:t>orientasi</a:t>
            </a:r>
            <a:r>
              <a:rPr lang="en-US" sz="1800" dirty="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a:latin typeface="Calibri" pitchFamily="34" charset="0"/>
              </a:rPr>
              <a:t>terhadap</a:t>
            </a:r>
            <a:r>
              <a:rPr lang="en-US" sz="1800" dirty="0">
                <a:latin typeface="Calibri" pitchFamily="34" charset="0"/>
              </a:rPr>
              <a:t> </a:t>
            </a:r>
            <a:r>
              <a:rPr lang="en-US" sz="1800" dirty="0" err="1">
                <a:latin typeface="Calibri" pitchFamily="34" charset="0"/>
              </a:rPr>
              <a:t>sistem</a:t>
            </a:r>
            <a:r>
              <a:rPr lang="en-US" sz="1800" dirty="0">
                <a:latin typeface="Calibri" pitchFamily="34" charset="0"/>
              </a:rPr>
              <a:t> </a:t>
            </a:r>
            <a:r>
              <a:rPr lang="en-US" sz="1800" dirty="0" err="1">
                <a:latin typeface="Calibri" pitchFamily="34" charset="0"/>
              </a:rPr>
              <a:t>politik</a:t>
            </a:r>
            <a:r>
              <a:rPr lang="en-US" sz="1800" dirty="0">
                <a:latin typeface="Calibri" pitchFamily="34" charset="0"/>
              </a:rPr>
              <a:t> </a:t>
            </a:r>
            <a:r>
              <a:rPr lang="en-US" sz="1800" dirty="0" err="1" smtClean="0">
                <a:latin typeface="Calibri" pitchFamily="34" charset="0"/>
              </a:rPr>
              <a:t>dalam</a:t>
            </a:r>
            <a:r>
              <a:rPr lang="en-US" sz="1800" dirty="0" smtClean="0">
                <a:latin typeface="Calibri" pitchFamily="34" charset="0"/>
              </a:rPr>
              <a:t> </a:t>
            </a:r>
            <a:r>
              <a:rPr lang="en-US" sz="1800" dirty="0" err="1">
                <a:latin typeface="Calibri" pitchFamily="34" charset="0"/>
              </a:rPr>
              <a:t>parlemen</a:t>
            </a:r>
            <a:r>
              <a:rPr lang="en-US" sz="1800" dirty="0">
                <a:latin typeface="Calibri" pitchFamily="34" charset="0"/>
              </a:rPr>
              <a:t>, </a:t>
            </a:r>
            <a:r>
              <a:rPr lang="en-US" sz="1800" dirty="0" err="1">
                <a:latin typeface="Calibri" pitchFamily="34" charset="0"/>
              </a:rPr>
              <a:t>pemilu</a:t>
            </a:r>
            <a:r>
              <a:rPr lang="en-US" sz="1800" dirty="0">
                <a:latin typeface="Calibri" pitchFamily="34" charset="0"/>
              </a:rPr>
              <a:t> </a:t>
            </a:r>
            <a:r>
              <a:rPr lang="en-US" sz="1800" dirty="0" err="1">
                <a:latin typeface="Calibri" pitchFamily="34" charset="0"/>
              </a:rPr>
              <a:t>atau</a:t>
            </a:r>
            <a:r>
              <a:rPr lang="en-US" sz="1800" dirty="0">
                <a:latin typeface="Calibri" pitchFamily="34" charset="0"/>
              </a:rPr>
              <a:t> </a:t>
            </a:r>
            <a:r>
              <a:rPr lang="en-US" sz="1800" dirty="0" err="1">
                <a:latin typeface="Calibri" pitchFamily="34" charset="0"/>
              </a:rPr>
              <a:t>bangsa</a:t>
            </a:r>
            <a:r>
              <a:rPr lang="en-US" sz="1800" dirty="0">
                <a:latin typeface="Calibri" pitchFamily="34" charset="0"/>
              </a:rPr>
              <a:t> (Newton </a:t>
            </a:r>
            <a:r>
              <a:rPr lang="en-US" sz="1800" dirty="0" err="1">
                <a:latin typeface="Calibri" pitchFamily="34" charset="0"/>
              </a:rPr>
              <a:t>dan</a:t>
            </a:r>
            <a:r>
              <a:rPr lang="en-US" sz="1800" dirty="0">
                <a:latin typeface="Calibri" pitchFamily="34" charset="0"/>
              </a:rPr>
              <a:t> van </a:t>
            </a:r>
            <a:r>
              <a:rPr lang="en-US" sz="1800" dirty="0" err="1">
                <a:latin typeface="Calibri" pitchFamily="34" charset="0"/>
              </a:rPr>
              <a:t>Deth</a:t>
            </a:r>
            <a:r>
              <a:rPr lang="en-US" sz="1800" dirty="0">
                <a:latin typeface="Calibri" pitchFamily="34" charset="0"/>
              </a:rPr>
              <a:t>, 2009: 175). </a:t>
            </a:r>
            <a:r>
              <a:rPr lang="id-ID" sz="1800" dirty="0">
                <a:latin typeface="Calibri" pitchFamily="34" charset="0"/>
              </a:rPr>
              <a:t>O</a:t>
            </a:r>
            <a:r>
              <a:rPr lang="en-US" sz="1800" dirty="0" err="1" smtClean="0">
                <a:latin typeface="Calibri" pitchFamily="34" charset="0"/>
              </a:rPr>
              <a:t>rientasi</a:t>
            </a:r>
            <a:r>
              <a:rPr lang="en-US" sz="1800" dirty="0" smtClean="0">
                <a:latin typeface="Calibri" pitchFamily="34" charset="0"/>
              </a:rPr>
              <a:t> </a:t>
            </a:r>
            <a:r>
              <a:rPr lang="id-ID" sz="1800" dirty="0" smtClean="0">
                <a:latin typeface="Calibri" pitchFamily="34" charset="0"/>
              </a:rPr>
              <a:t>terdiri 3 </a:t>
            </a:r>
            <a:r>
              <a:rPr lang="en-US" sz="1800" dirty="0" err="1" smtClean="0">
                <a:latin typeface="Calibri" pitchFamily="34" charset="0"/>
              </a:rPr>
              <a:t>dimensi</a:t>
            </a:r>
            <a:r>
              <a:rPr lang="id-ID" sz="1800" dirty="0" smtClean="0">
                <a:latin typeface="Calibri" pitchFamily="34" charset="0"/>
              </a:rPr>
              <a:t>: kognitif, afektif dan evaluatif. </a:t>
            </a:r>
            <a:r>
              <a:rPr lang="id-ID" sz="1800" dirty="0">
                <a:latin typeface="Calibri" pitchFamily="34" charset="0"/>
              </a:rPr>
              <a:t>K</a:t>
            </a:r>
            <a:r>
              <a:rPr lang="en-US" sz="1800" dirty="0" err="1" smtClean="0">
                <a:latin typeface="Calibri" pitchFamily="34" charset="0"/>
              </a:rPr>
              <a:t>ajian</a:t>
            </a:r>
            <a:r>
              <a:rPr lang="en-US" sz="1800" dirty="0" smtClean="0">
                <a:latin typeface="Calibri" pitchFamily="34" charset="0"/>
              </a:rPr>
              <a:t> </a:t>
            </a:r>
            <a:r>
              <a:rPr lang="id-ID" sz="1800" dirty="0" smtClean="0">
                <a:latin typeface="Calibri" pitchFamily="34" charset="0"/>
              </a:rPr>
              <a:t>tersebut menghadilkan </a:t>
            </a:r>
            <a:r>
              <a:rPr lang="en-US" sz="1800" dirty="0" err="1" smtClean="0">
                <a:latin typeface="Calibri" pitchFamily="34" charset="0"/>
              </a:rPr>
              <a:t>tiga</a:t>
            </a:r>
            <a:r>
              <a:rPr lang="en-US" sz="1800" dirty="0" smtClean="0">
                <a:latin typeface="Calibri" pitchFamily="34" charset="0"/>
              </a:rPr>
              <a:t> </a:t>
            </a:r>
            <a:r>
              <a:rPr lang="en-US" sz="1800" dirty="0" err="1">
                <a:latin typeface="Calibri" pitchFamily="34" charset="0"/>
              </a:rPr>
              <a:t>tipologi</a:t>
            </a:r>
            <a:r>
              <a:rPr lang="en-US" sz="1800" dirty="0">
                <a:latin typeface="Calibri" pitchFamily="34" charset="0"/>
              </a:rPr>
              <a:t> </a:t>
            </a:r>
            <a:r>
              <a:rPr lang="en-US" sz="1800" dirty="0" err="1">
                <a:latin typeface="Calibri" pitchFamily="34" charset="0"/>
              </a:rPr>
              <a:t>budaya</a:t>
            </a:r>
            <a:r>
              <a:rPr lang="en-US" sz="1800" dirty="0">
                <a:latin typeface="Calibri" pitchFamily="34" charset="0"/>
              </a:rPr>
              <a:t> </a:t>
            </a:r>
            <a:r>
              <a:rPr lang="en-US" sz="1800" dirty="0" err="1">
                <a:latin typeface="Calibri" pitchFamily="34" charset="0"/>
              </a:rPr>
              <a:t>politik</a:t>
            </a:r>
            <a:r>
              <a:rPr lang="en-US" sz="1800" dirty="0">
                <a:latin typeface="Calibri" pitchFamily="34" charset="0"/>
              </a:rPr>
              <a:t> </a:t>
            </a:r>
            <a:r>
              <a:rPr lang="id-ID" sz="1800" dirty="0" smtClean="0">
                <a:latin typeface="Calibri" pitchFamily="34" charset="0"/>
              </a:rPr>
              <a:t>yakni:</a:t>
            </a:r>
          </a:p>
          <a:p>
            <a:pPr algn="just"/>
            <a:endParaRPr lang="id-ID" sz="1800" dirty="0" smtClean="0">
              <a:latin typeface="Calibri" pitchFamily="34" charset="0"/>
            </a:endParaRPr>
          </a:p>
          <a:p>
            <a:pPr algn="just"/>
            <a:endParaRPr lang="id-ID" sz="1800" dirty="0">
              <a:latin typeface="Calibri" pitchFamily="34" charset="0"/>
            </a:endParaRPr>
          </a:p>
          <a:p>
            <a:pPr algn="just"/>
            <a:endParaRPr lang="id-ID" sz="2000" dirty="0">
              <a:latin typeface="Calibri" pitchFamily="34" charset="0"/>
            </a:endParaRPr>
          </a:p>
          <a:p>
            <a:pPr algn="just"/>
            <a:endParaRPr lang="id-ID" sz="2000" dirty="0">
              <a:latin typeface="Calibri"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723488257"/>
              </p:ext>
            </p:extLst>
          </p:nvPr>
        </p:nvGraphicFramePr>
        <p:xfrm>
          <a:off x="395536" y="2996952"/>
          <a:ext cx="8568952" cy="3666010"/>
        </p:xfrm>
        <a:graphic>
          <a:graphicData uri="http://schemas.openxmlformats.org/drawingml/2006/table">
            <a:tbl>
              <a:tblPr firstRow="1" firstCol="1" bandRow="1">
                <a:tableStyleId>{5C22544A-7EE6-4342-B048-85BDC9FD1C3A}</a:tableStyleId>
              </a:tblPr>
              <a:tblGrid>
                <a:gridCol w="517092"/>
                <a:gridCol w="5170919"/>
                <a:gridCol w="2880941"/>
              </a:tblGrid>
              <a:tr h="431882">
                <a:tc>
                  <a:txBody>
                    <a:bodyPr/>
                    <a:lstStyle/>
                    <a:p>
                      <a:pPr algn="ctr">
                        <a:lnSpc>
                          <a:spcPct val="115000"/>
                        </a:lnSpc>
                        <a:spcAft>
                          <a:spcPts val="0"/>
                        </a:spcAft>
                      </a:pPr>
                      <a:r>
                        <a:rPr lang="en-US" sz="1600" dirty="0" err="1" smtClean="0">
                          <a:effectLst/>
                        </a:rPr>
                        <a:t>Tipe</a:t>
                      </a:r>
                      <a:endParaRPr lang="id-ID" sz="1600" dirty="0">
                        <a:effectLst/>
                      </a:endParaRPr>
                    </a:p>
                  </a:txBody>
                  <a:tcPr marL="54661" marR="54661" marT="0" marB="0" anchor="ctr"/>
                </a:tc>
                <a:tc>
                  <a:txBody>
                    <a:bodyPr/>
                    <a:lstStyle/>
                    <a:p>
                      <a:pPr algn="ctr">
                        <a:lnSpc>
                          <a:spcPct val="115000"/>
                        </a:lnSpc>
                        <a:spcAft>
                          <a:spcPts val="0"/>
                        </a:spcAft>
                      </a:pPr>
                      <a:r>
                        <a:rPr lang="en-US" sz="1600" dirty="0" err="1">
                          <a:effectLst/>
                        </a:rPr>
                        <a:t>Karakter</a:t>
                      </a:r>
                      <a:r>
                        <a:rPr lang="en-US" sz="1600" dirty="0">
                          <a:effectLst/>
                        </a:rPr>
                        <a:t> </a:t>
                      </a:r>
                      <a:r>
                        <a:rPr lang="en-US" sz="1600" dirty="0" err="1">
                          <a:effectLst/>
                        </a:rPr>
                        <a:t>Budaya</a:t>
                      </a:r>
                      <a:r>
                        <a:rPr lang="en-US" sz="1600" dirty="0">
                          <a:effectLst/>
                        </a:rPr>
                        <a:t> </a:t>
                      </a:r>
                      <a:r>
                        <a:rPr lang="en-US" sz="1600" dirty="0" err="1">
                          <a:effectLst/>
                        </a:rPr>
                        <a:t>Politik</a:t>
                      </a:r>
                      <a:endParaRPr lang="id-ID" sz="1600" dirty="0">
                        <a:effectLst/>
                        <a:latin typeface="Calibri"/>
                        <a:ea typeface="Times New Roman"/>
                        <a:cs typeface="Times New Roman"/>
                      </a:endParaRPr>
                    </a:p>
                  </a:txBody>
                  <a:tcPr marL="54661" marR="54661" marT="0" marB="0" anchor="ctr"/>
                </a:tc>
                <a:tc>
                  <a:txBody>
                    <a:bodyPr/>
                    <a:lstStyle/>
                    <a:p>
                      <a:pPr algn="ctr">
                        <a:lnSpc>
                          <a:spcPct val="115000"/>
                        </a:lnSpc>
                        <a:spcAft>
                          <a:spcPts val="0"/>
                        </a:spcAft>
                      </a:pPr>
                      <a:r>
                        <a:rPr lang="en-US" sz="1600">
                          <a:effectLst/>
                        </a:rPr>
                        <a:t>Model</a:t>
                      </a:r>
                      <a:endParaRPr lang="id-ID" sz="1600">
                        <a:effectLst/>
                        <a:latin typeface="Calibri"/>
                        <a:ea typeface="Times New Roman"/>
                        <a:cs typeface="Times New Roman"/>
                      </a:endParaRPr>
                    </a:p>
                  </a:txBody>
                  <a:tcPr marL="54661" marR="54661" marT="0" marB="0" anchor="ctr"/>
                </a:tc>
              </a:tr>
              <a:tr h="1080287">
                <a:tc>
                  <a:txBody>
                    <a:bodyPr/>
                    <a:lstStyle/>
                    <a:p>
                      <a:pPr algn="ctr">
                        <a:lnSpc>
                          <a:spcPct val="115000"/>
                        </a:lnSpc>
                        <a:spcAft>
                          <a:spcPts val="0"/>
                        </a:spcAft>
                      </a:pPr>
                      <a:r>
                        <a:rPr lang="en-US" sz="1600" dirty="0" err="1">
                          <a:effectLst/>
                        </a:rPr>
                        <a:t>Parokial</a:t>
                      </a:r>
                      <a:endParaRPr lang="id-ID" sz="1600" dirty="0">
                        <a:effectLst/>
                        <a:latin typeface="Calibri"/>
                        <a:ea typeface="Times New Roman"/>
                        <a:cs typeface="Times New Roman"/>
                      </a:endParaRPr>
                    </a:p>
                  </a:txBody>
                  <a:tcPr marL="54661" marR="54661" marT="0" marB="0" vert="vert" anchor="ctr"/>
                </a:tc>
                <a:tc>
                  <a:txBody>
                    <a:bodyPr/>
                    <a:lstStyle/>
                    <a:p>
                      <a:pPr algn="just">
                        <a:lnSpc>
                          <a:spcPct val="115000"/>
                        </a:lnSpc>
                        <a:spcAft>
                          <a:spcPts val="0"/>
                        </a:spcAft>
                      </a:pPr>
                      <a:r>
                        <a:rPr lang="en-US" sz="1400" dirty="0" err="1">
                          <a:effectLst/>
                        </a:rPr>
                        <a:t>Masyarakat</a:t>
                      </a:r>
                      <a:r>
                        <a:rPr lang="en-US" sz="1400" dirty="0">
                          <a:effectLst/>
                        </a:rPr>
                        <a:t> </a:t>
                      </a:r>
                      <a:r>
                        <a:rPr lang="en-US" sz="1400" dirty="0" err="1">
                          <a:effectLst/>
                        </a:rPr>
                        <a:t>tidak</a:t>
                      </a:r>
                      <a:r>
                        <a:rPr lang="en-US" sz="1400" dirty="0">
                          <a:effectLst/>
                        </a:rPr>
                        <a:t> </a:t>
                      </a:r>
                      <a:r>
                        <a:rPr lang="en-US" sz="1400" dirty="0" err="1">
                          <a:effectLst/>
                        </a:rPr>
                        <a:t>memiliki</a:t>
                      </a:r>
                      <a:r>
                        <a:rPr lang="en-US" sz="1400" dirty="0">
                          <a:effectLst/>
                        </a:rPr>
                        <a:t> </a:t>
                      </a:r>
                      <a:r>
                        <a:rPr lang="en-US" sz="1400" dirty="0" err="1">
                          <a:effectLst/>
                        </a:rPr>
                        <a:t>kesadaran</a:t>
                      </a:r>
                      <a:r>
                        <a:rPr lang="en-US" sz="1400" dirty="0">
                          <a:effectLst/>
                        </a:rPr>
                        <a:t> </a:t>
                      </a:r>
                      <a:r>
                        <a:rPr lang="en-US" sz="1400" dirty="0" err="1">
                          <a:effectLst/>
                        </a:rPr>
                        <a:t>baik</a:t>
                      </a:r>
                      <a:r>
                        <a:rPr lang="en-US" sz="1400" dirty="0">
                          <a:effectLst/>
                        </a:rPr>
                        <a:t> </a:t>
                      </a:r>
                      <a:r>
                        <a:rPr lang="en-US" sz="1400" dirty="0" err="1">
                          <a:effectLst/>
                        </a:rPr>
                        <a:t>berupa</a:t>
                      </a:r>
                      <a:r>
                        <a:rPr lang="en-US" sz="1400" dirty="0">
                          <a:effectLst/>
                        </a:rPr>
                        <a:t> </a:t>
                      </a:r>
                      <a:r>
                        <a:rPr lang="en-US" sz="1400" dirty="0" err="1">
                          <a:effectLst/>
                        </a:rPr>
                        <a:t>pengetahuan</a:t>
                      </a:r>
                      <a:r>
                        <a:rPr lang="en-US" sz="1400" dirty="0">
                          <a:effectLst/>
                        </a:rPr>
                        <a:t>, </a:t>
                      </a:r>
                      <a:r>
                        <a:rPr lang="en-US" sz="1400" dirty="0" err="1">
                          <a:effectLst/>
                        </a:rPr>
                        <a:t>perasaan</a:t>
                      </a:r>
                      <a:r>
                        <a:rPr lang="en-US" sz="1400" dirty="0">
                          <a:effectLst/>
                        </a:rPr>
                        <a:t> </a:t>
                      </a:r>
                      <a:r>
                        <a:rPr lang="en-US" sz="1400" dirty="0" err="1">
                          <a:effectLst/>
                        </a:rPr>
                        <a:t>maupun</a:t>
                      </a:r>
                      <a:r>
                        <a:rPr lang="en-US" sz="1400" dirty="0">
                          <a:effectLst/>
                        </a:rPr>
                        <a:t> </a:t>
                      </a:r>
                      <a:r>
                        <a:rPr lang="en-US" sz="1400" dirty="0" err="1">
                          <a:effectLst/>
                        </a:rPr>
                        <a:t>bertindak</a:t>
                      </a:r>
                      <a:r>
                        <a:rPr lang="en-US" sz="1400" dirty="0">
                          <a:effectLst/>
                        </a:rPr>
                        <a:t> </a:t>
                      </a:r>
                      <a:r>
                        <a:rPr lang="en-US" sz="1400" dirty="0" err="1">
                          <a:effectLst/>
                        </a:rPr>
                        <a:t>dalam</a:t>
                      </a:r>
                      <a:r>
                        <a:rPr lang="en-US" sz="1400" dirty="0">
                          <a:effectLst/>
                        </a:rPr>
                        <a:t> </a:t>
                      </a:r>
                      <a:r>
                        <a:rPr lang="en-US" sz="1400" dirty="0" err="1">
                          <a:effectLst/>
                        </a:rPr>
                        <a:t>kerangka</a:t>
                      </a:r>
                      <a:r>
                        <a:rPr lang="en-US" sz="1400" dirty="0">
                          <a:effectLst/>
                        </a:rPr>
                        <a:t> </a:t>
                      </a:r>
                      <a:r>
                        <a:rPr lang="en-US" sz="1400" dirty="0" err="1">
                          <a:effectLst/>
                        </a:rPr>
                        <a:t>merespon</a:t>
                      </a:r>
                      <a:r>
                        <a:rPr lang="en-US" sz="1400" dirty="0">
                          <a:effectLst/>
                        </a:rPr>
                        <a:t> </a:t>
                      </a:r>
                      <a:r>
                        <a:rPr lang="en-US" sz="1400" dirty="0" err="1">
                          <a:effectLst/>
                        </a:rPr>
                        <a:t>sistem</a:t>
                      </a:r>
                      <a:r>
                        <a:rPr lang="en-US" sz="1400" dirty="0">
                          <a:effectLst/>
                        </a:rPr>
                        <a:t> (</a:t>
                      </a:r>
                      <a:r>
                        <a:rPr lang="en-US" sz="1400" dirty="0" err="1">
                          <a:effectLst/>
                        </a:rPr>
                        <a:t>baik</a:t>
                      </a:r>
                      <a:r>
                        <a:rPr lang="en-US" sz="1400" dirty="0">
                          <a:effectLst/>
                        </a:rPr>
                        <a:t> </a:t>
                      </a:r>
                      <a:r>
                        <a:rPr lang="en-US" sz="1400" dirty="0" err="1">
                          <a:effectLst/>
                        </a:rPr>
                        <a:t>aspek</a:t>
                      </a:r>
                      <a:r>
                        <a:rPr lang="en-US" sz="1400" dirty="0">
                          <a:effectLst/>
                        </a:rPr>
                        <a:t> input </a:t>
                      </a:r>
                      <a:r>
                        <a:rPr lang="en-US" sz="1400" dirty="0" err="1">
                          <a:effectLst/>
                        </a:rPr>
                        <a:t>maupun</a:t>
                      </a:r>
                      <a:r>
                        <a:rPr lang="en-US" sz="1400" dirty="0">
                          <a:effectLst/>
                        </a:rPr>
                        <a:t> output). </a:t>
                      </a:r>
                      <a:r>
                        <a:rPr lang="en-US" sz="1400" dirty="0" err="1">
                          <a:effectLst/>
                        </a:rPr>
                        <a:t>Ringkasnya</a:t>
                      </a:r>
                      <a:r>
                        <a:rPr lang="en-US" sz="1400" dirty="0">
                          <a:effectLst/>
                        </a:rPr>
                        <a:t>  </a:t>
                      </a:r>
                      <a:r>
                        <a:rPr lang="en-US" sz="1400" dirty="0" err="1">
                          <a:effectLst/>
                        </a:rPr>
                        <a:t>pengetahuan</a:t>
                      </a:r>
                      <a:r>
                        <a:rPr lang="en-US" sz="1400" dirty="0">
                          <a:effectLst/>
                        </a:rPr>
                        <a:t>, </a:t>
                      </a:r>
                      <a:r>
                        <a:rPr lang="en-US" sz="1400" dirty="0" err="1">
                          <a:effectLst/>
                        </a:rPr>
                        <a:t>kesadaran</a:t>
                      </a:r>
                      <a:r>
                        <a:rPr lang="en-US" sz="1400" dirty="0">
                          <a:effectLst/>
                        </a:rPr>
                        <a:t>, </a:t>
                      </a:r>
                      <a:r>
                        <a:rPr lang="en-US" sz="1400" dirty="0" err="1">
                          <a:effectLst/>
                        </a:rPr>
                        <a:t>dan</a:t>
                      </a:r>
                      <a:r>
                        <a:rPr lang="en-US" sz="1400" dirty="0">
                          <a:effectLst/>
                        </a:rPr>
                        <a:t> </a:t>
                      </a:r>
                      <a:r>
                        <a:rPr lang="en-US" sz="1400" dirty="0" err="1">
                          <a:effectLst/>
                        </a:rPr>
                        <a:t>keterlibatan</a:t>
                      </a:r>
                      <a:r>
                        <a:rPr lang="en-US" sz="1400" dirty="0">
                          <a:effectLst/>
                        </a:rPr>
                        <a:t> </a:t>
                      </a:r>
                      <a:r>
                        <a:rPr lang="en-US" sz="1400" dirty="0" err="1">
                          <a:effectLst/>
                        </a:rPr>
                        <a:t>masyarakat</a:t>
                      </a:r>
                      <a:r>
                        <a:rPr lang="en-US" sz="1400" dirty="0">
                          <a:effectLst/>
                        </a:rPr>
                        <a:t> </a:t>
                      </a:r>
                      <a:r>
                        <a:rPr lang="en-US" sz="1400" dirty="0" err="1">
                          <a:effectLst/>
                        </a:rPr>
                        <a:t>sangat</a:t>
                      </a:r>
                      <a:r>
                        <a:rPr lang="en-US" sz="1400" dirty="0">
                          <a:effectLst/>
                        </a:rPr>
                        <a:t> </a:t>
                      </a:r>
                      <a:r>
                        <a:rPr lang="en-US" sz="1400" dirty="0" err="1">
                          <a:effectLst/>
                        </a:rPr>
                        <a:t>rendah</a:t>
                      </a:r>
                      <a:r>
                        <a:rPr lang="en-US" sz="1400" dirty="0">
                          <a:effectLst/>
                        </a:rPr>
                        <a:t> </a:t>
                      </a:r>
                      <a:r>
                        <a:rPr lang="en-US" sz="1400" dirty="0" err="1">
                          <a:effectLst/>
                        </a:rPr>
                        <a:t>dalam</a:t>
                      </a:r>
                      <a:r>
                        <a:rPr lang="en-US" sz="1400" dirty="0">
                          <a:effectLst/>
                        </a:rPr>
                        <a:t> </a:t>
                      </a:r>
                      <a:r>
                        <a:rPr lang="en-US" sz="1400" dirty="0" err="1" smtClean="0">
                          <a:effectLst/>
                        </a:rPr>
                        <a:t>pemerintahan</a:t>
                      </a:r>
                      <a:endParaRPr lang="id-ID" sz="1400" dirty="0">
                        <a:effectLst/>
                      </a:endParaRPr>
                    </a:p>
                  </a:txBody>
                  <a:tcPr marL="54661" marR="54661" marT="0" marB="0"/>
                </a:tc>
                <a:tc>
                  <a:txBody>
                    <a:bodyPr/>
                    <a:lstStyle/>
                    <a:p>
                      <a:pPr algn="just">
                        <a:lnSpc>
                          <a:spcPct val="115000"/>
                        </a:lnSpc>
                        <a:spcAft>
                          <a:spcPts val="0"/>
                        </a:spcAft>
                      </a:pPr>
                      <a:r>
                        <a:rPr lang="en-US" sz="1400" dirty="0">
                          <a:effectLst/>
                        </a:rPr>
                        <a:t>Negara </a:t>
                      </a:r>
                      <a:r>
                        <a:rPr lang="en-US" sz="1400" dirty="0" err="1">
                          <a:effectLst/>
                        </a:rPr>
                        <a:t>dunia</a:t>
                      </a:r>
                      <a:r>
                        <a:rPr lang="en-US" sz="1400" dirty="0">
                          <a:effectLst/>
                        </a:rPr>
                        <a:t> </a:t>
                      </a:r>
                      <a:r>
                        <a:rPr lang="en-US" sz="1400" dirty="0" err="1">
                          <a:effectLst/>
                        </a:rPr>
                        <a:t>ketiga</a:t>
                      </a:r>
                      <a:r>
                        <a:rPr lang="en-US" sz="1400" dirty="0">
                          <a:effectLst/>
                        </a:rPr>
                        <a:t> </a:t>
                      </a:r>
                      <a:r>
                        <a:rPr lang="id-ID" sz="1400" dirty="0" smtClean="0">
                          <a:effectLst/>
                        </a:rPr>
                        <a:t>(</a:t>
                      </a:r>
                      <a:r>
                        <a:rPr lang="en-US" sz="1400" dirty="0" err="1" smtClean="0">
                          <a:effectLst/>
                        </a:rPr>
                        <a:t>pendidikan</a:t>
                      </a:r>
                      <a:r>
                        <a:rPr lang="en-US" sz="1400" dirty="0" smtClean="0">
                          <a:effectLst/>
                        </a:rPr>
                        <a:t> </a:t>
                      </a:r>
                      <a:r>
                        <a:rPr lang="en-US" sz="1400" dirty="0" err="1">
                          <a:effectLst/>
                        </a:rPr>
                        <a:t>rendah</a:t>
                      </a:r>
                      <a:r>
                        <a:rPr lang="en-US" sz="1400" dirty="0">
                          <a:effectLst/>
                        </a:rPr>
                        <a:t>, </a:t>
                      </a:r>
                      <a:r>
                        <a:rPr lang="en-US" sz="1400" dirty="0" err="1">
                          <a:effectLst/>
                        </a:rPr>
                        <a:t>pembangunan</a:t>
                      </a:r>
                      <a:r>
                        <a:rPr lang="en-US" sz="1400" dirty="0">
                          <a:effectLst/>
                        </a:rPr>
                        <a:t> </a:t>
                      </a:r>
                      <a:r>
                        <a:rPr lang="en-US" sz="1400" dirty="0" err="1">
                          <a:effectLst/>
                        </a:rPr>
                        <a:t>ekonomi</a:t>
                      </a:r>
                      <a:r>
                        <a:rPr lang="en-US" sz="1400" dirty="0">
                          <a:effectLst/>
                        </a:rPr>
                        <a:t> </a:t>
                      </a:r>
                      <a:r>
                        <a:rPr lang="en-US" sz="1400" dirty="0" err="1">
                          <a:effectLst/>
                        </a:rPr>
                        <a:t>lemah</a:t>
                      </a:r>
                      <a:r>
                        <a:rPr lang="en-US" sz="1400" dirty="0">
                          <a:effectLst/>
                        </a:rPr>
                        <a:t> </a:t>
                      </a:r>
                      <a:r>
                        <a:rPr lang="en-US" sz="1400" dirty="0" err="1" smtClean="0">
                          <a:effectLst/>
                        </a:rPr>
                        <a:t>terbatasnya</a:t>
                      </a:r>
                      <a:r>
                        <a:rPr lang="en-US" sz="1400" dirty="0" smtClean="0">
                          <a:effectLst/>
                        </a:rPr>
                        <a:t> </a:t>
                      </a:r>
                      <a:r>
                        <a:rPr lang="en-US" sz="1400" dirty="0" err="1">
                          <a:effectLst/>
                        </a:rPr>
                        <a:t>komunikasi</a:t>
                      </a:r>
                      <a:r>
                        <a:rPr lang="en-US" sz="1400" dirty="0" smtClean="0">
                          <a:effectLst/>
                        </a:rPr>
                        <a:t>.</a:t>
                      </a:r>
                      <a:r>
                        <a:rPr lang="id-ID" sz="1400" dirty="0" smtClean="0">
                          <a:effectLst/>
                        </a:rPr>
                        <a:t>):</a:t>
                      </a:r>
                      <a:r>
                        <a:rPr lang="id-ID" sz="1400" baseline="0" dirty="0" smtClean="0">
                          <a:effectLst/>
                        </a:rPr>
                        <a:t> </a:t>
                      </a:r>
                      <a:r>
                        <a:rPr lang="en-US" sz="1400" dirty="0" err="1" smtClean="0">
                          <a:effectLst/>
                        </a:rPr>
                        <a:t>Meksiko</a:t>
                      </a:r>
                      <a:endParaRPr lang="id-ID" sz="1400" dirty="0">
                        <a:effectLst/>
                        <a:latin typeface="Calibri"/>
                        <a:ea typeface="Times New Roman"/>
                        <a:cs typeface="Times New Roman"/>
                      </a:endParaRPr>
                    </a:p>
                  </a:txBody>
                  <a:tcPr marL="54661" marR="54661" marT="0" marB="0"/>
                </a:tc>
              </a:tr>
              <a:tr h="1080120">
                <a:tc>
                  <a:txBody>
                    <a:bodyPr/>
                    <a:lstStyle/>
                    <a:p>
                      <a:pPr algn="ctr">
                        <a:lnSpc>
                          <a:spcPct val="115000"/>
                        </a:lnSpc>
                        <a:spcAft>
                          <a:spcPts val="0"/>
                        </a:spcAft>
                      </a:pPr>
                      <a:r>
                        <a:rPr lang="en-US" sz="1600" dirty="0" err="1">
                          <a:effectLst/>
                        </a:rPr>
                        <a:t>Subyek</a:t>
                      </a:r>
                      <a:endParaRPr lang="id-ID" sz="1600" dirty="0">
                        <a:effectLst/>
                        <a:latin typeface="Calibri"/>
                        <a:ea typeface="Times New Roman"/>
                        <a:cs typeface="Times New Roman"/>
                      </a:endParaRPr>
                    </a:p>
                  </a:txBody>
                  <a:tcPr marL="54661" marR="54661" marT="0" marB="0" vert="vert" anchor="ctr"/>
                </a:tc>
                <a:tc>
                  <a:txBody>
                    <a:bodyPr/>
                    <a:lstStyle/>
                    <a:p>
                      <a:pPr algn="just">
                        <a:lnSpc>
                          <a:spcPct val="115000"/>
                        </a:lnSpc>
                        <a:spcAft>
                          <a:spcPts val="0"/>
                        </a:spcAft>
                      </a:pPr>
                      <a:r>
                        <a:rPr lang="en-US" sz="1400" dirty="0" err="1">
                          <a:effectLst/>
                        </a:rPr>
                        <a:t>Masyarakat</a:t>
                      </a:r>
                      <a:r>
                        <a:rPr lang="en-US" sz="1400" dirty="0">
                          <a:effectLst/>
                        </a:rPr>
                        <a:t> </a:t>
                      </a:r>
                      <a:r>
                        <a:rPr lang="en-US" sz="1400" dirty="0" err="1">
                          <a:effectLst/>
                        </a:rPr>
                        <a:t>menyadari</a:t>
                      </a:r>
                      <a:r>
                        <a:rPr lang="en-US" sz="1400" dirty="0">
                          <a:effectLst/>
                        </a:rPr>
                        <a:t> </a:t>
                      </a:r>
                      <a:r>
                        <a:rPr lang="en-US" sz="1400" dirty="0" err="1">
                          <a:effectLst/>
                        </a:rPr>
                        <a:t>bahwa</a:t>
                      </a:r>
                      <a:r>
                        <a:rPr lang="en-US" sz="1400" dirty="0">
                          <a:effectLst/>
                        </a:rPr>
                        <a:t> proses </a:t>
                      </a:r>
                      <a:r>
                        <a:rPr lang="en-US" sz="1400" dirty="0" err="1">
                          <a:effectLst/>
                        </a:rPr>
                        <a:t>politik</a:t>
                      </a:r>
                      <a:r>
                        <a:rPr lang="en-US" sz="1400" dirty="0">
                          <a:effectLst/>
                        </a:rPr>
                        <a:t>, </a:t>
                      </a:r>
                      <a:r>
                        <a:rPr lang="en-US" sz="1400" dirty="0" err="1">
                          <a:effectLst/>
                        </a:rPr>
                        <a:t>seperti</a:t>
                      </a:r>
                      <a:r>
                        <a:rPr lang="en-US" sz="1400" dirty="0">
                          <a:effectLst/>
                        </a:rPr>
                        <a:t> </a:t>
                      </a:r>
                      <a:r>
                        <a:rPr lang="en-US" sz="1400" dirty="0" err="1">
                          <a:effectLst/>
                        </a:rPr>
                        <a:t>perumusan</a:t>
                      </a:r>
                      <a:r>
                        <a:rPr lang="en-US" sz="1400" dirty="0">
                          <a:effectLst/>
                        </a:rPr>
                        <a:t> </a:t>
                      </a:r>
                      <a:r>
                        <a:rPr lang="en-US" sz="1400" dirty="0" err="1">
                          <a:effectLst/>
                        </a:rPr>
                        <a:t>kebijakan</a:t>
                      </a:r>
                      <a:r>
                        <a:rPr lang="en-US" sz="1400" dirty="0">
                          <a:effectLst/>
                        </a:rPr>
                        <a:t> </a:t>
                      </a:r>
                      <a:r>
                        <a:rPr lang="en-US" sz="1400" dirty="0" err="1">
                          <a:effectLst/>
                        </a:rPr>
                        <a:t>menentukan</a:t>
                      </a:r>
                      <a:r>
                        <a:rPr lang="en-US" sz="1400" dirty="0">
                          <a:effectLst/>
                        </a:rPr>
                        <a:t> </a:t>
                      </a:r>
                      <a:r>
                        <a:rPr lang="en-US" sz="1400" dirty="0" err="1">
                          <a:effectLst/>
                        </a:rPr>
                        <a:t>kehidupan</a:t>
                      </a:r>
                      <a:r>
                        <a:rPr lang="en-US" sz="1400" dirty="0">
                          <a:effectLst/>
                        </a:rPr>
                        <a:t> </a:t>
                      </a:r>
                      <a:r>
                        <a:rPr lang="en-US" sz="1400" dirty="0" err="1">
                          <a:effectLst/>
                        </a:rPr>
                        <a:t>mereka</a:t>
                      </a:r>
                      <a:r>
                        <a:rPr lang="en-US" sz="1400" dirty="0">
                          <a:effectLst/>
                        </a:rPr>
                        <a:t> (</a:t>
                      </a:r>
                      <a:r>
                        <a:rPr lang="en-US" sz="1400" dirty="0" err="1">
                          <a:effectLst/>
                        </a:rPr>
                        <a:t>aspek</a:t>
                      </a:r>
                      <a:r>
                        <a:rPr lang="en-US" sz="1400" dirty="0">
                          <a:effectLst/>
                        </a:rPr>
                        <a:t> output </a:t>
                      </a:r>
                      <a:r>
                        <a:rPr lang="en-US" sz="1400" dirty="0" err="1">
                          <a:effectLst/>
                        </a:rPr>
                        <a:t>dalam</a:t>
                      </a:r>
                      <a:r>
                        <a:rPr lang="en-US" sz="1400" dirty="0">
                          <a:effectLst/>
                        </a:rPr>
                        <a:t> </a:t>
                      </a:r>
                      <a:r>
                        <a:rPr lang="en-US" sz="1400" dirty="0" err="1">
                          <a:effectLst/>
                        </a:rPr>
                        <a:t>sistem</a:t>
                      </a:r>
                      <a:r>
                        <a:rPr lang="en-US" sz="1400" dirty="0">
                          <a:effectLst/>
                        </a:rPr>
                        <a:t> </a:t>
                      </a:r>
                      <a:r>
                        <a:rPr lang="en-US" sz="1400" dirty="0" err="1">
                          <a:effectLst/>
                        </a:rPr>
                        <a:t>politik</a:t>
                      </a:r>
                      <a:r>
                        <a:rPr lang="en-US" sz="1400" dirty="0">
                          <a:effectLst/>
                        </a:rPr>
                        <a:t>). </a:t>
                      </a:r>
                      <a:r>
                        <a:rPr lang="en-US" sz="1400" dirty="0" err="1">
                          <a:effectLst/>
                        </a:rPr>
                        <a:t>Namun</a:t>
                      </a:r>
                      <a:r>
                        <a:rPr lang="en-US" sz="1400" dirty="0">
                          <a:effectLst/>
                        </a:rPr>
                        <a:t> </a:t>
                      </a:r>
                      <a:r>
                        <a:rPr lang="en-US" sz="1400" dirty="0" err="1">
                          <a:effectLst/>
                        </a:rPr>
                        <a:t>kesadaran</a:t>
                      </a:r>
                      <a:r>
                        <a:rPr lang="en-US" sz="1400" dirty="0">
                          <a:effectLst/>
                        </a:rPr>
                        <a:t> </a:t>
                      </a:r>
                      <a:r>
                        <a:rPr lang="en-US" sz="1400" dirty="0" err="1">
                          <a:effectLst/>
                        </a:rPr>
                        <a:t>tersebut</a:t>
                      </a:r>
                      <a:r>
                        <a:rPr lang="en-US" sz="1400" dirty="0">
                          <a:effectLst/>
                        </a:rPr>
                        <a:t> </a:t>
                      </a:r>
                      <a:r>
                        <a:rPr lang="en-US" sz="1400" dirty="0" err="1">
                          <a:effectLst/>
                        </a:rPr>
                        <a:t>tidak</a:t>
                      </a:r>
                      <a:r>
                        <a:rPr lang="en-US" sz="1400" dirty="0">
                          <a:effectLst/>
                        </a:rPr>
                        <a:t> </a:t>
                      </a:r>
                      <a:r>
                        <a:rPr lang="en-US" sz="1400" dirty="0" err="1">
                          <a:effectLst/>
                        </a:rPr>
                        <a:t>cukup</a:t>
                      </a:r>
                      <a:r>
                        <a:rPr lang="en-US" sz="1400" dirty="0">
                          <a:effectLst/>
                        </a:rPr>
                        <a:t> </a:t>
                      </a:r>
                      <a:r>
                        <a:rPr lang="en-US" sz="1400" dirty="0" err="1">
                          <a:effectLst/>
                        </a:rPr>
                        <a:t>menggerakkan</a:t>
                      </a:r>
                      <a:r>
                        <a:rPr lang="en-US" sz="1400" dirty="0">
                          <a:effectLst/>
                        </a:rPr>
                        <a:t> </a:t>
                      </a:r>
                      <a:r>
                        <a:rPr lang="en-US" sz="1400" dirty="0" err="1">
                          <a:effectLst/>
                        </a:rPr>
                        <a:t>mereka</a:t>
                      </a:r>
                      <a:r>
                        <a:rPr lang="en-US" sz="1400" dirty="0">
                          <a:effectLst/>
                        </a:rPr>
                        <a:t> </a:t>
                      </a:r>
                      <a:r>
                        <a:rPr lang="en-US" sz="1400" dirty="0" err="1">
                          <a:effectLst/>
                        </a:rPr>
                        <a:t>untuk</a:t>
                      </a:r>
                      <a:r>
                        <a:rPr lang="en-US" sz="1400" dirty="0">
                          <a:effectLst/>
                        </a:rPr>
                        <a:t> </a:t>
                      </a:r>
                      <a:r>
                        <a:rPr lang="en-US" sz="1400" dirty="0" err="1">
                          <a:effectLst/>
                        </a:rPr>
                        <a:t>melibatkan</a:t>
                      </a:r>
                      <a:r>
                        <a:rPr lang="en-US" sz="1400" dirty="0">
                          <a:effectLst/>
                        </a:rPr>
                        <a:t> </a:t>
                      </a:r>
                      <a:r>
                        <a:rPr lang="en-US" sz="1400" dirty="0" err="1">
                          <a:effectLst/>
                        </a:rPr>
                        <a:t>diri</a:t>
                      </a:r>
                      <a:r>
                        <a:rPr lang="en-US" sz="1400" dirty="0">
                          <a:effectLst/>
                        </a:rPr>
                        <a:t> </a:t>
                      </a:r>
                      <a:r>
                        <a:rPr lang="en-US" sz="1400" dirty="0" err="1">
                          <a:effectLst/>
                        </a:rPr>
                        <a:t>dalam</a:t>
                      </a:r>
                      <a:r>
                        <a:rPr lang="en-US" sz="1400" dirty="0">
                          <a:effectLst/>
                        </a:rPr>
                        <a:t> proses </a:t>
                      </a:r>
                      <a:r>
                        <a:rPr lang="en-US" sz="1400" dirty="0" err="1">
                          <a:effectLst/>
                        </a:rPr>
                        <a:t>politik</a:t>
                      </a:r>
                      <a:r>
                        <a:rPr lang="en-US" sz="1400" dirty="0">
                          <a:effectLst/>
                        </a:rPr>
                        <a:t> (</a:t>
                      </a:r>
                      <a:r>
                        <a:rPr lang="en-US" sz="1400" dirty="0" err="1">
                          <a:effectLst/>
                        </a:rPr>
                        <a:t>aspek</a:t>
                      </a:r>
                      <a:r>
                        <a:rPr lang="en-US" sz="1400" dirty="0">
                          <a:effectLst/>
                        </a:rPr>
                        <a:t> input).</a:t>
                      </a:r>
                      <a:endParaRPr lang="id-ID" sz="1400" dirty="0">
                        <a:effectLst/>
                        <a:latin typeface="Calibri"/>
                        <a:ea typeface="Times New Roman"/>
                        <a:cs typeface="Times New Roman"/>
                      </a:endParaRPr>
                    </a:p>
                  </a:txBody>
                  <a:tcPr marL="54661" marR="54661" marT="0" marB="0"/>
                </a:tc>
                <a:tc>
                  <a:txBody>
                    <a:bodyPr/>
                    <a:lstStyle/>
                    <a:p>
                      <a:pPr algn="just">
                        <a:lnSpc>
                          <a:spcPct val="115000"/>
                        </a:lnSpc>
                        <a:spcAft>
                          <a:spcPts val="0"/>
                        </a:spcAft>
                      </a:pPr>
                      <a:r>
                        <a:rPr lang="id-ID" sz="1400" dirty="0" smtClean="0">
                          <a:effectLst/>
                        </a:rPr>
                        <a:t>N</a:t>
                      </a:r>
                      <a:r>
                        <a:rPr lang="en-US" sz="1400" dirty="0" err="1" smtClean="0">
                          <a:effectLst/>
                        </a:rPr>
                        <a:t>egara-negara</a:t>
                      </a:r>
                      <a:r>
                        <a:rPr lang="en-US" sz="1400" dirty="0" smtClean="0">
                          <a:effectLst/>
                        </a:rPr>
                        <a:t> </a:t>
                      </a:r>
                      <a:r>
                        <a:rPr lang="en-US" sz="1400" dirty="0">
                          <a:effectLst/>
                        </a:rPr>
                        <a:t>non </a:t>
                      </a:r>
                      <a:r>
                        <a:rPr lang="en-US" sz="1400" dirty="0" err="1">
                          <a:effectLst/>
                        </a:rPr>
                        <a:t>demokratis</a:t>
                      </a:r>
                      <a:r>
                        <a:rPr lang="en-US" sz="1400" dirty="0">
                          <a:effectLst/>
                        </a:rPr>
                        <a:t> yang </a:t>
                      </a:r>
                      <a:r>
                        <a:rPr lang="en-US" sz="1400" dirty="0" err="1">
                          <a:effectLst/>
                        </a:rPr>
                        <a:t>lebih</a:t>
                      </a:r>
                      <a:r>
                        <a:rPr lang="en-US" sz="1400" dirty="0">
                          <a:effectLst/>
                        </a:rPr>
                        <a:t> </a:t>
                      </a:r>
                      <a:r>
                        <a:rPr lang="en-US" sz="1400" dirty="0" err="1">
                          <a:effectLst/>
                        </a:rPr>
                        <a:t>menekankan</a:t>
                      </a:r>
                      <a:r>
                        <a:rPr lang="en-US" sz="1400" dirty="0">
                          <a:effectLst/>
                        </a:rPr>
                        <a:t> </a:t>
                      </a:r>
                      <a:r>
                        <a:rPr lang="en-US" sz="1400" dirty="0" err="1">
                          <a:effectLst/>
                        </a:rPr>
                        <a:t>kekuasaan</a:t>
                      </a:r>
                      <a:r>
                        <a:rPr lang="en-US" sz="1400" dirty="0">
                          <a:effectLst/>
                        </a:rPr>
                        <a:t> </a:t>
                      </a:r>
                      <a:r>
                        <a:rPr lang="en-US" sz="1400" dirty="0" err="1">
                          <a:effectLst/>
                        </a:rPr>
                        <a:t>negara</a:t>
                      </a:r>
                      <a:r>
                        <a:rPr lang="en-US" sz="1400" dirty="0">
                          <a:effectLst/>
                        </a:rPr>
                        <a:t> </a:t>
                      </a:r>
                      <a:r>
                        <a:rPr lang="en-US" sz="1400" dirty="0" err="1">
                          <a:effectLst/>
                        </a:rPr>
                        <a:t>ketimbang</a:t>
                      </a:r>
                      <a:r>
                        <a:rPr lang="en-US" sz="1400" dirty="0">
                          <a:effectLst/>
                        </a:rPr>
                        <a:t> </a:t>
                      </a:r>
                      <a:r>
                        <a:rPr lang="en-US" sz="1400" dirty="0" err="1">
                          <a:effectLst/>
                        </a:rPr>
                        <a:t>pemenuhan</a:t>
                      </a:r>
                      <a:r>
                        <a:rPr lang="en-US" sz="1400" dirty="0">
                          <a:effectLst/>
                        </a:rPr>
                        <a:t> </a:t>
                      </a:r>
                      <a:r>
                        <a:rPr lang="en-US" sz="1400" dirty="0" err="1" smtClean="0">
                          <a:effectLst/>
                        </a:rPr>
                        <a:t>hak-hak</a:t>
                      </a:r>
                      <a:r>
                        <a:rPr lang="id-ID" sz="1400" baseline="0" dirty="0" smtClean="0">
                          <a:effectLst/>
                        </a:rPr>
                        <a:t> WN</a:t>
                      </a:r>
                      <a:r>
                        <a:rPr lang="en-US" sz="1400" dirty="0" smtClean="0">
                          <a:effectLst/>
                        </a:rPr>
                        <a:t>. </a:t>
                      </a:r>
                      <a:r>
                        <a:rPr lang="en-US" sz="1400" dirty="0" err="1">
                          <a:effectLst/>
                        </a:rPr>
                        <a:t>Contoh</a:t>
                      </a:r>
                      <a:r>
                        <a:rPr lang="en-US" sz="1400" dirty="0">
                          <a:effectLst/>
                        </a:rPr>
                        <a:t> </a:t>
                      </a:r>
                      <a:r>
                        <a:rPr lang="id-ID" sz="1400" dirty="0" smtClean="0">
                          <a:effectLst/>
                        </a:rPr>
                        <a:t>:</a:t>
                      </a:r>
                      <a:r>
                        <a:rPr lang="en-US" sz="1400" dirty="0" err="1" smtClean="0">
                          <a:effectLst/>
                        </a:rPr>
                        <a:t>Jerman</a:t>
                      </a:r>
                      <a:r>
                        <a:rPr lang="en-US" sz="1400" dirty="0" smtClean="0">
                          <a:effectLst/>
                        </a:rPr>
                        <a:t> </a:t>
                      </a:r>
                      <a:r>
                        <a:rPr lang="en-US" sz="1400" dirty="0">
                          <a:effectLst/>
                        </a:rPr>
                        <a:t>Barat di era 50-an </a:t>
                      </a:r>
                      <a:endParaRPr lang="id-ID" sz="1400" dirty="0">
                        <a:effectLst/>
                        <a:latin typeface="Calibri"/>
                        <a:ea typeface="Times New Roman"/>
                        <a:cs typeface="Times New Roman"/>
                      </a:endParaRPr>
                    </a:p>
                  </a:txBody>
                  <a:tcPr marL="54661" marR="54661" marT="0" marB="0"/>
                </a:tc>
              </a:tr>
              <a:tr h="1073721">
                <a:tc>
                  <a:txBody>
                    <a:bodyPr/>
                    <a:lstStyle/>
                    <a:p>
                      <a:pPr algn="ctr">
                        <a:lnSpc>
                          <a:spcPct val="115000"/>
                        </a:lnSpc>
                        <a:spcAft>
                          <a:spcPts val="0"/>
                        </a:spcAft>
                      </a:pPr>
                      <a:r>
                        <a:rPr lang="en-US" sz="1600" dirty="0" err="1">
                          <a:effectLst/>
                        </a:rPr>
                        <a:t>Partisipan</a:t>
                      </a:r>
                      <a:endParaRPr lang="id-ID" sz="1600" dirty="0">
                        <a:effectLst/>
                        <a:latin typeface="Calibri"/>
                        <a:ea typeface="Times New Roman"/>
                        <a:cs typeface="Times New Roman"/>
                      </a:endParaRPr>
                    </a:p>
                  </a:txBody>
                  <a:tcPr marL="54661" marR="54661" marT="0" marB="0" vert="vert" anchor="ctr"/>
                </a:tc>
                <a:tc>
                  <a:txBody>
                    <a:bodyPr/>
                    <a:lstStyle/>
                    <a:p>
                      <a:pPr algn="just">
                        <a:lnSpc>
                          <a:spcPct val="115000"/>
                        </a:lnSpc>
                        <a:spcAft>
                          <a:spcPts val="0"/>
                        </a:spcAft>
                      </a:pPr>
                      <a:r>
                        <a:rPr lang="en-US" sz="1400" dirty="0" err="1">
                          <a:effectLst/>
                        </a:rPr>
                        <a:t>Warga</a:t>
                      </a:r>
                      <a:r>
                        <a:rPr lang="en-US" sz="1400" dirty="0">
                          <a:effectLst/>
                        </a:rPr>
                        <a:t> </a:t>
                      </a:r>
                      <a:r>
                        <a:rPr lang="en-US" sz="1400" dirty="0" err="1">
                          <a:effectLst/>
                        </a:rPr>
                        <a:t>negara</a:t>
                      </a:r>
                      <a:r>
                        <a:rPr lang="en-US" sz="1400" dirty="0">
                          <a:effectLst/>
                        </a:rPr>
                        <a:t> </a:t>
                      </a:r>
                      <a:r>
                        <a:rPr lang="en-US" sz="1400" dirty="0" err="1">
                          <a:effectLst/>
                        </a:rPr>
                        <a:t>memiliki</a:t>
                      </a:r>
                      <a:r>
                        <a:rPr lang="en-US" sz="1400" dirty="0">
                          <a:effectLst/>
                        </a:rPr>
                        <a:t> </a:t>
                      </a:r>
                      <a:r>
                        <a:rPr lang="en-US" sz="1400" dirty="0" err="1">
                          <a:effectLst/>
                        </a:rPr>
                        <a:t>kesadaran</a:t>
                      </a:r>
                      <a:r>
                        <a:rPr lang="en-US" sz="1400" dirty="0">
                          <a:effectLst/>
                        </a:rPr>
                        <a:t> </a:t>
                      </a:r>
                      <a:r>
                        <a:rPr lang="en-US" sz="1400" dirty="0" err="1">
                          <a:effectLst/>
                        </a:rPr>
                        <a:t>politik</a:t>
                      </a:r>
                      <a:r>
                        <a:rPr lang="en-US" sz="1400" dirty="0">
                          <a:effectLst/>
                        </a:rPr>
                        <a:t> </a:t>
                      </a:r>
                      <a:r>
                        <a:rPr lang="en-US" sz="1400" dirty="0" err="1">
                          <a:effectLst/>
                        </a:rPr>
                        <a:t>tinggi</a:t>
                      </a:r>
                      <a:r>
                        <a:rPr lang="en-US" sz="1400" dirty="0">
                          <a:effectLst/>
                        </a:rPr>
                        <a:t>. </a:t>
                      </a:r>
                      <a:r>
                        <a:rPr lang="en-US" sz="1400" dirty="0" err="1">
                          <a:effectLst/>
                        </a:rPr>
                        <a:t>Warga</a:t>
                      </a:r>
                      <a:r>
                        <a:rPr lang="en-US" sz="1400" dirty="0">
                          <a:effectLst/>
                        </a:rPr>
                        <a:t> </a:t>
                      </a:r>
                      <a:r>
                        <a:rPr lang="en-US" sz="1400" dirty="0" err="1">
                          <a:effectLst/>
                        </a:rPr>
                        <a:t>negara</a:t>
                      </a:r>
                      <a:r>
                        <a:rPr lang="en-US" sz="1400" dirty="0">
                          <a:effectLst/>
                        </a:rPr>
                        <a:t> </a:t>
                      </a:r>
                      <a:r>
                        <a:rPr lang="en-US" sz="1400" dirty="0" err="1">
                          <a:effectLst/>
                        </a:rPr>
                        <a:t>merasa</a:t>
                      </a:r>
                      <a:r>
                        <a:rPr lang="en-US" sz="1400" dirty="0">
                          <a:effectLst/>
                        </a:rPr>
                        <a:t> </a:t>
                      </a:r>
                      <a:r>
                        <a:rPr lang="en-US" sz="1400" dirty="0" err="1">
                          <a:effectLst/>
                        </a:rPr>
                        <a:t>politik</a:t>
                      </a:r>
                      <a:r>
                        <a:rPr lang="en-US" sz="1400" dirty="0">
                          <a:effectLst/>
                        </a:rPr>
                        <a:t> </a:t>
                      </a:r>
                      <a:r>
                        <a:rPr lang="en-US" sz="1400" dirty="0" err="1">
                          <a:effectLst/>
                        </a:rPr>
                        <a:t>memengaruhi</a:t>
                      </a:r>
                      <a:r>
                        <a:rPr lang="en-US" sz="1400" dirty="0">
                          <a:effectLst/>
                        </a:rPr>
                        <a:t> </a:t>
                      </a:r>
                      <a:r>
                        <a:rPr lang="en-US" sz="1400" dirty="0" err="1">
                          <a:effectLst/>
                        </a:rPr>
                        <a:t>kehidupan</a:t>
                      </a:r>
                      <a:r>
                        <a:rPr lang="en-US" sz="1400" dirty="0">
                          <a:effectLst/>
                        </a:rPr>
                        <a:t> </a:t>
                      </a:r>
                      <a:r>
                        <a:rPr lang="en-US" sz="1400" dirty="0" err="1">
                          <a:effectLst/>
                        </a:rPr>
                        <a:t>mereka</a:t>
                      </a:r>
                      <a:r>
                        <a:rPr lang="en-US" sz="1400" dirty="0">
                          <a:effectLst/>
                        </a:rPr>
                        <a:t> (</a:t>
                      </a:r>
                      <a:r>
                        <a:rPr lang="en-US" sz="1400" dirty="0" err="1">
                          <a:effectLst/>
                        </a:rPr>
                        <a:t>aspek</a:t>
                      </a:r>
                      <a:r>
                        <a:rPr lang="en-US" sz="1400" dirty="0">
                          <a:effectLst/>
                        </a:rPr>
                        <a:t> output) </a:t>
                      </a:r>
                      <a:r>
                        <a:rPr lang="en-US" sz="1400" dirty="0" err="1">
                          <a:effectLst/>
                        </a:rPr>
                        <a:t>dan</a:t>
                      </a:r>
                      <a:r>
                        <a:rPr lang="en-US" sz="1400" dirty="0">
                          <a:effectLst/>
                        </a:rPr>
                        <a:t> </a:t>
                      </a:r>
                      <a:r>
                        <a:rPr lang="en-US" sz="1400" dirty="0" err="1">
                          <a:effectLst/>
                        </a:rPr>
                        <a:t>mereka</a:t>
                      </a:r>
                      <a:r>
                        <a:rPr lang="en-US" sz="1400" dirty="0">
                          <a:effectLst/>
                        </a:rPr>
                        <a:t> </a:t>
                      </a:r>
                      <a:r>
                        <a:rPr lang="en-US" sz="1400" dirty="0" err="1">
                          <a:effectLst/>
                        </a:rPr>
                        <a:t>berpartisipasi</a:t>
                      </a:r>
                      <a:r>
                        <a:rPr lang="en-US" sz="1400" dirty="0">
                          <a:effectLst/>
                        </a:rPr>
                        <a:t> </a:t>
                      </a:r>
                      <a:r>
                        <a:rPr lang="en-US" sz="1400" dirty="0" err="1">
                          <a:effectLst/>
                        </a:rPr>
                        <a:t>dalam</a:t>
                      </a:r>
                      <a:r>
                        <a:rPr lang="en-US" sz="1400" dirty="0">
                          <a:effectLst/>
                        </a:rPr>
                        <a:t> proses </a:t>
                      </a:r>
                      <a:r>
                        <a:rPr lang="en-US" sz="1400" dirty="0" err="1">
                          <a:effectLst/>
                        </a:rPr>
                        <a:t>politik</a:t>
                      </a:r>
                      <a:r>
                        <a:rPr lang="en-US" sz="1400" dirty="0">
                          <a:effectLst/>
                        </a:rPr>
                        <a:t> </a:t>
                      </a:r>
                      <a:r>
                        <a:rPr lang="en-US" sz="1400" dirty="0" err="1">
                          <a:effectLst/>
                        </a:rPr>
                        <a:t>karena</a:t>
                      </a:r>
                      <a:r>
                        <a:rPr lang="en-US" sz="1400" dirty="0">
                          <a:effectLst/>
                        </a:rPr>
                        <a:t> </a:t>
                      </a:r>
                      <a:r>
                        <a:rPr lang="en-US" sz="1400" dirty="0" err="1">
                          <a:effectLst/>
                        </a:rPr>
                        <a:t>mereka</a:t>
                      </a:r>
                      <a:r>
                        <a:rPr lang="en-US" sz="1400" dirty="0">
                          <a:effectLst/>
                        </a:rPr>
                        <a:t> </a:t>
                      </a:r>
                      <a:r>
                        <a:rPr lang="en-US" sz="1400" dirty="0" err="1">
                          <a:effectLst/>
                        </a:rPr>
                        <a:t>merasa</a:t>
                      </a:r>
                      <a:r>
                        <a:rPr lang="en-US" sz="1400" dirty="0">
                          <a:effectLst/>
                        </a:rPr>
                        <a:t> </a:t>
                      </a:r>
                      <a:r>
                        <a:rPr lang="en-US" sz="1400" dirty="0" err="1">
                          <a:effectLst/>
                        </a:rPr>
                        <a:t>kompeten</a:t>
                      </a:r>
                      <a:r>
                        <a:rPr lang="en-US" sz="1400" dirty="0">
                          <a:effectLst/>
                        </a:rPr>
                        <a:t> </a:t>
                      </a:r>
                      <a:r>
                        <a:rPr lang="en-US" sz="1400" dirty="0" err="1">
                          <a:effectLst/>
                        </a:rPr>
                        <a:t>dan</a:t>
                      </a:r>
                      <a:r>
                        <a:rPr lang="en-US" sz="1400" dirty="0">
                          <a:effectLst/>
                        </a:rPr>
                        <a:t> </a:t>
                      </a:r>
                      <a:r>
                        <a:rPr lang="en-US" sz="1400" dirty="0" err="1">
                          <a:effectLst/>
                        </a:rPr>
                        <a:t>memiliki</a:t>
                      </a:r>
                      <a:r>
                        <a:rPr lang="en-US" sz="1400" dirty="0">
                          <a:effectLst/>
                        </a:rPr>
                        <a:t> </a:t>
                      </a:r>
                      <a:r>
                        <a:rPr lang="en-US" sz="1400" dirty="0" err="1">
                          <a:effectLst/>
                        </a:rPr>
                        <a:t>cukup</a:t>
                      </a:r>
                      <a:r>
                        <a:rPr lang="en-US" sz="1400" dirty="0">
                          <a:effectLst/>
                        </a:rPr>
                        <a:t> </a:t>
                      </a:r>
                      <a:r>
                        <a:rPr lang="en-US" sz="1400" dirty="0" err="1">
                          <a:effectLst/>
                        </a:rPr>
                        <a:t>pengetahuan</a:t>
                      </a:r>
                      <a:r>
                        <a:rPr lang="en-US" sz="1400" dirty="0">
                          <a:effectLst/>
                        </a:rPr>
                        <a:t>.  </a:t>
                      </a:r>
                      <a:endParaRPr lang="id-ID" sz="1400" dirty="0">
                        <a:effectLst/>
                        <a:latin typeface="Calibri"/>
                        <a:ea typeface="Times New Roman"/>
                        <a:cs typeface="Times New Roman"/>
                      </a:endParaRPr>
                    </a:p>
                  </a:txBody>
                  <a:tcPr marL="54661" marR="54661" marT="0" marB="0"/>
                </a:tc>
                <a:tc>
                  <a:txBody>
                    <a:bodyPr/>
                    <a:lstStyle/>
                    <a:p>
                      <a:pPr algn="just">
                        <a:lnSpc>
                          <a:spcPct val="115000"/>
                        </a:lnSpc>
                        <a:spcAft>
                          <a:spcPts val="0"/>
                        </a:spcAft>
                      </a:pPr>
                      <a:r>
                        <a:rPr lang="en-US" sz="1400" dirty="0" err="1">
                          <a:effectLst/>
                        </a:rPr>
                        <a:t>Contoh</a:t>
                      </a:r>
                      <a:r>
                        <a:rPr lang="en-US" sz="1400" dirty="0">
                          <a:effectLst/>
                        </a:rPr>
                        <a:t> </a:t>
                      </a:r>
                      <a:r>
                        <a:rPr lang="en-US" sz="1400" dirty="0" err="1">
                          <a:effectLst/>
                        </a:rPr>
                        <a:t>dalam</a:t>
                      </a:r>
                      <a:r>
                        <a:rPr lang="en-US" sz="1400" dirty="0">
                          <a:effectLst/>
                        </a:rPr>
                        <a:t> </a:t>
                      </a:r>
                      <a:r>
                        <a:rPr lang="en-US" sz="1400" dirty="0" err="1">
                          <a:effectLst/>
                        </a:rPr>
                        <a:t>tipologi</a:t>
                      </a:r>
                      <a:r>
                        <a:rPr lang="en-US" sz="1400" dirty="0">
                          <a:effectLst/>
                        </a:rPr>
                        <a:t> </a:t>
                      </a:r>
                      <a:r>
                        <a:rPr lang="en-US" sz="1400" dirty="0" err="1">
                          <a:effectLst/>
                        </a:rPr>
                        <a:t>ini</a:t>
                      </a:r>
                      <a:r>
                        <a:rPr lang="en-US" sz="1400" dirty="0">
                          <a:effectLst/>
                        </a:rPr>
                        <a:t> </a:t>
                      </a:r>
                      <a:r>
                        <a:rPr lang="en-US" sz="1400" dirty="0" err="1">
                          <a:effectLst/>
                        </a:rPr>
                        <a:t>adalah</a:t>
                      </a:r>
                      <a:r>
                        <a:rPr lang="en-US" sz="1400" dirty="0">
                          <a:effectLst/>
                        </a:rPr>
                        <a:t> </a:t>
                      </a:r>
                      <a:r>
                        <a:rPr lang="en-US" sz="1400" dirty="0" err="1">
                          <a:effectLst/>
                        </a:rPr>
                        <a:t>Amerika</a:t>
                      </a:r>
                      <a:r>
                        <a:rPr lang="en-US" sz="1400" dirty="0">
                          <a:effectLst/>
                        </a:rPr>
                        <a:t> </a:t>
                      </a:r>
                      <a:r>
                        <a:rPr lang="en-US" sz="1400" dirty="0" err="1">
                          <a:effectLst/>
                        </a:rPr>
                        <a:t>Serikat</a:t>
                      </a:r>
                      <a:r>
                        <a:rPr lang="en-US" sz="1400" dirty="0">
                          <a:effectLst/>
                        </a:rPr>
                        <a:t> </a:t>
                      </a:r>
                      <a:r>
                        <a:rPr lang="en-US" sz="1400" dirty="0" err="1">
                          <a:effectLst/>
                        </a:rPr>
                        <a:t>dan</a:t>
                      </a:r>
                      <a:r>
                        <a:rPr lang="en-US" sz="1400" dirty="0">
                          <a:effectLst/>
                        </a:rPr>
                        <a:t> </a:t>
                      </a:r>
                      <a:r>
                        <a:rPr lang="en-US" sz="1400" dirty="0" err="1">
                          <a:effectLst/>
                        </a:rPr>
                        <a:t>Inggris</a:t>
                      </a:r>
                      <a:r>
                        <a:rPr lang="en-US" sz="1400" dirty="0">
                          <a:effectLst/>
                        </a:rPr>
                        <a:t>. </a:t>
                      </a:r>
                      <a:endParaRPr lang="id-ID" sz="1400" dirty="0">
                        <a:effectLst/>
                        <a:latin typeface="Calibri"/>
                        <a:ea typeface="Times New Roman"/>
                        <a:cs typeface="Times New Roman"/>
                      </a:endParaRPr>
                    </a:p>
                  </a:txBody>
                  <a:tcPr marL="54661" marR="54661" marT="0" marB="0"/>
                </a:tc>
              </a:tr>
            </a:tbl>
          </a:graphicData>
        </a:graphic>
      </p:graphicFrame>
    </p:spTree>
    <p:extLst>
      <p:ext uri="{BB962C8B-B14F-4D97-AF65-F5344CB8AC3E}">
        <p14:creationId xmlns:p14="http://schemas.microsoft.com/office/powerpoint/2010/main" val="38736652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557</TotalTime>
  <Words>4174</Words>
  <Application>Microsoft Office PowerPoint</Application>
  <PresentationFormat>On-screen Show (4:3)</PresentationFormat>
  <Paragraphs>117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Median</vt:lpstr>
      <vt:lpstr>Pendekatan  budaya politik</vt:lpstr>
      <vt:lpstr>Tentang Pendekatan Budaya Politik</vt:lpstr>
      <vt:lpstr>Tentang Pendekatan Budaya Politik</vt:lpstr>
      <vt:lpstr>Dua Fase Perkembangan  Pendekatan Budaya Politik</vt:lpstr>
      <vt:lpstr> Karya Tradisionalis dalam  Pendekatan Budaya Politik </vt:lpstr>
      <vt:lpstr>Karya Budaya Politik di Indonesia</vt:lpstr>
      <vt:lpstr> Pengaruh Revolusi Behavioralisme dalam Pendekatan Budaya Politik  </vt:lpstr>
      <vt:lpstr>Pengaruh Revolusi Behavioralisme dalam Pendekatan Budaya Politik</vt:lpstr>
      <vt:lpstr>Pengaruh Behavioralisme dalam Pendekatan Budaya Politik: Civic Culture</vt:lpstr>
      <vt:lpstr>Pengaruh Behavioralisme dalam Pendekatan Budaya Politik: Civic Culture</vt:lpstr>
      <vt:lpstr>Pembaharuan Pendekatan Budaya Politik </vt:lpstr>
      <vt:lpstr>Pembaharuan Pendekatan Budaya Politik</vt:lpstr>
      <vt:lpstr>Pembaharuan Pendekatan Budaya Politik: Modal Sosial</vt:lpstr>
      <vt:lpstr>Pembaharuan Pendekatan Budaya Politik: Modal Sosial</vt:lpstr>
      <vt:lpstr>Pembaharuan Pendekatan Budaya Politik: Post Materialisme</vt:lpstr>
      <vt:lpstr>Pembaharuan Pendekatan Budaya Politik: Post Materialisme</vt:lpstr>
      <vt:lpstr>Pembaharuan Pendekatan Budaya Politik: Post Materialisme</vt:lpstr>
      <vt:lpstr> Argumentasi Dasar  Pendekatan Budaya Politik  </vt:lpstr>
      <vt:lpstr>Argumentasi Dasar  Pendekatan Budaya Politik</vt:lpstr>
      <vt:lpstr>Argumentasi Dasar Pendekatan Budaya Politik: Tradisionalis &amp; Behavioralis</vt:lpstr>
      <vt:lpstr> Pendekatan Budaya Politik:  Sebuah Timbangan: Keunggulan  </vt:lpstr>
      <vt:lpstr>Pendekatan Budaya Politik:  Sebuah Timbangan: Limitasi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Pendekatan  budaya politik</dc:title>
  <dc:creator>user</dc:creator>
  <cp:lastModifiedBy>user</cp:lastModifiedBy>
  <cp:revision>29</cp:revision>
  <dcterms:created xsi:type="dcterms:W3CDTF">2017-04-09T22:47:46Z</dcterms:created>
  <dcterms:modified xsi:type="dcterms:W3CDTF">2018-04-16T02:38:58Z</dcterms:modified>
</cp:coreProperties>
</file>