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4995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1397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21444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09629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9812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65129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93131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5717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2851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29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28800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C0208-3963-43F8-AEE9-64BC9F24113B}" type="datetimeFigureOut">
              <a:rPr lang="id-ID" smtClean="0"/>
              <a:t>02/03/2021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59957-7177-4F5C-A87D-D4662EF9074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7407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764704"/>
            <a:ext cx="7772400" cy="1470025"/>
          </a:xfrm>
        </p:spPr>
        <p:txBody>
          <a:bodyPr/>
          <a:lstStyle/>
          <a:p>
            <a:r>
              <a:rPr lang="id-ID" dirty="0" smtClean="0"/>
              <a:t>DESENTRALISASI BERDASAR UU 22/1999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>
                <a:solidFill>
                  <a:schemeClr val="tx1"/>
                </a:solidFill>
              </a:rPr>
              <a:t>Dr. Supardal, M.Si</a:t>
            </a:r>
            <a:endParaRPr lang="id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48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berakibat</a:t>
            </a:r>
            <a:r>
              <a:rPr lang="en-US" dirty="0" smtClean="0"/>
              <a:t> </a:t>
            </a:r>
            <a:r>
              <a:rPr lang="en-US" dirty="0" err="1" smtClean="0"/>
              <a:t>memindah</a:t>
            </a:r>
            <a:r>
              <a:rPr lang="en-US" dirty="0" smtClean="0"/>
              <a:t> </a:t>
            </a:r>
            <a:r>
              <a:rPr lang="en-US" dirty="0" err="1" smtClean="0"/>
              <a:t>korupsi,kolusi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nepotisme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KKN </a:t>
            </a:r>
            <a:r>
              <a:rPr lang="en-US" dirty="0" err="1" smtClean="0"/>
              <a:t>tumbuh</a:t>
            </a:r>
            <a:r>
              <a:rPr lang="en-US" dirty="0" smtClean="0"/>
              <a:t> </a:t>
            </a:r>
            <a:r>
              <a:rPr lang="en-US" dirty="0" err="1" smtClean="0"/>
              <a:t>subur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di </a:t>
            </a:r>
            <a:r>
              <a:rPr lang="en-US" dirty="0" err="1" smtClean="0"/>
              <a:t>tangan</a:t>
            </a:r>
            <a:r>
              <a:rPr lang="en-US" dirty="0" smtClean="0"/>
              <a:t> DPRD,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arogan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tugasnya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kompromi-kompromi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09404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Prospek</a:t>
            </a:r>
            <a:r>
              <a:rPr lang="en-US" b="1" dirty="0" smtClean="0"/>
              <a:t> </a:t>
            </a:r>
            <a:r>
              <a:rPr lang="en-US" b="1" dirty="0" err="1" smtClean="0"/>
              <a:t>Pemerintahan</a:t>
            </a:r>
            <a:r>
              <a:rPr lang="en-US" b="1" dirty="0" smtClean="0"/>
              <a:t> Daerah di Indonesia</a:t>
            </a:r>
            <a:r>
              <a:rPr lang="en-US" dirty="0" smtClean="0"/>
              <a:t> :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err="1" smtClean="0"/>
              <a:t>Pelimpahan</a:t>
            </a:r>
            <a:r>
              <a:rPr lang="en-US" dirty="0" smtClean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proses </a:t>
            </a:r>
            <a:r>
              <a:rPr lang="en-US" dirty="0" err="1"/>
              <a:t>demokratisasi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ketegangan-ketegangan</a:t>
            </a:r>
            <a:r>
              <a:rPr lang="en-US" dirty="0"/>
              <a:t> yang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primordial,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dominasi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tirani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minoritas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Kemandirian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dipengaruhi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SDM </a:t>
            </a:r>
            <a:r>
              <a:rPr lang="en-US" dirty="0" err="1"/>
              <a:t>dan</a:t>
            </a:r>
            <a:r>
              <a:rPr lang="en-US" dirty="0"/>
              <a:t> SDA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political will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/>
              <a:t> </a:t>
            </a:r>
            <a:r>
              <a:rPr lang="en-US" dirty="0" err="1"/>
              <a:t>memotivasi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agar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mandiri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30712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jaminan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kepastian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permanen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pendanaannya</a:t>
            </a:r>
            <a:r>
              <a:rPr lang="en-US" dirty="0" smtClean="0"/>
              <a:t>.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mengandalkan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asli</a:t>
            </a:r>
            <a:r>
              <a:rPr lang="en-US" dirty="0" smtClean="0"/>
              <a:t> </a:t>
            </a:r>
            <a:r>
              <a:rPr lang="en-US" dirty="0" err="1" smtClean="0"/>
              <a:t>daerahnya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50 % </a:t>
            </a:r>
            <a:r>
              <a:rPr lang="en-US" dirty="0" err="1" smtClean="0"/>
              <a:t>dibanding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(</a:t>
            </a:r>
            <a:r>
              <a:rPr lang="en-US" i="1" dirty="0" smtClean="0"/>
              <a:t>block grant</a:t>
            </a:r>
            <a:r>
              <a:rPr lang="en-US" dirty="0" smtClean="0"/>
              <a:t>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diarahkan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good governance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tercipta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r>
              <a:rPr lang="en-US" dirty="0" smtClean="0"/>
              <a:t>, </a:t>
            </a:r>
            <a:r>
              <a:rPr lang="en-US" dirty="0" err="1" smtClean="0"/>
              <a:t>partisipatif</a:t>
            </a:r>
            <a:r>
              <a:rPr lang="en-US" dirty="0" smtClean="0"/>
              <a:t>, </a:t>
            </a:r>
            <a:r>
              <a:rPr lang="en-US" dirty="0" err="1" smtClean="0"/>
              <a:t>tranparan</a:t>
            </a:r>
            <a:r>
              <a:rPr lang="en-US" dirty="0" smtClean="0"/>
              <a:t>, </a:t>
            </a:r>
            <a:r>
              <a:rPr lang="en-US" dirty="0" err="1" smtClean="0"/>
              <a:t>akuntabilitas</a:t>
            </a:r>
            <a:r>
              <a:rPr lang="en-US" dirty="0" smtClean="0"/>
              <a:t>,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responsif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  <a:endParaRPr lang="id-ID" dirty="0" smtClean="0"/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086884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Kesimpulan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20000"/>
          </a:bodyPr>
          <a:lstStyle/>
          <a:p>
            <a:r>
              <a:rPr lang="id-ID" dirty="0" smtClean="0"/>
              <a:t>UU no. 22/1999 tentang Pemerintahan Daerah, ini sangat liberal sekali memberikan kekuasaan kepada DPRD secara total (hak legislatif, anggaran dan pengawasan)</a:t>
            </a:r>
          </a:p>
          <a:p>
            <a:r>
              <a:rPr lang="id-ID" dirty="0" smtClean="0"/>
              <a:t>Dalam pelaksanaannya tidak bisa efektif karena SDM di DPRD belum mempunyai kapasitas yang memadai, sehingga sering muncul politik dagang sapi dan cenderung mencari-cari kesalahan kepala daerah yang ujungnya untuk mencari proyek, jika tidak disetujui cenderung diturunkan.</a:t>
            </a:r>
          </a:p>
          <a:p>
            <a:r>
              <a:rPr lang="id-ID" dirty="0" smtClean="0"/>
              <a:t>Banyak kasus yang sepele kepala daerah bisa dijatuhkan oleh DPRD, sehingga terjadi instabilitas pemda, sehingga penyelenggaraan pemda tidak bisa kondusif.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84637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Latar Belakang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1999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perlunya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diberdayakan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daerahnya</a:t>
            </a:r>
            <a:r>
              <a:rPr lang="en-US" dirty="0"/>
              <a:t>,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diintervensi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. </a:t>
            </a:r>
            <a:endParaRPr lang="id-ID" dirty="0" smtClean="0"/>
          </a:p>
          <a:p>
            <a:r>
              <a:rPr lang="en-US" dirty="0" err="1" smtClean="0"/>
              <a:t>Disisi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membebaskan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beban-beban</a:t>
            </a:r>
            <a:r>
              <a:rPr lang="en-US" dirty="0"/>
              <a:t> 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domestik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era global</a:t>
            </a:r>
            <a:r>
              <a:rPr lang="en-US" dirty="0" smtClean="0"/>
              <a:t>.</a:t>
            </a:r>
            <a:r>
              <a:rPr lang="en-US" dirty="0"/>
              <a:t>	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3245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1).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: </a:t>
            </a:r>
            <a:r>
              <a:rPr lang="en-US" dirty="0" err="1" smtClean="0"/>
              <a:t>terselenggaranya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demokratis</a:t>
            </a:r>
            <a:r>
              <a:rPr lang="en-US" dirty="0" smtClean="0"/>
              <a:t>, </a:t>
            </a:r>
            <a:r>
              <a:rPr lang="en-US" dirty="0" err="1" smtClean="0"/>
              <a:t>transparan</a:t>
            </a:r>
            <a:r>
              <a:rPr lang="en-US" dirty="0" smtClean="0"/>
              <a:t>, </a:t>
            </a:r>
            <a:r>
              <a:rPr lang="en-US" dirty="0" err="1" smtClean="0"/>
              <a:t>akuntabiltas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responsibilitas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 </a:t>
            </a:r>
            <a:endParaRPr lang="id-ID" dirty="0" smtClean="0"/>
          </a:p>
          <a:p>
            <a:r>
              <a:rPr lang="en-US" dirty="0" smtClean="0"/>
              <a:t>2)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: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dimasudkan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memperlancar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terbukanya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menggali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ekonominya</a:t>
            </a:r>
            <a:r>
              <a:rPr lang="en-US" dirty="0" smtClean="0"/>
              <a:t>. </a:t>
            </a:r>
            <a:endParaRPr lang="id-ID" dirty="0" smtClean="0"/>
          </a:p>
          <a:p>
            <a:r>
              <a:rPr lang="en-US" dirty="0" smtClean="0"/>
              <a:t>3).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: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harmoni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membangkitkan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merespon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32822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r>
              <a:rPr lang="en-US" sz="3200" b="1" dirty="0" err="1" smtClean="0"/>
              <a:t>Konsep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dasar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otonomi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daerah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melandasi</a:t>
            </a:r>
            <a:r>
              <a:rPr lang="en-US" sz="3200" b="1" dirty="0" smtClean="0"/>
              <a:t> UU No. 22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No. 25 </a:t>
            </a:r>
            <a:r>
              <a:rPr lang="en-US" sz="3200" b="1" dirty="0" err="1" smtClean="0"/>
              <a:t>Tahun</a:t>
            </a:r>
            <a:r>
              <a:rPr lang="en-US" sz="3200" b="1" dirty="0" smtClean="0"/>
              <a:t> 1999 </a:t>
            </a:r>
            <a:r>
              <a:rPr lang="en-US" sz="3200" b="1" dirty="0" err="1" smtClean="0"/>
              <a:t>adalah</a:t>
            </a:r>
            <a:r>
              <a:rPr lang="en-US" sz="3200" b="1" dirty="0" smtClean="0"/>
              <a:t> :</a:t>
            </a:r>
            <a:r>
              <a:rPr lang="id-ID" sz="3200" dirty="0" smtClean="0"/>
              <a:t/>
            </a:r>
            <a:br>
              <a:rPr lang="id-ID" sz="3200" dirty="0" smtClean="0"/>
            </a:b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/>
              <a:t>sebanyak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domestik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kecuali</a:t>
            </a:r>
            <a:r>
              <a:rPr lang="en-US" dirty="0"/>
              <a:t> :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moneter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, </a:t>
            </a:r>
            <a:r>
              <a:rPr lang="en-US" dirty="0" err="1"/>
              <a:t>peradilan</a:t>
            </a:r>
            <a:r>
              <a:rPr lang="en-US" dirty="0"/>
              <a:t>, </a:t>
            </a:r>
            <a:r>
              <a:rPr lang="en-US" dirty="0" err="1"/>
              <a:t>pertahanan</a:t>
            </a:r>
            <a:r>
              <a:rPr lang="en-US" dirty="0"/>
              <a:t>, </a:t>
            </a:r>
            <a:r>
              <a:rPr lang="en-US" dirty="0" err="1"/>
              <a:t>keagamaan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bertingkat</a:t>
            </a:r>
            <a:r>
              <a:rPr lang="en-US" dirty="0"/>
              <a:t>, </a:t>
            </a:r>
            <a:r>
              <a:rPr lang="en-US" dirty="0" err="1"/>
              <a:t>kabupaten</a:t>
            </a:r>
            <a:r>
              <a:rPr lang="en-US" dirty="0"/>
              <a:t>/</a:t>
            </a:r>
            <a:r>
              <a:rPr lang="en-US" dirty="0" err="1"/>
              <a:t>kota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penuh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gerak</a:t>
            </a:r>
            <a:r>
              <a:rPr lang="en-US" dirty="0"/>
              <a:t> di </a:t>
            </a:r>
            <a:r>
              <a:rPr lang="en-US" dirty="0" err="1"/>
              <a:t>propinsi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DPRD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DPRD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</a:t>
            </a:r>
            <a:r>
              <a:rPr lang="en-US" dirty="0" err="1"/>
              <a:t>Pemberdayaan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legislasi</a:t>
            </a:r>
            <a:r>
              <a:rPr lang="en-US" dirty="0"/>
              <a:t>, </a:t>
            </a:r>
            <a:r>
              <a:rPr lang="en-US" dirty="0" err="1"/>
              <a:t>representasi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penyalur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hak-hak</a:t>
            </a:r>
            <a:r>
              <a:rPr lang="en-US" dirty="0"/>
              <a:t> DPRD </a:t>
            </a:r>
            <a:r>
              <a:rPr lang="en-US" dirty="0" err="1"/>
              <a:t>difungsikan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/>
              <a:t>Pembangunan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kultur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 demi </a:t>
            </a:r>
            <a:r>
              <a:rPr lang="en-US" dirty="0" err="1"/>
              <a:t>menjamintampilnya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berkualifikasi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akseptabilitas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pula.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02466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efektivitas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pembenahan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agar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dimilikinya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responsif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err="1" smtClean="0"/>
              <a:t>Perwujudan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fiskal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pembesaran</a:t>
            </a:r>
            <a:r>
              <a:rPr lang="en-US" dirty="0" smtClean="0"/>
              <a:t> </a:t>
            </a:r>
            <a:r>
              <a:rPr lang="en-US" dirty="0" err="1" smtClean="0"/>
              <a:t>alokasi</a:t>
            </a:r>
            <a:r>
              <a:rPr lang="en-US" dirty="0" smtClean="0"/>
              <a:t> </a:t>
            </a:r>
            <a:r>
              <a:rPr lang="en-US" dirty="0" err="1" smtClean="0"/>
              <a:t>subsidi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block grant, yang </a:t>
            </a:r>
            <a:r>
              <a:rPr lang="en-US" dirty="0" err="1" smtClean="0"/>
              <a:t>penggunaannya</a:t>
            </a:r>
            <a:r>
              <a:rPr lang="en-US" dirty="0" smtClean="0"/>
              <a:t>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  <a:endParaRPr lang="id-ID" dirty="0" smtClean="0"/>
          </a:p>
          <a:p>
            <a:pPr lvl="0"/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lembaga-lembaga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kondusif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harmoni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13819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Adapun</a:t>
            </a:r>
            <a:r>
              <a:rPr lang="en-US" b="1" dirty="0" smtClean="0"/>
              <a:t> </a:t>
            </a:r>
            <a:r>
              <a:rPr lang="en-US" b="1" dirty="0" err="1" smtClean="0"/>
              <a:t>ciri-ciri</a:t>
            </a:r>
            <a:r>
              <a:rPr lang="en-US" b="1" dirty="0" smtClean="0"/>
              <a:t> </a:t>
            </a:r>
            <a:r>
              <a:rPr lang="en-US" b="1" dirty="0" err="1" smtClean="0"/>
              <a:t>Undang-undang</a:t>
            </a:r>
            <a:r>
              <a:rPr lang="en-US" b="1" dirty="0" smtClean="0"/>
              <a:t> No. 22 </a:t>
            </a:r>
            <a:r>
              <a:rPr lang="en-US" b="1" dirty="0" err="1" smtClean="0"/>
              <a:t>Tahun</a:t>
            </a:r>
            <a:r>
              <a:rPr lang="en-US" b="1" dirty="0" smtClean="0"/>
              <a:t> 1999 </a:t>
            </a:r>
            <a:r>
              <a:rPr lang="en-US" b="1" dirty="0" err="1" smtClean="0"/>
              <a:t>antara</a:t>
            </a:r>
            <a:r>
              <a:rPr lang="en-US" b="1" dirty="0" smtClean="0"/>
              <a:t> lain :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demokratisasi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nampak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rekruitmen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menyangkut</a:t>
            </a:r>
            <a:r>
              <a:rPr lang="en-US" dirty="0"/>
              <a:t> proses </a:t>
            </a:r>
            <a:r>
              <a:rPr lang="en-US" dirty="0" err="1"/>
              <a:t>legislasi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keduanya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campur</a:t>
            </a:r>
            <a:r>
              <a:rPr lang="en-US" dirty="0"/>
              <a:t> 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atasan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Mendekatkan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propinsi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pelayan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, </a:t>
            </a:r>
            <a:r>
              <a:rPr lang="en-US" dirty="0" err="1"/>
              <a:t>disamping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mengontrol</a:t>
            </a:r>
            <a:r>
              <a:rPr lang="en-US" dirty="0"/>
              <a:t> </a:t>
            </a:r>
            <a:r>
              <a:rPr lang="en-US" dirty="0" err="1"/>
              <a:t>jalannya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kecuali</a:t>
            </a:r>
            <a:r>
              <a:rPr lang="en-US" dirty="0"/>
              <a:t> 5 </a:t>
            </a:r>
            <a:r>
              <a:rPr lang="en-US" dirty="0" err="1"/>
              <a:t>urusan</a:t>
            </a:r>
            <a:r>
              <a:rPr lang="en-US" dirty="0"/>
              <a:t> (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, </a:t>
            </a:r>
            <a:r>
              <a:rPr lang="en-US" dirty="0" err="1"/>
              <a:t>hankam</a:t>
            </a:r>
            <a:r>
              <a:rPr lang="en-US" dirty="0"/>
              <a:t>, </a:t>
            </a:r>
            <a:r>
              <a:rPr lang="en-US" dirty="0" err="1"/>
              <a:t>moneter</a:t>
            </a:r>
            <a:r>
              <a:rPr lang="en-US" dirty="0"/>
              <a:t>, 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agama).</a:t>
            </a:r>
            <a:endParaRPr lang="id-ID" dirty="0"/>
          </a:p>
          <a:p>
            <a:pPr lvl="0"/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bertingkat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otomatis</a:t>
            </a:r>
            <a:r>
              <a:rPr lang="en-US" dirty="0"/>
              <a:t> </a:t>
            </a:r>
            <a:r>
              <a:rPr lang="en-US" dirty="0" err="1"/>
              <a:t>atasan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walikota</a:t>
            </a:r>
            <a:r>
              <a:rPr lang="en-US" dirty="0"/>
              <a:t> di </a:t>
            </a:r>
            <a:r>
              <a:rPr lang="en-US" dirty="0" err="1"/>
              <a:t>propinsi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43893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Next....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i="1" dirty="0" smtClean="0"/>
              <a:t>No mandate without funding</a:t>
            </a:r>
            <a:r>
              <a:rPr lang="en-US" dirty="0" smtClean="0"/>
              <a:t>, </a:t>
            </a:r>
            <a:r>
              <a:rPr lang="en-US" dirty="0" err="1" smtClean="0"/>
              <a:t>penyerahan</a:t>
            </a:r>
            <a:r>
              <a:rPr lang="en-US" dirty="0" smtClean="0"/>
              <a:t>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pembiayaannya</a:t>
            </a:r>
            <a:r>
              <a:rPr lang="en-US" dirty="0" smtClean="0"/>
              <a:t>, </a:t>
            </a:r>
            <a:r>
              <a:rPr lang="en-US" dirty="0" err="1" smtClean="0"/>
              <a:t>jadi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dibiayai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APBN.</a:t>
            </a:r>
            <a:endParaRPr lang="id-ID" dirty="0" smtClean="0"/>
          </a:p>
          <a:p>
            <a:pPr lvl="0"/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DPRD,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rekruitmen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pembuatan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id-ID" dirty="0" smtClean="0"/>
          </a:p>
          <a:p>
            <a:pPr lvl="0"/>
            <a:r>
              <a:rPr lang="en-US" dirty="0" smtClean="0"/>
              <a:t>Ada </a:t>
            </a:r>
            <a:r>
              <a:rPr lang="en-US" dirty="0" err="1" smtClean="0"/>
              <a:t>pemisahan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legislatif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eksekutif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Pemerintah</a:t>
            </a:r>
            <a:r>
              <a:rPr lang="en-US" dirty="0" smtClean="0"/>
              <a:t> Daerah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, </a:t>
            </a:r>
            <a:r>
              <a:rPr lang="en-US" dirty="0" err="1" smtClean="0"/>
              <a:t>keduanya</a:t>
            </a:r>
            <a:r>
              <a:rPr lang="en-US" dirty="0" smtClean="0"/>
              <a:t> </a:t>
            </a:r>
            <a:r>
              <a:rPr lang="en-US" dirty="0" err="1" smtClean="0"/>
              <a:t>sejajar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mitra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. DPRD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pertanggungjawaban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Daerah.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82404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Pembaharuan-pembaharuan</a:t>
            </a:r>
            <a:r>
              <a:rPr lang="en-US" b="1" dirty="0" smtClean="0"/>
              <a:t> </a:t>
            </a:r>
            <a:r>
              <a:rPr lang="en-US" b="1" dirty="0" err="1" smtClean="0"/>
              <a:t>oleh</a:t>
            </a:r>
            <a:r>
              <a:rPr lang="en-US" b="1" dirty="0" smtClean="0"/>
              <a:t> UU No. 22/1999, </a:t>
            </a:r>
            <a:r>
              <a:rPr lang="en-US" b="1" dirty="0" err="1" smtClean="0"/>
              <a:t>antara</a:t>
            </a:r>
            <a:r>
              <a:rPr lang="en-US" b="1" dirty="0" smtClean="0"/>
              <a:t> lain :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14116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</a:t>
            </a:r>
            <a:r>
              <a:rPr lang="en-US" dirty="0"/>
              <a:t>). </a:t>
            </a:r>
            <a:r>
              <a:rPr lang="en-US" dirty="0" err="1"/>
              <a:t>Fraksi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kelengkapan</a:t>
            </a:r>
            <a:r>
              <a:rPr lang="en-US" dirty="0"/>
              <a:t> DPRD,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kelengkapannya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;</a:t>
            </a:r>
            <a:r>
              <a:rPr lang="en-US" dirty="0" err="1"/>
              <a:t>pimpinan</a:t>
            </a:r>
            <a:r>
              <a:rPr lang="en-US" dirty="0"/>
              <a:t>, </a:t>
            </a:r>
            <a:r>
              <a:rPr lang="en-US" dirty="0" err="1"/>
              <a:t>komisi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panitia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berkurang</a:t>
            </a:r>
            <a:r>
              <a:rPr lang="en-US" dirty="0"/>
              <a:t>. (</a:t>
            </a:r>
            <a:r>
              <a:rPr lang="en-US" dirty="0" err="1"/>
              <a:t>fraksi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kepanjangtanganan</a:t>
            </a:r>
            <a:r>
              <a:rPr lang="en-US" dirty="0"/>
              <a:t> </a:t>
            </a:r>
            <a:r>
              <a:rPr lang="en-US" dirty="0" err="1"/>
              <a:t>parpol</a:t>
            </a:r>
            <a:r>
              <a:rPr lang="en-US" dirty="0"/>
              <a:t>).</a:t>
            </a:r>
            <a:endParaRPr lang="id-ID" dirty="0"/>
          </a:p>
          <a:p>
            <a:r>
              <a:rPr lang="en-US" dirty="0"/>
              <a:t>B). Contempt of parliament; DPRD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memaksa</a:t>
            </a:r>
            <a:r>
              <a:rPr lang="en-US" dirty="0"/>
              <a:t> </a:t>
            </a:r>
            <a:r>
              <a:rPr lang="en-US" dirty="0" err="1"/>
              <a:t>siapa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di </a:t>
            </a:r>
            <a:r>
              <a:rPr lang="en-US" dirty="0" err="1"/>
              <a:t>hadapan</a:t>
            </a:r>
            <a:r>
              <a:rPr lang="en-US" dirty="0"/>
              <a:t> DPRD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kalau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dikenakan</a:t>
            </a:r>
            <a:r>
              <a:rPr lang="en-US" dirty="0"/>
              <a:t> </a:t>
            </a:r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20 (1) </a:t>
            </a:r>
            <a:r>
              <a:rPr lang="en-US" dirty="0" err="1"/>
              <a:t>dan</a:t>
            </a:r>
            <a:r>
              <a:rPr lang="en-US" dirty="0"/>
              <a:t> (2).)</a:t>
            </a:r>
            <a:endParaRPr lang="id-ID" dirty="0"/>
          </a:p>
          <a:p>
            <a:r>
              <a:rPr lang="en-US" dirty="0"/>
              <a:t>C). DPRD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menolak</a:t>
            </a:r>
            <a:r>
              <a:rPr lang="en-US" dirty="0"/>
              <a:t> </a:t>
            </a:r>
            <a:r>
              <a:rPr lang="en-US" dirty="0" err="1"/>
              <a:t>pertanggungjawaban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Bupati</a:t>
            </a:r>
            <a:r>
              <a:rPr lang="en-US" dirty="0"/>
              <a:t>/</a:t>
            </a:r>
            <a:r>
              <a:rPr lang="en-US" dirty="0" err="1"/>
              <a:t>walikota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DPRD </a:t>
            </a:r>
            <a:r>
              <a:rPr lang="en-US" dirty="0" err="1"/>
              <a:t>cukup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.</a:t>
            </a:r>
            <a:endParaRPr lang="id-ID" dirty="0"/>
          </a:p>
          <a:p>
            <a:r>
              <a:rPr lang="en-US" dirty="0"/>
              <a:t>D). DPRD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mengusulkan</a:t>
            </a:r>
            <a:r>
              <a:rPr lang="en-US" dirty="0"/>
              <a:t> </a:t>
            </a:r>
            <a:r>
              <a:rPr lang="en-US" dirty="0" err="1"/>
              <a:t>pemberhentian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Daerah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pertanggungjawabannya</a:t>
            </a:r>
            <a:r>
              <a:rPr lang="en-US" dirty="0"/>
              <a:t> </a:t>
            </a:r>
            <a:r>
              <a:rPr lang="en-US" dirty="0" err="1"/>
              <a:t>ditolak</a:t>
            </a:r>
            <a:r>
              <a:rPr lang="en-US" dirty="0"/>
              <a:t> (</a:t>
            </a:r>
            <a:r>
              <a:rPr lang="en-US" dirty="0" err="1"/>
              <a:t>pasal</a:t>
            </a:r>
            <a:r>
              <a:rPr lang="en-US" dirty="0"/>
              <a:t> 46).,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 DPRD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mosi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percaya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presiden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kata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kedudukannya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wasit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94612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err="1" smtClean="0"/>
              <a:t>Pelaksanaan</a:t>
            </a:r>
            <a:r>
              <a:rPr lang="en-US" sz="3200" b="1" dirty="0" smtClean="0"/>
              <a:t> UU No. 22/1999 </a:t>
            </a:r>
            <a:r>
              <a:rPr lang="en-US" sz="3200" b="1" dirty="0" err="1" smtClean="0"/>
              <a:t>bisa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memunculkan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persoalan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sebagai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berikut</a:t>
            </a:r>
            <a:r>
              <a:rPr lang="en-US" sz="3200" dirty="0" smtClean="0"/>
              <a:t> :</a:t>
            </a:r>
            <a:r>
              <a:rPr lang="id-ID" sz="3200" dirty="0" smtClean="0"/>
              <a:t/>
            </a:r>
            <a:br>
              <a:rPr lang="id-ID" sz="3200" dirty="0" smtClean="0"/>
            </a:b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ketegangan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etnik</a:t>
            </a:r>
            <a:r>
              <a:rPr lang="en-US" dirty="0"/>
              <a:t>, </a:t>
            </a:r>
            <a:r>
              <a:rPr lang="en-US" dirty="0" err="1"/>
              <a:t>komunal</a:t>
            </a:r>
            <a:r>
              <a:rPr lang="en-US" dirty="0"/>
              <a:t>, </a:t>
            </a:r>
            <a:r>
              <a:rPr lang="en-US" dirty="0" err="1"/>
              <a:t>keagamaan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primordial lain </a:t>
            </a:r>
            <a:r>
              <a:rPr lang="en-US" dirty="0" err="1"/>
              <a:t>berkompetisi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terkendali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Pemindahan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Jakarta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aristokrasi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suburnya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feodal</a:t>
            </a:r>
            <a:r>
              <a:rPr lang="en-US" dirty="0"/>
              <a:t>, </a:t>
            </a:r>
            <a:r>
              <a:rPr lang="en-US" dirty="0" err="1"/>
              <a:t>issu-issu</a:t>
            </a:r>
            <a:r>
              <a:rPr lang="en-US" dirty="0"/>
              <a:t> </a:t>
            </a:r>
            <a:r>
              <a:rPr lang="en-US" dirty="0" err="1"/>
              <a:t>putra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horizontal </a:t>
            </a:r>
            <a:r>
              <a:rPr lang="en-US" dirty="0" err="1"/>
              <a:t>lainnya</a:t>
            </a:r>
            <a:r>
              <a:rPr lang="en-US" dirty="0"/>
              <a:t>.</a:t>
            </a:r>
            <a:endParaRPr lang="id-ID" dirty="0"/>
          </a:p>
          <a:p>
            <a:pPr lvl="0"/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sampah</a:t>
            </a:r>
            <a:r>
              <a:rPr lang="en-US" dirty="0"/>
              <a:t>, </a:t>
            </a:r>
            <a:r>
              <a:rPr lang="en-US" dirty="0" err="1"/>
              <a:t>limbah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.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mengatasnamakan</a:t>
            </a:r>
            <a:r>
              <a:rPr lang="en-US" dirty="0"/>
              <a:t> </a:t>
            </a:r>
            <a:r>
              <a:rPr lang="en-US" dirty="0" err="1"/>
              <a:t>otonomi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demi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asli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, </a:t>
            </a:r>
            <a:r>
              <a:rPr lang="en-US" dirty="0" err="1"/>
              <a:t>mengesampingkan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82082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1106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DESENTRALISASI BERDASAR UU 22/1999</vt:lpstr>
      <vt:lpstr>Latar Belakang</vt:lpstr>
      <vt:lpstr>Ada tiga visi otonomi daerah :</vt:lpstr>
      <vt:lpstr>Konsep dasar otonomi daerah yang melandasi UU No. 22 dan No. 25 Tahun 1999 adalah : </vt:lpstr>
      <vt:lpstr>Next.....</vt:lpstr>
      <vt:lpstr>Adapun ciri-ciri Undang-undang No. 22 Tahun 1999 antara lain : </vt:lpstr>
      <vt:lpstr>Next....</vt:lpstr>
      <vt:lpstr>Pembaharuan-pembaharuan oleh UU No. 22/1999, antara lain : </vt:lpstr>
      <vt:lpstr>Pelaksanaan UU No. 22/1999 bisa memunculkan persoalan sebagai berikut : </vt:lpstr>
      <vt:lpstr>Next.....</vt:lpstr>
      <vt:lpstr>Prospek Pemerintahan Daerah di Indonesia : </vt:lpstr>
      <vt:lpstr>Next....</vt:lpstr>
      <vt:lpstr>Kesimpulan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DESENTRALISASI BERDASAR UU 22/1999</dc:title>
  <dc:creator>PASCA</dc:creator>
  <cp:lastModifiedBy>PASCA</cp:lastModifiedBy>
  <cp:revision>2</cp:revision>
  <dcterms:created xsi:type="dcterms:W3CDTF">2021-03-02T01:14:57Z</dcterms:created>
  <dcterms:modified xsi:type="dcterms:W3CDTF">2021-03-02T01:34:53Z</dcterms:modified>
</cp:coreProperties>
</file>