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2" r:id="rId1"/>
    <p:sldMasterId id="2147484557" r:id="rId2"/>
  </p:sldMasterIdLst>
  <p:notesMasterIdLst>
    <p:notesMasterId r:id="rId8"/>
  </p:notesMasterIdLst>
  <p:sldIdLst>
    <p:sldId id="266" r:id="rId3"/>
    <p:sldId id="267" r:id="rId4"/>
    <p:sldId id="268" r:id="rId5"/>
    <p:sldId id="271" r:id="rId6"/>
    <p:sldId id="272" r:id="rId7"/>
  </p:sldIdLst>
  <p:sldSz cx="9144000" cy="6858000" type="screen4x3"/>
  <p:notesSz cx="6858000" cy="9144000"/>
  <p:defaultTextStyle>
    <a:defPPr>
      <a:defRPr lang="en-GB"/>
    </a:defPPr>
    <a:lvl1pPr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1pPr>
    <a:lvl2pPr marL="4572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2pPr>
    <a:lvl3pPr marL="9144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3pPr>
    <a:lvl4pPr marL="13716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4pPr>
    <a:lvl5pPr marL="18288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7B2C9"/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981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6036825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038EA-7AA2-4A89-A714-A0FAC2719F1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1001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E970D-76A3-41CA-B215-6F41F4ACDE6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120485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2013" cy="5892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5892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8F38C-F8EA-48E4-9A20-3379445C497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953156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30D4C-0C69-4878-BD6E-2E25FA733848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818134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3A9214-593B-4A78-A68F-8AFC0B51A5B5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616081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8DC62-612D-448D-8FDA-521E6FB4FE81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62409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E32706-FE6E-4C18-8FF9-AB3F7F84AE71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09448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DF7BB-9A69-41B4-AB07-C207B990C3CF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2455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95110-D38A-4B1F-BE2A-35E320AF2195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433061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CEB9F2-0AC4-4B0B-AFC8-20AE6CA10E70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1678438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BC6952-4400-4C14-8C36-26434A85F743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488812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6FC6A-0272-4B48-9A7B-888C2C9AC7D2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29296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15209D-1FDF-4479-A49C-12683FA67C92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955990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FD60BB-0BFE-4581-9FE4-A0739041C814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4978241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94639C-E805-42EE-AB8F-F0234EA59B61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8653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11C0D-207E-49A8-9B07-14DE9CD391E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30834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89413" cy="459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524000"/>
            <a:ext cx="4191000" cy="459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51BF7-E122-4F3A-A589-AB975524EB4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47634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E036A-EA20-4FCD-B061-4AE1B11DC3B1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6570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8B631-6919-4274-832A-EF6EFD11EC1F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27160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78AFC-A29C-4ABC-AF70-75DA8C1D2E62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67802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8BE94-FF17-479E-BF8D-5E62180F2E4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86425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44D2-E685-4587-A3B4-4B5727E6E658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1901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4755" name="Rectangle 2"/>
          <p:cNvSpPr>
            <a:spLocks noChangeArrowheads="1"/>
          </p:cNvSpPr>
          <p:nvPr/>
        </p:nvSpPr>
        <p:spPr bwMode="auto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4756" name="Rectangle 3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4757" name="Rectangle 4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4758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rgbClr val="8CAD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4759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360" cmpd="sng">
            <a:solidFill>
              <a:srgbClr val="7B98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271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228600"/>
            <a:ext cx="853281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7271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524000"/>
            <a:ext cx="8532813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74762" name="Text Box 9"/>
          <p:cNvSpPr txBox="1">
            <a:spLocks noChangeArrowheads="1"/>
          </p:cNvSpPr>
          <p:nvPr/>
        </p:nvSpPr>
        <p:spPr bwMode="auto">
          <a:xfrm>
            <a:off x="5791200" y="6405563"/>
            <a:ext cx="30448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4763" name="Text Box 10"/>
          <p:cNvSpPr txBox="1">
            <a:spLocks noChangeArrowheads="1"/>
          </p:cNvSpPr>
          <p:nvPr/>
        </p:nvSpPr>
        <p:spPr bwMode="auto">
          <a:xfrm>
            <a:off x="304800" y="6410325"/>
            <a:ext cx="3581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4764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4267200" y="6324600"/>
            <a:ext cx="608013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6800" rIns="45720" bIns="4680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buClr>
                <a:srgbClr val="FFFFFF"/>
              </a:buClr>
              <a:defRPr sz="16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AC11AD3-5C38-4586-9AE4-179DBDD8A77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6" r:id="rId1"/>
    <p:sldLayoutId id="2147484547" r:id="rId2"/>
    <p:sldLayoutId id="2147484548" r:id="rId3"/>
    <p:sldLayoutId id="2147484549" r:id="rId4"/>
    <p:sldLayoutId id="2147484550" r:id="rId5"/>
    <p:sldLayoutId id="2147484551" r:id="rId6"/>
    <p:sldLayoutId id="2147484552" r:id="rId7"/>
    <p:sldLayoutId id="2147484553" r:id="rId8"/>
    <p:sldLayoutId id="2147484554" r:id="rId9"/>
    <p:sldLayoutId id="2147484555" r:id="rId10"/>
    <p:sldLayoutId id="214748455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5pPr>
      <a:lvl6pPr marL="457200"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6pPr>
      <a:lvl7pPr marL="914400"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7pPr>
      <a:lvl8pPr marL="1371600"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8pPr>
      <a:lvl9pPr marL="1828800"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9pPr>
    </p:titleStyle>
    <p:bodyStyle>
      <a:lvl1pPr marL="271463" indent="-271463" algn="l" defTabSz="449263" rtl="0" eaLnBrk="0" fontAlgn="base" hangingPunct="0">
        <a:spcBef>
          <a:spcPts val="675"/>
        </a:spcBef>
        <a:spcAft>
          <a:spcPct val="0"/>
        </a:spcAft>
        <a:buClr>
          <a:srgbClr val="D16349"/>
        </a:buClr>
        <a:buSzPct val="85000"/>
        <a:buFont typeface="Wingdings 2" pitchFamily="18" charset="2"/>
        <a:buChar char=""/>
        <a:defRPr sz="2700">
          <a:solidFill>
            <a:srgbClr val="000000"/>
          </a:solidFill>
          <a:latin typeface="+mn-lt"/>
          <a:ea typeface="+mn-ea"/>
          <a:cs typeface="+mn-cs"/>
        </a:defRPr>
      </a:lvl1pPr>
      <a:lvl2pPr marL="546100" indent="-273050" algn="l" defTabSz="449263" rtl="0" eaLnBrk="0" fontAlgn="base" hangingPunct="0">
        <a:spcBef>
          <a:spcPts val="550"/>
        </a:spcBef>
        <a:spcAft>
          <a:spcPct val="0"/>
        </a:spcAft>
        <a:buClr>
          <a:srgbClr val="CCB400"/>
        </a:buClr>
        <a:buSzPct val="70000"/>
        <a:buFont typeface="Wingdings 2" pitchFamily="18" charset="2"/>
        <a:buChar char=""/>
        <a:defRPr sz="2200">
          <a:solidFill>
            <a:srgbClr val="646B86"/>
          </a:solidFill>
          <a:latin typeface="+mn-lt"/>
          <a:ea typeface="+mn-ea"/>
          <a:cs typeface="+mn-cs"/>
        </a:defRPr>
      </a:lvl2pPr>
      <a:lvl3pPr marL="820738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095375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8C7B70"/>
        </a:buClr>
        <a:buSzPct val="70000"/>
        <a:buFont typeface="Wingdings 2" pitchFamily="18" charset="2"/>
        <a:buChar char=""/>
        <a:defRPr sz="2000">
          <a:solidFill>
            <a:srgbClr val="646B86"/>
          </a:solidFill>
          <a:latin typeface="+mn-lt"/>
          <a:ea typeface="+mn-ea"/>
          <a:cs typeface="+mn-cs"/>
        </a:defRPr>
      </a:lvl4pPr>
      <a:lvl5pPr marL="13716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18288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2860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2743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2004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B038B-1C98-4060-B2A2-C8029B01E78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859645F-522B-47FC-B214-D2FB16BC068B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7390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58" r:id="rId1"/>
    <p:sldLayoutId id="2147484559" r:id="rId2"/>
    <p:sldLayoutId id="2147484560" r:id="rId3"/>
    <p:sldLayoutId id="2147484561" r:id="rId4"/>
    <p:sldLayoutId id="2147484562" r:id="rId5"/>
    <p:sldLayoutId id="2147484563" r:id="rId6"/>
    <p:sldLayoutId id="2147484564" r:id="rId7"/>
    <p:sldLayoutId id="2147484565" r:id="rId8"/>
    <p:sldLayoutId id="2147484566" r:id="rId9"/>
    <p:sldLayoutId id="2147484567" r:id="rId10"/>
    <p:sldLayoutId id="214748456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1"/>
          <p:cNvSpPr txBox="1">
            <a:spLocks noChangeArrowheads="1"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6800" rIns="0" bIns="0" anchor="b"/>
          <a:lstStyle>
            <a:lvl1pPr algn="l">
              <a:spcBef>
                <a:spcPts val="800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675"/>
              </a:spcBef>
              <a:buClr>
                <a:srgbClr val="CCCCFF"/>
              </a:buClr>
              <a:buFont typeface="Wingdings" pitchFamily="2" charset="2"/>
              <a:buChar char="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575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4617B"/>
              </a:buClr>
              <a:buFont typeface="Arial" pitchFamily="34" charset="0"/>
              <a:buNone/>
            </a:pPr>
            <a:r>
              <a:rPr lang="id-ID" altLang="en-US" sz="5000">
                <a:solidFill>
                  <a:srgbClr val="04617B"/>
                </a:solidFill>
                <a:latin typeface="Calibri" pitchFamily="34" charset="0"/>
              </a:rPr>
              <a:t>TEORI EKONOMI</a:t>
            </a:r>
          </a:p>
        </p:txBody>
      </p:sp>
      <p:sp>
        <p:nvSpPr>
          <p:cNvPr id="117763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271463" indent="-271463" algn="l">
              <a:spcBef>
                <a:spcPts val="800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675"/>
              </a:spcBef>
              <a:buClr>
                <a:srgbClr val="CCCCFF"/>
              </a:buClr>
              <a:buFont typeface="Wingdings" pitchFamily="2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575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Arial" pitchFamily="34" charset="0"/>
              <a:buNone/>
            </a:pPr>
            <a:r>
              <a:rPr lang="id-ID" altLang="en-US" sz="2400">
                <a:latin typeface="Constantia" pitchFamily="18" charset="0"/>
              </a:rPr>
              <a:t> </a:t>
            </a:r>
            <a:r>
              <a:rPr lang="en-US" altLang="en-US" sz="2400">
                <a:latin typeface="Constantia" pitchFamily="18" charset="0"/>
              </a:rPr>
              <a:t> P</a:t>
            </a:r>
            <a:r>
              <a:rPr lang="id-ID" altLang="en-US" sz="2400">
                <a:latin typeface="Constantia" pitchFamily="18" charset="0"/>
              </a:rPr>
              <a:t>andangan yg menggambarkan sifat</a:t>
            </a:r>
            <a:r>
              <a:rPr lang="en-US" altLang="en-US" sz="2400">
                <a:latin typeface="Constantia" pitchFamily="18" charset="0"/>
              </a:rPr>
              <a:t> </a:t>
            </a:r>
            <a:r>
              <a:rPr lang="id-ID" altLang="en-US" sz="2400">
                <a:latin typeface="Constantia" pitchFamily="18" charset="0"/>
              </a:rPr>
              <a:t>hubungan ekonomi, dan ramalan ttg peristiwa yg terjadi apabila suatu keadaan yg mempengaruhinya mengalami perubahan</a:t>
            </a:r>
            <a:r>
              <a:rPr lang="en-US" altLang="en-US" sz="2400">
                <a:latin typeface="Constantia" pitchFamily="18" charset="0"/>
              </a:rPr>
              <a:t>,</a:t>
            </a:r>
            <a:r>
              <a:rPr lang="id-ID" altLang="en-US" sz="2400">
                <a:latin typeface="Constantia" pitchFamily="18" charset="0"/>
              </a:rPr>
              <a:t>juga, memberikan gambaran ttg sifat-sifat utama dari sistem ekonomi dan bagaiman</a:t>
            </a:r>
            <a:r>
              <a:rPr lang="en-US" altLang="en-US" sz="2400">
                <a:latin typeface="Constantia" pitchFamily="18" charset="0"/>
              </a:rPr>
              <a:t>a</a:t>
            </a:r>
            <a:r>
              <a:rPr lang="id-ID" altLang="en-US" sz="2400">
                <a:latin typeface="Constantia" pitchFamily="18" charset="0"/>
              </a:rPr>
              <a:t> sistem ekonomi berfungsi.</a:t>
            </a:r>
          </a:p>
          <a:p>
            <a:pPr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Arial" pitchFamily="34" charset="0"/>
              <a:buNone/>
            </a:pPr>
            <a:r>
              <a:rPr lang="en-US" altLang="en-US" sz="2400">
                <a:latin typeface="Constantia" pitchFamily="18" charset="0"/>
              </a:rPr>
              <a:t>   </a:t>
            </a:r>
            <a:r>
              <a:rPr lang="id-ID" altLang="en-US" sz="2400">
                <a:latin typeface="Constantia" pitchFamily="18" charset="0"/>
              </a:rPr>
              <a:t>Dalam teori ekonomi juga menerangkan gambaran umum mengenai kegiatan ekonomi dan sifat-sifat hubungan ekonomi.</a:t>
            </a:r>
          </a:p>
          <a:p>
            <a:pPr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Arial" pitchFamily="34" charset="0"/>
              <a:buNone/>
            </a:pPr>
            <a:r>
              <a:rPr lang="id-ID" altLang="en-US" sz="2600">
                <a:latin typeface="Constantia" pitchFamily="18" charset="0"/>
              </a:rPr>
              <a:t> </a:t>
            </a:r>
          </a:p>
          <a:p>
            <a:pPr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Arial" pitchFamily="34" charset="0"/>
              <a:buNone/>
            </a:pPr>
            <a:endParaRPr lang="en-US" altLang="en-US" sz="2600">
              <a:latin typeface="Constantia" pitchFamily="18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1"/>
          <p:cNvSpPr txBox="1">
            <a:spLocks noChangeArrowheads="1"/>
          </p:cNvSpPr>
          <p:nvPr/>
        </p:nvSpPr>
        <p:spPr bwMode="auto"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l" eaLnBrk="1" hangingPunct="1">
              <a:buClr>
                <a:srgbClr val="572314"/>
              </a:buClr>
              <a:defRPr/>
            </a:pPr>
            <a:r>
              <a:rPr lang="en-US" altLang="en-US" sz="43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Lanjutan teori ekonomi</a:t>
            </a:r>
          </a:p>
        </p:txBody>
      </p:sp>
      <p:sp>
        <p:nvSpPr>
          <p:cNvPr id="11878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582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63538" indent="-282575" algn="l">
              <a:spcBef>
                <a:spcPts val="800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675"/>
              </a:spcBef>
              <a:buClr>
                <a:srgbClr val="CCCCFF"/>
              </a:buClr>
              <a:buFont typeface="Wingdings" pitchFamily="2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884238" indent="-228600" algn="l">
              <a:spcBef>
                <a:spcPts val="575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lvl="2" eaLnBrk="1" hangingPunct="1">
              <a:spcBef>
                <a:spcPts val="600"/>
              </a:spcBef>
              <a:buClr>
                <a:srgbClr val="FEB80A"/>
              </a:buClr>
              <a:buFont typeface="Wingdings 2" pitchFamily="18" charset="2"/>
              <a:buChar char=""/>
            </a:pPr>
            <a:r>
              <a:rPr lang="id-ID" altLang="en-US" sz="2400">
                <a:latin typeface="Gill Sans MT" pitchFamily="34" charset="0"/>
              </a:rPr>
              <a:t>Kenyataan dlm perekonomian saja blm cukup.</a:t>
            </a:r>
          </a:p>
          <a:p>
            <a:pPr lvl="2" eaLnBrk="1" hangingPunct="1">
              <a:spcBef>
                <a:spcPts val="600"/>
              </a:spcBef>
              <a:buClr>
                <a:srgbClr val="FEB80A"/>
              </a:buClr>
              <a:buFont typeface="Wingdings 2" pitchFamily="18" charset="2"/>
              <a:buChar char=""/>
            </a:pPr>
            <a:r>
              <a:rPr lang="id-ID" altLang="en-US" sz="2400">
                <a:latin typeface="Gill Sans MT" pitchFamily="34" charset="0"/>
              </a:rPr>
              <a:t>Yang lebih penting adalah menyusun kenyataan scr sistematik dan membuat gambaran umum ttg kegiat</a:t>
            </a:r>
            <a:r>
              <a:rPr lang="en-US" altLang="en-US" sz="2400">
                <a:latin typeface="Gill Sans MT" pitchFamily="34" charset="0"/>
              </a:rPr>
              <a:t>a</a:t>
            </a:r>
            <a:r>
              <a:rPr lang="id-ID" altLang="en-US" sz="2400">
                <a:latin typeface="Gill Sans MT" pitchFamily="34" charset="0"/>
              </a:rPr>
              <a:t>n suatu perkonomian dan komponen-komponennya</a:t>
            </a:r>
            <a:r>
              <a:rPr lang="en-US" altLang="en-US" sz="2400">
                <a:latin typeface="Gill Sans MT" pitchFamily="34" charset="0"/>
              </a:rPr>
              <a:t> </a:t>
            </a:r>
            <a:r>
              <a:rPr lang="id-ID" altLang="en-US" sz="2400">
                <a:latin typeface="Gill Sans MT" pitchFamily="34" charset="0"/>
              </a:rPr>
              <a:t>(tugas ini dijalankan oleh teori ekonomi)</a:t>
            </a:r>
            <a:r>
              <a:rPr lang="ar-SA" altLang="en-US" sz="2400">
                <a:latin typeface="Gill Sans MT" pitchFamily="34" charset="0"/>
                <a:cs typeface="Arial" pitchFamily="34" charset="0"/>
              </a:rPr>
              <a:t>‏</a:t>
            </a:r>
            <a:endParaRPr lang="id-ID" altLang="en-US" sz="2400">
              <a:latin typeface="Gill Sans MT" pitchFamily="34" charset="0"/>
            </a:endParaRPr>
          </a:p>
          <a:p>
            <a:pPr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id-ID" altLang="en-US" sz="2400">
                <a:latin typeface="Gill Sans MT" pitchFamily="34" charset="0"/>
              </a:rPr>
              <a:t>Dengan mempelajari teori dan kenyataan ilmu ekonomi m</a:t>
            </a:r>
            <a:r>
              <a:rPr lang="en-US" altLang="en-US" sz="2400">
                <a:latin typeface="Gill Sans MT" pitchFamily="34" charset="0"/>
              </a:rPr>
              <a:t>en</a:t>
            </a:r>
            <a:r>
              <a:rPr lang="id-ID" altLang="en-US" sz="2400">
                <a:latin typeface="Gill Sans MT" pitchFamily="34" charset="0"/>
              </a:rPr>
              <a:t>j</a:t>
            </a:r>
            <a:r>
              <a:rPr lang="en-US" altLang="en-US" sz="2400">
                <a:latin typeface="Gill Sans MT" pitchFamily="34" charset="0"/>
              </a:rPr>
              <a:t>a</a:t>
            </a:r>
            <a:r>
              <a:rPr lang="id-ID" altLang="en-US" sz="2400">
                <a:latin typeface="Gill Sans MT" pitchFamily="34" charset="0"/>
              </a:rPr>
              <a:t>d</a:t>
            </a:r>
            <a:r>
              <a:rPr lang="en-US" altLang="en-US" sz="2400">
                <a:latin typeface="Gill Sans MT" pitchFamily="34" charset="0"/>
              </a:rPr>
              <a:t>i</a:t>
            </a:r>
            <a:r>
              <a:rPr lang="id-ID" altLang="en-US" sz="2400">
                <a:latin typeface="Gill Sans MT" pitchFamily="34" charset="0"/>
              </a:rPr>
              <a:t> penting peranannya dlm masyarakat (pentingnya peranan kedua hal tsb adalah teori t</a:t>
            </a:r>
            <a:r>
              <a:rPr lang="en-US" altLang="en-US" sz="2400">
                <a:latin typeface="Gill Sans MT" pitchFamily="34" charset="0"/>
              </a:rPr>
              <a:t>a</a:t>
            </a:r>
            <a:r>
              <a:rPr lang="id-ID" altLang="en-US" sz="2400">
                <a:latin typeface="Gill Sans MT" pitchFamily="34" charset="0"/>
              </a:rPr>
              <a:t>np</a:t>
            </a:r>
            <a:r>
              <a:rPr lang="en-US" altLang="en-US" sz="2400">
                <a:latin typeface="Gill Sans MT" pitchFamily="34" charset="0"/>
              </a:rPr>
              <a:t>a</a:t>
            </a:r>
            <a:r>
              <a:rPr lang="id-ID" altLang="en-US" sz="2400">
                <a:latin typeface="Gill Sans MT" pitchFamily="34" charset="0"/>
              </a:rPr>
              <a:t> kenyataan t</a:t>
            </a:r>
            <a:r>
              <a:rPr lang="en-US" altLang="en-US" sz="2400">
                <a:latin typeface="Gill Sans MT" pitchFamily="34" charset="0"/>
              </a:rPr>
              <a:t>i</a:t>
            </a:r>
            <a:r>
              <a:rPr lang="id-ID" altLang="en-US" sz="2400">
                <a:latin typeface="Gill Sans MT" pitchFamily="34" charset="0"/>
              </a:rPr>
              <a:t>d</a:t>
            </a:r>
            <a:r>
              <a:rPr lang="en-US" altLang="en-US" sz="2400">
                <a:latin typeface="Gill Sans MT" pitchFamily="34" charset="0"/>
              </a:rPr>
              <a:t>a</a:t>
            </a:r>
            <a:r>
              <a:rPr lang="id-ID" altLang="en-US" sz="2400">
                <a:latin typeface="Gill Sans MT" pitchFamily="34" charset="0"/>
              </a:rPr>
              <a:t>k ada gunanya, tetapi mengetahui kenya</a:t>
            </a:r>
            <a:r>
              <a:rPr lang="en-US" altLang="en-US" sz="2400">
                <a:latin typeface="Gill Sans MT" pitchFamily="34" charset="0"/>
              </a:rPr>
              <a:t>ta</a:t>
            </a:r>
            <a:r>
              <a:rPr lang="id-ID" altLang="en-US" sz="2400">
                <a:latin typeface="Gill Sans MT" pitchFamily="34" charset="0"/>
              </a:rPr>
              <a:t>an saja t</a:t>
            </a:r>
            <a:r>
              <a:rPr lang="en-US" altLang="en-US" sz="2400">
                <a:latin typeface="Gill Sans MT" pitchFamily="34" charset="0"/>
              </a:rPr>
              <a:t>a</a:t>
            </a:r>
            <a:r>
              <a:rPr lang="id-ID" altLang="en-US" sz="2400">
                <a:latin typeface="Gill Sans MT" pitchFamily="34" charset="0"/>
              </a:rPr>
              <a:t>np</a:t>
            </a:r>
            <a:r>
              <a:rPr lang="en-US" altLang="en-US" sz="2400">
                <a:latin typeface="Gill Sans MT" pitchFamily="34" charset="0"/>
              </a:rPr>
              <a:t>a</a:t>
            </a:r>
            <a:r>
              <a:rPr lang="id-ID" altLang="en-US" sz="2400">
                <a:latin typeface="Gill Sans MT" pitchFamily="34" charset="0"/>
              </a:rPr>
              <a:t> teori t</a:t>
            </a:r>
            <a:r>
              <a:rPr lang="en-US" altLang="en-US" sz="2400">
                <a:latin typeface="Gill Sans MT" pitchFamily="34" charset="0"/>
              </a:rPr>
              <a:t>i</a:t>
            </a:r>
            <a:r>
              <a:rPr lang="id-ID" altLang="en-US" sz="2400">
                <a:latin typeface="Gill Sans MT" pitchFamily="34" charset="0"/>
              </a:rPr>
              <a:t>d</a:t>
            </a:r>
            <a:r>
              <a:rPr lang="en-US" altLang="en-US" sz="2400">
                <a:latin typeface="Gill Sans MT" pitchFamily="34" charset="0"/>
              </a:rPr>
              <a:t>a</a:t>
            </a:r>
            <a:r>
              <a:rPr lang="id-ID" altLang="en-US" sz="2400">
                <a:latin typeface="Gill Sans MT" pitchFamily="34" charset="0"/>
              </a:rPr>
              <a:t>k akan berarti sama sekali).</a:t>
            </a:r>
          </a:p>
          <a:p>
            <a:pPr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pitchFamily="34" charset="0"/>
              <a:buNone/>
            </a:pPr>
            <a:endParaRPr lang="en-US" altLang="en-US" sz="2400">
              <a:latin typeface="Gill Sans MT" pitchFamily="34" charset="0"/>
            </a:endParaRPr>
          </a:p>
          <a:p>
            <a:pPr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pitchFamily="34" charset="0"/>
              <a:buNone/>
            </a:pPr>
            <a:endParaRPr lang="en-US" altLang="en-US" sz="2400">
              <a:latin typeface="Gill Sans MT" pitchFamily="34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l" eaLnBrk="1" hangingPunct="1">
              <a:buClr>
                <a:srgbClr val="575F6D"/>
              </a:buClr>
            </a:pPr>
            <a:r>
              <a:rPr lang="id-ID" altLang="en-US" sz="3000">
                <a:solidFill>
                  <a:srgbClr val="575F6D"/>
                </a:solidFill>
                <a:latin typeface="Century Schoolbook" pitchFamily="18" charset="0"/>
              </a:rPr>
              <a:t>EKONOMI TERAPAN</a:t>
            </a:r>
          </a:p>
        </p:txBody>
      </p:sp>
      <p:sp>
        <p:nvSpPr>
          <p:cNvPr id="119811" name="Text Box 2"/>
          <p:cNvSpPr txBox="1">
            <a:spLocks noChangeArrowheads="1"/>
          </p:cNvSpPr>
          <p:nvPr/>
        </p:nvSpPr>
        <p:spPr bwMode="auto">
          <a:xfrm>
            <a:off x="457200" y="914400"/>
            <a:ext cx="8229600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271463" indent="-2714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r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"/>
            </a:pP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lazim disebut te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o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ri kebijakan ekonomi yaitu cabang ilmu ekonomi yg menelaah ttg kebijakan yg perlu dilaksanakan utk mengatasi masalah ekonomi.</a:t>
            </a:r>
          </a:p>
          <a:p>
            <a:pPr algn="r" eaLnBrk="1" hangingPunct="1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  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P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eranan teori ekonomi adalah sbg 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andasan dlm merumuskan kebijakan-kebijakan ekonomi (bagaimana bentuk-bentuk kebijakan yg harus dilaksanakan utk mengatasi masalah ekonomi yg dihadapi di analisis dlm teori kebijakan ekonomi.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Dalam 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merumuskan kebijakan ekonomi, harus 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mem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perhatikan tujuan 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dari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 </a:t>
            </a:r>
            <a:r>
              <a:rPr lang="id-ID" altLang="en-US" sz="2200" u="sng">
                <a:solidFill>
                  <a:srgbClr val="000000"/>
                </a:solidFill>
                <a:latin typeface="Century Schoolbook" pitchFamily="18" charset="0"/>
              </a:rPr>
              <a:t>kebijakan ekonomi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.Dalam perekonomian tujuan yg ingin dicapai 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adalah 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mencapai pertumbuhan ekonomi yg 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c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epat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,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menciptakan stabilitas harga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,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mengatasi maslah pengangguran</a:t>
            </a:r>
            <a:r>
              <a:rPr lang="en-US" altLang="en-US" sz="2200">
                <a:solidFill>
                  <a:srgbClr val="000000"/>
                </a:solidFill>
                <a:latin typeface="Century Schoolbook" pitchFamily="18" charset="0"/>
              </a:rPr>
              <a:t>,</a:t>
            </a: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mewujudkan distribusi pendapatan yg merata</a:t>
            </a:r>
          </a:p>
          <a:p>
            <a:pPr algn="l" eaLnBrk="1" hangingPunct="1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id-ID" altLang="en-US" sz="2200">
                <a:solidFill>
                  <a:srgbClr val="000000"/>
                </a:solidFill>
                <a:latin typeface="Century Schoolbook" pitchFamily="18" charset="0"/>
              </a:rPr>
              <a:t>	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5099" y="1524050"/>
            <a:ext cx="8229384" cy="5057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 eaLnBrk="1" hangingPunct="1">
              <a:buClr>
                <a:srgbClr val="72A376"/>
              </a:buClr>
              <a:buSzPct val="70000"/>
              <a:buFont typeface="Wingdings" panose="05000000000000000000" pitchFamily="2" charset="2"/>
              <a:buChar char="v"/>
            </a:pPr>
            <a:r>
              <a:rPr lang="en-US" altLang="en-US" sz="2800" dirty="0" err="1">
                <a:solidFill>
                  <a:schemeClr val="tx1"/>
                </a:solidFill>
                <a:latin typeface="Rockwell" pitchFamily="18" charset="0"/>
              </a:rPr>
              <a:t>Cakupan</a:t>
            </a:r>
            <a:r>
              <a:rPr lang="en-US" altLang="en-US" sz="2800" dirty="0">
                <a:solidFill>
                  <a:schemeClr val="tx1"/>
                </a:solidFill>
                <a:latin typeface="Rockwell" pitchFamily="18" charset="0"/>
              </a:rPr>
              <a:t> </a:t>
            </a:r>
            <a:r>
              <a:rPr lang="id-ID" altLang="en-US" sz="2800" dirty="0">
                <a:solidFill>
                  <a:schemeClr val="tx1"/>
                </a:solidFill>
                <a:latin typeface="Rockwell" pitchFamily="18" charset="0"/>
              </a:rPr>
              <a:t>ilmu ekonomi ada</a:t>
            </a:r>
            <a:r>
              <a:rPr lang="en-US" altLang="en-US" sz="2800" dirty="0" err="1">
                <a:solidFill>
                  <a:schemeClr val="tx1"/>
                </a:solidFill>
                <a:latin typeface="Rockwell" pitchFamily="18" charset="0"/>
              </a:rPr>
              <a:t>lah</a:t>
            </a:r>
            <a:r>
              <a:rPr lang="id-ID" altLang="en-US" sz="2800" dirty="0">
                <a:solidFill>
                  <a:schemeClr val="tx1"/>
                </a:solidFill>
                <a:latin typeface="Rockwell" pitchFamily="18" charset="0"/>
              </a:rPr>
              <a:t> ekonomi moneter, </a:t>
            </a:r>
            <a:r>
              <a:rPr lang="en-US" altLang="en-US" sz="2800" dirty="0">
                <a:solidFill>
                  <a:schemeClr val="tx1"/>
                </a:solidFill>
                <a:latin typeface="Rockwell" pitchFamily="18" charset="0"/>
              </a:rPr>
              <a:t>e</a:t>
            </a:r>
            <a:r>
              <a:rPr lang="id-ID" altLang="en-US" sz="2800" dirty="0">
                <a:solidFill>
                  <a:schemeClr val="tx1"/>
                </a:solidFill>
                <a:latin typeface="Rockwell" pitchFamily="18" charset="0"/>
              </a:rPr>
              <a:t>konomi regional, ekonomi</a:t>
            </a:r>
            <a:r>
              <a:rPr lang="en-US" altLang="en-US" sz="2800" dirty="0">
                <a:solidFill>
                  <a:schemeClr val="tx1"/>
                </a:solidFill>
                <a:latin typeface="Rockwell" pitchFamily="18" charset="0"/>
              </a:rPr>
              <a:t> </a:t>
            </a:r>
            <a:r>
              <a:rPr lang="id-ID" altLang="en-US" sz="2800" dirty="0">
                <a:solidFill>
                  <a:schemeClr val="tx1"/>
                </a:solidFill>
                <a:latin typeface="Rockwell" pitchFamily="18" charset="0"/>
              </a:rPr>
              <a:t>perkotaan, dan ekonomi pembangunan.</a:t>
            </a:r>
          </a:p>
          <a:p>
            <a:pPr marL="457200" indent="-457200" algn="l" eaLnBrk="1" hangingPunct="1">
              <a:buClr>
                <a:srgbClr val="72A376"/>
              </a:buClr>
              <a:buSzPct val="70000"/>
              <a:buFont typeface="Wingdings" panose="05000000000000000000" pitchFamily="2" charset="2"/>
              <a:buChar char="v"/>
            </a:pPr>
            <a:r>
              <a:rPr lang="en-US" altLang="en-US" sz="2800" dirty="0" err="1">
                <a:solidFill>
                  <a:schemeClr val="tx1"/>
                </a:solidFill>
                <a:latin typeface="Rockwell" pitchFamily="18" charset="0"/>
              </a:rPr>
              <a:t>Untuk</a:t>
            </a:r>
            <a:r>
              <a:rPr lang="en-US" altLang="en-US" sz="2800" dirty="0">
                <a:solidFill>
                  <a:schemeClr val="tx1"/>
                </a:solidFill>
                <a:latin typeface="Rockwell" pitchFamily="18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Rockwell" pitchFamily="18" charset="0"/>
              </a:rPr>
              <a:t>memahaminya</a:t>
            </a:r>
            <a:r>
              <a:rPr lang="en-US" altLang="en-US" sz="2800" dirty="0">
                <a:solidFill>
                  <a:schemeClr val="tx1"/>
                </a:solidFill>
                <a:latin typeface="Rockwell" pitchFamily="18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Rockwell" pitchFamily="18" charset="0"/>
              </a:rPr>
              <a:t>kita</a:t>
            </a:r>
            <a:r>
              <a:rPr lang="en-US" altLang="en-US" sz="2800" dirty="0">
                <a:solidFill>
                  <a:schemeClr val="tx1"/>
                </a:solidFill>
                <a:latin typeface="Rockwell" pitchFamily="18" charset="0"/>
              </a:rPr>
              <a:t> p</a:t>
            </a:r>
            <a:r>
              <a:rPr lang="id-ID" altLang="en-US" sz="2800" dirty="0">
                <a:solidFill>
                  <a:schemeClr val="tx1"/>
                </a:solidFill>
                <a:latin typeface="Rockwell" pitchFamily="18" charset="0"/>
              </a:rPr>
              <a:t>erlu mengenal 2 teori pokok dlm analisis ekonomi yaitu:</a:t>
            </a:r>
          </a:p>
          <a:p>
            <a:pPr marL="914400" lvl="1" indent="-457200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Wingdings" panose="05000000000000000000" pitchFamily="2" charset="2"/>
              <a:buChar char="q"/>
            </a:pPr>
            <a:r>
              <a:rPr lang="id-ID" altLang="en-US" sz="3000" dirty="0">
                <a:solidFill>
                  <a:schemeClr val="tx1"/>
                </a:solidFill>
                <a:latin typeface="Rockwell" pitchFamily="18" charset="0"/>
              </a:rPr>
              <a:t>Ekonomi Mikro atau Teori Mikro Ekonomi</a:t>
            </a:r>
          </a:p>
          <a:p>
            <a:pPr marL="914400" lvl="1" indent="-457200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Wingdings" panose="05000000000000000000" pitchFamily="2" charset="2"/>
              <a:buChar char="q"/>
            </a:pPr>
            <a:r>
              <a:rPr lang="id-ID" altLang="en-US" sz="3000" dirty="0">
                <a:solidFill>
                  <a:schemeClr val="tx1"/>
                </a:solidFill>
                <a:latin typeface="Rockwell" pitchFamily="18" charset="0"/>
              </a:rPr>
              <a:t>Ekonomi Makro atau Teori Makro Ekonomi</a:t>
            </a:r>
          </a:p>
          <a:p>
            <a:pPr algn="l" eaLnBrk="1" hangingPunct="1">
              <a:buClr>
                <a:srgbClr val="72A376"/>
              </a:buClr>
              <a:buSzPct val="70000"/>
            </a:pPr>
            <a:endParaRPr lang="en-US" altLang="en-US" sz="2800" dirty="0">
              <a:solidFill>
                <a:schemeClr val="tx1"/>
              </a:solidFill>
              <a:latin typeface="Rockwell" pitchFamily="18" charset="0"/>
            </a:endParaRPr>
          </a:p>
          <a:p>
            <a:pPr algn="l" eaLnBrk="1" hangingPunct="1">
              <a:buClr>
                <a:srgbClr val="72A376"/>
              </a:buClr>
              <a:buSzPct val="70000"/>
            </a:pPr>
            <a:endParaRPr lang="en-US" altLang="en-US" sz="2800" dirty="0">
              <a:solidFill>
                <a:schemeClr val="tx1"/>
              </a:solidFill>
              <a:latin typeface="Rockwell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kern="1200" dirty="0" err="1">
                <a:latin typeface="Rockwell" pitchFamily="18" charset="0"/>
              </a:rPr>
              <a:t>Cakupan</a:t>
            </a:r>
            <a:r>
              <a:rPr lang="en-US" altLang="en-US" sz="2800" kern="1200" dirty="0">
                <a:latin typeface="Rockwell" pitchFamily="18" charset="0"/>
              </a:rPr>
              <a:t> </a:t>
            </a:r>
            <a:r>
              <a:rPr lang="id-ID" altLang="en-US" sz="2800" kern="1200" dirty="0">
                <a:latin typeface="Rockwell" pitchFamily="18" charset="0"/>
              </a:rPr>
              <a:t>ilmu ekonomi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396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EKONOMI MIKRO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49263" fontAlgn="base">
              <a:spcBef>
                <a:spcPts val="550"/>
              </a:spcBef>
              <a:spcAft>
                <a:spcPct val="0"/>
              </a:spcAft>
              <a:buSzPct val="100000"/>
              <a:buNone/>
            </a:pPr>
            <a:r>
              <a:rPr lang="en-US" altLang="en-US" sz="2200" dirty="0" err="1" smtClean="0">
                <a:latin typeface="Arial" pitchFamily="34" charset="0"/>
              </a:rPr>
              <a:t>Adalah</a:t>
            </a:r>
            <a:r>
              <a:rPr lang="en-US" altLang="en-US" sz="2200" dirty="0" smtClean="0">
                <a:latin typeface="Arial" pitchFamily="34" charset="0"/>
              </a:rPr>
              <a:t> </a:t>
            </a:r>
            <a:r>
              <a:rPr lang="id-ID" altLang="en-US" sz="2200" dirty="0">
                <a:latin typeface="Arial" pitchFamily="34" charset="0"/>
              </a:rPr>
              <a:t>Ilmu Ekonomi kecil yg menganalisis mengenai bagian-bagian kecil d</a:t>
            </a:r>
            <a:r>
              <a:rPr lang="en-US" altLang="en-US" sz="2200" dirty="0">
                <a:latin typeface="Arial" pitchFamily="34" charset="0"/>
              </a:rPr>
              <a:t>a</a:t>
            </a:r>
            <a:r>
              <a:rPr lang="id-ID" altLang="en-US" sz="2200" dirty="0">
                <a:latin typeface="Arial" pitchFamily="34" charset="0"/>
              </a:rPr>
              <a:t>r</a:t>
            </a:r>
            <a:r>
              <a:rPr lang="en-US" altLang="en-US" sz="2200" dirty="0">
                <a:latin typeface="Arial" pitchFamily="34" charset="0"/>
              </a:rPr>
              <a:t>i</a:t>
            </a:r>
            <a:r>
              <a:rPr lang="id-ID" altLang="en-US" sz="2200" dirty="0">
                <a:latin typeface="Arial" pitchFamily="34" charset="0"/>
              </a:rPr>
              <a:t> </a:t>
            </a:r>
            <a:r>
              <a:rPr lang="en-US" altLang="en-US" sz="2200" dirty="0" err="1">
                <a:latin typeface="Arial" pitchFamily="34" charset="0"/>
              </a:rPr>
              <a:t>ke</a:t>
            </a:r>
            <a:r>
              <a:rPr lang="id-ID" altLang="en-US" sz="2200" dirty="0">
                <a:latin typeface="Arial" pitchFamily="34" charset="0"/>
              </a:rPr>
              <a:t>seluruhan kegiatan </a:t>
            </a:r>
            <a:r>
              <a:rPr lang="id-ID" altLang="en-US" sz="2200" dirty="0" smtClean="0">
                <a:latin typeface="Arial" pitchFamily="34" charset="0"/>
              </a:rPr>
              <a:t>perekonomian</a:t>
            </a:r>
            <a:endParaRPr lang="en-US" altLang="en-US" sz="2200" dirty="0" smtClean="0">
              <a:latin typeface="Arial" pitchFamily="34" charset="0"/>
            </a:endParaRPr>
          </a:p>
          <a:p>
            <a:pPr marL="0" lvl="0" indent="0" defTabSz="449263" fontAlgn="base">
              <a:spcBef>
                <a:spcPts val="550"/>
              </a:spcBef>
              <a:spcAft>
                <a:spcPct val="0"/>
              </a:spcAft>
              <a:buSzPct val="100000"/>
              <a:buNone/>
            </a:pPr>
            <a:endParaRPr lang="en-US" altLang="en-US" sz="2200" dirty="0" smtClean="0">
              <a:latin typeface="Arial" pitchFamily="34" charset="0"/>
            </a:endParaRPr>
          </a:p>
          <a:p>
            <a:pPr marL="0" lvl="0" indent="0" defTabSz="449263" fontAlgn="base">
              <a:spcBef>
                <a:spcPts val="550"/>
              </a:spcBef>
              <a:spcAft>
                <a:spcPct val="0"/>
              </a:spcAft>
              <a:buSzPct val="100000"/>
              <a:buNone/>
            </a:pPr>
            <a:r>
              <a:rPr lang="id-ID" altLang="en-US" sz="2200" dirty="0" smtClean="0">
                <a:latin typeface="Arial" pitchFamily="34" charset="0"/>
              </a:rPr>
              <a:t>Isu </a:t>
            </a:r>
            <a:r>
              <a:rPr lang="id-ID" altLang="en-US" sz="2200" dirty="0">
                <a:latin typeface="Arial" pitchFamily="34" charset="0"/>
              </a:rPr>
              <a:t>pokok :</a:t>
            </a:r>
            <a:r>
              <a:rPr lang="en-US" altLang="en-US" sz="2200" dirty="0">
                <a:latin typeface="Arial" pitchFamily="34" charset="0"/>
              </a:rPr>
              <a:t> </a:t>
            </a:r>
            <a:r>
              <a:rPr lang="id-ID" altLang="en-US" sz="2200" dirty="0">
                <a:latin typeface="Arial" pitchFamily="34" charset="0"/>
              </a:rPr>
              <a:t>Bagaimana caranya </a:t>
            </a:r>
            <a:r>
              <a:rPr lang="en-US" altLang="en-US" sz="2200" dirty="0">
                <a:latin typeface="Arial" pitchFamily="34" charset="0"/>
              </a:rPr>
              <a:t>m</a:t>
            </a:r>
            <a:r>
              <a:rPr lang="id-ID" altLang="en-US" sz="2200" dirty="0">
                <a:latin typeface="Arial" pitchFamily="34" charset="0"/>
              </a:rPr>
              <a:t>enggunakan faktor-faktor produksi yg tersedia scr efisien agar kemakmuran masyarakat dapat dimaksimumkan </a:t>
            </a:r>
            <a:endParaRPr lang="en-US" altLang="en-US" sz="2200" dirty="0" smtClean="0">
              <a:latin typeface="Arial" pitchFamily="34" charset="0"/>
            </a:endParaRPr>
          </a:p>
          <a:p>
            <a:pPr marL="0" lvl="0" indent="0" defTabSz="449263" fontAlgn="base">
              <a:spcBef>
                <a:spcPts val="550"/>
              </a:spcBef>
              <a:spcAft>
                <a:spcPct val="0"/>
              </a:spcAft>
              <a:buSzPct val="100000"/>
              <a:buNone/>
            </a:pPr>
            <a:endParaRPr lang="en-US" altLang="en-US" sz="2200" dirty="0" smtClean="0">
              <a:latin typeface="Arial" pitchFamily="34" charset="0"/>
            </a:endParaRPr>
          </a:p>
          <a:p>
            <a:pPr marL="0" lvl="0" indent="0" defTabSz="449263" fontAlgn="base">
              <a:spcBef>
                <a:spcPts val="550"/>
              </a:spcBef>
              <a:spcAft>
                <a:spcPct val="0"/>
              </a:spcAft>
              <a:buSzPct val="100000"/>
              <a:buNone/>
            </a:pPr>
            <a:r>
              <a:rPr lang="en-US" altLang="en-US" sz="2200" dirty="0" smtClean="0">
                <a:latin typeface="Arial" pitchFamily="34" charset="0"/>
              </a:rPr>
              <a:t>D</a:t>
            </a:r>
            <a:r>
              <a:rPr lang="id-ID" altLang="en-US" sz="2200" dirty="0">
                <a:latin typeface="Arial" pitchFamily="34" charset="0"/>
              </a:rPr>
              <a:t>asar pemikirannya adalah </a:t>
            </a:r>
            <a:r>
              <a:rPr lang="id-ID" altLang="en-US" sz="2200" dirty="0" smtClean="0">
                <a:latin typeface="Arial" pitchFamily="34" charset="0"/>
              </a:rPr>
              <a:t>:kebutuhan </a:t>
            </a:r>
            <a:r>
              <a:rPr lang="id-ID" altLang="en-US" sz="2200" dirty="0">
                <a:latin typeface="Arial" pitchFamily="34" charset="0"/>
              </a:rPr>
              <a:t>dan keinginan manusia tidak   terbatas</a:t>
            </a:r>
            <a:r>
              <a:rPr lang="en-US" altLang="en-US" sz="2200" dirty="0">
                <a:latin typeface="Arial" pitchFamily="34" charset="0"/>
              </a:rPr>
              <a:t> </a:t>
            </a:r>
            <a:r>
              <a:rPr lang="en-US" altLang="en-US" sz="2200" dirty="0" err="1" smtClean="0">
                <a:latin typeface="Arial" pitchFamily="34" charset="0"/>
              </a:rPr>
              <a:t>sedangkan</a:t>
            </a:r>
            <a:r>
              <a:rPr lang="en-US" altLang="en-US" sz="2200" dirty="0" smtClean="0">
                <a:latin typeface="Arial" pitchFamily="34" charset="0"/>
              </a:rPr>
              <a:t> </a:t>
            </a:r>
            <a:r>
              <a:rPr lang="id-ID" altLang="en-US" sz="2200" dirty="0" smtClean="0">
                <a:latin typeface="Arial" pitchFamily="34" charset="0"/>
              </a:rPr>
              <a:t>kemampuan </a:t>
            </a:r>
            <a:r>
              <a:rPr lang="id-ID" altLang="en-US" sz="2200" dirty="0">
                <a:latin typeface="Arial" pitchFamily="34" charset="0"/>
              </a:rPr>
              <a:t>faktor-faktor produksi menghasilkan barang dan jasa untuk memenuhi kebutuhan dan keinginan masy</a:t>
            </a:r>
            <a:r>
              <a:rPr lang="en-US" altLang="en-US" sz="2200" dirty="0" err="1">
                <a:latin typeface="Arial" pitchFamily="34" charset="0"/>
              </a:rPr>
              <a:t>arakat</a:t>
            </a:r>
            <a:r>
              <a:rPr lang="id-ID" altLang="en-US" sz="2200" dirty="0">
                <a:latin typeface="Arial" pitchFamily="34" charset="0"/>
              </a:rPr>
              <a:t> adalah terbatas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466665"/>
      </p:ext>
    </p:extLst>
  </p:cSld>
  <p:clrMapOvr>
    <a:masterClrMapping/>
  </p:clrMapOvr>
</p:sld>
</file>

<file path=ppt/theme/theme1.xml><?xml version="1.0" encoding="utf-8"?>
<a:theme xmlns:a="http://schemas.openxmlformats.org/drawingml/2006/main" name="84_Office Theme">
  <a:themeElements>
    <a:clrScheme name="84_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84_Office Theme">
      <a:majorFont>
        <a:latin typeface="Georgia"/>
        <a:ea typeface="DejaVu Sans"/>
        <a:cs typeface="DejaVu Sans"/>
      </a:majorFont>
      <a:minorFont>
        <a:latin typeface="Georgia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lnDef>
  </a:objectDefaults>
  <a:extraClrSchemeLst>
    <a:extraClrScheme>
      <a:clrScheme name="84_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4_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Pages>0</Pages>
  <Words>308</Words>
  <Characters>0</Characters>
  <Application>Microsoft Office PowerPoint</Application>
  <DocSecurity>0</DocSecurity>
  <PresentationFormat>On-screen Show (4:3)</PresentationFormat>
  <Lines>0</Lines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84_Office Theme</vt:lpstr>
      <vt:lpstr>Office Theme</vt:lpstr>
      <vt:lpstr>PowerPoint Presentation</vt:lpstr>
      <vt:lpstr>PowerPoint Presentation</vt:lpstr>
      <vt:lpstr>PowerPoint Presentation</vt:lpstr>
      <vt:lpstr>Cakupan ilmu ekonomi</vt:lpstr>
      <vt:lpstr>EKONOMI MIKRO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EKONOMI INDONESIA</dc:title>
  <dc:creator>apmd</dc:creator>
  <cp:lastModifiedBy>ASUS</cp:lastModifiedBy>
  <cp:revision>52</cp:revision>
  <dcterms:created xsi:type="dcterms:W3CDTF">2016-10-09T21:32:39Z</dcterms:created>
  <dcterms:modified xsi:type="dcterms:W3CDTF">2020-04-20T16:35:01Z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1033-9.1.0.5220</vt:lpwstr>
  </property>
</Properties>
</file>