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63" r:id="rId5"/>
    <p:sldId id="264" r:id="rId6"/>
    <p:sldId id="265" r:id="rId7"/>
    <p:sldId id="260" r:id="rId8"/>
    <p:sldId id="270" r:id="rId9"/>
    <p:sldId id="271" r:id="rId10"/>
    <p:sldId id="267" r:id="rId11"/>
    <p:sldId id="272" r:id="rId12"/>
    <p:sldId id="273" r:id="rId13"/>
    <p:sldId id="274" r:id="rId14"/>
    <p:sldId id="275" r:id="rId15"/>
    <p:sldId id="277" r:id="rId16"/>
    <p:sldId id="268" r:id="rId17"/>
    <p:sldId id="27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4F231AB-35C3-4C3A-A298-8BBC82FD8075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AED0D8-7173-42EA-BCE9-CDDAEDD977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F231AB-35C3-4C3A-A298-8BBC82FD8075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AED0D8-7173-42EA-BCE9-CDDAEDD977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F231AB-35C3-4C3A-A298-8BBC82FD8075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AED0D8-7173-42EA-BCE9-CDDAEDD977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F231AB-35C3-4C3A-A298-8BBC82FD8075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AED0D8-7173-42EA-BCE9-CDDAEDD9773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F231AB-35C3-4C3A-A298-8BBC82FD8075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AED0D8-7173-42EA-BCE9-CDDAEDD9773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F231AB-35C3-4C3A-A298-8BBC82FD8075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AED0D8-7173-42EA-BCE9-CDDAEDD9773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F231AB-35C3-4C3A-A298-8BBC82FD8075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AED0D8-7173-42EA-BCE9-CDDAEDD9773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F231AB-35C3-4C3A-A298-8BBC82FD8075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AED0D8-7173-42EA-BCE9-CDDAEDD9773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F231AB-35C3-4C3A-A298-8BBC82FD8075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AED0D8-7173-42EA-BCE9-CDDAEDD977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4F231AB-35C3-4C3A-A298-8BBC82FD8075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AED0D8-7173-42EA-BCE9-CDDAEDD9773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4F231AB-35C3-4C3A-A298-8BBC82FD8075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AED0D8-7173-42EA-BCE9-CDDAEDD9773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4F231AB-35C3-4C3A-A298-8BBC82FD8075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4AED0D8-7173-42EA-BCE9-CDDAEDD9773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RELASI PEMDA – SWASTA (Public-Private Partnership)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Fatih</a:t>
            </a:r>
            <a:r>
              <a:rPr lang="en-US" dirty="0" smtClean="0"/>
              <a:t> Gama </a:t>
            </a:r>
            <a:r>
              <a:rPr lang="en-US" dirty="0" err="1" smtClean="0"/>
              <a:t>Abisono</a:t>
            </a:r>
            <a:endParaRPr lang="en-US" dirty="0"/>
          </a:p>
          <a:p>
            <a:r>
              <a:rPr lang="en-US" dirty="0" smtClean="0"/>
              <a:t>STPMD “APMD”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77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4238202"/>
              </p:ext>
            </p:extLst>
          </p:nvPr>
        </p:nvGraphicFramePr>
        <p:xfrm>
          <a:off x="228601" y="1676399"/>
          <a:ext cx="8686799" cy="472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81645"/>
                <a:gridCol w="1210159"/>
                <a:gridCol w="1210159"/>
                <a:gridCol w="1324907"/>
                <a:gridCol w="1338720"/>
                <a:gridCol w="1721209"/>
              </a:tblGrid>
              <a:tr h="8337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SERVICE CONTRACT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BOT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KONSESI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JOINT VENTURE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COMMUNITY-BASED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558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KEPEMILIKAN ASET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Pemerintah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Pemerintah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Pemerintah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Bersama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Komunitas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33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ITENSITAS REGULATORITAS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Moderat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Tinggi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Tinggi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Moderat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Moderat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1116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SUMBER INVESTASI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Pemerintah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Swasta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Swasta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Bersama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NGO, Swasta, atau Pemerintah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558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TENAGA KERJA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Moderat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Tinggi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Tinggi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Rendah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Rendah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33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WAKTU PERSIAPAN KONTRAK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Moderat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Tinggi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Tinggi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Tinggi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Rendah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BENTUK-BENTUK </a:t>
            </a:r>
            <a:r>
              <a:rPr lang="en-US" dirty="0" smtClean="0"/>
              <a:t>KEMITRAAN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514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Kemitraan</a:t>
            </a:r>
            <a:r>
              <a:rPr lang="en-US" dirty="0" smtClean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smtClean="0"/>
              <a:t>Daerah-</a:t>
            </a:r>
            <a:r>
              <a:rPr lang="en-US" dirty="0" err="1" smtClean="0"/>
              <a:t>swasta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seluruh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S</a:t>
            </a:r>
            <a:r>
              <a:rPr lang="en-US" dirty="0" err="1" smtClean="0"/>
              <a:t>ebelum</a:t>
            </a:r>
            <a:r>
              <a:rPr lang="en-US" dirty="0" smtClean="0"/>
              <a:t> </a:t>
            </a:r>
            <a:r>
              <a:rPr lang="en-US" dirty="0" err="1"/>
              <a:t>memutuskan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mana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 smtClean="0"/>
              <a:t>dikerjasamakan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/>
              <a:t>mendalam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, </a:t>
            </a:r>
            <a:r>
              <a:rPr lang="en-US" dirty="0" err="1" smtClean="0"/>
              <a:t>cakupan</a:t>
            </a:r>
            <a:r>
              <a:rPr lang="en-US" dirty="0" smtClean="0"/>
              <a:t>,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,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anggarannya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Kerugian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824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didapatkan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kemitraan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(</a:t>
            </a:r>
            <a:r>
              <a:rPr lang="en-US" dirty="0" err="1"/>
              <a:t>Sciulli</a:t>
            </a:r>
            <a:r>
              <a:rPr lang="en-US" dirty="0"/>
              <a:t>, 1997; Hughes, 1998; Hale, 2004): 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Penghematan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(Cost Savings) 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(Risk Sharing) 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Memperbaiki</a:t>
            </a:r>
            <a:r>
              <a:rPr lang="en-US" dirty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4.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5</a:t>
            </a:r>
            <a:r>
              <a:rPr lang="en-US" dirty="0"/>
              <a:t>.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6</a:t>
            </a:r>
            <a:r>
              <a:rPr lang="en-US" dirty="0"/>
              <a:t>.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swasta</a:t>
            </a:r>
            <a:r>
              <a:rPr lang="en-US" dirty="0"/>
              <a:t> 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7</a:t>
            </a:r>
            <a:r>
              <a:rPr lang="en-US" dirty="0"/>
              <a:t>.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daerah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Kerugian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46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en-US" dirty="0" err="1" smtClean="0"/>
              <a:t>Kemitraan</a:t>
            </a:r>
            <a:r>
              <a:rPr lang="en-US" dirty="0" smtClean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berpotensi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(Flynn, 1997): 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1.Hilangnya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/>
              <a:t>(loss of control)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</a:p>
          <a:p>
            <a:pPr marL="109728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Meningkatnya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estimasi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akurat</a:t>
            </a:r>
            <a:r>
              <a:rPr lang="en-US" dirty="0"/>
              <a:t>. 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 smtClean="0"/>
              <a:t>politik</a:t>
            </a:r>
            <a:endParaRPr lang="en-US" dirty="0"/>
          </a:p>
          <a:p>
            <a:pPr marL="109728" indent="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turun</a:t>
            </a:r>
            <a:r>
              <a:rPr lang="en-US" dirty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mitra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kompeten</a:t>
            </a:r>
            <a:r>
              <a:rPr lang="en-US" dirty="0"/>
              <a:t>, wan </a:t>
            </a:r>
            <a:r>
              <a:rPr lang="en-US" dirty="0" err="1"/>
              <a:t>prestasi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bangkrut</a:t>
            </a:r>
            <a:r>
              <a:rPr lang="en-US" dirty="0"/>
              <a:t>. 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5</a:t>
            </a:r>
            <a:r>
              <a:rPr lang="en-US" dirty="0"/>
              <a:t>.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pemenang</a:t>
            </a:r>
            <a:r>
              <a:rPr lang="en-US" dirty="0"/>
              <a:t> tender.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Kerugian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0398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24078" indent="-514350">
              <a:buAutoNum type="arabicPeriod"/>
            </a:pP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program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disediakan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keahlian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/>
              <a:t>swasta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(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)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disediakan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dikerjasamakan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diselesaikan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aoabila</a:t>
            </a:r>
            <a:r>
              <a:rPr lang="en-US" dirty="0"/>
              <a:t> </a:t>
            </a:r>
            <a:r>
              <a:rPr lang="en-US" dirty="0" err="1"/>
              <a:t>dikerjakan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keberterimaan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keterlibatan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swasta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2764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dirty="0" smtClean="0"/>
              <a:t>5.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penyedia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(provider/supplier)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kompetisi</a:t>
            </a:r>
            <a:r>
              <a:rPr lang="en-US" dirty="0"/>
              <a:t> yang </a:t>
            </a:r>
            <a:r>
              <a:rPr lang="en-US" dirty="0" err="1"/>
              <a:t>sehat</a:t>
            </a:r>
            <a:r>
              <a:rPr lang="en-US" dirty="0"/>
              <a:t> 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6</a:t>
            </a:r>
            <a:r>
              <a:rPr lang="en-US" dirty="0"/>
              <a:t>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hambatan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skema</a:t>
            </a:r>
            <a:r>
              <a:rPr lang="en-US" dirty="0"/>
              <a:t> </a:t>
            </a:r>
            <a:r>
              <a:rPr lang="en-US" dirty="0" err="1"/>
              <a:t>kemitraan</a:t>
            </a:r>
            <a:r>
              <a:rPr lang="en-US" dirty="0"/>
              <a:t> 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7</a:t>
            </a:r>
            <a:r>
              <a:rPr lang="en-US" dirty="0"/>
              <a:t>. Output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diukur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harganya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akurat</a:t>
            </a:r>
            <a:r>
              <a:rPr lang="en-US" dirty="0"/>
              <a:t> 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8</a:t>
            </a:r>
            <a:r>
              <a:rPr lang="en-US" dirty="0"/>
              <a:t>.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dipulihkan</a:t>
            </a:r>
            <a:r>
              <a:rPr lang="en-US" dirty="0"/>
              <a:t> (recovered)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tarif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(user fees/charge for services) 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9</a:t>
            </a:r>
            <a:r>
              <a:rPr lang="en-US" dirty="0"/>
              <a:t>.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perekonomian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program </a:t>
            </a:r>
            <a:r>
              <a:rPr lang="en-US" dirty="0" err="1"/>
              <a:t>kemitraan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005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en-US" dirty="0" smtClean="0"/>
              <a:t>Bennett</a:t>
            </a:r>
            <a:r>
              <a:rPr lang="en-US" dirty="0"/>
              <a:t>, John and </a:t>
            </a:r>
            <a:r>
              <a:rPr lang="en-US" dirty="0" err="1"/>
              <a:t>Iossa</a:t>
            </a:r>
            <a:r>
              <a:rPr lang="en-US" dirty="0"/>
              <a:t>, </a:t>
            </a:r>
            <a:r>
              <a:rPr lang="en-US" dirty="0" err="1"/>
              <a:t>Elisabetta</a:t>
            </a:r>
            <a:r>
              <a:rPr lang="en-US" dirty="0"/>
              <a:t>, (2005). Delegation of Contracting in the Private Provision of Public Services, Working Paper Series No. 05/125, </a:t>
            </a:r>
            <a:r>
              <a:rPr lang="en-US" dirty="0" smtClean="0"/>
              <a:t>Centre </a:t>
            </a:r>
            <a:r>
              <a:rPr lang="en-US" dirty="0"/>
              <a:t>for Market and Public </a:t>
            </a:r>
            <a:r>
              <a:rPr lang="en-US" dirty="0" err="1"/>
              <a:t>Organisation</a:t>
            </a:r>
            <a:r>
              <a:rPr lang="en-US" dirty="0"/>
              <a:t>, University of Bristol, UK. 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Cox</a:t>
            </a:r>
            <a:r>
              <a:rPr lang="en-US" dirty="0"/>
              <a:t>, Wendell, (1996). Competitive Contracting for More Effective and Efficient Government, Congressional </a:t>
            </a:r>
            <a:r>
              <a:rPr lang="en-US" dirty="0" err="1"/>
              <a:t>Testiomony</a:t>
            </a:r>
            <a:r>
              <a:rPr lang="en-US" dirty="0"/>
              <a:t> before the Subcommittee on Civil Service - Committee on Government Reform and Oversight- United States House of Representatives. 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Flynn</a:t>
            </a:r>
            <a:r>
              <a:rPr lang="en-US" dirty="0"/>
              <a:t>, Norman, (1997). Public Sector Management, 3rd Ed., London: Prentice Hall – Harvester Wheatsheaf. 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Hale</a:t>
            </a:r>
            <a:r>
              <a:rPr lang="en-US" dirty="0"/>
              <a:t>, Judith, (2004). Performance-Based Management: What Every Manager Should Do to Get Results, San Francisco: Pfeiffer. 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Hughes</a:t>
            </a:r>
            <a:r>
              <a:rPr lang="en-US" dirty="0"/>
              <a:t>, O. E. (1998). Public Management and Administration, 2nd Ed., London: MacMillan Press Ltd. </a:t>
            </a:r>
            <a:endParaRPr lang="en-US" dirty="0" smtClean="0"/>
          </a:p>
          <a:p>
            <a:pPr marL="109728" indent="0">
              <a:buNone/>
            </a:pPr>
            <a:r>
              <a:rPr lang="en-US" dirty="0" err="1" smtClean="0"/>
              <a:t>Mahmudi</a:t>
            </a:r>
            <a:r>
              <a:rPr lang="en-US" dirty="0"/>
              <a:t>, (2005).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Yogyakarta: UPP AMP YKPN. </a:t>
            </a:r>
            <a:endParaRPr lang="en-US" dirty="0" smtClean="0"/>
          </a:p>
          <a:p>
            <a:pPr marL="109728" indent="0">
              <a:buNone/>
            </a:pPr>
            <a:r>
              <a:rPr lang="en-US" dirty="0" err="1" smtClean="0"/>
              <a:t>Mardiasmo</a:t>
            </a:r>
            <a:r>
              <a:rPr lang="en-US" dirty="0"/>
              <a:t>, (2002).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Yogyakarta: Andi.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DAFTAR PUSTAKA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8690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en-US" dirty="0" smtClean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endParaRPr lang="en-US" dirty="0" smtClean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endParaRPr lang="en-US" smtClean="0"/>
          </a:p>
          <a:p>
            <a:pPr marL="109728" indent="0" algn="ctr">
              <a:buNone/>
            </a:pPr>
            <a:r>
              <a:rPr lang="en-US" smtClean="0"/>
              <a:t>MARI BERDISKUSI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17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diarahkan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mempercepat</a:t>
            </a:r>
            <a:r>
              <a:rPr lang="en-US" dirty="0" smtClean="0"/>
              <a:t> </a:t>
            </a:r>
            <a:r>
              <a:rPr lang="en-US" dirty="0" err="1" smtClean="0"/>
              <a:t>terwujudnya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(welfare)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mewujudkankesejahteraan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KemampuanSumberDayaManusia</a:t>
            </a:r>
            <a:r>
              <a:rPr lang="en-US" dirty="0" smtClean="0"/>
              <a:t> (SDM) </a:t>
            </a:r>
          </a:p>
          <a:p>
            <a:pPr lvl="1"/>
            <a:r>
              <a:rPr lang="en-US" dirty="0" err="1" smtClean="0"/>
              <a:t>KemampuanKelembagaan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KemampuanKeuangan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4400" dirty="0" err="1" smtClean="0"/>
              <a:t>Konteks</a:t>
            </a:r>
            <a:r>
              <a:rPr lang="en-US" sz="4400" dirty="0" smtClean="0"/>
              <a:t> </a:t>
            </a:r>
            <a:r>
              <a:rPr lang="en-US" sz="4400" dirty="0" err="1" smtClean="0"/>
              <a:t>Relasi</a:t>
            </a:r>
            <a:r>
              <a:rPr lang="en-US" sz="4400" dirty="0" smtClean="0"/>
              <a:t> </a:t>
            </a:r>
            <a:r>
              <a:rPr lang="en-US" sz="4400" dirty="0" err="1" smtClean="0"/>
              <a:t>Pemda-Swasta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575258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48072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Faktanya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dipenuhi</a:t>
            </a:r>
            <a:r>
              <a:rPr lang="en-US" dirty="0" smtClean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 </a:t>
            </a:r>
          </a:p>
          <a:p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/>
              <a:t>setinggi-tingginya</a:t>
            </a:r>
            <a:r>
              <a:rPr lang="en-US" dirty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/>
              <a:t>tercapainya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r>
              <a:rPr lang="en-US" dirty="0" err="1"/>
              <a:t>B</a:t>
            </a:r>
            <a:r>
              <a:rPr lang="en-US" dirty="0" err="1" smtClean="0"/>
              <a:t>agaimana</a:t>
            </a:r>
            <a:r>
              <a:rPr lang="en-US" dirty="0" smtClean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berkembangnya</a:t>
            </a:r>
            <a:r>
              <a:rPr lang="en-US" dirty="0"/>
              <a:t> </a:t>
            </a:r>
            <a:r>
              <a:rPr lang="en-US" dirty="0" err="1" smtClean="0"/>
              <a:t>iklim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yang </a:t>
            </a:r>
            <a:r>
              <a:rPr lang="en-US" dirty="0" err="1"/>
              <a:t>kondusif</a:t>
            </a:r>
            <a:r>
              <a:rPr lang="en-US" dirty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Konteks</a:t>
            </a:r>
            <a:r>
              <a:rPr lang="en-US" sz="4000" dirty="0" smtClean="0"/>
              <a:t> </a:t>
            </a:r>
            <a:r>
              <a:rPr lang="en-US" sz="4000" dirty="0" err="1" smtClean="0"/>
              <a:t>Relasi</a:t>
            </a:r>
            <a:r>
              <a:rPr lang="en-US" sz="4000" dirty="0" smtClean="0"/>
              <a:t> </a:t>
            </a:r>
            <a:r>
              <a:rPr lang="en-US" sz="4000" dirty="0" err="1" smtClean="0"/>
              <a:t>Pemda-Swasta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80703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48072"/>
          </a:xfrm>
        </p:spPr>
        <p:txBody>
          <a:bodyPr>
            <a:normAutofit/>
          </a:bodyPr>
          <a:lstStyle/>
          <a:p>
            <a:pPr lvl="0">
              <a:lnSpc>
                <a:spcPct val="114000"/>
              </a:lnSpc>
              <a:spcBef>
                <a:spcPts val="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Keterbatasan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 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kemampuan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Pemda</a:t>
            </a:r>
            <a:endParaRPr 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14000"/>
              </a:lnSpc>
              <a:spcBef>
                <a:spcPts val="0"/>
              </a:spcBef>
            </a:pP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Pelayanan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publik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belum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sepenuhnya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dipenuhi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Pemda</a:t>
            </a:r>
            <a:endParaRPr 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14000"/>
              </a:lnSpc>
              <a:spcBef>
                <a:spcPts val="0"/>
              </a:spcBef>
            </a:pPr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R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agam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alternatif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pilihan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pelayanan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yang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lebih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luwes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  </a:t>
            </a:r>
          </a:p>
          <a:p>
            <a:pPr lvl="0">
              <a:lnSpc>
                <a:spcPct val="114000"/>
              </a:lnSpc>
              <a:spcBef>
                <a:spcPts val="0"/>
              </a:spcBef>
            </a:pPr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Menciptakan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kompetisi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kewirausahaan</a:t>
            </a:r>
            <a:endParaRPr lang="en-US" dirty="0">
              <a:solidFill>
                <a:srgbClr val="FF0000"/>
              </a:solidFill>
            </a:endParaRPr>
          </a:p>
          <a:p>
            <a:pPr lvl="0">
              <a:lnSpc>
                <a:spcPct val="114000"/>
              </a:lnSpc>
              <a:spcBef>
                <a:spcPts val="0"/>
              </a:spcBef>
            </a:pPr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M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endorong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efisiensi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operasional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 </a:t>
            </a:r>
          </a:p>
          <a:p>
            <a:pPr lvl="0">
              <a:lnSpc>
                <a:spcPct val="114000"/>
              </a:lnSpc>
              <a:spcBef>
                <a:spcPts val="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Memperbesar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peran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masyarakat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dan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swasta</a:t>
            </a:r>
            <a:endParaRPr 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lnSpc>
                <a:spcPct val="114000"/>
              </a:lnSpc>
              <a:spcBef>
                <a:spcPts val="0"/>
              </a:spcBef>
            </a:pP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Ringkasnya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memberikan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 smtClean="0">
                <a:solidFill>
                  <a:srgbClr val="FF0000"/>
                </a:solidFill>
              </a:rPr>
              <a:t>est Sourcing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/>
              <a:t>Mengapa</a:t>
            </a:r>
            <a:r>
              <a:rPr lang="en-US" sz="3200" dirty="0" smtClean="0"/>
              <a:t> </a:t>
            </a:r>
            <a:r>
              <a:rPr lang="en-US" sz="3200" dirty="0" err="1" smtClean="0"/>
              <a:t>Perlu</a:t>
            </a:r>
            <a:r>
              <a:rPr lang="en-US" sz="3200" dirty="0" smtClean="0"/>
              <a:t> </a:t>
            </a:r>
            <a:r>
              <a:rPr lang="en-US" sz="3200" dirty="0" err="1" smtClean="0"/>
              <a:t>Kerjasama</a:t>
            </a: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dirty="0" err="1" smtClean="0"/>
              <a:t>Pemda-Swasta</a:t>
            </a:r>
            <a:r>
              <a:rPr lang="en-US" sz="3200" dirty="0" smtClean="0"/>
              <a:t>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15672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 err="1" smtClean="0"/>
              <a:t>Mengacu</a:t>
            </a:r>
            <a:r>
              <a:rPr lang="en-US" sz="2800" dirty="0" smtClean="0"/>
              <a:t> </a:t>
            </a:r>
            <a:r>
              <a:rPr lang="en-US" sz="2800" dirty="0" err="1" smtClean="0"/>
              <a:t>teori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 smtClean="0"/>
              <a:t>publik</a:t>
            </a:r>
            <a:r>
              <a:rPr lang="en-US" sz="2800" dirty="0" smtClean="0"/>
              <a:t>, </a:t>
            </a:r>
            <a:r>
              <a:rPr lang="en-US" sz="2800" dirty="0" err="1" smtClean="0"/>
              <a:t>pelayanan</a:t>
            </a:r>
            <a:r>
              <a:rPr lang="en-US" sz="2800" dirty="0" smtClean="0"/>
              <a:t> </a:t>
            </a:r>
            <a:r>
              <a:rPr lang="en-US" sz="2800" dirty="0" err="1"/>
              <a:t>publik</a:t>
            </a:r>
            <a:r>
              <a:rPr lang="en-US" sz="2800" dirty="0"/>
              <a:t> </a:t>
            </a:r>
            <a:r>
              <a:rPr lang="en-US" sz="2800" dirty="0" smtClean="0"/>
              <a:t>menjadi </a:t>
            </a:r>
            <a:r>
              <a:rPr lang="en-US" sz="2800" dirty="0" err="1" smtClean="0"/>
              <a:t>tanggungjawab</a:t>
            </a:r>
            <a:r>
              <a:rPr lang="en-US" sz="2800" dirty="0" smtClean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 smtClean="0"/>
              <a:t>seharusnya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menyediakannya</a:t>
            </a:r>
            <a:r>
              <a:rPr lang="en-US" sz="2800" dirty="0" smtClean="0"/>
              <a:t>. </a:t>
            </a:r>
            <a:r>
              <a:rPr lang="en-US" sz="2800" dirty="0" err="1"/>
              <a:t>S</a:t>
            </a:r>
            <a:r>
              <a:rPr lang="en-US" sz="2800" dirty="0" err="1" smtClean="0"/>
              <a:t>edangkan</a:t>
            </a:r>
            <a:r>
              <a:rPr lang="en-US" sz="2800" dirty="0" smtClean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barang</a:t>
            </a:r>
            <a:r>
              <a:rPr lang="en-US" sz="2800" dirty="0"/>
              <a:t> </a:t>
            </a:r>
            <a:r>
              <a:rPr lang="en-US" sz="2800" dirty="0" err="1"/>
              <a:t>privat</a:t>
            </a:r>
            <a:r>
              <a:rPr lang="en-US" sz="2800" dirty="0"/>
              <a:t> </a:t>
            </a:r>
            <a:r>
              <a:rPr lang="en-US" sz="2800" dirty="0" err="1"/>
              <a:t>sektor</a:t>
            </a:r>
            <a:r>
              <a:rPr lang="en-US" sz="2800" dirty="0"/>
              <a:t> </a:t>
            </a:r>
            <a:r>
              <a:rPr lang="en-US" sz="2800" dirty="0" err="1"/>
              <a:t>swastalah</a:t>
            </a:r>
            <a:r>
              <a:rPr lang="en-US" sz="2800" dirty="0"/>
              <a:t> yang </a:t>
            </a:r>
            <a:r>
              <a:rPr lang="en-US" sz="2800" dirty="0" err="1"/>
              <a:t>menyediakan</a:t>
            </a:r>
            <a:r>
              <a:rPr lang="en-US" sz="2800" dirty="0"/>
              <a:t>. </a:t>
            </a:r>
            <a:endParaRPr lang="en-US" sz="2800" dirty="0" smtClean="0"/>
          </a:p>
          <a:p>
            <a:r>
              <a:rPr lang="en-US" sz="2800" dirty="0" err="1" smtClean="0"/>
              <a:t>Namun</a:t>
            </a:r>
            <a:r>
              <a:rPr lang="en-US" sz="2800" dirty="0" smtClean="0"/>
              <a:t> </a:t>
            </a:r>
            <a:r>
              <a:rPr lang="en-US" sz="2800" dirty="0" err="1" smtClean="0"/>
              <a:t>faktanya</a:t>
            </a:r>
            <a:r>
              <a:rPr lang="en-US" sz="2800" dirty="0" smtClean="0"/>
              <a:t>, </a:t>
            </a:r>
            <a:r>
              <a:rPr lang="en-US" sz="2800" dirty="0" err="1" smtClean="0"/>
              <a:t>terdapat</a:t>
            </a:r>
            <a:r>
              <a:rPr lang="en-US" sz="2800" dirty="0" smtClean="0"/>
              <a:t> </a:t>
            </a: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barang</a:t>
            </a:r>
            <a:r>
              <a:rPr lang="en-US" sz="2800" dirty="0"/>
              <a:t> </a:t>
            </a:r>
            <a:r>
              <a:rPr lang="en-US" sz="2800" dirty="0" err="1"/>
              <a:t>campuran</a:t>
            </a:r>
            <a:r>
              <a:rPr lang="en-US" sz="2800" dirty="0"/>
              <a:t>, 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barang</a:t>
            </a:r>
            <a:r>
              <a:rPr lang="en-US" sz="2800" dirty="0"/>
              <a:t> semi </a:t>
            </a:r>
            <a:r>
              <a:rPr lang="en-US" sz="2800" dirty="0" err="1"/>
              <a:t>publik</a:t>
            </a:r>
            <a:r>
              <a:rPr lang="en-US" sz="2800" dirty="0"/>
              <a:t> (quasi public goods) </a:t>
            </a:r>
            <a:r>
              <a:rPr lang="en-US" sz="2800" dirty="0" err="1"/>
              <a:t>dan</a:t>
            </a:r>
            <a:r>
              <a:rPr lang="en-US" sz="2800" dirty="0"/>
              <a:t> semi </a:t>
            </a:r>
            <a:r>
              <a:rPr lang="en-US" sz="2800" dirty="0" err="1"/>
              <a:t>privat</a:t>
            </a:r>
            <a:r>
              <a:rPr lang="en-US" sz="2800" dirty="0"/>
              <a:t> (quasi private goods). </a:t>
            </a:r>
            <a:endParaRPr lang="en-US" sz="2800" dirty="0" smtClean="0"/>
          </a:p>
          <a:p>
            <a:r>
              <a:rPr lang="en-US" sz="2800" dirty="0" err="1" smtClean="0"/>
              <a:t>Pelayanan</a:t>
            </a:r>
            <a:r>
              <a:rPr lang="en-US" sz="2800" dirty="0" smtClean="0"/>
              <a:t> </a:t>
            </a:r>
            <a:r>
              <a:rPr lang="en-US" sz="2800" dirty="0" err="1"/>
              <a:t>publik</a:t>
            </a:r>
            <a:r>
              <a:rPr lang="en-US" sz="2800" dirty="0"/>
              <a:t> </a:t>
            </a:r>
            <a:r>
              <a:rPr lang="en-US" sz="2800" dirty="0" err="1"/>
              <a:t>meliputi</a:t>
            </a:r>
            <a:r>
              <a:rPr lang="en-US" sz="2800" dirty="0"/>
              <a:t> </a:t>
            </a:r>
            <a:r>
              <a:rPr lang="en-US" sz="2800" dirty="0" err="1"/>
              <a:t>penyediaan</a:t>
            </a:r>
            <a:r>
              <a:rPr lang="en-US" sz="2800" dirty="0"/>
              <a:t> </a:t>
            </a:r>
            <a:r>
              <a:rPr lang="en-US" sz="2800" dirty="0" err="1"/>
              <a:t>barang</a:t>
            </a:r>
            <a:r>
              <a:rPr lang="en-US" sz="2800" dirty="0"/>
              <a:t> </a:t>
            </a:r>
            <a:r>
              <a:rPr lang="en-US" sz="2800" dirty="0" err="1"/>
              <a:t>publik</a:t>
            </a:r>
            <a:r>
              <a:rPr lang="en-US" sz="2800" dirty="0"/>
              <a:t> </a:t>
            </a:r>
            <a:r>
              <a:rPr lang="en-US" sz="2800" dirty="0" err="1"/>
              <a:t>murni</a:t>
            </a:r>
            <a:r>
              <a:rPr lang="en-US" sz="2800" dirty="0"/>
              <a:t>, semi </a:t>
            </a:r>
            <a:r>
              <a:rPr lang="en-US" sz="2800" dirty="0" err="1"/>
              <a:t>publik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semi </a:t>
            </a:r>
            <a:r>
              <a:rPr lang="en-US" sz="2800" dirty="0" err="1"/>
              <a:t>privat</a:t>
            </a:r>
            <a:r>
              <a:rPr lang="en-US" sz="2800" dirty="0"/>
              <a:t>.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kategori</a:t>
            </a:r>
            <a:r>
              <a:rPr lang="en-US" sz="2800" dirty="0"/>
              <a:t> </a:t>
            </a:r>
            <a:r>
              <a:rPr lang="en-US" sz="2800" dirty="0" err="1"/>
              <a:t>barang</a:t>
            </a:r>
            <a:r>
              <a:rPr lang="en-US" sz="2800" dirty="0"/>
              <a:t> </a:t>
            </a:r>
            <a:r>
              <a:rPr lang="en-US" sz="2800" dirty="0" err="1"/>
              <a:t>campuran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, 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  <a:r>
              <a:rPr lang="en-US" sz="2800" dirty="0" err="1"/>
              <a:t>sektor</a:t>
            </a:r>
            <a:r>
              <a:rPr lang="en-US" sz="2800" dirty="0"/>
              <a:t> </a:t>
            </a:r>
            <a:r>
              <a:rPr lang="en-US" sz="2800" dirty="0" err="1"/>
              <a:t>publik</a:t>
            </a:r>
            <a:r>
              <a:rPr lang="en-US" sz="2800" dirty="0"/>
              <a:t> </a:t>
            </a:r>
            <a:r>
              <a:rPr lang="en-US" sz="2800" dirty="0" err="1"/>
              <a:t>maupun</a:t>
            </a:r>
            <a:r>
              <a:rPr lang="en-US" sz="2800" dirty="0"/>
              <a:t> </a:t>
            </a:r>
            <a:r>
              <a:rPr lang="en-US" sz="2800" dirty="0" err="1"/>
              <a:t>swasta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sama-sama</a:t>
            </a:r>
            <a:r>
              <a:rPr lang="en-US" sz="2800" dirty="0"/>
              <a:t> </a:t>
            </a:r>
            <a:r>
              <a:rPr lang="en-US" sz="2800" dirty="0" err="1"/>
              <a:t>menyediakan</a:t>
            </a:r>
            <a:r>
              <a:rPr lang="en-US" sz="2800" dirty="0"/>
              <a:t>. </a:t>
            </a:r>
            <a:endParaRPr lang="en-US" sz="2800" dirty="0" smtClean="0"/>
          </a:p>
          <a:p>
            <a:r>
              <a:rPr lang="en-US" sz="2800" dirty="0" smtClean="0"/>
              <a:t>OKI,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/>
              <a:t>meningkatkan</a:t>
            </a:r>
            <a:r>
              <a:rPr lang="en-US" sz="2800" dirty="0"/>
              <a:t> </a:t>
            </a:r>
            <a:r>
              <a:rPr lang="en-US" sz="2800" dirty="0" err="1"/>
              <a:t>efisiensi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efektivitas</a:t>
            </a:r>
            <a:r>
              <a:rPr lang="en-US" sz="2800" dirty="0"/>
              <a:t> </a:t>
            </a:r>
            <a:r>
              <a:rPr lang="en-US" sz="2800" dirty="0" err="1"/>
              <a:t>pelayanan</a:t>
            </a:r>
            <a:r>
              <a:rPr lang="en-US" sz="2800" dirty="0"/>
              <a:t> </a:t>
            </a:r>
            <a:r>
              <a:rPr lang="en-US" sz="2800" dirty="0" err="1"/>
              <a:t>publik</a:t>
            </a:r>
            <a:r>
              <a:rPr lang="en-US" sz="2800" dirty="0"/>
              <a:t>,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daerah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melakukan</a:t>
            </a:r>
            <a:r>
              <a:rPr lang="en-US" sz="2800" dirty="0"/>
              <a:t> program </a:t>
            </a:r>
            <a:r>
              <a:rPr lang="en-US" sz="2800" dirty="0" err="1"/>
              <a:t>kemitraan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sektor</a:t>
            </a:r>
            <a:r>
              <a:rPr lang="en-US" sz="2800" dirty="0"/>
              <a:t> </a:t>
            </a:r>
            <a:r>
              <a:rPr lang="en-US" sz="2800" dirty="0" err="1"/>
              <a:t>swasta</a:t>
            </a:r>
            <a:r>
              <a:rPr lang="en-US" sz="2800" dirty="0"/>
              <a:t> (public private partnership) </a:t>
            </a:r>
            <a:r>
              <a:rPr lang="en-US" sz="2800" dirty="0" smtClean="0"/>
              <a:t>(</a:t>
            </a:r>
            <a:r>
              <a:rPr lang="en-US" sz="2800" dirty="0" err="1"/>
              <a:t>Mardiasmo</a:t>
            </a:r>
            <a:r>
              <a:rPr lang="en-US" sz="2800" dirty="0"/>
              <a:t>, 2002).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POLA KEMITRAAN PEMDA-SWASTA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244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109728" indent="0">
              <a:buNone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POLA KEMITRAAN PEMDA-SWASTA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62000" y="1828800"/>
            <a:ext cx="1981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Unit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r>
              <a:rPr lang="en-US" dirty="0" smtClean="0"/>
              <a:t> (BUMD)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505200" y="1828800"/>
            <a:ext cx="1981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PEMDA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324600" y="1828800"/>
            <a:ext cx="1981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SKPD </a:t>
            </a:r>
            <a:r>
              <a:rPr lang="en-US" dirty="0" err="1" smtClean="0"/>
              <a:t>Pelayanan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505200" y="3086100"/>
            <a:ext cx="20574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5" idx="1"/>
          </p:cNvCxnSpPr>
          <p:nvPr/>
        </p:nvCxnSpPr>
        <p:spPr>
          <a:xfrm flipH="1">
            <a:off x="2743200" y="2133600"/>
            <a:ext cx="7620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3"/>
            <a:endCxn id="6" idx="1"/>
          </p:cNvCxnSpPr>
          <p:nvPr/>
        </p:nvCxnSpPr>
        <p:spPr>
          <a:xfrm>
            <a:off x="5486400" y="2133600"/>
            <a:ext cx="8382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752600" y="2838450"/>
            <a:ext cx="1752600" cy="6477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5562600" y="2781300"/>
            <a:ext cx="1752600" cy="7620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4" idx="2"/>
          </p:cNvCxnSpPr>
          <p:nvPr/>
        </p:nvCxnSpPr>
        <p:spPr>
          <a:xfrm>
            <a:off x="1752600" y="2438400"/>
            <a:ext cx="0" cy="40005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6" idx="2"/>
          </p:cNvCxnSpPr>
          <p:nvPr/>
        </p:nvCxnSpPr>
        <p:spPr>
          <a:xfrm>
            <a:off x="7315200" y="2438400"/>
            <a:ext cx="0" cy="3429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838200" y="3733800"/>
            <a:ext cx="2667000" cy="0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562600" y="3699164"/>
            <a:ext cx="2667000" cy="0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3200400" y="4779818"/>
            <a:ext cx="2819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Non </a:t>
            </a:r>
            <a:r>
              <a:rPr lang="en-US" dirty="0" err="1" smtClean="0"/>
              <a:t>Pemerintah</a:t>
            </a:r>
            <a:r>
              <a:rPr lang="en-US" dirty="0" smtClean="0"/>
              <a:t> (</a:t>
            </a:r>
            <a:r>
              <a:rPr lang="en-US" dirty="0" err="1" smtClean="0"/>
              <a:t>Swasta</a:t>
            </a:r>
            <a:r>
              <a:rPr lang="en-US" dirty="0" smtClean="0"/>
              <a:t>-CS)</a:t>
            </a:r>
            <a:endParaRPr lang="en-US" dirty="0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4610100" y="4152900"/>
            <a:ext cx="0" cy="62691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1219200" y="3953741"/>
            <a:ext cx="1905000" cy="342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chemeClr val="accent6">
                    <a:lumMod val="50000"/>
                  </a:schemeClr>
                </a:solidFill>
              </a:rPr>
              <a:t>Kemitraan</a:t>
            </a:r>
            <a:endParaRPr lang="en-US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3600" y="3912177"/>
            <a:ext cx="1905000" cy="342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chemeClr val="accent6">
                    <a:lumMod val="50000"/>
                  </a:schemeClr>
                </a:solidFill>
              </a:rPr>
              <a:t>Kemitraan</a:t>
            </a:r>
            <a:endParaRPr lang="en-US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855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BENTUK-BENTUK </a:t>
            </a:r>
            <a:r>
              <a:rPr lang="en-US" dirty="0" smtClean="0"/>
              <a:t>KEMITRAAN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fi-FI" dirty="0"/>
              <a:t>Terdapat beberapa bentuk  kerjasama Pemerintah-Swasta, yang berkembang di Indonesia, antara lain:</a:t>
            </a:r>
            <a:endParaRPr lang="en-US" dirty="0"/>
          </a:p>
          <a:p>
            <a:r>
              <a:rPr lang="en-US" dirty="0">
                <a:solidFill>
                  <a:srgbClr val="00B0F0"/>
                </a:solidFill>
              </a:rPr>
              <a:t>Service </a:t>
            </a:r>
            <a:r>
              <a:rPr lang="en-US" dirty="0" smtClean="0">
                <a:solidFill>
                  <a:srgbClr val="00B0F0"/>
                </a:solidFill>
              </a:rPr>
              <a:t>contract</a:t>
            </a:r>
          </a:p>
          <a:p>
            <a:pPr marL="109728" indent="0">
              <a:buNone/>
            </a:pPr>
            <a:r>
              <a:rPr lang="sv-SE" dirty="0" smtClean="0"/>
              <a:t>Merupakan </a:t>
            </a:r>
            <a:r>
              <a:rPr lang="sv-SE" dirty="0"/>
              <a:t>kontrak pemerintah daerah </a:t>
            </a:r>
            <a:r>
              <a:rPr lang="sv-SE" dirty="0" smtClean="0"/>
              <a:t>kepada swasta </a:t>
            </a:r>
            <a:r>
              <a:rPr lang="sv-SE" dirty="0"/>
              <a:t>untuk mengoperasikan dan memelihara fasilitas pelayanan publik.</a:t>
            </a:r>
            <a:endParaRPr lang="en-US" dirty="0" smtClean="0"/>
          </a:p>
          <a:p>
            <a:pPr lvl="0"/>
            <a:r>
              <a:rPr lang="en-US" dirty="0" smtClean="0">
                <a:solidFill>
                  <a:srgbClr val="00B0F0"/>
                </a:solidFill>
              </a:rPr>
              <a:t>Built, </a:t>
            </a:r>
            <a:r>
              <a:rPr lang="en-US" dirty="0">
                <a:solidFill>
                  <a:srgbClr val="00B0F0"/>
                </a:solidFill>
              </a:rPr>
              <a:t>Operate </a:t>
            </a:r>
            <a:r>
              <a:rPr lang="en-US" dirty="0" err="1">
                <a:solidFill>
                  <a:srgbClr val="00B0F0"/>
                </a:solidFill>
              </a:rPr>
              <a:t>dan</a:t>
            </a:r>
            <a:r>
              <a:rPr lang="en-US" dirty="0">
                <a:solidFill>
                  <a:srgbClr val="00B0F0"/>
                </a:solidFill>
              </a:rPr>
              <a:t> Transfer (BOT</a:t>
            </a:r>
            <a:r>
              <a:rPr lang="en-US" dirty="0" smtClean="0">
                <a:solidFill>
                  <a:srgbClr val="00B0F0"/>
                </a:solidFill>
              </a:rPr>
              <a:t>)</a:t>
            </a:r>
          </a:p>
          <a:p>
            <a:pPr marL="109728" lvl="0" indent="0">
              <a:buNone/>
            </a:pPr>
            <a:r>
              <a:rPr lang="en-US" dirty="0" err="1"/>
              <a:t>P</a:t>
            </a:r>
            <a:r>
              <a:rPr lang="en-US" dirty="0" err="1" smtClean="0"/>
              <a:t>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partner </a:t>
            </a:r>
            <a:r>
              <a:rPr lang="en-US" dirty="0" err="1"/>
              <a:t>swasta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membiayai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, </a:t>
            </a:r>
            <a:r>
              <a:rPr lang="en-US" dirty="0"/>
              <a:t>partner </a:t>
            </a:r>
            <a:r>
              <a:rPr lang="en-US" dirty="0" err="1"/>
              <a:t>swasta</a:t>
            </a:r>
            <a:r>
              <a:rPr lang="en-US" dirty="0"/>
              <a:t> </a:t>
            </a:r>
            <a:r>
              <a:rPr lang="en-US" dirty="0" err="1" smtClean="0"/>
              <a:t>mentransfer</a:t>
            </a:r>
            <a:r>
              <a:rPr lang="en-US" dirty="0" smtClean="0"/>
              <a:t> </a:t>
            </a:r>
            <a:r>
              <a:rPr lang="en-US" dirty="0" err="1"/>
              <a:t>kepemilikan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Pemda</a:t>
            </a:r>
            <a:r>
              <a:rPr lang="en-US" dirty="0"/>
              <a:t>. </a:t>
            </a:r>
            <a:r>
              <a:rPr lang="en-US" dirty="0" err="1"/>
              <a:t>Pemda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menyewakan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 smtClean="0"/>
              <a:t>swasta</a:t>
            </a:r>
            <a:r>
              <a:rPr lang="en-US" dirty="0" smtClean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wajar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326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BENTUK-BENTUK </a:t>
            </a:r>
            <a:r>
              <a:rPr lang="en-US" dirty="0" smtClean="0"/>
              <a:t>KEMITRAAN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err="1" smtClean="0">
                <a:solidFill>
                  <a:srgbClr val="00B0F0"/>
                </a:solidFill>
              </a:rPr>
              <a:t>Konsesi</a:t>
            </a:r>
            <a:endParaRPr lang="en-US" dirty="0" smtClean="0">
              <a:solidFill>
                <a:srgbClr val="00B0F0"/>
              </a:solidFill>
            </a:endParaRPr>
          </a:p>
          <a:p>
            <a:pPr marL="109728" lvl="0" indent="0">
              <a:buNone/>
            </a:pP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kontraktor</a:t>
            </a:r>
            <a:r>
              <a:rPr lang="en-US" dirty="0"/>
              <a:t> (</a:t>
            </a:r>
            <a:r>
              <a:rPr lang="en-US" dirty="0" err="1"/>
              <a:t>konsesioner</a:t>
            </a:r>
            <a:r>
              <a:rPr lang="en-US" dirty="0"/>
              <a:t>) </a:t>
            </a:r>
            <a:r>
              <a:rPr lang="en-US" dirty="0" err="1"/>
              <a:t>swasta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pelayanan-pelayanan</a:t>
            </a:r>
            <a:r>
              <a:rPr lang="en-US" dirty="0"/>
              <a:t> </a:t>
            </a:r>
            <a:r>
              <a:rPr lang="en-US" dirty="0" err="1" smtClean="0"/>
              <a:t>infrastruktur</a:t>
            </a:r>
            <a:r>
              <a:rPr lang="en-US" dirty="0" smtClean="0"/>
              <a:t>. </a:t>
            </a:r>
            <a:r>
              <a:rPr lang="en-US" dirty="0" err="1" smtClean="0"/>
              <a:t>Konsesioner</a:t>
            </a:r>
            <a:r>
              <a:rPr lang="en-US" dirty="0" smtClean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 smtClean="0"/>
              <a:t>jawab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 smtClean="0"/>
              <a:t>kapasitas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memperluas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 smtClean="0"/>
              <a:t>pelayanan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/>
              <a:t>konsesioner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pendanaan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yang </a:t>
            </a:r>
            <a:r>
              <a:rPr lang="en-US" dirty="0" err="1"/>
              <a:t>dikeluarkan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tarif</a:t>
            </a:r>
            <a:r>
              <a:rPr lang="en-US" dirty="0"/>
              <a:t> yang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. </a:t>
            </a:r>
            <a:r>
              <a:rPr lang="en-US" dirty="0" err="1"/>
              <a:t>P</a:t>
            </a:r>
            <a:r>
              <a:rPr lang="en-US" dirty="0" err="1" smtClean="0"/>
              <a:t>eran</a:t>
            </a:r>
            <a:r>
              <a:rPr lang="en-US" dirty="0" smtClean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smtClean="0"/>
              <a:t>menjadi regulator (</a:t>
            </a:r>
            <a:r>
              <a:rPr lang="en-US" dirty="0"/>
              <a:t>regulator</a:t>
            </a:r>
            <a:r>
              <a:rPr lang="en-US" dirty="0" smtClean="0"/>
              <a:t>), </a:t>
            </a:r>
            <a:r>
              <a:rPr lang="en-US" dirty="0" err="1" smtClean="0"/>
              <a:t>termasuk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tarif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409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BENTUK-BENTUK </a:t>
            </a:r>
            <a:r>
              <a:rPr lang="en-US" dirty="0" smtClean="0"/>
              <a:t>KEMITRAAN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dirty="0" smtClean="0"/>
              <a:t>Joint Ventures</a:t>
            </a:r>
          </a:p>
          <a:p>
            <a:pPr marL="109728" lvl="0" indent="0">
              <a:buNone/>
            </a:pPr>
            <a:r>
              <a:rPr lang="en-US" sz="3400" dirty="0" err="1"/>
              <a:t>kerja</a:t>
            </a:r>
            <a:r>
              <a:rPr lang="en-US" sz="3400" dirty="0"/>
              <a:t> </a:t>
            </a:r>
            <a:r>
              <a:rPr lang="en-US" sz="3400" dirty="0" err="1"/>
              <a:t>sama</a:t>
            </a:r>
            <a:r>
              <a:rPr lang="en-US" sz="3400" dirty="0"/>
              <a:t> </a:t>
            </a:r>
            <a:r>
              <a:rPr lang="en-US" sz="3400" dirty="0" err="1"/>
              <a:t>pemerintah</a:t>
            </a:r>
            <a:r>
              <a:rPr lang="en-US" sz="3400" dirty="0"/>
              <a:t> </a:t>
            </a:r>
            <a:r>
              <a:rPr lang="en-US" sz="3400" dirty="0" err="1" smtClean="0"/>
              <a:t>daerah</a:t>
            </a:r>
            <a:r>
              <a:rPr lang="en-US" sz="3400" dirty="0" smtClean="0"/>
              <a:t> </a:t>
            </a:r>
            <a:r>
              <a:rPr lang="en-US" sz="3400" dirty="0" err="1" smtClean="0"/>
              <a:t>dan</a:t>
            </a:r>
            <a:r>
              <a:rPr lang="en-US" sz="3400" dirty="0" smtClean="0"/>
              <a:t> </a:t>
            </a:r>
            <a:r>
              <a:rPr lang="en-US" sz="3400" dirty="0" err="1"/>
              <a:t>swasta</a:t>
            </a:r>
            <a:r>
              <a:rPr lang="en-US" sz="3400" dirty="0"/>
              <a:t> </a:t>
            </a:r>
            <a:r>
              <a:rPr lang="en-US" sz="3400" dirty="0" err="1"/>
              <a:t>dimana</a:t>
            </a:r>
            <a:r>
              <a:rPr lang="en-US" sz="3400" dirty="0"/>
              <a:t> </a:t>
            </a:r>
            <a:r>
              <a:rPr lang="en-US" sz="3400" dirty="0" err="1"/>
              <a:t>tanggung</a:t>
            </a:r>
            <a:r>
              <a:rPr lang="en-US" sz="3400" dirty="0"/>
              <a:t> </a:t>
            </a:r>
            <a:r>
              <a:rPr lang="en-US" sz="3400" dirty="0" err="1"/>
              <a:t>jawab</a:t>
            </a:r>
            <a:r>
              <a:rPr lang="en-US" sz="3400" dirty="0"/>
              <a:t> </a:t>
            </a:r>
            <a:r>
              <a:rPr lang="en-US" sz="3400" dirty="0" err="1"/>
              <a:t>dan</a:t>
            </a:r>
            <a:r>
              <a:rPr lang="en-US" sz="3400" dirty="0"/>
              <a:t> </a:t>
            </a:r>
            <a:r>
              <a:rPr lang="en-US" sz="3400" dirty="0" err="1"/>
              <a:t>kepemilikan</a:t>
            </a:r>
            <a:r>
              <a:rPr lang="en-US" sz="3400" dirty="0"/>
              <a:t> </a:t>
            </a:r>
            <a:r>
              <a:rPr lang="en-US" sz="3400" dirty="0" err="1"/>
              <a:t>ditanggung</a:t>
            </a:r>
            <a:r>
              <a:rPr lang="en-US" sz="3400" dirty="0"/>
              <a:t> </a:t>
            </a:r>
            <a:r>
              <a:rPr lang="en-US" sz="3400" dirty="0" err="1"/>
              <a:t>bersama</a:t>
            </a:r>
            <a:r>
              <a:rPr lang="en-US" sz="3400" dirty="0"/>
              <a:t> </a:t>
            </a:r>
            <a:r>
              <a:rPr lang="en-US" sz="3400" dirty="0" err="1"/>
              <a:t>dalam</a:t>
            </a:r>
            <a:r>
              <a:rPr lang="en-US" sz="3400" dirty="0"/>
              <a:t> </a:t>
            </a:r>
            <a:r>
              <a:rPr lang="en-US" sz="3400" dirty="0" err="1"/>
              <a:t>hal</a:t>
            </a:r>
            <a:r>
              <a:rPr lang="en-US" sz="3400" dirty="0"/>
              <a:t> </a:t>
            </a:r>
            <a:r>
              <a:rPr lang="en-US" sz="3400" dirty="0" err="1"/>
              <a:t>penyediaan</a:t>
            </a:r>
            <a:r>
              <a:rPr lang="en-US" sz="3400" dirty="0"/>
              <a:t> </a:t>
            </a:r>
            <a:r>
              <a:rPr lang="en-US" sz="3400" dirty="0" err="1"/>
              <a:t>pelayanan</a:t>
            </a:r>
            <a:r>
              <a:rPr lang="en-US" sz="3400" dirty="0"/>
              <a:t> </a:t>
            </a:r>
            <a:r>
              <a:rPr lang="en-US" sz="3400" dirty="0" err="1"/>
              <a:t>infrastruktur</a:t>
            </a:r>
            <a:r>
              <a:rPr lang="en-US" sz="3400" dirty="0"/>
              <a:t>. </a:t>
            </a:r>
            <a:r>
              <a:rPr lang="en-US" sz="3400" dirty="0" err="1"/>
              <a:t>Dalam</a:t>
            </a:r>
            <a:r>
              <a:rPr lang="en-US" sz="3400" dirty="0"/>
              <a:t> </a:t>
            </a:r>
            <a:r>
              <a:rPr lang="en-US" sz="3400" dirty="0" err="1"/>
              <a:t>kerja</a:t>
            </a:r>
            <a:r>
              <a:rPr lang="en-US" sz="3400" dirty="0"/>
              <a:t> </a:t>
            </a:r>
            <a:r>
              <a:rPr lang="en-US" sz="3400" dirty="0" err="1"/>
              <a:t>sama</a:t>
            </a:r>
            <a:r>
              <a:rPr lang="en-US" sz="3400" dirty="0"/>
              <a:t> </a:t>
            </a:r>
            <a:r>
              <a:rPr lang="en-US" sz="3400" dirty="0" err="1"/>
              <a:t>ini</a:t>
            </a:r>
            <a:r>
              <a:rPr lang="en-US" sz="3400" dirty="0"/>
              <a:t> </a:t>
            </a:r>
            <a:r>
              <a:rPr lang="en-US" sz="3400" dirty="0" err="1"/>
              <a:t>masing-masing</a:t>
            </a:r>
            <a:r>
              <a:rPr lang="en-US" sz="3400" dirty="0"/>
              <a:t> </a:t>
            </a:r>
            <a:r>
              <a:rPr lang="en-US" sz="3400" dirty="0" err="1"/>
              <a:t>pihak</a:t>
            </a:r>
            <a:r>
              <a:rPr lang="en-US" sz="3400" dirty="0"/>
              <a:t> </a:t>
            </a:r>
            <a:r>
              <a:rPr lang="en-US" sz="3400" dirty="0" err="1"/>
              <a:t>mempunyai</a:t>
            </a:r>
            <a:r>
              <a:rPr lang="en-US" sz="3400" dirty="0"/>
              <a:t> </a:t>
            </a:r>
            <a:r>
              <a:rPr lang="en-US" sz="3400" dirty="0" err="1"/>
              <a:t>posisi</a:t>
            </a:r>
            <a:r>
              <a:rPr lang="en-US" sz="3400" dirty="0"/>
              <a:t> yang </a:t>
            </a:r>
            <a:r>
              <a:rPr lang="en-US" sz="3400" dirty="0" err="1"/>
              <a:t>seimbang</a:t>
            </a:r>
            <a:r>
              <a:rPr lang="en-US" sz="3400" dirty="0"/>
              <a:t> </a:t>
            </a:r>
            <a:r>
              <a:rPr lang="en-US" sz="3400" dirty="0" err="1"/>
              <a:t>dalam</a:t>
            </a:r>
            <a:r>
              <a:rPr lang="en-US" sz="3400" dirty="0"/>
              <a:t> </a:t>
            </a:r>
            <a:r>
              <a:rPr lang="en-US" sz="3400" dirty="0" err="1"/>
              <a:t>perusahaan</a:t>
            </a:r>
            <a:r>
              <a:rPr lang="en-US" sz="3400" dirty="0"/>
              <a:t>. </a:t>
            </a:r>
            <a:r>
              <a:rPr lang="en-US" sz="3400" dirty="0" err="1"/>
              <a:t>Kerja</a:t>
            </a:r>
            <a:r>
              <a:rPr lang="en-US" sz="3400" dirty="0"/>
              <a:t> </a:t>
            </a:r>
            <a:r>
              <a:rPr lang="en-US" sz="3400" dirty="0" err="1"/>
              <a:t>sama</a:t>
            </a:r>
            <a:r>
              <a:rPr lang="en-US" sz="3400" dirty="0"/>
              <a:t> </a:t>
            </a:r>
            <a:r>
              <a:rPr lang="en-US" sz="3400" dirty="0" err="1"/>
              <a:t>ini</a:t>
            </a:r>
            <a:r>
              <a:rPr lang="en-US" sz="3400" dirty="0"/>
              <a:t> </a:t>
            </a:r>
            <a:r>
              <a:rPr lang="en-US" sz="3400" dirty="0" err="1"/>
              <a:t>bertujuan</a:t>
            </a:r>
            <a:r>
              <a:rPr lang="en-US" sz="3400" dirty="0"/>
              <a:t> </a:t>
            </a:r>
            <a:r>
              <a:rPr lang="en-US" sz="3400" dirty="0" err="1"/>
              <a:t>untuk</a:t>
            </a:r>
            <a:r>
              <a:rPr lang="en-US" sz="3400" dirty="0"/>
              <a:t> </a:t>
            </a:r>
            <a:r>
              <a:rPr lang="en-US" sz="3400" dirty="0" err="1"/>
              <a:t>memadukan</a:t>
            </a:r>
            <a:r>
              <a:rPr lang="en-US" sz="3400" dirty="0"/>
              <a:t> </a:t>
            </a:r>
            <a:r>
              <a:rPr lang="en-US" sz="3400" dirty="0" err="1"/>
              <a:t>keuggulan</a:t>
            </a:r>
            <a:r>
              <a:rPr lang="en-US" sz="3400" dirty="0"/>
              <a:t> </a:t>
            </a:r>
            <a:r>
              <a:rPr lang="en-US" sz="3400" dirty="0" err="1"/>
              <a:t>sektor</a:t>
            </a:r>
            <a:r>
              <a:rPr lang="en-US" sz="3400" dirty="0"/>
              <a:t> </a:t>
            </a:r>
            <a:r>
              <a:rPr lang="en-US" sz="3400" dirty="0" err="1"/>
              <a:t>swasta</a:t>
            </a:r>
            <a:r>
              <a:rPr lang="en-US" sz="3400" dirty="0"/>
              <a:t> </a:t>
            </a:r>
            <a:r>
              <a:rPr lang="en-US" sz="3400" dirty="0" err="1" smtClean="0"/>
              <a:t>dengan</a:t>
            </a:r>
            <a:r>
              <a:rPr lang="en-US" sz="3400" dirty="0" smtClean="0"/>
              <a:t> </a:t>
            </a:r>
            <a:r>
              <a:rPr lang="en-US" sz="3400" dirty="0" err="1"/>
              <a:t>keunggulan</a:t>
            </a:r>
            <a:r>
              <a:rPr lang="en-US" sz="3400" dirty="0"/>
              <a:t> </a:t>
            </a:r>
            <a:r>
              <a:rPr lang="en-US" sz="3400" dirty="0" err="1" smtClean="0"/>
              <a:t>pemerintah</a:t>
            </a:r>
            <a:r>
              <a:rPr lang="en-US" sz="3400" dirty="0" smtClean="0"/>
              <a:t>.</a:t>
            </a:r>
          </a:p>
          <a:p>
            <a:pPr marL="109728" lvl="0" indent="0">
              <a:buNone/>
            </a:pPr>
            <a:endParaRPr lang="en-US" sz="3400" dirty="0"/>
          </a:p>
          <a:p>
            <a:pPr lvl="0"/>
            <a:r>
              <a:rPr lang="en-US" sz="3400" dirty="0"/>
              <a:t>Community based </a:t>
            </a:r>
            <a:r>
              <a:rPr lang="en-US" sz="3400" dirty="0" smtClean="0"/>
              <a:t>provision</a:t>
            </a:r>
          </a:p>
          <a:p>
            <a:pPr marL="109728" lvl="0" indent="0">
              <a:buNone/>
            </a:pPr>
            <a:r>
              <a:rPr lang="en-US" sz="3400" dirty="0" smtClean="0"/>
              <a:t>CBP </a:t>
            </a:r>
            <a:r>
              <a:rPr lang="en-US" sz="3400" dirty="0" err="1"/>
              <a:t>dapat</a:t>
            </a:r>
            <a:r>
              <a:rPr lang="en-US" sz="3400" dirty="0"/>
              <a:t> </a:t>
            </a:r>
            <a:r>
              <a:rPr lang="en-US" sz="3400" dirty="0" err="1"/>
              <a:t>terdiri</a:t>
            </a:r>
            <a:r>
              <a:rPr lang="en-US" sz="3400" dirty="0"/>
              <a:t> </a:t>
            </a:r>
            <a:r>
              <a:rPr lang="en-US" sz="3400" dirty="0" err="1"/>
              <a:t>dari</a:t>
            </a:r>
            <a:r>
              <a:rPr lang="en-US" sz="3400" dirty="0"/>
              <a:t> </a:t>
            </a:r>
            <a:r>
              <a:rPr lang="en-US" sz="3400" dirty="0" err="1"/>
              <a:t>perorangan</a:t>
            </a:r>
            <a:r>
              <a:rPr lang="en-US" sz="3400" dirty="0"/>
              <a:t>, </a:t>
            </a:r>
            <a:r>
              <a:rPr lang="en-US" sz="3400" dirty="0" err="1"/>
              <a:t>keluarga</a:t>
            </a:r>
            <a:r>
              <a:rPr lang="en-US" sz="3400" dirty="0"/>
              <a:t>, </a:t>
            </a:r>
            <a:r>
              <a:rPr lang="en-US" sz="3400" dirty="0" err="1"/>
              <a:t>atau</a:t>
            </a:r>
            <a:r>
              <a:rPr lang="en-US" sz="3400" dirty="0"/>
              <a:t> </a:t>
            </a:r>
            <a:r>
              <a:rPr lang="en-US" sz="3400" dirty="0" err="1"/>
              <a:t>perusahaan</a:t>
            </a:r>
            <a:r>
              <a:rPr lang="en-US" sz="3400" dirty="0"/>
              <a:t> </a:t>
            </a:r>
            <a:r>
              <a:rPr lang="en-US" sz="3400" dirty="0" err="1"/>
              <a:t>kecil</a:t>
            </a:r>
            <a:r>
              <a:rPr lang="en-US" sz="3400" dirty="0"/>
              <a:t>. CBO </a:t>
            </a:r>
            <a:r>
              <a:rPr lang="en-US" sz="3400" dirty="0" err="1"/>
              <a:t>memiliki</a:t>
            </a:r>
            <a:r>
              <a:rPr lang="en-US" sz="3400" dirty="0"/>
              <a:t> </a:t>
            </a:r>
            <a:r>
              <a:rPr lang="en-US" sz="3400" dirty="0" err="1"/>
              <a:t>peran</a:t>
            </a:r>
            <a:r>
              <a:rPr lang="en-US" sz="3400" dirty="0"/>
              <a:t> </a:t>
            </a:r>
            <a:r>
              <a:rPr lang="en-US" sz="3400" dirty="0" err="1"/>
              <a:t>utama</a:t>
            </a:r>
            <a:r>
              <a:rPr lang="en-US" sz="3400" dirty="0"/>
              <a:t> </a:t>
            </a:r>
            <a:r>
              <a:rPr lang="en-US" sz="3400" dirty="0" err="1"/>
              <a:t>dalam</a:t>
            </a:r>
            <a:r>
              <a:rPr lang="en-US" sz="3400" dirty="0"/>
              <a:t> </a:t>
            </a:r>
            <a:r>
              <a:rPr lang="en-US" sz="3400" dirty="0" err="1"/>
              <a:t>mengorganisasikan</a:t>
            </a:r>
            <a:r>
              <a:rPr lang="en-US" sz="3400" dirty="0"/>
              <a:t> </a:t>
            </a:r>
            <a:r>
              <a:rPr lang="en-US" sz="3400" dirty="0" err="1"/>
              <a:t>penduduk</a:t>
            </a:r>
            <a:r>
              <a:rPr lang="en-US" sz="3400" dirty="0"/>
              <a:t> </a:t>
            </a:r>
            <a:r>
              <a:rPr lang="en-US" sz="3400" dirty="0" err="1"/>
              <a:t>miskin</a:t>
            </a:r>
            <a:r>
              <a:rPr lang="en-US" sz="3400" dirty="0"/>
              <a:t> </a:t>
            </a:r>
            <a:r>
              <a:rPr lang="en-US" sz="3400" dirty="0" err="1"/>
              <a:t>ke</a:t>
            </a:r>
            <a:r>
              <a:rPr lang="en-US" sz="3400" dirty="0"/>
              <a:t> </a:t>
            </a:r>
            <a:r>
              <a:rPr lang="en-US" sz="3400" dirty="0" err="1"/>
              <a:t>dalam</a:t>
            </a:r>
            <a:r>
              <a:rPr lang="en-US" sz="3400" dirty="0"/>
              <a:t> </a:t>
            </a:r>
            <a:r>
              <a:rPr lang="en-US" sz="3400" dirty="0" err="1"/>
              <a:t>kegiatan</a:t>
            </a:r>
            <a:r>
              <a:rPr lang="en-US" sz="3400" dirty="0"/>
              <a:t> </a:t>
            </a:r>
            <a:r>
              <a:rPr lang="en-US" sz="3400" dirty="0" err="1"/>
              <a:t>bersama</a:t>
            </a:r>
            <a:r>
              <a:rPr lang="en-US" sz="3400" dirty="0"/>
              <a:t> </a:t>
            </a:r>
            <a:r>
              <a:rPr lang="en-US" sz="3400" dirty="0" err="1"/>
              <a:t>dan</a:t>
            </a:r>
            <a:r>
              <a:rPr lang="en-US" sz="3400" dirty="0"/>
              <a:t> </a:t>
            </a:r>
            <a:r>
              <a:rPr lang="en-US" sz="3400" dirty="0" err="1"/>
              <a:t>kepentingan</a:t>
            </a:r>
            <a:r>
              <a:rPr lang="en-US" sz="3400" dirty="0"/>
              <a:t> </a:t>
            </a:r>
            <a:r>
              <a:rPr lang="en-US" sz="3400" dirty="0" err="1"/>
              <a:t>mereka</a:t>
            </a:r>
            <a:r>
              <a:rPr lang="en-US" sz="3400" dirty="0"/>
              <a:t> </a:t>
            </a:r>
            <a:r>
              <a:rPr lang="en-US" sz="3400" dirty="0" err="1"/>
              <a:t>akan</a:t>
            </a:r>
            <a:r>
              <a:rPr lang="en-US" sz="3400" dirty="0"/>
              <a:t> </a:t>
            </a:r>
            <a:r>
              <a:rPr lang="en-US" sz="3400" dirty="0" err="1"/>
              <a:t>direpresentasikan</a:t>
            </a:r>
            <a:r>
              <a:rPr lang="en-US" sz="3400" dirty="0"/>
              <a:t> </a:t>
            </a:r>
            <a:r>
              <a:rPr lang="en-US" sz="3400" dirty="0" err="1"/>
              <a:t>dan</a:t>
            </a:r>
            <a:r>
              <a:rPr lang="en-US" sz="3400" dirty="0"/>
              <a:t> </a:t>
            </a:r>
            <a:r>
              <a:rPr lang="en-US" sz="3400" dirty="0" err="1"/>
              <a:t>dinegosiasikan</a:t>
            </a:r>
            <a:r>
              <a:rPr lang="en-US" sz="3400" dirty="0"/>
              <a:t> </a:t>
            </a:r>
            <a:r>
              <a:rPr lang="en-US" sz="3400" dirty="0" err="1"/>
              <a:t>dengan</a:t>
            </a:r>
            <a:r>
              <a:rPr lang="en-US" sz="3400" dirty="0"/>
              <a:t> NGO </a:t>
            </a:r>
            <a:r>
              <a:rPr lang="en-US" sz="3400" dirty="0" err="1"/>
              <a:t>dan</a:t>
            </a:r>
            <a:r>
              <a:rPr lang="en-US" sz="3400" dirty="0"/>
              <a:t> </a:t>
            </a:r>
            <a:r>
              <a:rPr lang="en-US" sz="3400" dirty="0" err="1"/>
              <a:t>pemerintah</a:t>
            </a:r>
            <a:r>
              <a:rPr lang="en-US" sz="3400" dirty="0"/>
              <a:t>. NGO </a:t>
            </a:r>
            <a:r>
              <a:rPr lang="en-US" sz="3400" dirty="0" err="1"/>
              <a:t>berperan</a:t>
            </a:r>
            <a:r>
              <a:rPr lang="en-US" sz="3400" dirty="0"/>
              <a:t> </a:t>
            </a:r>
            <a:r>
              <a:rPr lang="en-US" sz="3400" dirty="0" err="1"/>
              <a:t>untuk</a:t>
            </a:r>
            <a:r>
              <a:rPr lang="en-US" sz="3400" dirty="0"/>
              <a:t> </a:t>
            </a:r>
            <a:r>
              <a:rPr lang="en-US" sz="3400" dirty="0" err="1"/>
              <a:t>menyediakan</a:t>
            </a:r>
            <a:r>
              <a:rPr lang="en-US" sz="3400" dirty="0"/>
              <a:t> proses </a:t>
            </a:r>
            <a:r>
              <a:rPr lang="en-US" sz="3400" dirty="0" err="1"/>
              <a:t>manajemen</a:t>
            </a:r>
            <a:r>
              <a:rPr lang="en-US" sz="3400" dirty="0"/>
              <a:t>, </a:t>
            </a:r>
            <a:r>
              <a:rPr lang="en-US" sz="3400" dirty="0" err="1"/>
              <a:t>menengahi</a:t>
            </a:r>
            <a:r>
              <a:rPr lang="en-US" sz="3400" dirty="0"/>
              <a:t> </a:t>
            </a:r>
            <a:r>
              <a:rPr lang="en-US" sz="3400" dirty="0" err="1"/>
              <a:t>negosisasi</a:t>
            </a:r>
            <a:r>
              <a:rPr lang="en-US" sz="3400" dirty="0"/>
              <a:t> </a:t>
            </a:r>
            <a:r>
              <a:rPr lang="en-US" sz="3400" dirty="0" err="1"/>
              <a:t>antara</a:t>
            </a:r>
            <a:r>
              <a:rPr lang="en-US" sz="3400" dirty="0"/>
              <a:t> CBO </a:t>
            </a:r>
            <a:r>
              <a:rPr lang="en-US" sz="3400" dirty="0" err="1"/>
              <a:t>dan</a:t>
            </a:r>
            <a:r>
              <a:rPr lang="en-US" sz="3400" dirty="0"/>
              <a:t> </a:t>
            </a:r>
            <a:r>
              <a:rPr lang="en-US" sz="3400" dirty="0" err="1"/>
              <a:t>lembaga</a:t>
            </a:r>
            <a:r>
              <a:rPr lang="en-US" sz="3400" dirty="0"/>
              <a:t> yang </a:t>
            </a:r>
            <a:r>
              <a:rPr lang="en-US" sz="3400" dirty="0" err="1"/>
              <a:t>lebih</a:t>
            </a:r>
            <a:r>
              <a:rPr lang="en-US" sz="3400" dirty="0"/>
              <a:t> </a:t>
            </a:r>
            <a:r>
              <a:rPr lang="en-US" sz="3400" dirty="0" err="1"/>
              <a:t>besar</a:t>
            </a:r>
            <a:r>
              <a:rPr lang="en-US" sz="3400" dirty="0"/>
              <a:t> </a:t>
            </a:r>
            <a:r>
              <a:rPr lang="en-US" sz="3400" dirty="0" err="1"/>
              <a:t>lainnya</a:t>
            </a:r>
            <a:r>
              <a:rPr lang="en-US" sz="3400" dirty="0"/>
              <a:t> </a:t>
            </a:r>
            <a:r>
              <a:rPr lang="en-US" sz="3400" dirty="0" err="1"/>
              <a:t>dalam</a:t>
            </a:r>
            <a:r>
              <a:rPr lang="en-US" sz="3400" dirty="0"/>
              <a:t> </a:t>
            </a:r>
            <a:r>
              <a:rPr lang="en-US" sz="3400" dirty="0" err="1"/>
              <a:t>hal</a:t>
            </a:r>
            <a:r>
              <a:rPr lang="en-US" sz="3400" dirty="0"/>
              <a:t> </a:t>
            </a:r>
            <a:r>
              <a:rPr lang="en-US" sz="3400" dirty="0" err="1"/>
              <a:t>bentuk</a:t>
            </a:r>
            <a:r>
              <a:rPr lang="en-US" sz="3400" dirty="0"/>
              <a:t> </a:t>
            </a:r>
            <a:r>
              <a:rPr lang="en-US" sz="3400" dirty="0" err="1"/>
              <a:t>jaringan</a:t>
            </a:r>
            <a:r>
              <a:rPr lang="en-US" sz="3400" dirty="0"/>
              <a:t> </a:t>
            </a:r>
            <a:r>
              <a:rPr lang="en-US" sz="3400" dirty="0" err="1"/>
              <a:t>kerjasama</a:t>
            </a:r>
            <a:r>
              <a:rPr lang="en-US" sz="3400" dirty="0"/>
              <a:t>, </a:t>
            </a:r>
            <a:r>
              <a:rPr lang="en-US" sz="3400" dirty="0" err="1"/>
              <a:t>pemberian</a:t>
            </a:r>
            <a:r>
              <a:rPr lang="en-US" sz="3400" dirty="0"/>
              <a:t> </a:t>
            </a:r>
            <a:r>
              <a:rPr lang="en-US" sz="3400" dirty="0" err="1"/>
              <a:t>informasi</a:t>
            </a:r>
            <a:r>
              <a:rPr lang="en-US" sz="3400" dirty="0"/>
              <a:t> </a:t>
            </a:r>
            <a:r>
              <a:rPr lang="en-US" sz="3400" dirty="0" err="1"/>
              <a:t>ataupun</a:t>
            </a:r>
            <a:r>
              <a:rPr lang="en-US" sz="3400" dirty="0"/>
              <a:t> </a:t>
            </a:r>
            <a:r>
              <a:rPr lang="en-US" sz="3400" dirty="0" err="1"/>
              <a:t>kebijasanaan</a:t>
            </a:r>
            <a:r>
              <a:rPr lang="en-US" sz="3400" dirty="0"/>
              <a:t>.</a:t>
            </a:r>
            <a:br>
              <a:rPr lang="en-US" sz="3400" dirty="0"/>
            </a:b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9416615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136</TotalTime>
  <Words>998</Words>
  <Application>Microsoft Office PowerPoint</Application>
  <PresentationFormat>On-screen Show (4:3)</PresentationFormat>
  <Paragraphs>128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RELASI PEMDA – SWASTA (Public-Private Partnership)</vt:lpstr>
      <vt:lpstr> Konteks Relasi Pemda-Swasta</vt:lpstr>
      <vt:lpstr>Konteks Relasi Pemda-Swasta</vt:lpstr>
      <vt:lpstr>Mengapa Perlu Kerjasama  Pemda-Swasta?</vt:lpstr>
      <vt:lpstr>POLA KEMITRAAN PEMDA-SWASTA</vt:lpstr>
      <vt:lpstr>POLA KEMITRAAN PEMDA-SWASTA</vt:lpstr>
      <vt:lpstr>BENTUK-BENTUK KEMITRAAN</vt:lpstr>
      <vt:lpstr>BENTUK-BENTUK KEMITRAAN</vt:lpstr>
      <vt:lpstr>BENTUK-BENTUK KEMITRAAN</vt:lpstr>
      <vt:lpstr>BENTUK-BENTUK KEMITRAAN</vt:lpstr>
      <vt:lpstr>Potensi Keuntungan dan Kerugian</vt:lpstr>
      <vt:lpstr>Potensi Keuntungan dan Kerugian</vt:lpstr>
      <vt:lpstr>Potensi Keuntungan dan Kerugian</vt:lpstr>
      <vt:lpstr>Apa yang harus dilakukan?</vt:lpstr>
      <vt:lpstr>Apa yang harus dilakukan?</vt:lpstr>
      <vt:lpstr>DAFTAR PUSTAKA  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RELASI PEMDA – SWASTA (Public-Private Partnership)</dc:title>
  <dc:creator>ismail - [2010]</dc:creator>
  <cp:lastModifiedBy>ismail - [2010]</cp:lastModifiedBy>
  <cp:revision>11</cp:revision>
  <dcterms:created xsi:type="dcterms:W3CDTF">2016-04-21T02:55:37Z</dcterms:created>
  <dcterms:modified xsi:type="dcterms:W3CDTF">2016-04-21T05:12:32Z</dcterms:modified>
</cp:coreProperties>
</file>