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2"/>
  </p:notesMasterIdLst>
  <p:sldIdLst>
    <p:sldId id="256" r:id="rId2"/>
    <p:sldId id="258" r:id="rId3"/>
    <p:sldId id="261" r:id="rId4"/>
    <p:sldId id="262" r:id="rId5"/>
    <p:sldId id="263" r:id="rId6"/>
    <p:sldId id="270" r:id="rId7"/>
    <p:sldId id="271" r:id="rId8"/>
    <p:sldId id="272" r:id="rId9"/>
    <p:sldId id="267" r:id="rId10"/>
    <p:sldId id="268" r:id="rId11"/>
    <p:sldId id="269" r:id="rId12"/>
    <p:sldId id="279" r:id="rId13"/>
    <p:sldId id="264" r:id="rId14"/>
    <p:sldId id="273" r:id="rId15"/>
    <p:sldId id="274" r:id="rId16"/>
    <p:sldId id="275" r:id="rId17"/>
    <p:sldId id="276" r:id="rId18"/>
    <p:sldId id="277" r:id="rId19"/>
    <p:sldId id="278" r:id="rId20"/>
    <p:sldId id="266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81"/>
  </p:normalViewPr>
  <p:slideViewPr>
    <p:cSldViewPr>
      <p:cViewPr varScale="1">
        <p:scale>
          <a:sx n="107" d="100"/>
          <a:sy n="107" d="100"/>
        </p:scale>
        <p:origin x="61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89F0A-3DC9-445B-905D-F9E26FFD448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3BD64-0A67-42D7-8A80-DE9CAB2F5B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0189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B16D54-F1C5-4329-919E-20415E0961B4}" type="slidenum">
              <a:rPr lang="en-US"/>
              <a:pPr/>
              <a:t>3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879D90-DB03-47B0-9726-39922A0FB729}" type="slidenum">
              <a:rPr lang="en-US"/>
              <a:pPr/>
              <a:t>4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B7536-AD67-41BA-9F32-2966EEC00A56}" type="slidenum">
              <a:rPr lang="en-US"/>
              <a:pPr/>
              <a:t>5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3BD64-0A67-42D7-8A80-DE9CAB2F5BF7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12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EF349A-8850-4F77-B115-8922C85FE4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16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067A9B-B0B5-4A07-A1DF-C9E5957F2DEB}" type="datetimeFigureOut">
              <a:rPr lang="id-ID" smtClean="0"/>
              <a:t>10/11/21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B45C546-F5D3-42DF-BC9B-762907D04B55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../PENGAYAAN/BAHAN%20AJAR%20KN%20X/MATERI%20++/kwn_5a_mardoto_uud45_4.ppt" TargetMode="External"/><Relationship Id="rId2" Type="http://schemas.openxmlformats.org/officeDocument/2006/relationships/hyperlink" Target="../PENGAYAAN/BAHAN%20AJAR%20KN%20X/MATERI%20++/kwn_5a_mardoto_uud45_3%5b1%5d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o.id/imgres?imgurl=http://www.skylinknetworks.com/blog/images/image6.jpg&amp;imgrefurl=http://balzach.blogspot.com/2006/11/patuh-pada-hukum.html&amp;h=210&amp;w=210&amp;sz=44&amp;hl=id&amp;start=4&amp;tbnid=sd0Cs3qwrp9mQM:&amp;tbnh=106&amp;tbnw=106&amp;prev=/images?q=hukum&amp;gbv=2&amp;svnum=10&amp;hl=id" TargetMode="External"/><Relationship Id="rId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images.google.co.id/imgres?imgurl=http://www.suarapembaruan.com/News/2007/03/12/Jabotabe/12pilkad.gif&amp;imgrefurl=http://www.suarapembaruan.com/News/2007/03/12/Jabotabe/jab01.htm&amp;h=206&amp;w=340&amp;sz=45&amp;hl=id&amp;start=13&amp;tbnid=WJzFaQgtdajhcM:&amp;tbnh=72&amp;tbnw=119&amp;prev=/images?q=pemungutan++suara&amp;gbv=2&amp;hl=id" TargetMode="External"/><Relationship Id="rId7" Type="http://schemas.openxmlformats.org/officeDocument/2006/relationships/hyperlink" Target="http://images.google.co.id/imgres?imgurl=http://www.arsipjatim.go.id/web/uploadFile/TBGALERI/Badan%20Arsip%20Propinsi%20Jawa%20Timur/embongmalang.jpg&amp;imgrefurl=http://www.arsipjatim.go.id/web/ARSIP/WebContent/web/view_galeri.jsp?q=016&amp;offset=-1&amp;h=511&amp;w=798&amp;sz=22&amp;hl=id&amp;start=3&amp;um=1&amp;tbnid=Uzw2d0xkLjcGGM:&amp;tbnh=92&amp;tbnw=143&amp;prev=/images?q=pemungutan+suara&amp;um=1&amp;hl=id&amp;rlz=1T4TSHB_enID235ID235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co.id/imgres?imgurl=http://prasetya.brawijaya.ac.id/image/cdekanfh.jpg&amp;imgrefurl=http://prasetya.brawijaya.ac.id/jan07.html&amp;h=461&amp;w=567&amp;sz=67&amp;hl=id&amp;start=1&amp;um=1&amp;tbnid=PtgVPpQ6s4INXM:&amp;tbnh=109&amp;tbnw=134&amp;prev=/images?q=pemungutan+suara&amp;um=1&amp;hl=id&amp;rlz=1T4TSHB_enID235ID235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openxmlformats.org/officeDocument/2006/relationships/hyperlink" Target="http://images.google.co.id/imgres?imgurl=http://www.arsipjatim.go.id/web/uploadFile/TBGALERI/Badan%20Arsip%20Propinsi%20Jawa%20Timur/pemilu55-21_1.jpg&amp;imgrefurl=http://www.arsipjatim.go.id/web/ARSIP/WebContent/web/view_galeri.jsp?offset=45&amp;h=1041&amp;w=777&amp;sz=41&amp;hl=id&amp;start=2&amp;um=1&amp;tbnid=nvU3CdCp12SvMM:&amp;tbnh=150&amp;tbnw=112&amp;prev=/images?q=pemungutan+suara&amp;um=1&amp;hl=id&amp;rlz=1T4TSHB_enID235ID235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KAPABILITAS DAN PARTISIPASI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Dr. Supardal, </a:t>
            </a:r>
            <a:r>
              <a:rPr lang="id-ID" dirty="0" err="1"/>
              <a:t>M.Si</a:t>
            </a:r>
            <a:endParaRPr lang="id-ID" dirty="0"/>
          </a:p>
          <a:p>
            <a:r>
              <a:rPr lang="id-ID" dirty="0" err="1"/>
              <a:t>Condrodewi</a:t>
            </a:r>
            <a:r>
              <a:rPr lang="id-ID" dirty="0"/>
              <a:t> Puspitasari, S.IP. M.A.</a:t>
            </a:r>
          </a:p>
        </p:txBody>
      </p:sp>
    </p:spTree>
    <p:extLst>
      <p:ext uri="{BB962C8B-B14F-4D97-AF65-F5344CB8AC3E}">
        <p14:creationId xmlns:p14="http://schemas.microsoft.com/office/powerpoint/2010/main" val="174450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>
          <a:xfrm>
            <a:off x="591681" y="729705"/>
            <a:ext cx="8229600" cy="827087"/>
          </a:xfrm>
        </p:spPr>
        <p:txBody>
          <a:bodyPr>
            <a:normAutofit fontScale="90000"/>
          </a:bodyPr>
          <a:lstStyle/>
          <a:p>
            <a:r>
              <a:rPr lang="id-ID" sz="3200" dirty="0" err="1"/>
              <a:t>Faktor-Faktor</a:t>
            </a:r>
            <a:r>
              <a:rPr lang="id-ID" sz="3200" dirty="0"/>
              <a:t> Pendukung Partisipasi Politik</a:t>
            </a:r>
            <a:endParaRPr lang="en-GB" sz="3200" dirty="0"/>
          </a:p>
        </p:txBody>
      </p:sp>
      <p:sp>
        <p:nvSpPr>
          <p:cNvPr id="47206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556792"/>
            <a:ext cx="7543800" cy="4687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dirty="0">
                <a:solidFill>
                  <a:srgbClr val="FF0000"/>
                </a:solidFill>
              </a:rPr>
              <a:t>1. Pendidikan Politik </a:t>
            </a:r>
            <a:r>
              <a:rPr lang="id-ID" dirty="0"/>
              <a:t>(usaha meningkatkan kesadaran berbangsa dan bernegara)</a:t>
            </a:r>
          </a:p>
          <a:p>
            <a:pPr>
              <a:lnSpc>
                <a:spcPct val="90000"/>
              </a:lnSpc>
            </a:pPr>
            <a:r>
              <a:rPr lang="id-ID" dirty="0">
                <a:solidFill>
                  <a:srgbClr val="FF0000"/>
                </a:solidFill>
              </a:rPr>
              <a:t>2. Budaya Politik </a:t>
            </a:r>
            <a:r>
              <a:rPr lang="id-ID" dirty="0"/>
              <a:t>(sikap dan keyakinan </a:t>
            </a:r>
            <a:r>
              <a:rPr lang="id-ID" dirty="0" err="1"/>
              <a:t>sbg</a:t>
            </a:r>
            <a:r>
              <a:rPr lang="id-ID" dirty="0"/>
              <a:t> perwujudan nilai politik)</a:t>
            </a:r>
          </a:p>
          <a:p>
            <a:pPr>
              <a:lnSpc>
                <a:spcPct val="90000"/>
              </a:lnSpc>
            </a:pPr>
            <a:r>
              <a:rPr lang="id-ID" dirty="0">
                <a:solidFill>
                  <a:srgbClr val="FF0000"/>
                </a:solidFill>
              </a:rPr>
              <a:t>3. Kesadaran Politik </a:t>
            </a:r>
            <a:r>
              <a:rPr lang="id-ID" dirty="0"/>
              <a:t>(</a:t>
            </a:r>
            <a:r>
              <a:rPr lang="id-ID" dirty="0" err="1"/>
              <a:t>keinsyafan</a:t>
            </a:r>
            <a:r>
              <a:rPr lang="id-ID" dirty="0"/>
              <a:t> </a:t>
            </a:r>
            <a:r>
              <a:rPr lang="id-ID" dirty="0" err="1"/>
              <a:t>wn</a:t>
            </a:r>
            <a:r>
              <a:rPr lang="id-ID" dirty="0"/>
              <a:t> akan pentingnya urusan kenegaraan)</a:t>
            </a:r>
          </a:p>
          <a:p>
            <a:pPr>
              <a:lnSpc>
                <a:spcPct val="90000"/>
              </a:lnSpc>
            </a:pPr>
            <a:r>
              <a:rPr lang="id-ID" dirty="0">
                <a:solidFill>
                  <a:srgbClr val="FF0000"/>
                </a:solidFill>
              </a:rPr>
              <a:t>4. Sosialisasi Politik </a:t>
            </a:r>
            <a:r>
              <a:rPr lang="id-ID" dirty="0"/>
              <a:t>(proses </a:t>
            </a:r>
            <a:r>
              <a:rPr lang="id-ID" dirty="0" err="1"/>
              <a:t>dg</a:t>
            </a:r>
            <a:r>
              <a:rPr lang="id-ID" dirty="0"/>
              <a:t> jalan mana orang belajar tentang politik)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4353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dirty="0"/>
              <a:t>Hal-hal </a:t>
            </a:r>
            <a:r>
              <a:rPr lang="id-ID" sz="3600" dirty="0" err="1"/>
              <a:t>yg</a:t>
            </a:r>
            <a:r>
              <a:rPr lang="id-ID" sz="3600" dirty="0"/>
              <a:t> menyebabkan timbulnya Partisipasi Politik</a:t>
            </a:r>
            <a:endParaRPr lang="en-GB" sz="3600" dirty="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Modernisasi</a:t>
            </a:r>
          </a:p>
          <a:p>
            <a:r>
              <a:rPr lang="id-ID" dirty="0"/>
              <a:t>Perubahan struktur kelas sosial</a:t>
            </a:r>
          </a:p>
          <a:p>
            <a:r>
              <a:rPr lang="id-ID" dirty="0"/>
              <a:t>Pengaruh kaum intelektual dan komunikasi massa modern</a:t>
            </a:r>
          </a:p>
          <a:p>
            <a:r>
              <a:rPr lang="id-ID" dirty="0"/>
              <a:t>Konflik di antara kel. Pemimpin politik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1593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MINGGU DEPAN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7780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4019" y="328698"/>
            <a:ext cx="7543800" cy="1395413"/>
          </a:xfrm>
        </p:spPr>
        <p:txBody>
          <a:bodyPr>
            <a:normAutofit fontScale="90000"/>
          </a:bodyPr>
          <a:lstStyle/>
          <a:p>
            <a:r>
              <a:rPr lang="id-ID" sz="2800" dirty="0" err="1"/>
              <a:t>Peranserta</a:t>
            </a:r>
            <a:r>
              <a:rPr lang="id-ID" sz="2800" dirty="0"/>
              <a:t> dalam Sistem Politik di Indonesia</a:t>
            </a:r>
            <a:br>
              <a:rPr lang="id-ID" sz="2800" dirty="0"/>
            </a:br>
            <a:r>
              <a:rPr lang="id-ID" sz="2000" i="1" dirty="0"/>
              <a:t>Sikap Positif terhadap Pengembangan Politik di Indonsia</a:t>
            </a:r>
            <a:endParaRPr lang="en-GB" sz="2000" i="1" dirty="0"/>
          </a:p>
        </p:txBody>
      </p:sp>
      <p:sp>
        <p:nvSpPr>
          <p:cNvPr id="532484" name="Rectangle 4"/>
          <p:cNvSpPr>
            <a:spLocks noGrp="1" noChangeArrowheads="1"/>
          </p:cNvSpPr>
          <p:nvPr>
            <p:ph idx="1"/>
          </p:nvPr>
        </p:nvSpPr>
        <p:spPr>
          <a:xfrm>
            <a:off x="443979" y="1700213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id-ID" sz="2800" dirty="0"/>
              <a:t>Melaksanakan hak pilih dan dipilih dalam pemilu</a:t>
            </a:r>
          </a:p>
          <a:p>
            <a:r>
              <a:rPr lang="id-ID" sz="2800" dirty="0"/>
              <a:t>Menjunjung tinggi hukum dan pemerintahan</a:t>
            </a:r>
          </a:p>
          <a:p>
            <a:r>
              <a:rPr lang="id-ID" sz="2800" dirty="0"/>
              <a:t>Menyukseskan pemilu yang jurdil</a:t>
            </a:r>
          </a:p>
          <a:p>
            <a:r>
              <a:rPr lang="id-ID" sz="2800" dirty="0"/>
              <a:t>Musyawarah mufakat untuk kepentingan bersama</a:t>
            </a:r>
          </a:p>
          <a:p>
            <a:r>
              <a:rPr lang="id-ID" sz="2800" dirty="0"/>
              <a:t>Mendukung dalam usaha pembelaan negara</a:t>
            </a:r>
          </a:p>
          <a:p>
            <a:r>
              <a:rPr lang="id-ID" sz="2800" dirty="0"/>
              <a:t>Menghormati kebebasan hidup beragama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42837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2920" y="4405249"/>
            <a:ext cx="8183880" cy="1051560"/>
          </a:xfrm>
        </p:spPr>
        <p:txBody>
          <a:bodyPr/>
          <a:lstStyle/>
          <a:p>
            <a:r>
              <a:rPr lang="id-ID" dirty="0" err="1"/>
              <a:t>SuprastruktuR</a:t>
            </a:r>
            <a:r>
              <a:rPr lang="id-ID" dirty="0"/>
              <a:t>  </a:t>
            </a:r>
            <a:r>
              <a:rPr lang="id-ID" dirty="0" err="1"/>
              <a:t>PolitiK</a:t>
            </a:r>
            <a:endParaRPr lang="en-GB" dirty="0"/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800" dirty="0"/>
              <a:t>Struktur Politik dalam suasana pemerintahan (Lembaga Negara)</a:t>
            </a:r>
          </a:p>
          <a:p>
            <a:r>
              <a:rPr lang="id-ID" sz="2800" i="1" dirty="0">
                <a:solidFill>
                  <a:srgbClr val="C00000"/>
                </a:solidFill>
              </a:rPr>
              <a:t>Contoh</a:t>
            </a:r>
          </a:p>
          <a:p>
            <a:r>
              <a:rPr lang="id-ID" sz="2800" dirty="0"/>
              <a:t>MPR</a:t>
            </a:r>
          </a:p>
          <a:p>
            <a:r>
              <a:rPr lang="id-ID" sz="2800" dirty="0">
                <a:hlinkClick r:id="rId2" action="ppaction://hlinkpres?slideindex=1&amp;slidetitle="/>
              </a:rPr>
              <a:t>DPR</a:t>
            </a:r>
            <a:endParaRPr lang="id-ID" sz="2800" dirty="0"/>
          </a:p>
          <a:p>
            <a:r>
              <a:rPr lang="id-ID" sz="2800" dirty="0"/>
              <a:t>DPD</a:t>
            </a:r>
          </a:p>
          <a:p>
            <a:r>
              <a:rPr lang="id-ID" sz="2800" dirty="0">
                <a:hlinkClick r:id="rId3" action="ppaction://hlinkpres?slideindex=1&amp;slidetitle="/>
              </a:rPr>
              <a:t>PRESIDEN</a:t>
            </a:r>
            <a:endParaRPr lang="id-ID" sz="2800" dirty="0"/>
          </a:p>
          <a:p>
            <a:r>
              <a:rPr lang="id-ID" sz="2800" dirty="0">
                <a:hlinkClick r:id="" action="ppaction://hlinkpres?slideindex=1&amp;slidetitle="/>
              </a:rPr>
              <a:t>MA</a:t>
            </a:r>
            <a:endParaRPr lang="id-ID" sz="2800" dirty="0"/>
          </a:p>
          <a:p>
            <a:r>
              <a:rPr lang="id-ID" dirty="0"/>
              <a:t>BPK</a:t>
            </a:r>
            <a:endParaRPr lang="en-GB" sz="2800" dirty="0"/>
          </a:p>
        </p:txBody>
      </p:sp>
      <p:pic>
        <p:nvPicPr>
          <p:cNvPr id="420868" name="Picture 4" descr="MMAG00411_000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661025"/>
            <a:ext cx="2124075" cy="11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869" name="Picture 5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683" y="1786128"/>
            <a:ext cx="17716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25775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 0.06358 C 0.33264 0.13271 0.61146 0.20208 0.72223 0.13549 C 0.83299 0.0689 0.70573 -0.18382 0.71893 -0.33596 C 0.73212 -0.4881 0.84792 -0.70867 0.80157 -0.77781 C 0.75521 -0.84694 0.59636 -0.77041 0.44115 -0.75029 C 0.28594 -0.73018 -0.14826 -0.76093 -0.1302 -0.65734 C -0.11215 -0.55376 0.52743 -0.23839 0.54914 -0.12879 C 0.57084 -0.01919 0.0915 -0.02104 -3.88889E-6 3.58382E-6 " pathEditMode="relative" rAng="0" ptsTypes="aaaaaaaA">
                                      <p:cBhvr>
                                        <p:cTn id="10" dur="5000" fill="hold"/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38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>
          <a:xfrm>
            <a:off x="510259" y="4869160"/>
            <a:ext cx="8183880" cy="1051560"/>
          </a:xfrm>
        </p:spPr>
        <p:txBody>
          <a:bodyPr/>
          <a:lstStyle/>
          <a:p>
            <a:r>
              <a:rPr lang="id-ID" sz="3600" dirty="0" err="1"/>
              <a:t>SuprastruktuR</a:t>
            </a:r>
            <a:r>
              <a:rPr lang="id-ID" sz="3600" dirty="0"/>
              <a:t> </a:t>
            </a:r>
            <a:r>
              <a:rPr lang="id-ID" sz="3600" dirty="0" err="1"/>
              <a:t>PolitiK</a:t>
            </a:r>
            <a:endParaRPr lang="en-GB" sz="3600" dirty="0"/>
          </a:p>
        </p:txBody>
      </p:sp>
      <p:sp>
        <p:nvSpPr>
          <p:cNvPr id="498691" name="Rectangle 3"/>
          <p:cNvSpPr>
            <a:spLocks noGrp="1" noChangeArrowheads="1"/>
          </p:cNvSpPr>
          <p:nvPr>
            <p:ph idx="1"/>
          </p:nvPr>
        </p:nvSpPr>
        <p:spPr>
          <a:xfrm>
            <a:off x="1000125" y="764704"/>
            <a:ext cx="7686675" cy="45370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d-ID" sz="2800" dirty="0"/>
              <a:t>Suprastruktur politik menjalankan fungsi output yaitu:</a:t>
            </a:r>
          </a:p>
          <a:p>
            <a:pPr>
              <a:lnSpc>
                <a:spcPct val="80000"/>
              </a:lnSpc>
            </a:pPr>
            <a:r>
              <a:rPr lang="id-ID" sz="2800" dirty="0"/>
              <a:t>Fungsi </a:t>
            </a:r>
            <a:r>
              <a:rPr lang="id-ID" sz="2800" dirty="0">
                <a:solidFill>
                  <a:srgbClr val="FF3300"/>
                </a:solidFill>
              </a:rPr>
              <a:t>pengambilan</a:t>
            </a:r>
            <a:r>
              <a:rPr lang="id-ID" sz="2800" dirty="0"/>
              <a:t> </a:t>
            </a:r>
            <a:r>
              <a:rPr lang="id-ID" sz="2800" dirty="0">
                <a:solidFill>
                  <a:srgbClr val="FF3300"/>
                </a:solidFill>
              </a:rPr>
              <a:t>keputusan</a:t>
            </a:r>
            <a:r>
              <a:rPr lang="id-ID" sz="2800" dirty="0"/>
              <a:t> (decision atau rule making), yang dijalankan oleh lembaga </a:t>
            </a:r>
            <a:r>
              <a:rPr lang="id-ID" sz="2800" dirty="0">
                <a:solidFill>
                  <a:srgbClr val="00B050"/>
                </a:solidFill>
              </a:rPr>
              <a:t>legeslatif dan atau eksekutif.</a:t>
            </a:r>
          </a:p>
          <a:p>
            <a:pPr>
              <a:lnSpc>
                <a:spcPct val="80000"/>
              </a:lnSpc>
            </a:pPr>
            <a:r>
              <a:rPr lang="id-ID" sz="2800" dirty="0"/>
              <a:t>Fungsi </a:t>
            </a:r>
            <a:r>
              <a:rPr lang="id-ID" sz="2800" dirty="0">
                <a:solidFill>
                  <a:srgbClr val="FF3300"/>
                </a:solidFill>
              </a:rPr>
              <a:t>pelaksanaan keputusan</a:t>
            </a:r>
            <a:r>
              <a:rPr lang="id-ID" sz="2800" dirty="0"/>
              <a:t> (rule aplication), dijalankan oleh aparat birokrasi dan </a:t>
            </a:r>
            <a:r>
              <a:rPr lang="id-ID" sz="2800" dirty="0">
                <a:solidFill>
                  <a:srgbClr val="00B050"/>
                </a:solidFill>
              </a:rPr>
              <a:t>eksekutif.</a:t>
            </a:r>
          </a:p>
          <a:p>
            <a:pPr>
              <a:lnSpc>
                <a:spcPct val="80000"/>
              </a:lnSpc>
            </a:pPr>
            <a:r>
              <a:rPr lang="id-ID" sz="2800" dirty="0"/>
              <a:t>Fungsi </a:t>
            </a:r>
            <a:r>
              <a:rPr lang="id-ID" sz="2800" dirty="0">
                <a:solidFill>
                  <a:srgbClr val="FF3300"/>
                </a:solidFill>
              </a:rPr>
              <a:t>pengawasan keputusan</a:t>
            </a:r>
            <a:r>
              <a:rPr lang="id-ID" sz="2800" dirty="0"/>
              <a:t>( rule adjudication) yang dijalankan oleh badan-badan </a:t>
            </a:r>
            <a:r>
              <a:rPr lang="id-ID" sz="2800" dirty="0">
                <a:solidFill>
                  <a:srgbClr val="00B050"/>
                </a:solidFill>
              </a:rPr>
              <a:t>kehakiman (yudikatif)</a:t>
            </a:r>
          </a:p>
        </p:txBody>
      </p:sp>
      <p:pic>
        <p:nvPicPr>
          <p:cNvPr id="498692" name="Picture 4" descr="MMAG00411_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7238" y="549275"/>
            <a:ext cx="2124076" cy="119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8733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 0.06358 C 0.33264 0.13271 0.61146 0.20208 0.72223 0.13549 C 0.83299 0.0689 0.70573 -0.18382 0.71893 -0.33596 C 0.73212 -0.4881 0.84792 -0.70867 0.80157 -0.77781 C 0.75521 -0.84694 0.59636 -0.77041 0.44115 -0.75029 C 0.28594 -0.73018 -0.14826 -0.76093 -0.1302 -0.65734 C -0.11215 -0.55376 0.52743 -0.23839 0.54914 -0.12879 C 0.57084 -0.01919 0.0915 -0.02104 -3.88889E-6 3.58382E-6 " pathEditMode="relative" rAng="0" ptsTypes="aaaaaaaA">
                                      <p:cBhvr>
                                        <p:cTn id="10" dur="5000" fill="hold"/>
                                        <p:tgtEl>
                                          <p:spTgt spid="498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83" y="-386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InfrastruktuR PolitiK</a:t>
            </a:r>
            <a:endParaRPr lang="en-GB"/>
          </a:p>
        </p:txBody>
      </p:sp>
      <p:sp>
        <p:nvSpPr>
          <p:cNvPr id="42291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836712"/>
            <a:ext cx="6911975" cy="4752975"/>
          </a:xfrm>
        </p:spPr>
        <p:txBody>
          <a:bodyPr/>
          <a:lstStyle/>
          <a:p>
            <a:r>
              <a:rPr lang="id-ID" dirty="0"/>
              <a:t>Struktur Politik dalam suasana masyarakat</a:t>
            </a:r>
          </a:p>
          <a:p>
            <a:r>
              <a:rPr lang="id-ID" i="1" dirty="0"/>
              <a:t>Contoh:</a:t>
            </a:r>
          </a:p>
          <a:p>
            <a:r>
              <a:rPr lang="id-ID" dirty="0">
                <a:hlinkClick r:id="rId2" action="ppaction://hlinksldjump"/>
              </a:rPr>
              <a:t>PARTAI POLITIK</a:t>
            </a:r>
            <a:endParaRPr lang="id-ID" dirty="0"/>
          </a:p>
          <a:p>
            <a:r>
              <a:rPr lang="id-ID" dirty="0">
                <a:hlinkClick r:id="" action="ppaction://noaction"/>
              </a:rPr>
              <a:t>KELOMPOK KEPENTINGAN</a:t>
            </a:r>
            <a:endParaRPr lang="id-ID" dirty="0"/>
          </a:p>
          <a:p>
            <a:r>
              <a:rPr lang="id-ID" dirty="0">
                <a:hlinkClick r:id="" action="ppaction://noaction"/>
              </a:rPr>
              <a:t>KELOMPOK PENEKAN</a:t>
            </a:r>
            <a:endParaRPr lang="id-ID" dirty="0"/>
          </a:p>
          <a:p>
            <a:r>
              <a:rPr lang="id-ID" dirty="0">
                <a:hlinkClick r:id="" action="ppaction://noaction"/>
              </a:rPr>
              <a:t>MEDIA MASSA</a:t>
            </a:r>
            <a:endParaRPr lang="id-ID" dirty="0"/>
          </a:p>
          <a:p>
            <a:r>
              <a:rPr lang="id-ID" dirty="0">
                <a:hlinkClick r:id="" action="ppaction://noaction"/>
              </a:rPr>
              <a:t>TOKOH POLITIK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20366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InfrastruktuR PolitiK</a:t>
            </a:r>
            <a:endParaRPr lang="en-GB"/>
          </a:p>
        </p:txBody>
      </p:sp>
      <p:sp>
        <p:nvSpPr>
          <p:cNvPr id="49971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756285"/>
            <a:ext cx="6911975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dirty="0" err="1"/>
              <a:t>InfraStruktur</a:t>
            </a:r>
            <a:r>
              <a:rPr lang="id-ID" dirty="0"/>
              <a:t> Politik menjalankan fungsi </a:t>
            </a:r>
            <a:r>
              <a:rPr lang="id-ID" dirty="0" err="1"/>
              <a:t>input</a:t>
            </a:r>
            <a:r>
              <a:rPr lang="id-ID" dirty="0"/>
              <a:t> yaitu;</a:t>
            </a:r>
          </a:p>
          <a:p>
            <a:pPr>
              <a:lnSpc>
                <a:spcPct val="90000"/>
              </a:lnSpc>
            </a:pPr>
            <a:r>
              <a:rPr lang="id-ID" dirty="0"/>
              <a:t>Fungsi perumusan dan </a:t>
            </a:r>
            <a:r>
              <a:rPr lang="id-ID" dirty="0" err="1"/>
              <a:t>pegajuan</a:t>
            </a:r>
            <a:r>
              <a:rPr lang="id-ID" dirty="0"/>
              <a:t> kepentingan (</a:t>
            </a:r>
            <a:r>
              <a:rPr lang="id-ID" dirty="0" err="1"/>
              <a:t>interest</a:t>
            </a:r>
            <a:r>
              <a:rPr lang="id-ID" dirty="0"/>
              <a:t> </a:t>
            </a:r>
            <a:r>
              <a:rPr lang="id-ID" dirty="0" err="1"/>
              <a:t>articulation</a:t>
            </a:r>
            <a:r>
              <a:rPr lang="id-ID" dirty="0"/>
              <a:t>), dijalankan oleh </a:t>
            </a:r>
            <a:r>
              <a:rPr lang="id-ID" dirty="0" err="1"/>
              <a:t>klp</a:t>
            </a:r>
            <a:r>
              <a:rPr lang="id-ID" dirty="0"/>
              <a:t> kepentingan, </a:t>
            </a:r>
            <a:r>
              <a:rPr lang="id-ID" dirty="0" err="1"/>
              <a:t>klp</a:t>
            </a:r>
            <a:r>
              <a:rPr lang="id-ID" dirty="0"/>
              <a:t> penekan, LSM/</a:t>
            </a:r>
            <a:r>
              <a:rPr lang="id-ID" dirty="0" err="1"/>
              <a:t>NGo</a:t>
            </a:r>
            <a:r>
              <a:rPr lang="id-ID" dirty="0"/>
              <a:t>/</a:t>
            </a:r>
            <a:r>
              <a:rPr lang="id-ID" dirty="0" err="1"/>
              <a:t>Ornop</a:t>
            </a:r>
            <a:r>
              <a:rPr lang="id-ID" dirty="0"/>
              <a:t>, dan Pers.</a:t>
            </a:r>
          </a:p>
          <a:p>
            <a:pPr>
              <a:lnSpc>
                <a:spcPct val="90000"/>
              </a:lnSpc>
            </a:pPr>
            <a:r>
              <a:rPr lang="id-ID" dirty="0"/>
              <a:t>Fungsi pemaduan dan pengajuan kepentingan(</a:t>
            </a:r>
            <a:r>
              <a:rPr lang="id-ID" dirty="0" err="1"/>
              <a:t>interest</a:t>
            </a:r>
            <a:r>
              <a:rPr lang="id-ID" dirty="0"/>
              <a:t> </a:t>
            </a:r>
            <a:r>
              <a:rPr lang="id-ID" dirty="0" err="1"/>
              <a:t>agregation</a:t>
            </a:r>
            <a:r>
              <a:rPr lang="id-ID" dirty="0"/>
              <a:t>), oleh parpol dan tokoh politik.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44656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99FF33"/>
              </a:gs>
              <a:gs pos="50000">
                <a:srgbClr val="FFFFFF"/>
              </a:gs>
              <a:gs pos="100000">
                <a:srgbClr val="99FF33"/>
              </a:gs>
            </a:gsLst>
            <a:lin ang="5400000" scaled="1"/>
          </a:gradFill>
        </p:spPr>
        <p:txBody>
          <a:bodyPr/>
          <a:lstStyle/>
          <a:p>
            <a:r>
              <a:rPr lang="id-ID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Partai Politik</a:t>
            </a:r>
            <a:endParaRPr lang="en-GB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28035" name="Rectangle 3" descr="Woven mat"/>
          <p:cNvSpPr>
            <a:spLocks noGrp="1" noChangeArrowheads="1"/>
          </p:cNvSpPr>
          <p:nvPr>
            <p:ph idx="1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r>
              <a:rPr lang="id-ID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Sekelompok orang yang terorganisir yang berusaha untuk mengendalikan pemerintahan supaya dapat melaksanakan program-programnya dan menempatkan anggota-anggotanya dalam jabatan pemerintah.</a:t>
            </a: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2803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165850"/>
            <a:ext cx="719137" cy="3587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750598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8" name="AutoShape 6"/>
          <p:cNvSpPr>
            <a:spLocks noChangeArrowheads="1"/>
          </p:cNvSpPr>
          <p:nvPr/>
        </p:nvSpPr>
        <p:spPr bwMode="auto">
          <a:xfrm>
            <a:off x="1547813" y="260350"/>
            <a:ext cx="6481762" cy="115252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B8B262"/>
              </a:gs>
              <a:gs pos="50000">
                <a:srgbClr val="FFFFFF"/>
              </a:gs>
              <a:gs pos="100000">
                <a:srgbClr val="B8B26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d-ID" sz="2400">
                <a:solidFill>
                  <a:srgbClr val="000066"/>
                </a:solidFill>
                <a:latin typeface="Arial" charset="0"/>
              </a:rPr>
              <a:t>BAGAN SISTEM POLITIK</a:t>
            </a:r>
            <a:endParaRPr lang="en-GB" sz="240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402447" name="Rectangle 15"/>
          <p:cNvSpPr>
            <a:spLocks noChangeArrowheads="1"/>
          </p:cNvSpPr>
          <p:nvPr/>
        </p:nvSpPr>
        <p:spPr bwMode="auto">
          <a:xfrm>
            <a:off x="4356100" y="1773238"/>
            <a:ext cx="1368425" cy="36036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d-ID">
                <a:latin typeface="Arial" charset="0"/>
              </a:rPr>
              <a:t>PROSES</a:t>
            </a:r>
            <a:endParaRPr lang="en-GB">
              <a:latin typeface="Arial" charset="0"/>
            </a:endParaRPr>
          </a:p>
        </p:txBody>
      </p:sp>
      <p:sp>
        <p:nvSpPr>
          <p:cNvPr id="402449" name="Rectangle 17"/>
          <p:cNvSpPr>
            <a:spLocks noChangeArrowheads="1"/>
          </p:cNvSpPr>
          <p:nvPr/>
        </p:nvSpPr>
        <p:spPr bwMode="auto">
          <a:xfrm>
            <a:off x="6263323" y="1773238"/>
            <a:ext cx="1298575" cy="504825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d-ID" dirty="0">
                <a:latin typeface="Arial" charset="0"/>
              </a:rPr>
              <a:t>OUTPUT</a:t>
            </a:r>
            <a:endParaRPr lang="en-GB" dirty="0">
              <a:latin typeface="Arial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6426FD4-2461-F64A-8787-B295B9A84202}"/>
              </a:ext>
            </a:extLst>
          </p:cNvPr>
          <p:cNvGrpSpPr/>
          <p:nvPr/>
        </p:nvGrpSpPr>
        <p:grpSpPr>
          <a:xfrm>
            <a:off x="1018859" y="1412875"/>
            <a:ext cx="7297556" cy="4392389"/>
            <a:chOff x="1018859" y="1412875"/>
            <a:chExt cx="7297556" cy="4392389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01DBD437-F6EA-414E-8A0F-43382CC014AF}"/>
                </a:ext>
              </a:extLst>
            </p:cNvPr>
            <p:cNvGrpSpPr/>
            <p:nvPr/>
          </p:nvGrpSpPr>
          <p:grpSpPr>
            <a:xfrm>
              <a:off x="1018859" y="1412875"/>
              <a:ext cx="7297556" cy="4392389"/>
              <a:chOff x="915935" y="1484313"/>
              <a:chExt cx="8164465" cy="5373687"/>
            </a:xfrm>
          </p:grpSpPr>
          <p:sp>
            <p:nvSpPr>
              <p:cNvPr id="402439" name="AutoShape 7"/>
              <p:cNvSpPr>
                <a:spLocks noChangeArrowheads="1"/>
              </p:cNvSpPr>
              <p:nvPr/>
            </p:nvSpPr>
            <p:spPr bwMode="auto">
              <a:xfrm>
                <a:off x="915935" y="1933760"/>
                <a:ext cx="2505128" cy="3529012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0"/>
                      <a:invGamma/>
                    </a:scheme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r>
                  <a:rPr lang="id-ID" dirty="0">
                    <a:solidFill>
                      <a:srgbClr val="FF0000"/>
                    </a:solidFill>
                    <a:latin typeface="Arial" charset="0"/>
                    <a:hlinkClick r:id="" action="ppaction://noaction"/>
                  </a:rPr>
                  <a:t>TUNTUTAN</a:t>
                </a:r>
                <a:endParaRPr lang="id-ID" dirty="0">
                  <a:solidFill>
                    <a:srgbClr val="FF0000"/>
                  </a:solidFill>
                  <a:latin typeface="Arial" charset="0"/>
                </a:endParaRPr>
              </a:p>
              <a:p>
                <a:pPr algn="ctr"/>
                <a:r>
                  <a:rPr lang="id-ID" dirty="0">
                    <a:solidFill>
                      <a:srgbClr val="FF0000"/>
                    </a:solidFill>
                    <a:latin typeface="Arial" charset="0"/>
                    <a:hlinkClick r:id="" action="ppaction://noaction"/>
                  </a:rPr>
                  <a:t>DUKUNGAN</a:t>
                </a:r>
                <a:endParaRPr lang="id-ID" dirty="0">
                  <a:solidFill>
                    <a:srgbClr val="FF0000"/>
                  </a:solidFill>
                  <a:latin typeface="Arial" charset="0"/>
                </a:endParaRPr>
              </a:p>
              <a:p>
                <a:pPr algn="ctr"/>
                <a:r>
                  <a:rPr lang="id-ID" dirty="0">
                    <a:solidFill>
                      <a:srgbClr val="FF0000"/>
                    </a:solidFill>
                    <a:latin typeface="Arial" charset="0"/>
                    <a:hlinkClick r:id="" action="ppaction://noaction"/>
                  </a:rPr>
                  <a:t>SIKAP APATIS</a:t>
                </a:r>
              </a:p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endParaRPr lang="en-GB" dirty="0">
                  <a:latin typeface="Arial" charset="0"/>
                </a:endParaRPr>
              </a:p>
            </p:txBody>
          </p:sp>
          <p:sp>
            <p:nvSpPr>
              <p:cNvPr id="402440" name="AutoShape 8"/>
              <p:cNvSpPr>
                <a:spLocks noChangeArrowheads="1"/>
              </p:cNvSpPr>
              <p:nvPr/>
            </p:nvSpPr>
            <p:spPr bwMode="auto">
              <a:xfrm>
                <a:off x="3708400" y="1484313"/>
                <a:ext cx="2592388" cy="4249737"/>
              </a:xfrm>
              <a:prstGeom prst="can">
                <a:avLst>
                  <a:gd name="adj" fmla="val 18433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id-ID" dirty="0">
                    <a:latin typeface="Arial" charset="0"/>
                  </a:rPr>
                  <a:t>SERANGKAIAN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TINDAKAN 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PENGAMBILAN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KEPUTUSAN 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OLEH LEMBAGA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POLITIK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SESUAI FUNGSI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MASING-MASING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YANG MEMBENTUK</a:t>
                </a:r>
              </a:p>
              <a:p>
                <a:pPr algn="ctr"/>
                <a:r>
                  <a:rPr lang="id-ID" dirty="0">
                    <a:latin typeface="Arial" charset="0"/>
                    <a:hlinkClick r:id="" action="ppaction://noaction"/>
                  </a:rPr>
                  <a:t>STRUKTUR POLITIK</a:t>
                </a:r>
                <a:endParaRPr lang="en-GB" dirty="0">
                  <a:latin typeface="Arial" charset="0"/>
                </a:endParaRPr>
              </a:p>
            </p:txBody>
          </p:sp>
          <p:sp>
            <p:nvSpPr>
              <p:cNvPr id="402441" name="AutoShape 9"/>
              <p:cNvSpPr>
                <a:spLocks noChangeArrowheads="1"/>
              </p:cNvSpPr>
              <p:nvPr/>
            </p:nvSpPr>
            <p:spPr bwMode="auto">
              <a:xfrm>
                <a:off x="6588123" y="1844675"/>
                <a:ext cx="2492277" cy="3529013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id-ID" dirty="0">
                  <a:latin typeface="Arial" charset="0"/>
                </a:endParaRPr>
              </a:p>
              <a:p>
                <a:pPr algn="ctr"/>
                <a:r>
                  <a:rPr lang="id-ID" sz="1600" dirty="0">
                    <a:latin typeface="Arial" charset="0"/>
                  </a:rPr>
                  <a:t>PEMENUHAN</a:t>
                </a:r>
              </a:p>
              <a:p>
                <a:pPr algn="ctr"/>
                <a:r>
                  <a:rPr lang="id-ID" sz="1600" dirty="0">
                    <a:latin typeface="Arial" charset="0"/>
                  </a:rPr>
                  <a:t>ATAU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PENOLAKAN</a:t>
                </a:r>
              </a:p>
              <a:p>
                <a:pPr algn="ctr"/>
                <a:r>
                  <a:rPr lang="id-ID" dirty="0">
                    <a:latin typeface="Arial" charset="0"/>
                  </a:rPr>
                  <a:t>ASPIRASI</a:t>
                </a:r>
                <a:endParaRPr lang="en-GB" dirty="0">
                  <a:latin typeface="Arial" charset="0"/>
                </a:endParaRPr>
              </a:p>
            </p:txBody>
          </p:sp>
          <p:sp>
            <p:nvSpPr>
              <p:cNvPr id="402444" name="AutoShape 12"/>
              <p:cNvSpPr>
                <a:spLocks noChangeArrowheads="1"/>
              </p:cNvSpPr>
              <p:nvPr/>
            </p:nvSpPr>
            <p:spPr bwMode="auto">
              <a:xfrm>
                <a:off x="1835150" y="5949950"/>
                <a:ext cx="6121400" cy="908050"/>
              </a:xfrm>
              <a:prstGeom prst="leftArrow">
                <a:avLst>
                  <a:gd name="adj1" fmla="val 50000"/>
                  <a:gd name="adj2" fmla="val 168531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id-ID">
                  <a:latin typeface="Arial" charset="0"/>
                </a:endParaRPr>
              </a:p>
            </p:txBody>
          </p:sp>
          <p:sp>
            <p:nvSpPr>
              <p:cNvPr id="402445" name="AutoShape 13"/>
              <p:cNvSpPr>
                <a:spLocks noChangeArrowheads="1"/>
              </p:cNvSpPr>
              <p:nvPr/>
            </p:nvSpPr>
            <p:spPr bwMode="auto">
              <a:xfrm>
                <a:off x="7229856" y="4685247"/>
                <a:ext cx="647700" cy="1223962"/>
              </a:xfrm>
              <a:prstGeom prst="downArrow">
                <a:avLst>
                  <a:gd name="adj1" fmla="val 50000"/>
                  <a:gd name="adj2" fmla="val 47243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402446" name="AutoShape 14"/>
              <p:cNvSpPr>
                <a:spLocks noChangeArrowheads="1"/>
              </p:cNvSpPr>
              <p:nvPr/>
            </p:nvSpPr>
            <p:spPr bwMode="auto">
              <a:xfrm>
                <a:off x="1116013" y="5013325"/>
                <a:ext cx="863600" cy="1150938"/>
              </a:xfrm>
              <a:prstGeom prst="upArrow">
                <a:avLst>
                  <a:gd name="adj1" fmla="val 50000"/>
                  <a:gd name="adj2" fmla="val 33318"/>
                </a:avLst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402448" name="Rectangle 16"/>
              <p:cNvSpPr>
                <a:spLocks noChangeArrowheads="1"/>
              </p:cNvSpPr>
              <p:nvPr/>
            </p:nvSpPr>
            <p:spPr bwMode="auto">
              <a:xfrm>
                <a:off x="1116013" y="2007950"/>
                <a:ext cx="1225550" cy="503238"/>
              </a:xfrm>
              <a:prstGeom prst="rect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id-ID">
                    <a:latin typeface="Arial" charset="0"/>
                  </a:rPr>
                  <a:t>INPUT</a:t>
                </a:r>
                <a:endParaRPr lang="en-GB">
                  <a:latin typeface="Arial" charset="0"/>
                </a:endParaRPr>
              </a:p>
            </p:txBody>
          </p:sp>
        </p:grpSp>
        <p:sp>
          <p:nvSpPr>
            <p:cNvPr id="402450" name="Rectangle 18"/>
            <p:cNvSpPr>
              <a:spLocks noChangeArrowheads="1"/>
            </p:cNvSpPr>
            <p:nvPr/>
          </p:nvSpPr>
          <p:spPr bwMode="auto">
            <a:xfrm>
              <a:off x="3744118" y="5283318"/>
              <a:ext cx="2592387" cy="288925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 dirty="0">
                  <a:solidFill>
                    <a:srgbClr val="000066"/>
                  </a:solidFill>
                  <a:latin typeface="Arial" charset="0"/>
                </a:rPr>
                <a:t>FEEDBACK</a:t>
              </a:r>
              <a:endParaRPr lang="en-GB" dirty="0">
                <a:solidFill>
                  <a:srgbClr val="000066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41118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71438"/>
            <a:ext cx="1500188" cy="203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33400" y="76200"/>
            <a:ext cx="7848600" cy="1295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Bagan</a:t>
            </a:r>
            <a:r>
              <a:rPr lang="en-US" sz="4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Sistem</a:t>
            </a:r>
            <a:r>
              <a:rPr lang="en-US" sz="4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Politik</a:t>
            </a:r>
            <a:r>
              <a:rPr lang="en-US" sz="4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: </a:t>
            </a:r>
          </a:p>
          <a:p>
            <a:pPr algn="ct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Gabriel A Almond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D9FE26-B969-4491-BFBE-2998E6405CFE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533400" y="2133600"/>
            <a:ext cx="1219200" cy="2209800"/>
          </a:xfrm>
          <a:prstGeom prst="rect">
            <a:avLst/>
          </a:prstGeom>
          <a:solidFill>
            <a:srgbClr val="9BC2C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 flipV="1">
            <a:off x="2286000" y="2133600"/>
            <a:ext cx="1676400" cy="838200"/>
          </a:xfrm>
          <a:prstGeom prst="rect">
            <a:avLst/>
          </a:prstGeom>
          <a:solidFill>
            <a:srgbClr val="000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4572000" y="2133600"/>
            <a:ext cx="1524000" cy="1219200"/>
          </a:xfrm>
          <a:prstGeom prst="rect">
            <a:avLst/>
          </a:prstGeom>
          <a:solidFill>
            <a:srgbClr val="9BC2C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Rectangle 7"/>
          <p:cNvSpPr>
            <a:spLocks noChangeArrowheads="1"/>
          </p:cNvSpPr>
          <p:nvPr/>
        </p:nvSpPr>
        <p:spPr bwMode="auto">
          <a:xfrm>
            <a:off x="4572000" y="3505200"/>
            <a:ext cx="1524000" cy="914400"/>
          </a:xfrm>
          <a:prstGeom prst="rect">
            <a:avLst/>
          </a:prstGeom>
          <a:solidFill>
            <a:srgbClr val="9BC2C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8"/>
          <p:cNvSpPr>
            <a:spLocks noChangeArrowheads="1"/>
          </p:cNvSpPr>
          <p:nvPr/>
        </p:nvSpPr>
        <p:spPr bwMode="auto">
          <a:xfrm>
            <a:off x="4572000" y="4572000"/>
            <a:ext cx="1524000" cy="914400"/>
          </a:xfrm>
          <a:prstGeom prst="rect">
            <a:avLst/>
          </a:prstGeom>
          <a:solidFill>
            <a:srgbClr val="9BC2CB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6858000" y="2057400"/>
            <a:ext cx="1447800" cy="228600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66763" y="1781175"/>
            <a:ext cx="776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 dirty="0">
                <a:latin typeface="+mn-lt"/>
              </a:rPr>
              <a:t>Inputs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438400" y="1781175"/>
            <a:ext cx="1192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>
                <a:latin typeface="+mn-lt"/>
              </a:rPr>
              <a:t>Conversion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556125" y="1476375"/>
            <a:ext cx="1387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>
                <a:latin typeface="+mn-lt"/>
              </a:rPr>
              <a:t>Outputs into</a:t>
            </a:r>
          </a:p>
          <a:p>
            <a:pPr>
              <a:defRPr/>
            </a:pPr>
            <a:r>
              <a:rPr lang="en-US" spc="-150">
                <a:latin typeface="+mn-lt"/>
              </a:rPr>
              <a:t>Environment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6781800" y="1323975"/>
            <a:ext cx="1549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Environmental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Outcomes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1752600" y="2438400"/>
            <a:ext cx="6096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962400" y="2438400"/>
            <a:ext cx="6096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6172200" y="2438400"/>
            <a:ext cx="6096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cxnSp>
        <p:nvCxnSpPr>
          <p:cNvPr id="25618" name="AutoShape 18"/>
          <p:cNvCxnSpPr>
            <a:cxnSpLocks noChangeShapeType="1"/>
            <a:stCxn id="25608" idx="3"/>
          </p:cNvCxnSpPr>
          <p:nvPr/>
        </p:nvCxnSpPr>
        <p:spPr bwMode="auto">
          <a:xfrm flipV="1">
            <a:off x="6105525" y="3276600"/>
            <a:ext cx="752475" cy="685800"/>
          </a:xfrm>
          <a:prstGeom prst="bentConnector3">
            <a:avLst>
              <a:gd name="adj1" fmla="val 49366"/>
            </a:avLst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9" name="AutoShape 19"/>
          <p:cNvCxnSpPr>
            <a:cxnSpLocks noChangeShapeType="1"/>
          </p:cNvCxnSpPr>
          <p:nvPr/>
        </p:nvCxnSpPr>
        <p:spPr bwMode="auto">
          <a:xfrm flipV="1">
            <a:off x="6096000" y="4191000"/>
            <a:ext cx="752475" cy="685800"/>
          </a:xfrm>
          <a:prstGeom prst="bentConnector3">
            <a:avLst>
              <a:gd name="adj1" fmla="val 50630"/>
            </a:avLst>
          </a:prstGeom>
          <a:noFill/>
          <a:ln w="762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AutoShape 21"/>
          <p:cNvSpPr>
            <a:spLocks/>
          </p:cNvSpPr>
          <p:nvPr/>
        </p:nvSpPr>
        <p:spPr bwMode="auto">
          <a:xfrm rot="5400000">
            <a:off x="3733800" y="1752600"/>
            <a:ext cx="1371600" cy="6705600"/>
          </a:xfrm>
          <a:prstGeom prst="rightBracket">
            <a:avLst>
              <a:gd name="adj" fmla="val 40741"/>
            </a:avLst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>
            <a:off x="3124200" y="29718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5622" name="Freeform 24"/>
          <p:cNvSpPr>
            <a:spLocks/>
          </p:cNvSpPr>
          <p:nvPr/>
        </p:nvSpPr>
        <p:spPr bwMode="auto">
          <a:xfrm>
            <a:off x="3124200" y="5715000"/>
            <a:ext cx="152400" cy="76200"/>
          </a:xfrm>
          <a:custGeom>
            <a:avLst/>
            <a:gdLst>
              <a:gd name="T0" fmla="*/ 0 w 96"/>
              <a:gd name="T1" fmla="*/ 0 h 48"/>
              <a:gd name="T2" fmla="*/ 2147483647 w 96"/>
              <a:gd name="T3" fmla="*/ 2147483647 h 48"/>
              <a:gd name="T4" fmla="*/ 0 60000 65536"/>
              <a:gd name="T5" fmla="*/ 0 60000 65536"/>
              <a:gd name="T6" fmla="*/ 0 w 96"/>
              <a:gd name="T7" fmla="*/ 0 h 48"/>
              <a:gd name="T8" fmla="*/ 96 w 96"/>
              <a:gd name="T9" fmla="*/ 48 h 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48">
                <a:moveTo>
                  <a:pt x="0" y="0"/>
                </a:moveTo>
                <a:cubicBezTo>
                  <a:pt x="40" y="20"/>
                  <a:pt x="80" y="40"/>
                  <a:pt x="96" y="48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2286000" y="2211388"/>
            <a:ext cx="16430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Policy-Making</a:t>
            </a:r>
          </a:p>
          <a:p>
            <a:pPr algn="ctr"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Processes</a:t>
            </a: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4594225" y="2157413"/>
            <a:ext cx="1477963" cy="12001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Extractions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Distributions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Regulations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Symbols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4556125" y="3460750"/>
            <a:ext cx="1549400" cy="923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>
                <a:solidFill>
                  <a:srgbClr val="FF0000"/>
                </a:solidFill>
                <a:latin typeface="+mn-lt"/>
              </a:rPr>
              <a:t>Preceding</a:t>
            </a:r>
          </a:p>
          <a:p>
            <a:pPr>
              <a:defRPr/>
            </a:pPr>
            <a:r>
              <a:rPr lang="en-US" spc="-150">
                <a:solidFill>
                  <a:srgbClr val="FF0000"/>
                </a:solidFill>
                <a:latin typeface="+mn-lt"/>
              </a:rPr>
              <a:t>Environmental</a:t>
            </a:r>
          </a:p>
          <a:p>
            <a:pPr>
              <a:defRPr/>
            </a:pPr>
            <a:r>
              <a:rPr lang="en-US" spc="-150">
                <a:solidFill>
                  <a:srgbClr val="FF0000"/>
                </a:solidFill>
                <a:latin typeface="+mn-lt"/>
              </a:rPr>
              <a:t>States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4556125" y="4576763"/>
            <a:ext cx="1587500" cy="923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Endogenous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Changes in</a:t>
            </a:r>
          </a:p>
          <a:p>
            <a:pPr>
              <a:defRPr/>
            </a:pPr>
            <a:r>
              <a:rPr lang="en-US" spc="-150" dirty="0">
                <a:solidFill>
                  <a:srgbClr val="FF0000"/>
                </a:solidFill>
                <a:latin typeface="+mn-lt"/>
              </a:rPr>
              <a:t>Environment*</a:t>
            </a:r>
          </a:p>
        </p:txBody>
      </p:sp>
      <p:sp>
        <p:nvSpPr>
          <p:cNvPr id="19482" name="Text Box 29"/>
          <p:cNvSpPr txBox="1">
            <a:spLocks noChangeArrowheads="1"/>
          </p:cNvSpPr>
          <p:nvPr/>
        </p:nvSpPr>
        <p:spPr bwMode="auto">
          <a:xfrm>
            <a:off x="1889125" y="5822950"/>
            <a:ext cx="505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>
                <a:latin typeface="+mn-lt"/>
              </a:rPr>
              <a:t>*Changes not caused by actions of political system itself</a:t>
            </a: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6842125" y="2165350"/>
            <a:ext cx="124008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Domestic and</a:t>
            </a:r>
          </a:p>
          <a:p>
            <a:pPr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International</a:t>
            </a:r>
          </a:p>
          <a:p>
            <a:pPr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Welfare and</a:t>
            </a:r>
          </a:p>
          <a:p>
            <a:pPr>
              <a:defRPr/>
            </a:pPr>
            <a:r>
              <a:rPr lang="en-US" spc="-150" dirty="0">
                <a:solidFill>
                  <a:srgbClr val="FFFF00"/>
                </a:solidFill>
                <a:latin typeface="+mn-lt"/>
              </a:rPr>
              <a:t>Security</a:t>
            </a: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517525" y="2165350"/>
            <a:ext cx="1268413" cy="230822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pc="-150" dirty="0">
                <a:latin typeface="+mn-lt"/>
              </a:rPr>
              <a:t>Demands</a:t>
            </a:r>
          </a:p>
          <a:p>
            <a:pPr>
              <a:defRPr/>
            </a:pPr>
            <a:endParaRPr lang="en-US" spc="-150" dirty="0">
              <a:latin typeface="+mn-lt"/>
            </a:endParaRPr>
          </a:p>
          <a:p>
            <a:pPr>
              <a:defRPr/>
            </a:pPr>
            <a:r>
              <a:rPr lang="en-US" spc="-150" dirty="0">
                <a:latin typeface="+mn-lt"/>
              </a:rPr>
              <a:t>Participant</a:t>
            </a:r>
          </a:p>
          <a:p>
            <a:pPr>
              <a:defRPr/>
            </a:pPr>
            <a:r>
              <a:rPr lang="en-US" spc="-150" dirty="0">
                <a:latin typeface="+mn-lt"/>
              </a:rPr>
              <a:t>Support</a:t>
            </a:r>
          </a:p>
          <a:p>
            <a:pPr>
              <a:defRPr/>
            </a:pPr>
            <a:endParaRPr lang="en-US" spc="-150" dirty="0">
              <a:latin typeface="+mn-lt"/>
            </a:endParaRPr>
          </a:p>
          <a:p>
            <a:pPr>
              <a:defRPr/>
            </a:pPr>
            <a:r>
              <a:rPr lang="en-US" spc="-150" dirty="0">
                <a:latin typeface="+mn-lt"/>
              </a:rPr>
              <a:t>Subject</a:t>
            </a:r>
          </a:p>
          <a:p>
            <a:pPr>
              <a:defRPr/>
            </a:pPr>
            <a:r>
              <a:rPr lang="en-US" spc="-150" dirty="0">
                <a:latin typeface="+mn-lt"/>
              </a:rPr>
              <a:t>Support</a:t>
            </a:r>
          </a:p>
          <a:p>
            <a:pPr>
              <a:defRPr/>
            </a:pPr>
            <a:endParaRPr lang="en-US" spc="-150" dirty="0">
              <a:latin typeface="+mn-lt"/>
            </a:endParaRPr>
          </a:p>
        </p:txBody>
      </p:sp>
      <p:sp>
        <p:nvSpPr>
          <p:cNvPr id="19485" name="Text Box 32"/>
          <p:cNvSpPr txBox="1">
            <a:spLocks noChangeArrowheads="1"/>
          </p:cNvSpPr>
          <p:nvPr/>
        </p:nvSpPr>
        <p:spPr bwMode="auto">
          <a:xfrm>
            <a:off x="1524000" y="5365750"/>
            <a:ext cx="1536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pc="-150">
                <a:latin typeface="+mn-lt"/>
              </a:rPr>
              <a:t>Feedback loops</a:t>
            </a:r>
          </a:p>
        </p:txBody>
      </p:sp>
    </p:spTree>
    <p:extLst>
      <p:ext uri="{BB962C8B-B14F-4D97-AF65-F5344CB8AC3E}">
        <p14:creationId xmlns:p14="http://schemas.microsoft.com/office/powerpoint/2010/main" val="47310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9" grpId="0" animBg="1"/>
      <p:bldP spid="20" grpId="0" animBg="1"/>
      <p:bldP spid="22" grpId="0"/>
      <p:bldP spid="23" grpId="0" animBg="1"/>
      <p:bldP spid="24" grpId="0" animBg="1"/>
      <p:bldP spid="25" grpId="0" animBg="1"/>
      <p:bldP spid="27" grpId="0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3570" name="Picture 2" descr="x-sylv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85095"/>
            <a:ext cx="5689600" cy="5111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3571" name="AutoShape 3"/>
          <p:cNvSpPr>
            <a:spLocks noChangeArrowheads="1"/>
          </p:cNvSpPr>
          <p:nvPr/>
        </p:nvSpPr>
        <p:spPr bwMode="auto">
          <a:xfrm>
            <a:off x="827584" y="620688"/>
            <a:ext cx="3095625" cy="1223962"/>
          </a:xfrm>
          <a:prstGeom prst="cloudCallout">
            <a:avLst>
              <a:gd name="adj1" fmla="val -13079"/>
              <a:gd name="adj2" fmla="val 13949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id-ID" dirty="0">
                <a:solidFill>
                  <a:srgbClr val="FFFF00"/>
                </a:solidFill>
                <a:latin typeface="Batang" pitchFamily="18" charset="-127"/>
              </a:rPr>
              <a:t>Saya belum jelas Pak.....!!!!</a:t>
            </a:r>
            <a:endParaRPr lang="en-GB" dirty="0">
              <a:solidFill>
                <a:srgbClr val="FFFF00"/>
              </a:solidFill>
              <a:latin typeface="Batang" pitchFamily="18" charset="-127"/>
            </a:endParaRPr>
          </a:p>
        </p:txBody>
      </p:sp>
      <p:sp>
        <p:nvSpPr>
          <p:cNvPr id="493572" name="AutoShape 4"/>
          <p:cNvSpPr>
            <a:spLocks noChangeArrowheads="1"/>
          </p:cNvSpPr>
          <p:nvPr/>
        </p:nvSpPr>
        <p:spPr bwMode="auto">
          <a:xfrm>
            <a:off x="5795963" y="2276475"/>
            <a:ext cx="2519362" cy="863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id-ID" dirty="0">
                <a:solidFill>
                  <a:schemeClr val="bg1"/>
                </a:solidFill>
                <a:latin typeface="Batang" pitchFamily="18" charset="-127"/>
              </a:rPr>
              <a:t>Ya, ya ....</a:t>
            </a:r>
          </a:p>
          <a:p>
            <a:pPr algn="ctr"/>
            <a:r>
              <a:rPr lang="id-ID" dirty="0">
                <a:solidFill>
                  <a:schemeClr val="bg1"/>
                </a:solidFill>
                <a:latin typeface="Batang" pitchFamily="18" charset="-127"/>
              </a:rPr>
              <a:t>Sabar </a:t>
            </a:r>
            <a:r>
              <a:rPr lang="id-ID" dirty="0" err="1">
                <a:solidFill>
                  <a:schemeClr val="bg1"/>
                </a:solidFill>
                <a:latin typeface="Batang" pitchFamily="18" charset="-127"/>
              </a:rPr>
              <a:t>nak</a:t>
            </a:r>
            <a:r>
              <a:rPr lang="id-ID" dirty="0">
                <a:solidFill>
                  <a:schemeClr val="bg1"/>
                </a:solidFill>
                <a:latin typeface="Batang" pitchFamily="18" charset="-127"/>
              </a:rPr>
              <a:t>...!!</a:t>
            </a:r>
            <a:endParaRPr lang="en-GB" dirty="0">
              <a:solidFill>
                <a:schemeClr val="bg1"/>
              </a:solidFill>
              <a:latin typeface="Batang" pitchFamily="18" charset="-127"/>
            </a:endParaRPr>
          </a:p>
        </p:txBody>
      </p:sp>
      <p:pic>
        <p:nvPicPr>
          <p:cNvPr id="493573" name="Picture 5" descr="aku_penuli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357563"/>
            <a:ext cx="1512887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1120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935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9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kemampuan sistem politik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ekstraktif</a:t>
            </a:r>
            <a:r>
              <a:rPr lang="en-US"/>
              <a:t>: mengumpulkan sumber daya</a:t>
            </a:r>
          </a:p>
          <a:p>
            <a:r>
              <a:rPr lang="en-US" b="1"/>
              <a:t>regulatif</a:t>
            </a:r>
            <a:r>
              <a:rPr lang="en-US"/>
              <a:t>: mengontrol anggota</a:t>
            </a:r>
          </a:p>
          <a:p>
            <a:r>
              <a:rPr lang="en-US" b="1"/>
              <a:t>distributif</a:t>
            </a:r>
            <a:r>
              <a:rPr lang="en-US"/>
              <a:t>: mengalokasikan sumber daya</a:t>
            </a:r>
          </a:p>
          <a:p>
            <a:r>
              <a:rPr lang="en-US" b="1"/>
              <a:t>simbolik</a:t>
            </a:r>
            <a:r>
              <a:rPr lang="en-US"/>
              <a:t>: mencitrakan diri</a:t>
            </a:r>
          </a:p>
          <a:p>
            <a:r>
              <a:rPr lang="en-US" b="1"/>
              <a:t>responsif</a:t>
            </a:r>
            <a:r>
              <a:rPr lang="en-US"/>
              <a:t>: mengelola input (esp. tuntutan)</a:t>
            </a:r>
          </a:p>
          <a:p>
            <a:r>
              <a:rPr lang="en-US" b="1"/>
              <a:t>domestik &amp; internasional</a:t>
            </a:r>
            <a:r>
              <a:rPr lang="en-US"/>
              <a:t>: menjalankan operasi di lingkup domestik &amp; internasional  </a:t>
            </a:r>
          </a:p>
        </p:txBody>
      </p:sp>
    </p:spTree>
    <p:extLst>
      <p:ext uri="{BB962C8B-B14F-4D97-AF65-F5344CB8AC3E}">
        <p14:creationId xmlns:p14="http://schemas.microsoft.com/office/powerpoint/2010/main" val="353807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sistem sosial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</a:t>
            </a:r>
          </a:p>
          <a:p>
            <a:pPr>
              <a:buFontTx/>
              <a:buNone/>
            </a:pPr>
            <a:r>
              <a:rPr lang="en-US"/>
              <a:t>	perlu dipandang sebagai struktur sosial &amp; proses sosial</a:t>
            </a:r>
          </a:p>
          <a:p>
            <a:pPr lvl="1"/>
            <a:r>
              <a:rPr lang="en-US"/>
              <a:t>struktur sosial: posisi sosial, afiliasi kelompok</a:t>
            </a:r>
          </a:p>
          <a:p>
            <a:pPr lvl="1">
              <a:buFontTx/>
              <a:buNone/>
            </a:pPr>
            <a:r>
              <a:rPr lang="en-US"/>
              <a:t>	</a:t>
            </a:r>
            <a:r>
              <a:rPr lang="en-US">
                <a:sym typeface="Wingdings" pitchFamily="2" charset="2"/>
              </a:rPr>
              <a:t>-&gt; parameter nominal &amp; gradual</a:t>
            </a:r>
          </a:p>
          <a:p>
            <a:pPr lvl="1">
              <a:buFontTx/>
              <a:buNone/>
            </a:pPr>
            <a:r>
              <a:rPr lang="en-US">
                <a:sym typeface="Wingdings" pitchFamily="2" charset="2"/>
              </a:rPr>
              <a:t>	-&gt; heterogenitas sosial &amp; kesenjangan sosial</a:t>
            </a:r>
            <a:endParaRPr lang="en-US"/>
          </a:p>
          <a:p>
            <a:pPr lvl="1"/>
            <a:r>
              <a:rPr lang="en-US"/>
              <a:t>proses sosial: interaksi antarkelompok</a:t>
            </a:r>
          </a:p>
        </p:txBody>
      </p:sp>
    </p:spTree>
    <p:extLst>
      <p:ext uri="{BB962C8B-B14F-4D97-AF65-F5344CB8AC3E}">
        <p14:creationId xmlns:p14="http://schemas.microsoft.com/office/powerpoint/2010/main" val="101732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masyarakat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masyarakat majemuk/plural society</a:t>
            </a:r>
            <a:r>
              <a:rPr lang="en-US" sz="2400"/>
              <a:t> </a:t>
            </a:r>
            <a:r>
              <a:rPr lang="en-US" sz="1600"/>
              <a:t>(J.S. Furnivall)</a:t>
            </a:r>
            <a:r>
              <a:rPr lang="en-US" sz="2400"/>
              <a:t>: memiliki 2 atau lebih social order, kelompok, atau komunitas, yang hidup berdampingan tanpa terintegrasi dalam satu kesatuan politik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masyarakat pluralistik/pluralistic society</a:t>
            </a:r>
            <a:r>
              <a:rPr lang="en-US" sz="2400"/>
              <a:t> </a:t>
            </a:r>
            <a:r>
              <a:rPr lang="en-US" sz="1600"/>
              <a:t>(Robushka &amp; Shepsle)</a:t>
            </a:r>
            <a:r>
              <a:rPr lang="en-US" sz="2400"/>
              <a:t>: memiliki keanekaragaman kultural, tetapi keberadaannya tidak menimbulkan persoalan berarti bagi sistem politik &amp; integrasi masyarakat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8072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76250"/>
            <a:ext cx="7543800" cy="1081088"/>
          </a:xfrm>
        </p:spPr>
        <p:txBody>
          <a:bodyPr/>
          <a:lstStyle/>
          <a:p>
            <a:r>
              <a:rPr lang="id-ID"/>
              <a:t>Partisipasi Politik</a:t>
            </a:r>
            <a:endParaRPr lang="en-GB"/>
          </a:p>
        </p:txBody>
      </p:sp>
      <p:sp>
        <p:nvSpPr>
          <p:cNvPr id="4679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543800" cy="4616450"/>
          </a:xfrm>
        </p:spPr>
        <p:txBody>
          <a:bodyPr/>
          <a:lstStyle/>
          <a:p>
            <a:r>
              <a:rPr lang="id-ID"/>
              <a:t>Merupakan kegiatan mengambil bagian atau peran serta dalam proses-proses politik dalam suatu sistem politik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14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6632" y="188640"/>
            <a:ext cx="7543800" cy="1431925"/>
          </a:xfrm>
        </p:spPr>
        <p:txBody>
          <a:bodyPr/>
          <a:lstStyle/>
          <a:p>
            <a:r>
              <a:rPr lang="id-ID" sz="3200" dirty="0"/>
              <a:t>Bentuk-bentuk partisipasi politik</a:t>
            </a:r>
            <a:endParaRPr lang="en-GB" sz="3200" dirty="0"/>
          </a:p>
        </p:txBody>
      </p:sp>
      <p:graphicFrame>
        <p:nvGraphicFramePr>
          <p:cNvPr id="469045" name="Group 5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84373588"/>
              </p:ext>
            </p:extLst>
          </p:nvPr>
        </p:nvGraphicFramePr>
        <p:xfrm>
          <a:off x="683568" y="1620565"/>
          <a:ext cx="7776864" cy="4297680"/>
        </p:xfrm>
        <a:graphic>
          <a:graphicData uri="http://schemas.openxmlformats.org/drawingml/2006/table">
            <a:tbl>
              <a:tblPr/>
              <a:tblGrid>
                <a:gridCol w="64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NO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KONVENSIONAL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NON KONVENSIONAL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1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Pemberian suara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Pengajuan petisi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2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Diskusi Politik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Berdemonstrasi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3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Kegiatan kampanye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Konfrontasi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4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Bergabung dalam kelompok kepentingan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Mogok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5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5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Komunikasi individu dengan pejabat politik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Tindak kekerasan politik terhadap harta benda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5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6</a:t>
                      </a: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id-ID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Tindak kekerasan politik terhadap manusia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865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0BA017D-834E-B946-ABA6-F44206F50B1F}"/>
              </a:ext>
            </a:extLst>
          </p:cNvPr>
          <p:cNvGrpSpPr/>
          <p:nvPr/>
        </p:nvGrpSpPr>
        <p:grpSpPr>
          <a:xfrm>
            <a:off x="1331640" y="1349294"/>
            <a:ext cx="6336704" cy="4320480"/>
            <a:chOff x="1258888" y="1916113"/>
            <a:chExt cx="7345362" cy="4826000"/>
          </a:xfrm>
        </p:grpSpPr>
        <p:pic>
          <p:nvPicPr>
            <p:cNvPr id="480261" name="Picture 5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888" y="1916113"/>
              <a:ext cx="3673475" cy="2520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0263" name="Picture 7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1916113"/>
              <a:ext cx="3600450" cy="2520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0265" name="Picture 9">
              <a:hlinkClick r:id="rId7"/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888" y="4652963"/>
              <a:ext cx="3600450" cy="2089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0267" name="Picture 11">
              <a:hlinkClick r:id="rId9"/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6825" y="4581525"/>
              <a:ext cx="3527425" cy="2160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80269" name="Rectangle 13"/>
          <p:cNvSpPr>
            <a:spLocks noChangeArrowheads="1"/>
          </p:cNvSpPr>
          <p:nvPr/>
        </p:nvSpPr>
        <p:spPr bwMode="auto">
          <a:xfrm>
            <a:off x="1187450" y="620713"/>
            <a:ext cx="741680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d-ID">
                <a:solidFill>
                  <a:schemeClr val="bg1"/>
                </a:solidFill>
              </a:rPr>
              <a:t>1.</a:t>
            </a:r>
            <a:r>
              <a:rPr lang="id-ID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537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45368"/>
            <a:ext cx="7543800" cy="820738"/>
          </a:xfrm>
        </p:spPr>
        <p:txBody>
          <a:bodyPr/>
          <a:lstStyle/>
          <a:p>
            <a:r>
              <a:rPr lang="id-ID" sz="3200" dirty="0"/>
              <a:t>Tingkatan Partisipasi Politik</a:t>
            </a:r>
            <a:endParaRPr lang="en-GB" sz="32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968BD6-AA4B-0F4D-AB6B-49462852BED1}"/>
              </a:ext>
            </a:extLst>
          </p:cNvPr>
          <p:cNvGrpSpPr/>
          <p:nvPr/>
        </p:nvGrpSpPr>
        <p:grpSpPr>
          <a:xfrm>
            <a:off x="611560" y="1131733"/>
            <a:ext cx="7740352" cy="4895750"/>
            <a:chOff x="-240830" y="1341438"/>
            <a:chExt cx="8629180" cy="5329237"/>
          </a:xfrm>
        </p:grpSpPr>
        <p:sp>
          <p:nvSpPr>
            <p:cNvPr id="471044" name="AutoShape 4"/>
            <p:cNvSpPr>
              <a:spLocks noChangeArrowheads="1"/>
            </p:cNvSpPr>
            <p:nvPr/>
          </p:nvSpPr>
          <p:spPr bwMode="auto">
            <a:xfrm>
              <a:off x="900113" y="1341438"/>
              <a:ext cx="7488237" cy="5040312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471045" name="Rectangle 5"/>
            <p:cNvSpPr>
              <a:spLocks noChangeArrowheads="1"/>
            </p:cNvSpPr>
            <p:nvPr/>
          </p:nvSpPr>
          <p:spPr bwMode="auto">
            <a:xfrm>
              <a:off x="1979613" y="3860800"/>
              <a:ext cx="5329237" cy="720725"/>
            </a:xfrm>
            <a:prstGeom prst="rect">
              <a:avLst/>
            </a:prstGeom>
            <a:gradFill rotWithShape="1">
              <a:gsLst>
                <a:gs pos="0">
                  <a:srgbClr val="99FF33">
                    <a:gamma/>
                    <a:shade val="46275"/>
                    <a:invGamma/>
                  </a:srgbClr>
                </a:gs>
                <a:gs pos="50000">
                  <a:srgbClr val="99FF33"/>
                </a:gs>
                <a:gs pos="100000">
                  <a:srgbClr val="99FF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>
                  <a:solidFill>
                    <a:srgbClr val="003300"/>
                  </a:solidFill>
                </a:rPr>
                <a:t>Petugas kampanye, aktif dlm parpol, </a:t>
              </a:r>
            </a:p>
            <a:p>
              <a:pPr algn="ctr"/>
              <a:r>
                <a:rPr lang="id-ID">
                  <a:solidFill>
                    <a:srgbClr val="003300"/>
                  </a:solidFill>
                </a:rPr>
                <a:t>Aktif dalam proyek sosial</a:t>
              </a:r>
              <a:endParaRPr lang="en-GB">
                <a:solidFill>
                  <a:srgbClr val="003300"/>
                </a:solidFill>
              </a:endParaRPr>
            </a:p>
          </p:txBody>
        </p:sp>
        <p:sp>
          <p:nvSpPr>
            <p:cNvPr id="471046" name="Rectangle 6"/>
            <p:cNvSpPr>
              <a:spLocks noChangeArrowheads="1"/>
            </p:cNvSpPr>
            <p:nvPr/>
          </p:nvSpPr>
          <p:spPr bwMode="auto">
            <a:xfrm>
              <a:off x="2339975" y="2708275"/>
              <a:ext cx="4608513" cy="720725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>
                  <a:solidFill>
                    <a:srgbClr val="003300"/>
                  </a:solidFill>
                </a:rPr>
                <a:t>Pejabat umum, pejabat parpol</a:t>
              </a:r>
              <a:endParaRPr lang="en-GB">
                <a:solidFill>
                  <a:srgbClr val="003300"/>
                </a:solidFill>
              </a:endParaRPr>
            </a:p>
          </p:txBody>
        </p:sp>
        <p:sp>
          <p:nvSpPr>
            <p:cNvPr id="471047" name="Rectangle 7"/>
            <p:cNvSpPr>
              <a:spLocks noChangeArrowheads="1"/>
            </p:cNvSpPr>
            <p:nvPr/>
          </p:nvSpPr>
          <p:spPr bwMode="auto">
            <a:xfrm>
              <a:off x="2843213" y="1628775"/>
              <a:ext cx="3673475" cy="720725"/>
            </a:xfrm>
            <a:prstGeom prst="rect">
              <a:avLst/>
            </a:prstGeom>
            <a:gradFill rotWithShape="1">
              <a:gsLst>
                <a:gs pos="0">
                  <a:srgbClr val="FF3300">
                    <a:gamma/>
                    <a:shade val="46275"/>
                    <a:invGamma/>
                  </a:srgbClr>
                </a:gs>
                <a:gs pos="5000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 sz="1400" dirty="0"/>
                <a:t>Menyimpang</a:t>
              </a:r>
            </a:p>
            <a:p>
              <a:pPr algn="ctr"/>
              <a:r>
                <a:rPr lang="id-ID" sz="1400" dirty="0"/>
                <a:t>Pembunuh politik, teroris, pembajak</a:t>
              </a:r>
              <a:endParaRPr lang="en-GB" sz="1400" dirty="0"/>
            </a:p>
          </p:txBody>
        </p:sp>
        <p:sp>
          <p:nvSpPr>
            <p:cNvPr id="471048" name="Rectangle 8"/>
            <p:cNvSpPr>
              <a:spLocks noChangeArrowheads="1"/>
            </p:cNvSpPr>
            <p:nvPr/>
          </p:nvSpPr>
          <p:spPr bwMode="auto">
            <a:xfrm>
              <a:off x="1185863" y="4854893"/>
              <a:ext cx="6842125" cy="720725"/>
            </a:xfrm>
            <a:prstGeom prst="rect">
              <a:avLst/>
            </a:prstGeom>
            <a:gradFill rotWithShape="1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 sz="1300" dirty="0"/>
                <a:t>Menghadiri rapat umum, anggota kelp kepentingan, memberikan suara,</a:t>
              </a:r>
            </a:p>
            <a:p>
              <a:pPr algn="ctr"/>
              <a:r>
                <a:rPr lang="id-ID" sz="1300" dirty="0"/>
                <a:t>Diskusi politik, perhatian pada perkembangan politik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</p:txBody>
        </p:sp>
        <p:sp>
          <p:nvSpPr>
            <p:cNvPr id="471049" name="Rectangle 9"/>
            <p:cNvSpPr>
              <a:spLocks noChangeArrowheads="1"/>
            </p:cNvSpPr>
            <p:nvPr/>
          </p:nvSpPr>
          <p:spPr bwMode="auto">
            <a:xfrm>
              <a:off x="3492500" y="6165850"/>
              <a:ext cx="2449513" cy="5048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>
                  <a:solidFill>
                    <a:srgbClr val="000066"/>
                  </a:solidFill>
                </a:rPr>
                <a:t>Orang yang Apolitis</a:t>
              </a:r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471050" name="Line 10"/>
            <p:cNvSpPr>
              <a:spLocks noChangeShapeType="1"/>
            </p:cNvSpPr>
            <p:nvPr/>
          </p:nvSpPr>
          <p:spPr bwMode="auto">
            <a:xfrm>
              <a:off x="1331913" y="5949950"/>
              <a:ext cx="66960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71051" name="Line 11"/>
            <p:cNvSpPr>
              <a:spLocks noChangeShapeType="1"/>
            </p:cNvSpPr>
            <p:nvPr/>
          </p:nvSpPr>
          <p:spPr bwMode="auto">
            <a:xfrm>
              <a:off x="2124075" y="4724400"/>
              <a:ext cx="49688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71052" name="Line 12"/>
            <p:cNvSpPr>
              <a:spLocks noChangeShapeType="1"/>
            </p:cNvSpPr>
            <p:nvPr/>
          </p:nvSpPr>
          <p:spPr bwMode="auto">
            <a:xfrm>
              <a:off x="3059113" y="3573463"/>
              <a:ext cx="32416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71053" name="Line 13"/>
            <p:cNvSpPr>
              <a:spLocks noChangeShapeType="1"/>
            </p:cNvSpPr>
            <p:nvPr/>
          </p:nvSpPr>
          <p:spPr bwMode="auto">
            <a:xfrm>
              <a:off x="3708400" y="2565400"/>
              <a:ext cx="1800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471054" name="AutoShape 14"/>
            <p:cNvSpPr>
              <a:spLocks noChangeArrowheads="1"/>
            </p:cNvSpPr>
            <p:nvPr/>
          </p:nvSpPr>
          <p:spPr bwMode="auto">
            <a:xfrm>
              <a:off x="-240830" y="5013325"/>
              <a:ext cx="1428281" cy="64770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 sz="1200" dirty="0">
                  <a:solidFill>
                    <a:srgbClr val="000000"/>
                  </a:solidFill>
                </a:rPr>
                <a:t>Pengamat</a:t>
              </a:r>
              <a:endParaRPr lang="en-GB" sz="1200" dirty="0">
                <a:solidFill>
                  <a:srgbClr val="000000"/>
                </a:solidFill>
              </a:endParaRPr>
            </a:p>
          </p:txBody>
        </p:sp>
        <p:sp>
          <p:nvSpPr>
            <p:cNvPr id="471055" name="AutoShape 15"/>
            <p:cNvSpPr>
              <a:spLocks noChangeArrowheads="1"/>
            </p:cNvSpPr>
            <p:nvPr/>
          </p:nvSpPr>
          <p:spPr bwMode="auto">
            <a:xfrm>
              <a:off x="-160553" y="3860800"/>
              <a:ext cx="1779803" cy="64770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>
                  <a:solidFill>
                    <a:srgbClr val="000000"/>
                  </a:solidFill>
                </a:rPr>
                <a:t>Partisipan</a:t>
              </a:r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471056" name="AutoShape 16"/>
            <p:cNvSpPr>
              <a:spLocks noChangeArrowheads="1"/>
            </p:cNvSpPr>
            <p:nvPr/>
          </p:nvSpPr>
          <p:spPr bwMode="auto">
            <a:xfrm>
              <a:off x="0" y="2133600"/>
              <a:ext cx="2268538" cy="64770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id-ID" dirty="0" err="1">
                  <a:solidFill>
                    <a:srgbClr val="000000"/>
                  </a:solidFill>
                </a:rPr>
                <a:t>Aktifivis</a:t>
              </a:r>
              <a:endParaRPr lang="en-GB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958383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2" grpId="0"/>
      <p:bldP spid="47104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6228</TotalTime>
  <Words>616</Words>
  <Application>Microsoft Macintosh PowerPoint</Application>
  <PresentationFormat>On-screen Show (4:3)</PresentationFormat>
  <Paragraphs>171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Batang</vt:lpstr>
      <vt:lpstr>Arial</vt:lpstr>
      <vt:lpstr>Calibri</vt:lpstr>
      <vt:lpstr>Tahoma</vt:lpstr>
      <vt:lpstr>Verdana</vt:lpstr>
      <vt:lpstr>Wingdings</vt:lpstr>
      <vt:lpstr>Wingdings 2</vt:lpstr>
      <vt:lpstr>Aspect</vt:lpstr>
      <vt:lpstr>KAPABILITAS DAN PARTISIPASI</vt:lpstr>
      <vt:lpstr>PowerPoint Presentation</vt:lpstr>
      <vt:lpstr>kemampuan sistem politik</vt:lpstr>
      <vt:lpstr>sistem sosial</vt:lpstr>
      <vt:lpstr>masyarakat</vt:lpstr>
      <vt:lpstr>Partisipasi Politik</vt:lpstr>
      <vt:lpstr>Bentuk-bentuk partisipasi politik</vt:lpstr>
      <vt:lpstr>PowerPoint Presentation</vt:lpstr>
      <vt:lpstr>Tingkatan Partisipasi Politik</vt:lpstr>
      <vt:lpstr>Faktor-Faktor Pendukung Partisipasi Politik</vt:lpstr>
      <vt:lpstr>Hal-hal yg menyebabkan timbulnya Partisipasi Politik</vt:lpstr>
      <vt:lpstr>MINGGU DEPAN</vt:lpstr>
      <vt:lpstr>Peranserta dalam Sistem Politik di Indonesia Sikap Positif terhadap Pengembangan Politik di Indonsia</vt:lpstr>
      <vt:lpstr>SuprastruktuR  PolitiK</vt:lpstr>
      <vt:lpstr>SuprastruktuR PolitiK</vt:lpstr>
      <vt:lpstr>InfrastruktuR PolitiK</vt:lpstr>
      <vt:lpstr>InfrastruktuR PolitiK</vt:lpstr>
      <vt:lpstr>Partai Politik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2015</dc:creator>
  <cp:lastModifiedBy>Microsoft Office User</cp:lastModifiedBy>
  <cp:revision>24</cp:revision>
  <dcterms:created xsi:type="dcterms:W3CDTF">2017-10-08T13:09:32Z</dcterms:created>
  <dcterms:modified xsi:type="dcterms:W3CDTF">2021-11-12T04:17:34Z</dcterms:modified>
</cp:coreProperties>
</file>