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9" r:id="rId5"/>
    <p:sldId id="290" r:id="rId6"/>
    <p:sldId id="291" r:id="rId7"/>
    <p:sldId id="297" r:id="rId8"/>
    <p:sldId id="298" r:id="rId9"/>
    <p:sldId id="299" r:id="rId10"/>
    <p:sldId id="300" r:id="rId11"/>
    <p:sldId id="292" r:id="rId12"/>
    <p:sldId id="294" r:id="rId13"/>
    <p:sldId id="302" r:id="rId14"/>
    <p:sldId id="27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164"/>
    <a:srgbClr val="455878"/>
    <a:srgbClr val="FFFFFF"/>
    <a:srgbClr val="F62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52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91334-3B8B-4202-9D1E-ED748148A0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CBB3C-C95C-4C75-A49C-E90F66CBB8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CBB3C-C95C-4C75-A49C-E90F66CBB8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CBB3C-C95C-4C75-A49C-E90F66CBB8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AA6F-F394-4DA1-A7CA-4AC027AD1D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6077-4215-4899-B181-6F674282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AA6F-F394-4DA1-A7CA-4AC027AD1D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6077-4215-4899-B181-6F674282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AA6F-F394-4DA1-A7CA-4AC027AD1D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6077-4215-4899-B181-6F674282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AA6F-F394-4DA1-A7CA-4AC027AD1D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6077-4215-4899-B181-6F674282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AA6F-F394-4DA1-A7CA-4AC027AD1D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6077-4215-4899-B181-6F674282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AA6F-F394-4DA1-A7CA-4AC027AD1D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6077-4215-4899-B181-6F674282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AA6F-F394-4DA1-A7CA-4AC027AD1D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6077-4215-4899-B181-6F674282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AA6F-F394-4DA1-A7CA-4AC027AD1D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6077-4215-4899-B181-6F674282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AA6F-F394-4DA1-A7CA-4AC027AD1D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6077-4215-4899-B181-6F674282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AA6F-F394-4DA1-A7CA-4AC027AD1D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6077-4215-4899-B181-6F674282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AA6F-F394-4DA1-A7CA-4AC027AD1D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6077-4215-4899-B181-6F6742829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7AA6F-F394-4DA1-A7CA-4AC027AD1D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6077-4215-4899-B181-6F67428292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5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4.jpeg"/><Relationship Id="rId2" Type="http://schemas.openxmlformats.org/officeDocument/2006/relationships/tags" Target="../tags/tag4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4" Type="http://schemas.openxmlformats.org/officeDocument/2006/relationships/image" Target="../media/image5.jpe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image" Target="../media/image8.jpeg"/><Relationship Id="rId3" Type="http://schemas.openxmlformats.org/officeDocument/2006/relationships/tags" Target="../tags/tag31.xml"/><Relationship Id="rId2" Type="http://schemas.openxmlformats.org/officeDocument/2006/relationships/image" Target="../media/image7.jpeg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ying impression graphic design thank you for buying this template"/>
          <p:cNvSpPr/>
          <p:nvPr/>
        </p:nvSpPr>
        <p:spPr>
          <a:xfrm>
            <a:off x="7265616" y="2314574"/>
            <a:ext cx="8969908" cy="4543426"/>
          </a:xfrm>
          <a:prstGeom prst="triangle">
            <a:avLst/>
          </a:prstGeom>
          <a:solidFill>
            <a:srgbClr val="F1316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Flying impression graphic design thank you for buying this template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6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315"/>
          <a:stretch>
            <a:fillRect/>
          </a:stretch>
        </p:blipFill>
        <p:spPr>
          <a:xfrm>
            <a:off x="5146410" y="1028701"/>
            <a:ext cx="10136813" cy="5829300"/>
          </a:xfrm>
          <a:prstGeom prst="rect">
            <a:avLst/>
          </a:prstGeom>
        </p:spPr>
      </p:pic>
      <p:sp>
        <p:nvSpPr>
          <p:cNvPr id="7" name="Flying impression graphic design thank you for buying this template"/>
          <p:cNvSpPr/>
          <p:nvPr/>
        </p:nvSpPr>
        <p:spPr>
          <a:xfrm>
            <a:off x="4205448" y="4325091"/>
            <a:ext cx="5000625" cy="2532910"/>
          </a:xfrm>
          <a:prstGeom prst="triangle">
            <a:avLst/>
          </a:prstGeom>
          <a:solidFill>
            <a:srgbClr val="F13164">
              <a:alpha val="9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lying impression graphic design thank you for buying this template"/>
          <p:cNvSpPr txBox="1"/>
          <p:nvPr>
            <p:custDataLst>
              <p:tags r:id="rId3"/>
            </p:custDataLst>
          </p:nvPr>
        </p:nvSpPr>
        <p:spPr>
          <a:xfrm>
            <a:off x="688340" y="1590040"/>
            <a:ext cx="744156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455878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Pendekatan Rational Choice</a:t>
            </a:r>
            <a:endParaRPr lang="en-US" altLang="zh-CN" sz="6000" b="1" dirty="0">
              <a:solidFill>
                <a:srgbClr val="455878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l"/>
            <a:r>
              <a:rPr lang="en-US" altLang="zh-CN" sz="3000" b="1" dirty="0">
                <a:solidFill>
                  <a:srgbClr val="F13164"/>
                </a:solidFill>
                <a:latin typeface="Arial Black" panose="020B0A04020102020204" charset="0"/>
                <a:ea typeface="Microsoft YaHei" panose="020B0503020204020204" pitchFamily="34" charset="-122"/>
                <a:sym typeface="+mn-ea"/>
              </a:rPr>
              <a:t>Dr.Guno Tri Tjahjoko</a:t>
            </a:r>
            <a:endParaRPr lang="en-US" altLang="zh-CN" sz="3000" b="1" dirty="0">
              <a:solidFill>
                <a:srgbClr val="F13164"/>
              </a:solidFill>
              <a:latin typeface="Arial Black" panose="020B0A0402010202020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13" name="Flying impression graphic design thank you for buying this template"/>
          <p:cNvSpPr/>
          <p:nvPr/>
        </p:nvSpPr>
        <p:spPr>
          <a:xfrm flipV="1">
            <a:off x="-106970" y="-115838"/>
            <a:ext cx="2259620" cy="1144539"/>
          </a:xfrm>
          <a:prstGeom prst="triangle">
            <a:avLst/>
          </a:prstGeom>
          <a:solidFill>
            <a:srgbClr val="F1316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lying impression graphic design thank you for buying this template"/>
          <p:cNvSpPr/>
          <p:nvPr/>
        </p:nvSpPr>
        <p:spPr>
          <a:xfrm flipV="1">
            <a:off x="-699926" y="-361698"/>
            <a:ext cx="2259620" cy="1144539"/>
          </a:xfrm>
          <a:prstGeom prst="triangle">
            <a:avLst/>
          </a:prstGeom>
          <a:solidFill>
            <a:srgbClr val="455878">
              <a:alpha val="9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wheel spokes="8"/>
      </p:transition>
    </mc:Choice>
    <mc:Fallback>
      <p:transition>
        <p:wheel spokes="8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0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7" grpId="0" animBg="1"/>
          <p:bldP spid="8" grpId="0"/>
          <p:bldP spid="13" grpId="0" animBg="1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0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7" grpId="0" animBg="1"/>
          <p:bldP spid="8" grpId="0"/>
          <p:bldP spid="13" grpId="0" animBg="1"/>
          <p:bldP spid="1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8615"/>
            <a:ext cx="9144000" cy="923925"/>
          </a:xfrm>
        </p:spPr>
        <p:txBody>
          <a:bodyPr>
            <a:normAutofit fontScale="90000"/>
          </a:bodyPr>
          <a:p>
            <a:r>
              <a:rPr lang="en-US"/>
              <a:t>Contoh Kasus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98955"/>
            <a:ext cx="9144000" cy="3260725"/>
          </a:xfrm>
        </p:spPr>
        <p:txBody>
          <a:bodyPr>
            <a:normAutofit fontScale="90000" lnSpcReduction="20000"/>
          </a:bodyPr>
          <a:p>
            <a:pPr algn="l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1.Relawan Jokowi Nilai Demokrasi Menjadi Tak Sehat dengan Hadirnya Prabowo dalam Kabinet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2.Surya Paloh Sebut Siap Jadi Oposisi, Fraksi Nasdem: Itu Serius, Tidak Bercanda...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3.Prabowo Jadi Menteri, Penyelesaian Pelanggaran HAM Masa Lalu Diragukan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4.Petahana akan menang dalam kontestasi Pilkada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5.Mahasiswa yang rajin mencoblos dalam Pemilu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2435"/>
            <a:ext cx="9144000" cy="811530"/>
          </a:xfrm>
        </p:spPr>
        <p:txBody>
          <a:bodyPr/>
          <a:p>
            <a:r>
              <a:rPr lang="en-US" sz="4000" b="1"/>
              <a:t>Soal Ujian</a:t>
            </a:r>
            <a:endParaRPr lang="en-US" sz="40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16405"/>
            <a:ext cx="9144000" cy="3710305"/>
          </a:xfrm>
        </p:spPr>
        <p:txBody>
          <a:bodyPr>
            <a:noAutofit/>
          </a:bodyPr>
          <a:p>
            <a:pPr algn="l"/>
            <a:r>
              <a:rPr lang="en-US" sz="3200">
                <a:latin typeface="Microsoft JhengHei" panose="020B0604030504040204" charset="-120"/>
                <a:ea typeface="Microsoft JhengHei" panose="020B0604030504040204" charset="-120"/>
                <a:cs typeface="Times New Roman" panose="02020603050405020304" charset="0"/>
              </a:rPr>
              <a:t>1.Pendekatan Rational Choice ialah..........</a:t>
            </a:r>
            <a:endParaRPr lang="en-US" sz="3200">
              <a:latin typeface="Microsoft JhengHei" panose="020B0604030504040204" charset="-120"/>
              <a:ea typeface="Microsoft JhengHei" panose="020B0604030504040204" charset="-12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Microsoft JhengHei" panose="020B0604030504040204" charset="-120"/>
                <a:ea typeface="Microsoft JhengHei" panose="020B0604030504040204" charset="-120"/>
                <a:cs typeface="Times New Roman" panose="02020603050405020304" charset="0"/>
              </a:rPr>
              <a:t>2.Jelaskanlah premis rational choice bahwa manusia itu makhluk yang egois !</a:t>
            </a:r>
            <a:endParaRPr lang="en-US" sz="3200">
              <a:latin typeface="Microsoft JhengHei" panose="020B0604030504040204" charset="-120"/>
              <a:ea typeface="Microsoft JhengHei" panose="020B0604030504040204" charset="-12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Microsoft JhengHei" panose="020B0604030504040204" charset="-120"/>
                <a:ea typeface="Microsoft JhengHei" panose="020B0604030504040204" charset="-120"/>
                <a:cs typeface="Times New Roman" panose="02020603050405020304" charset="0"/>
              </a:rPr>
              <a:t>3.Dalam hal menentukan pilihan manusia........</a:t>
            </a:r>
            <a:endParaRPr lang="en-US" sz="3200">
              <a:latin typeface="Microsoft JhengHei" panose="020B0604030504040204" charset="-120"/>
              <a:ea typeface="Microsoft JhengHei" panose="020B0604030504040204" charset="-12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Microsoft JhengHei" panose="020B0604030504040204" charset="-120"/>
                <a:ea typeface="Microsoft JhengHei" panose="020B0604030504040204" charset="-120"/>
                <a:cs typeface="Times New Roman" panose="02020603050405020304" charset="0"/>
              </a:rPr>
              <a:t>4. Jelaskanlah apa yang dimaksud dengan pendekatan pluralis !</a:t>
            </a:r>
            <a:endParaRPr lang="en-US" sz="3200">
              <a:latin typeface="Microsoft JhengHei" panose="020B0604030504040204" charset="-120"/>
              <a:ea typeface="Microsoft JhengHei" panose="020B0604030504040204" charset="-120"/>
              <a:cs typeface="Times New Roman" panose="02020603050405020304" charset="0"/>
            </a:endParaRPr>
          </a:p>
          <a:p>
            <a:pPr algn="l"/>
            <a:r>
              <a:rPr lang="en-US" sz="3200">
                <a:latin typeface="Microsoft JhengHei" panose="020B0604030504040204" charset="-120"/>
                <a:ea typeface="Microsoft JhengHei" panose="020B0604030504040204" charset="-120"/>
                <a:cs typeface="Times New Roman" panose="02020603050405020304" charset="0"/>
              </a:rPr>
              <a:t>5.Jelaskanlah apa yang dimaksud dengan collective action !</a:t>
            </a:r>
            <a:endParaRPr lang="en-US" sz="3200">
              <a:latin typeface="Microsoft JhengHei" panose="020B0604030504040204" charset="-120"/>
              <a:ea typeface="Microsoft JhengHei" panose="020B0604030504040204" charset="-12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ying impression graphic design thank you for buying this template"/>
          <p:cNvSpPr/>
          <p:nvPr/>
        </p:nvSpPr>
        <p:spPr>
          <a:xfrm>
            <a:off x="7265616" y="2314574"/>
            <a:ext cx="8969908" cy="4543426"/>
          </a:xfrm>
          <a:prstGeom prst="triangle">
            <a:avLst/>
          </a:prstGeom>
          <a:solidFill>
            <a:srgbClr val="F1316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" name="Flying impression graphic design thank you for buying this template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6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315"/>
          <a:stretch>
            <a:fillRect/>
          </a:stretch>
        </p:blipFill>
        <p:spPr>
          <a:xfrm>
            <a:off x="5146410" y="1028701"/>
            <a:ext cx="10136813" cy="5829300"/>
          </a:xfrm>
          <a:prstGeom prst="rect">
            <a:avLst/>
          </a:prstGeom>
        </p:spPr>
      </p:pic>
      <p:sp>
        <p:nvSpPr>
          <p:cNvPr id="7" name="Flying impression graphic design thank you for buying this template"/>
          <p:cNvSpPr/>
          <p:nvPr/>
        </p:nvSpPr>
        <p:spPr>
          <a:xfrm>
            <a:off x="4205448" y="4325091"/>
            <a:ext cx="5000625" cy="2532910"/>
          </a:xfrm>
          <a:prstGeom prst="triangle">
            <a:avLst/>
          </a:prstGeom>
          <a:solidFill>
            <a:srgbClr val="F13164">
              <a:alpha val="9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charset="-122"/>
              <a:cs typeface="+mn-cs"/>
            </a:endParaRPr>
          </a:p>
        </p:txBody>
      </p:sp>
      <p:sp>
        <p:nvSpPr>
          <p:cNvPr id="8" name="Flying impression graphic design thank you for buying this template"/>
          <p:cNvSpPr txBox="1"/>
          <p:nvPr>
            <p:custDataLst>
              <p:tags r:id="rId3"/>
            </p:custDataLst>
          </p:nvPr>
        </p:nvSpPr>
        <p:spPr>
          <a:xfrm>
            <a:off x="905195" y="2435246"/>
            <a:ext cx="6600506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55878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Maturnuwun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455878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rgbClr val="F13164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Thank You</a:t>
            </a:r>
            <a:endParaRPr lang="en-US" altLang="zh-CN" sz="3200" b="1" dirty="0">
              <a:solidFill>
                <a:srgbClr val="F13164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3" name="Flying impression graphic design thank you for buying this template"/>
          <p:cNvSpPr/>
          <p:nvPr/>
        </p:nvSpPr>
        <p:spPr>
          <a:xfrm flipV="1">
            <a:off x="-106970" y="-115838"/>
            <a:ext cx="2259620" cy="1144539"/>
          </a:xfrm>
          <a:prstGeom prst="triangle">
            <a:avLst/>
          </a:prstGeom>
          <a:solidFill>
            <a:srgbClr val="F1316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Flying impression graphic design thank you for buying this template"/>
          <p:cNvSpPr/>
          <p:nvPr/>
        </p:nvSpPr>
        <p:spPr>
          <a:xfrm flipV="1">
            <a:off x="-699926" y="-361698"/>
            <a:ext cx="2259620" cy="1144539"/>
          </a:xfrm>
          <a:prstGeom prst="triangle">
            <a:avLst/>
          </a:prstGeom>
          <a:solidFill>
            <a:srgbClr val="455878">
              <a:alpha val="9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250">
        <p:wheel spokes="8"/>
      </p:transition>
    </mc:Choice>
    <mc:Fallback>
      <p:transition>
        <p:wheel spokes="8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0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7" grpId="0" animBg="1"/>
          <p:bldP spid="8" grpId="0"/>
          <p:bldP spid="13" grpId="0" animBg="1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0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7" grpId="0" animBg="1"/>
          <p:bldP spid="8" grpId="0"/>
          <p:bldP spid="13" grpId="0" animBg="1"/>
          <p:bldP spid="1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26817" y="1981200"/>
            <a:ext cx="4572000" cy="3200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76800" y="2438400"/>
            <a:ext cx="1676400" cy="167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3352800"/>
            <a:ext cx="1676400" cy="167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43600" y="2895600"/>
            <a:ext cx="1676400" cy="167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93728" y="2069068"/>
            <a:ext cx="258318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Ontologi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62328" y="2710934"/>
            <a:ext cx="86868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Negara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9646" y="3276600"/>
            <a:ext cx="1090930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Intermediary/</a:t>
            </a:r>
            <a:endParaRPr lang="en-US" sz="1100" dirty="0" smtClean="0"/>
          </a:p>
          <a:p>
            <a:r>
              <a:rPr lang="en-US" sz="1100" dirty="0" err="1" smtClean="0"/>
              <a:t>Hubungan</a:t>
            </a:r>
            <a:r>
              <a:rPr lang="en-US" sz="1100" dirty="0" smtClean="0"/>
              <a:t> </a:t>
            </a:r>
            <a:endParaRPr lang="en-US" sz="1100" dirty="0" smtClean="0"/>
          </a:p>
          <a:p>
            <a:r>
              <a:rPr lang="en-US" sz="1100" dirty="0" smtClean="0"/>
              <a:t>Negara </a:t>
            </a:r>
            <a:r>
              <a:rPr lang="en-US" sz="1100" dirty="0" err="1" smtClean="0"/>
              <a:t>dengan</a:t>
            </a:r>
            <a:r>
              <a:rPr lang="en-US" sz="1100" dirty="0" smtClean="0"/>
              <a:t> </a:t>
            </a:r>
            <a:endParaRPr lang="en-US" sz="1100" dirty="0" smtClean="0"/>
          </a:p>
          <a:p>
            <a:r>
              <a:rPr lang="en-US" sz="1100" dirty="0" err="1" smtClean="0"/>
              <a:t>Masyarakat</a:t>
            </a:r>
            <a:endParaRPr lang="en-US" sz="1100" dirty="0"/>
          </a:p>
        </p:txBody>
      </p:sp>
      <p:sp>
        <p:nvSpPr>
          <p:cNvPr id="14" name="Right Arrow 13"/>
          <p:cNvSpPr/>
          <p:nvPr/>
        </p:nvSpPr>
        <p:spPr>
          <a:xfrm rot="1813442">
            <a:off x="1736940" y="775547"/>
            <a:ext cx="2235968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Rational Choice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32929" y="3930134"/>
            <a:ext cx="868680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Rakyat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524000" y="3200400"/>
            <a:ext cx="22098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Behavioralisme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4981610" y="175063"/>
            <a:ext cx="1950326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Teori</a:t>
            </a:r>
            <a:r>
              <a:rPr lang="en-US" b="1" dirty="0" smtClean="0"/>
              <a:t> </a:t>
            </a:r>
            <a:r>
              <a:rPr lang="en-US" b="1" dirty="0" err="1" smtClean="0"/>
              <a:t>Interpretatif</a:t>
            </a:r>
            <a:endParaRPr lang="en-US" b="1" dirty="0"/>
          </a:p>
        </p:txBody>
      </p:sp>
      <p:sp>
        <p:nvSpPr>
          <p:cNvPr id="16" name="Right Arrow 15"/>
          <p:cNvSpPr/>
          <p:nvPr/>
        </p:nvSpPr>
        <p:spPr>
          <a:xfrm rot="8306234">
            <a:off x="8063136" y="648109"/>
            <a:ext cx="2308749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Marxisme</a:t>
            </a:r>
            <a:endParaRPr lang="en-US" b="1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8464770" y="3352800"/>
            <a:ext cx="205083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Feminisme</a:t>
            </a:r>
            <a:endParaRPr lang="en-US" b="1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5817476" y="5142446"/>
            <a:ext cx="1678508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Feminisme</a:t>
            </a:r>
            <a:endParaRPr lang="en-US" b="1" dirty="0"/>
          </a:p>
        </p:txBody>
      </p:sp>
      <p:sp>
        <p:nvSpPr>
          <p:cNvPr id="19" name="Right Arrow 18"/>
          <p:cNvSpPr/>
          <p:nvPr/>
        </p:nvSpPr>
        <p:spPr>
          <a:xfrm rot="18272483">
            <a:off x="3389846" y="5022129"/>
            <a:ext cx="1678508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Institusionalisme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35200" y="332105"/>
            <a:ext cx="20269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EPISTEMOLOGI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219200"/>
          </a:xfrm>
        </p:spPr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3615" y="1122680"/>
            <a:ext cx="4037965" cy="39789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36245" y="1958340"/>
            <a:ext cx="59207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Pendekatan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rasional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choice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atau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teori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pilihan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rasional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adalah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pendekatan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endParaRPr lang="en-US" sz="2400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  <a:p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terhadap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seluruh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perilaku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sosial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yang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disebabkan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oleh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perilaku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endParaRPr lang="en-US" sz="2400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  <a:p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individu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yang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membuat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keputusannya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2400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sendiri</a:t>
            </a:r>
            <a:r>
              <a:rPr lang="en-US" sz="2400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. </a:t>
            </a:r>
            <a:endParaRPr lang="en-US" sz="2400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14830"/>
            <a:ext cx="9144000" cy="2555875"/>
          </a:xfrm>
        </p:spPr>
        <p:txBody>
          <a:bodyPr/>
          <a:p>
            <a:pPr algn="l"/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Teori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pilihan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rasional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beranggapan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bahwa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setiap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individu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memiliki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preferensi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sendiri-sendiri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di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antara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beberapa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pilihan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alternatif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yang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tersedia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.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Preferensi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tersebut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dianggap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lengkap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dan</a:t>
            </a:r>
            <a:r>
              <a:rPr lang="en-US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transitif</a:t>
            </a:r>
            <a:endParaRPr lang="en-US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1873250" y="1530350"/>
            <a:ext cx="3797300" cy="37973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497FC">
              <a:shade val="50000"/>
            </a:srgbClr>
          </a:lnRef>
          <a:fillRef idx="1">
            <a:srgbClr val="1497FC"/>
          </a:fillRef>
          <a:effectRef idx="0">
            <a:srgbClr val="1497FC"/>
          </a:effectRef>
          <a:fontRef idx="minor">
            <a:sysClr val="window" lastClr="FFFFFF"/>
          </a:fontRef>
        </p:style>
        <p:txBody>
          <a:bodyPr rtlCol="0" anchor="ctr"/>
          <a:p>
            <a:pPr algn="just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873250" y="1530350"/>
            <a:ext cx="3797300" cy="3797300"/>
          </a:xfrm>
          <a:prstGeom prst="ellipse">
            <a:avLst/>
          </a:prstGeom>
        </p:spPr>
      </p:pic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11216467" y="622300"/>
            <a:ext cx="203545" cy="74612"/>
            <a:chOff x="9839643" y="910585"/>
            <a:chExt cx="203545" cy="74612"/>
          </a:xfrm>
        </p:grpSpPr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rgbClr val="1C1E22"/>
              </a:solidFill>
            </a:ln>
          </p:spPr>
          <p:style>
            <a:lnRef idx="1">
              <a:srgbClr val="1497FC"/>
            </a:lnRef>
            <a:fillRef idx="0">
              <a:srgbClr val="1497FC"/>
            </a:fillRef>
            <a:effectRef idx="0">
              <a:srgbClr val="1497FC"/>
            </a:effectRef>
            <a:fontRef idx="minor">
              <a:srgbClr val="1C1E22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6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rgbClr val="1C1E22"/>
              </a:solidFill>
            </a:ln>
          </p:spPr>
          <p:style>
            <a:lnRef idx="1">
              <a:srgbClr val="1497FC"/>
            </a:lnRef>
            <a:fillRef idx="0">
              <a:srgbClr val="1497FC"/>
            </a:fillRef>
            <a:effectRef idx="0">
              <a:srgbClr val="1497FC"/>
            </a:effectRef>
            <a:fontRef idx="minor">
              <a:srgbClr val="1C1E22"/>
            </a:fontRef>
          </p:style>
        </p:cxnSp>
      </p:grp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5257800" y="430869"/>
            <a:ext cx="1676400" cy="4108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lvl="0" algn="ctr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sz="1600" dirty="0">
                <a:solidFill>
                  <a:srgbClr val="1C1E22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2019</a:t>
            </a:r>
            <a:endParaRPr lang="zh-CN" altLang="en-US" sz="1600" dirty="0">
              <a:solidFill>
                <a:srgbClr val="1C1E22">
                  <a:lumMod val="50000"/>
                  <a:lumOff val="50000"/>
                </a:srgbClr>
              </a:solidFill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6" name="椭圆 15"/>
          <p:cNvSpPr/>
          <p:nvPr>
            <p:custDataLst>
              <p:tags r:id="rId8"/>
            </p:custDataLst>
          </p:nvPr>
        </p:nvSpPr>
        <p:spPr>
          <a:xfrm>
            <a:off x="774065" y="5920105"/>
            <a:ext cx="336550" cy="336550"/>
          </a:xfrm>
          <a:prstGeom prst="ellipse">
            <a:avLst/>
          </a:prstGeom>
          <a:solidFill>
            <a:srgbClr val="FF3F3F"/>
          </a:solidFill>
          <a:ln>
            <a:noFill/>
          </a:ln>
        </p:spPr>
        <p:style>
          <a:lnRef idx="2">
            <a:srgbClr val="1497FC">
              <a:shade val="50000"/>
            </a:srgbClr>
          </a:lnRef>
          <a:fillRef idx="1">
            <a:srgbClr val="1497FC"/>
          </a:fillRef>
          <a:effectRef idx="0">
            <a:srgbClr val="1497F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>
            <p:custDataLst>
              <p:tags r:id="rId9"/>
            </p:custDataLst>
          </p:nvPr>
        </p:nvSpPr>
        <p:spPr>
          <a:xfrm rot="5400000">
            <a:off x="905798" y="6044206"/>
            <a:ext cx="102484" cy="88348"/>
          </a:xfrm>
          <a:prstGeom prst="triangle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1497FC">
              <a:shade val="50000"/>
            </a:srgbClr>
          </a:lnRef>
          <a:fillRef idx="1">
            <a:srgbClr val="1497FC"/>
          </a:fillRef>
          <a:effectRef idx="0">
            <a:srgbClr val="1497F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>
            <a:off x="774065" y="622300"/>
            <a:ext cx="203545" cy="0"/>
          </a:xfrm>
          <a:prstGeom prst="line">
            <a:avLst/>
          </a:prstGeom>
          <a:ln w="12700">
            <a:solidFill>
              <a:srgbClr val="1C1E22"/>
            </a:solidFill>
          </a:ln>
        </p:spPr>
        <p:style>
          <a:lnRef idx="1">
            <a:srgbClr val="1497FC"/>
          </a:lnRef>
          <a:fillRef idx="0">
            <a:srgbClr val="1497FC"/>
          </a:fillRef>
          <a:effectRef idx="0">
            <a:srgbClr val="1497FC"/>
          </a:effectRef>
          <a:fontRef idx="minor">
            <a:srgbClr val="1C1E22"/>
          </a:fontRef>
        </p:style>
      </p:cxnSp>
      <p:grpSp>
        <p:nvGrpSpPr>
          <p:cNvPr id="26" name="组合 25"/>
          <p:cNvGrpSpPr/>
          <p:nvPr>
            <p:custDataLst>
              <p:tags r:id="rId11"/>
            </p:custDataLst>
          </p:nvPr>
        </p:nvGrpSpPr>
        <p:grpSpPr>
          <a:xfrm>
            <a:off x="912866" y="-41966"/>
            <a:ext cx="10366268" cy="6941932"/>
            <a:chOff x="975533" y="0"/>
            <a:chExt cx="10240934" cy="6858000"/>
          </a:xfrm>
        </p:grpSpPr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>
            <a:xfrm>
              <a:off x="2412733" y="0"/>
              <a:ext cx="7366534" cy="6858000"/>
            </a:xfrm>
            <a:custGeom>
              <a:avLst/>
              <a:gdLst>
                <a:gd name="connsiteX0" fmla="*/ 2338804 w 7366534"/>
                <a:gd name="connsiteY0" fmla="*/ 0 h 6858000"/>
                <a:gd name="connsiteX1" fmla="*/ 5027730 w 7366534"/>
                <a:gd name="connsiteY1" fmla="*/ 0 h 6858000"/>
                <a:gd name="connsiteX2" fmla="*/ 5116961 w 7366534"/>
                <a:gd name="connsiteY2" fmla="*/ 35183 h 6858000"/>
                <a:gd name="connsiteX3" fmla="*/ 7366534 w 7366534"/>
                <a:gd name="connsiteY3" fmla="*/ 3429000 h 6858000"/>
                <a:gd name="connsiteX4" fmla="*/ 5116961 w 7366534"/>
                <a:gd name="connsiteY4" fmla="*/ 6822818 h 6858000"/>
                <a:gd name="connsiteX5" fmla="*/ 5027731 w 7366534"/>
                <a:gd name="connsiteY5" fmla="*/ 6858000 h 6858000"/>
                <a:gd name="connsiteX6" fmla="*/ 2338804 w 7366534"/>
                <a:gd name="connsiteY6" fmla="*/ 6858000 h 6858000"/>
                <a:gd name="connsiteX7" fmla="*/ 2249574 w 7366534"/>
                <a:gd name="connsiteY7" fmla="*/ 6822818 h 6858000"/>
                <a:gd name="connsiteX8" fmla="*/ 0 w 7366534"/>
                <a:gd name="connsiteY8" fmla="*/ 3429000 h 6858000"/>
                <a:gd name="connsiteX9" fmla="*/ 2249574 w 7366534"/>
                <a:gd name="connsiteY9" fmla="*/ 35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66534" h="6858000">
                  <a:moveTo>
                    <a:pt x="2338804" y="0"/>
                  </a:moveTo>
                  <a:lnTo>
                    <a:pt x="5027730" y="0"/>
                  </a:lnTo>
                  <a:lnTo>
                    <a:pt x="5116961" y="35183"/>
                  </a:lnTo>
                  <a:cubicBezTo>
                    <a:pt x="6438941" y="594333"/>
                    <a:pt x="7366534" y="1903341"/>
                    <a:pt x="7366534" y="3429000"/>
                  </a:cubicBezTo>
                  <a:cubicBezTo>
                    <a:pt x="7366534" y="4954659"/>
                    <a:pt x="6438941" y="6263667"/>
                    <a:pt x="5116961" y="6822818"/>
                  </a:cubicBezTo>
                  <a:lnTo>
                    <a:pt x="5027731" y="6858000"/>
                  </a:lnTo>
                  <a:lnTo>
                    <a:pt x="2338804" y="6858000"/>
                  </a:lnTo>
                  <a:lnTo>
                    <a:pt x="2249574" y="6822818"/>
                  </a:lnTo>
                  <a:cubicBezTo>
                    <a:pt x="927594" y="6263667"/>
                    <a:pt x="0" y="4954659"/>
                    <a:pt x="0" y="3429000"/>
                  </a:cubicBezTo>
                  <a:cubicBezTo>
                    <a:pt x="0" y="1903341"/>
                    <a:pt x="927594" y="594333"/>
                    <a:pt x="2249574" y="35183"/>
                  </a:cubicBezTo>
                  <a:close/>
                </a:path>
              </a:pathLst>
            </a:custGeom>
            <a:noFill/>
            <a:ln>
              <a:solidFill>
                <a:sysClr val="window" lastClr="FFFFFF">
                  <a:lumMod val="95000"/>
                </a:sysClr>
              </a:solidFill>
            </a:ln>
          </p:spPr>
          <p:style>
            <a:lnRef idx="2">
              <a:srgbClr val="1497FC">
                <a:shade val="50000"/>
              </a:srgbClr>
            </a:lnRef>
            <a:fillRef idx="1">
              <a:srgbClr val="1497FC"/>
            </a:fillRef>
            <a:effectRef idx="0">
              <a:srgbClr val="1497FC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just"/>
              <a:endParaRPr lang="zh-CN" altLang="en-US" dirty="0"/>
            </a:p>
          </p:txBody>
        </p:sp>
        <p:sp>
          <p:nvSpPr>
            <p:cNvPr id="25" name="任意多边形: 形状 24"/>
            <p:cNvSpPr/>
            <p:nvPr>
              <p:custDataLst>
                <p:tags r:id="rId13"/>
              </p:custDataLst>
            </p:nvPr>
          </p:nvSpPr>
          <p:spPr>
            <a:xfrm>
              <a:off x="975533" y="0"/>
              <a:ext cx="10240934" cy="6858000"/>
            </a:xfrm>
            <a:custGeom>
              <a:avLst/>
              <a:gdLst>
                <a:gd name="connsiteX0" fmla="*/ 1318176 w 10240934"/>
                <a:gd name="connsiteY0" fmla="*/ 0 h 6858000"/>
                <a:gd name="connsiteX1" fmla="*/ 8922758 w 10240934"/>
                <a:gd name="connsiteY1" fmla="*/ 0 h 6858000"/>
                <a:gd name="connsiteX2" fmla="*/ 9071668 w 10240934"/>
                <a:gd name="connsiteY2" fmla="*/ 171908 h 6858000"/>
                <a:gd name="connsiteX3" fmla="*/ 10240934 w 10240934"/>
                <a:gd name="connsiteY3" fmla="*/ 3429000 h 6858000"/>
                <a:gd name="connsiteX4" fmla="*/ 9071668 w 10240934"/>
                <a:gd name="connsiteY4" fmla="*/ 6686093 h 6858000"/>
                <a:gd name="connsiteX5" fmla="*/ 8922758 w 10240934"/>
                <a:gd name="connsiteY5" fmla="*/ 6858000 h 6858000"/>
                <a:gd name="connsiteX6" fmla="*/ 1318176 w 10240934"/>
                <a:gd name="connsiteY6" fmla="*/ 6858000 h 6858000"/>
                <a:gd name="connsiteX7" fmla="*/ 1169266 w 10240934"/>
                <a:gd name="connsiteY7" fmla="*/ 6686093 h 6858000"/>
                <a:gd name="connsiteX8" fmla="*/ 0 w 10240934"/>
                <a:gd name="connsiteY8" fmla="*/ 3429000 h 6858000"/>
                <a:gd name="connsiteX9" fmla="*/ 1169266 w 10240934"/>
                <a:gd name="connsiteY9" fmla="*/ 17190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40934" h="6858000">
                  <a:moveTo>
                    <a:pt x="1318176" y="0"/>
                  </a:moveTo>
                  <a:lnTo>
                    <a:pt x="8922758" y="0"/>
                  </a:lnTo>
                  <a:lnTo>
                    <a:pt x="9071668" y="171908"/>
                  </a:lnTo>
                  <a:cubicBezTo>
                    <a:pt x="9802133" y="1057026"/>
                    <a:pt x="10240934" y="2191769"/>
                    <a:pt x="10240934" y="3429000"/>
                  </a:cubicBezTo>
                  <a:cubicBezTo>
                    <a:pt x="10240934" y="4666231"/>
                    <a:pt x="9802133" y="5800974"/>
                    <a:pt x="9071668" y="6686093"/>
                  </a:cubicBezTo>
                  <a:lnTo>
                    <a:pt x="8922758" y="6858000"/>
                  </a:lnTo>
                  <a:lnTo>
                    <a:pt x="1318176" y="6858000"/>
                  </a:lnTo>
                  <a:lnTo>
                    <a:pt x="1169266" y="6686093"/>
                  </a:lnTo>
                  <a:cubicBezTo>
                    <a:pt x="438801" y="5800974"/>
                    <a:pt x="0" y="4666231"/>
                    <a:pt x="0" y="3429000"/>
                  </a:cubicBezTo>
                  <a:cubicBezTo>
                    <a:pt x="0" y="2191769"/>
                    <a:pt x="438801" y="1057026"/>
                    <a:pt x="1169266" y="171908"/>
                  </a:cubicBezTo>
                  <a:close/>
                </a:path>
              </a:pathLst>
            </a:custGeom>
            <a:noFill/>
            <a:ln>
              <a:solidFill>
                <a:sysClr val="window" lastClr="FFFFFF">
                  <a:lumMod val="95000"/>
                </a:sysClr>
              </a:solidFill>
            </a:ln>
          </p:spPr>
          <p:style>
            <a:lnRef idx="2">
              <a:srgbClr val="1497FC">
                <a:shade val="50000"/>
              </a:srgbClr>
            </a:lnRef>
            <a:fillRef idx="1">
              <a:srgbClr val="1497FC"/>
            </a:fillRef>
            <a:effectRef idx="0">
              <a:srgbClr val="1497FC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just"/>
              <a:endParaRPr lang="zh-CN" altLang="en-US" dirty="0"/>
            </a:p>
          </p:txBody>
        </p:sp>
      </p:grp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774065" y="696595"/>
            <a:ext cx="5506085" cy="6451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>
              <a:buClrTx/>
              <a:buSzTx/>
              <a:buFontTx/>
            </a:pPr>
            <a:r>
              <a:rPr lang="en-US" altLang="zh-CN" sz="3600" b="1" dirty="0">
                <a:solidFill>
                  <a:srgbClr val="C00000"/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Premis Rational Choice</a:t>
            </a:r>
            <a:endParaRPr lang="en-US" altLang="zh-CN" sz="3600" b="1" dirty="0">
              <a:solidFill>
                <a:srgbClr val="C00000"/>
              </a:solidFill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6396355" y="1530350"/>
            <a:ext cx="5024120" cy="134302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sz="2000" b="1" dirty="0">
                <a:solidFill>
                  <a:srgbClr val="1C1E22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Microsoft YaHei" panose="020B0503020204020204" pitchFamily="34" charset="-122"/>
              </a:rPr>
              <a:t>1.Manusia memiliki seperangkat preferensi-preferensi yang bisa mereka pahami menurut sekala prioritas, dan dibandingkan antara satu dengan yang lain.</a:t>
            </a:r>
            <a:endParaRPr lang="en-US" altLang="zh-CN" sz="2000" b="1" dirty="0">
              <a:solidFill>
                <a:srgbClr val="1C1E22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27" name="等腰三角形 26"/>
          <p:cNvSpPr/>
          <p:nvPr>
            <p:custDataLst>
              <p:tags r:id="rId16"/>
            </p:custDataLst>
          </p:nvPr>
        </p:nvSpPr>
        <p:spPr>
          <a:xfrm rot="5400000">
            <a:off x="11338056" y="6044206"/>
            <a:ext cx="102484" cy="88348"/>
          </a:xfrm>
          <a:prstGeom prst="triangle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497FC">
              <a:shade val="50000"/>
            </a:srgbClr>
          </a:lnRef>
          <a:fillRef idx="1">
            <a:srgbClr val="1497FC"/>
          </a:fillRef>
          <a:effectRef idx="0">
            <a:srgbClr val="1497F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1C1E22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30" name="直接连接符 29"/>
          <p:cNvCxnSpPr/>
          <p:nvPr>
            <p:custDataLst>
              <p:tags r:id="rId17"/>
            </p:custDataLst>
          </p:nvPr>
        </p:nvCxnSpPr>
        <p:spPr>
          <a:xfrm>
            <a:off x="6096000" y="5879548"/>
            <a:ext cx="0" cy="377107"/>
          </a:xfrm>
          <a:prstGeom prst="line">
            <a:avLst/>
          </a:prstGeom>
          <a:ln w="12700">
            <a:solidFill>
              <a:sysClr val="window" lastClr="FFFFFF">
                <a:lumMod val="85000"/>
              </a:sysClr>
            </a:solidFill>
            <a:prstDash val="dash"/>
          </a:ln>
        </p:spPr>
        <p:style>
          <a:lnRef idx="1">
            <a:srgbClr val="1497FC"/>
          </a:lnRef>
          <a:fillRef idx="0">
            <a:srgbClr val="1497FC"/>
          </a:fillRef>
          <a:effectRef idx="0">
            <a:srgbClr val="1497FC"/>
          </a:effectRef>
          <a:fontRef idx="minor">
            <a:srgbClr val="1C1E22"/>
          </a:fontRef>
        </p:style>
      </p:cxnSp>
      <p:sp>
        <p:nvSpPr>
          <p:cNvPr id="2" name="Text Box 1"/>
          <p:cNvSpPr txBox="1"/>
          <p:nvPr/>
        </p:nvSpPr>
        <p:spPr>
          <a:xfrm>
            <a:off x="6287135" y="3662680"/>
            <a:ext cx="548259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2.Tatanan preferensi ini bersifat transitif, atau konsisten dalam logika. Misalnya, jika seseorang lebih memilih sosialisme dibanding liberalisme, dan liberalisme dibanding fasisme, maka orang tersebut pasti lebih memilih sosialisme dibanding fasisme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Title 6"/>
          <p:cNvSpPr txBox="1"/>
          <p:nvPr>
            <p:custDataLst>
              <p:tags r:id="rId1"/>
            </p:custDataLst>
          </p:nvPr>
        </p:nvSpPr>
        <p:spPr>
          <a:xfrm>
            <a:off x="453390" y="1188085"/>
            <a:ext cx="3827780" cy="23482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altLang="zh-CN" sz="2400" b="1" spc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sym typeface="Microsoft YaHei" panose="020B0503020204020204" pitchFamily="34" charset="-122"/>
              </a:rPr>
              <a:t>3.Tatanan preferensi itu didasarkan pada prinsip ‘memaksimalkan manfaat’ dan‘meminimalkan resiko</a:t>
            </a:r>
            <a:r>
              <a:rPr altLang="zh-CN" sz="2800" b="1" spc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sym typeface="Microsoft YaHei" panose="020B0503020204020204" pitchFamily="34" charset="-122"/>
              </a:rPr>
              <a:t>’.</a:t>
            </a:r>
            <a:endParaRPr altLang="zh-CN" sz="2800" b="1" spc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21" name="Title 6"/>
          <p:cNvSpPr txBox="1"/>
          <p:nvPr>
            <p:custDataLst>
              <p:tags r:id="rId2"/>
            </p:custDataLst>
          </p:nvPr>
        </p:nvSpPr>
        <p:spPr>
          <a:xfrm>
            <a:off x="8361527" y="3960126"/>
            <a:ext cx="3045764" cy="11785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altLang="zh-CN" sz="2400" b="1" spc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sym typeface="Microsoft YaHei" panose="020B0503020204020204" pitchFamily="34" charset="-122"/>
              </a:rPr>
              <a:t>4.Manusia pada dasarnya adalah mahluk yang egois</a:t>
            </a:r>
            <a:endParaRPr altLang="zh-CN" sz="2400" b="1" spc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sym typeface="Microsoft YaHe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4573080" y="694906"/>
            <a:ext cx="3045764" cy="54619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15200"/>
            <a:ext cx="4268172" cy="4992237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4783015" y="4768948"/>
            <a:ext cx="914400" cy="9847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B47654">
              <a:shade val="50000"/>
            </a:srgbClr>
          </a:lnRef>
          <a:fillRef idx="1">
            <a:srgbClr val="B47654"/>
          </a:fillRef>
          <a:effectRef idx="0">
            <a:srgbClr val="B4765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9071695" y="50115"/>
            <a:ext cx="2492775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400" b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to" panose="020F0502020204030203" pitchFamily="34" charset="0"/>
              </a:rPr>
              <a:t>”</a:t>
            </a:r>
            <a:endParaRPr kumimoji="0" lang="en-US" sz="34400" b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to" panose="020F0502020204030203" pitchFamily="34" charset="0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4793718" y="2613988"/>
            <a:ext cx="5696793" cy="6889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72000" rIns="72000" bIns="72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lnSpc>
                <a:spcPct val="130000"/>
              </a:lnSpc>
              <a:spcAft>
                <a:spcPts val="800"/>
              </a:spcAft>
            </a:pPr>
            <a:r>
              <a:rPr altLang="zh-CN" sz="2000" spc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Microsoft YaHei" panose="020B0503020204020204" pitchFamily="34" charset="-122"/>
              </a:rPr>
              <a:t>1.</a:t>
            </a:r>
            <a:r>
              <a:rPr altLang="zh-CN" sz="2000" b="1" i="1" spc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Microsoft YaHei" panose="020B0503020204020204" pitchFamily="34" charset="-122"/>
              </a:rPr>
              <a:t>Pendekatan pluralis</a:t>
            </a:r>
            <a:r>
              <a:rPr altLang="zh-CN" sz="2000" spc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Microsoft YaHei" panose="020B0503020204020204" pitchFamily="34" charset="-122"/>
              </a:rPr>
              <a:t>, dari premis diatas menafsirkan, mengasumsikan bahwa pada dasarnya manusia memiliki kepentingan yang berbeda-beda, maka secara sukarela mereka akan memilih kelompok yang memiliki kepentingan yang sama dan bisa mengakomodasi kepentingannya. </a:t>
            </a:r>
            <a:endParaRPr altLang="zh-CN" sz="2000" spc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2" name="Title 6"/>
          <p:cNvSpPr txBox="1"/>
          <p:nvPr>
            <p:custDataLst>
              <p:tags r:id="rId6"/>
            </p:custDataLst>
          </p:nvPr>
        </p:nvSpPr>
        <p:spPr>
          <a:xfrm>
            <a:off x="4777538" y="1927565"/>
            <a:ext cx="5712338" cy="6864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altLang="zh-CN" sz="4000" b="1"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  <a:sym typeface="Microsoft YaHei" panose="020B0503020204020204" pitchFamily="34" charset="-122"/>
              </a:rPr>
              <a:t>Tiga Pendekatan </a:t>
            </a:r>
            <a:endParaRPr altLang="zh-CN" sz="4000" b="1">
              <a:solidFill>
                <a:sysClr val="windowText" lastClr="000000">
                  <a:lumMod val="75000"/>
                  <a:lumOff val="25000"/>
                </a:sysClr>
              </a:solidFill>
              <a:uFillTx/>
              <a:latin typeface="Arial" panose="020B0604020202020204" pitchFamily="34" charset="0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266492" y="244765"/>
            <a:ext cx="5440888" cy="30520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266492" y="3554746"/>
            <a:ext cx="5440888" cy="3058490"/>
          </a:xfrm>
          <a:prstGeom prst="rect">
            <a:avLst/>
          </a:prstGeom>
        </p:spPr>
      </p:pic>
      <p:sp>
        <p:nvSpPr>
          <p:cNvPr id="22" name="Title 6"/>
          <p:cNvSpPr txBox="1"/>
          <p:nvPr>
            <p:custDataLst>
              <p:tags r:id="rId5"/>
            </p:custDataLst>
          </p:nvPr>
        </p:nvSpPr>
        <p:spPr>
          <a:xfrm>
            <a:off x="6438900" y="244475"/>
            <a:ext cx="4965700" cy="23279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altLang="zh-CN" sz="2000" b="1" spc="0">
                <a:solidFill>
                  <a:srgbClr val="3C3C41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sym typeface="Microsoft YaHei" panose="020B0503020204020204" pitchFamily="34" charset="-122"/>
              </a:rPr>
              <a:t>2. </a:t>
            </a:r>
            <a:r>
              <a:rPr altLang="zh-CN" sz="2000" b="1" i="1" spc="0">
                <a:solidFill>
                  <a:srgbClr val="C00000"/>
                </a:solidFill>
                <a:uFillTx/>
                <a:latin typeface="Arial" panose="020B0604020202020204" pitchFamily="34" charset="0"/>
                <a:sym typeface="Microsoft YaHei" panose="020B0503020204020204" pitchFamily="34" charset="-122"/>
              </a:rPr>
              <a:t>Pe</a:t>
            </a:r>
            <a:r>
              <a:rPr altLang="zh-CN" sz="2000" b="1" i="1" spc="0">
                <a:solidFill>
                  <a:srgbClr val="C00000"/>
                </a:solidFill>
                <a:uFillTx/>
                <a:latin typeface="Arial" panose="020B0604020202020204" pitchFamily="34" charset="0"/>
                <a:sym typeface="Microsoft YaHei" panose="020B0503020204020204" pitchFamily="34" charset="-122"/>
              </a:rPr>
              <a:t>ndekatan korporatis.</a:t>
            </a:r>
            <a:endParaRPr altLang="zh-CN" sz="2000" b="1" spc="0">
              <a:solidFill>
                <a:srgbClr val="3C3C41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sym typeface="Microsoft YaHei" panose="020B0503020204020204" pitchFamily="34" charset="-122"/>
            </a:endParaRPr>
          </a:p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altLang="zh-CN" sz="2000" b="1" spc="0">
                <a:solidFill>
                  <a:srgbClr val="3C3C41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sym typeface="Microsoft YaHei" panose="020B0503020204020204" pitchFamily="34" charset="-122"/>
              </a:rPr>
              <a:t>Pendekatan korporatis ini mengakui dan menyepakati bahwa rutinitas pembuatan-kebijakan di negara-negara demokratis Barat beroperasi sebagaimana dipahami dan dijelaskan dalam pendekatan pluralis</a:t>
            </a:r>
            <a:endParaRPr altLang="zh-CN" sz="2000" b="1" spc="0">
              <a:solidFill>
                <a:srgbClr val="3C3C41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26" name="Title 6"/>
          <p:cNvSpPr txBox="1"/>
          <p:nvPr>
            <p:custDataLst>
              <p:tags r:id="rId6"/>
            </p:custDataLst>
          </p:nvPr>
        </p:nvSpPr>
        <p:spPr>
          <a:xfrm>
            <a:off x="6438900" y="3679825"/>
            <a:ext cx="4797425" cy="10693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000" b="1" spc="0">
                <a:solidFill>
                  <a:srgbClr val="3C3C41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Microsoft YaHei" panose="020B0503020204020204" pitchFamily="34" charset="-122"/>
              </a:rPr>
              <a:t>3.</a:t>
            </a:r>
            <a:r>
              <a:rPr altLang="zh-CN" sz="2000" b="1" i="1" spc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Microsoft YaHei" panose="020B0503020204020204" pitchFamily="34" charset="-122"/>
              </a:rPr>
              <a:t>Collective action</a:t>
            </a:r>
            <a:r>
              <a:rPr altLang="zh-CN" sz="2000" b="1" spc="0">
                <a:solidFill>
                  <a:srgbClr val="3C3C41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Microsoft YaHei" panose="020B0503020204020204" pitchFamily="34" charset="-122"/>
              </a:rPr>
              <a:t>,bahwa semakin besar suatu kelompok kepentingan, makin kecil signifikansi keterlibatan individu-individu yang ada didalamnya.</a:t>
            </a:r>
            <a:r>
              <a:rPr altLang="zh-CN" sz="2000" spc="0">
                <a:solidFill>
                  <a:srgbClr val="3C3C41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Microsoft YaHei" panose="020B0503020204020204" pitchFamily="34" charset="-122"/>
              </a:rPr>
              <a:t> </a:t>
            </a:r>
            <a:endParaRPr altLang="zh-CN" sz="2000" spc="0">
              <a:solidFill>
                <a:srgbClr val="3C3C41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Microsoft YaHei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090" y="657860"/>
            <a:ext cx="9144000" cy="1782445"/>
          </a:xfrm>
        </p:spPr>
        <p:txBody>
          <a:bodyPr>
            <a:normAutofit fontScale="90000"/>
          </a:bodyPr>
          <a:p>
            <a:r>
              <a:rPr lang="en-US" sz="3600" b="1" dirty="0" err="1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Pandangan</a:t>
            </a:r>
            <a:r>
              <a:rPr lang="en-US" sz="3600" b="1" dirty="0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Teori</a:t>
            </a:r>
            <a:r>
              <a:rPr lang="en-US" sz="3600" b="1" dirty="0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Pilihan</a:t>
            </a:r>
            <a:r>
              <a:rPr lang="en-US" sz="3600" b="1" dirty="0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Rasional</a:t>
            </a:r>
            <a:r>
              <a:rPr lang="en-US" sz="3600" b="1" dirty="0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Terhadap</a:t>
            </a:r>
            <a:r>
              <a:rPr lang="en-US" sz="3600" b="1" dirty="0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 </a:t>
            </a:r>
            <a:br>
              <a:rPr lang="en-US" sz="3600" b="1" dirty="0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Kebijakan</a:t>
            </a:r>
            <a:r>
              <a:rPr lang="en-US" sz="3600" b="1" dirty="0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Pemerintah</a:t>
            </a:r>
            <a:br>
              <a:rPr lang="en-US" dirty="0">
                <a:latin typeface="Bernard MT Condensed" panose="02050806060905020404" charset="0"/>
                <a:cs typeface="Bernard MT Condensed" panose="02050806060905020404" charset="0"/>
              </a:rPr>
            </a:br>
            <a:endParaRPr lang="en-US">
              <a:latin typeface="Bernard MT Condensed" panose="02050806060905020404" charset="0"/>
              <a:cs typeface="Bernard MT Condensed" panose="020508060609050204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150" y="2067560"/>
            <a:ext cx="9340850" cy="3190240"/>
          </a:xfrm>
        </p:spPr>
        <p:txBody>
          <a:bodyPr>
            <a:noAutofit/>
          </a:bodyPr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Setiap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kebijakan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pemerintah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tidak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selalu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mencerminkan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kepentingan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publik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karena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pada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setiap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kebijakan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pemerintah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terebut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selalu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terkandung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“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preferensi-preferensi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”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individu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atau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aktor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dalam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pemerintahan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yang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lebih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dominan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Pandangan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berangkat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dari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anggapan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bahwa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setiap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aktor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dalam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pemerintahan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selalu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mempunyai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kepentingan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terselubung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yang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memungkinkan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mereka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mengambil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kebijakan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sesuai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dengan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kepentinganya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1130_1*i*7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1130_1*i*8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1130_1*i*9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1130_1*i*10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1130_1*i*11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ISCONTENTSTITLE" val="0"/>
  <p:tag name="KSO_WM_UNIT_PRESET_TEXT" val="Click here to add to the title"/>
  <p:tag name="KSO_WM_UNIT_NOCLEAR" val="0"/>
  <p:tag name="KSO_WM_UNIT_SHOW_EDIT_AREA_INDICATION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130_1*a*1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PRESET_TEXT" val="Click here to add the text, the text is the extraction of your thought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130_1*f*1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1130_1*i*12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diagram20201130_1*i*13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SLIDE_ID" val="diagram20201130_1"/>
  <p:tag name="KSO_WM_TEMPLATE_SUBCATEGORY" val="0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40*546"/>
  <p:tag name="KSO_WM_SLIDE_POSITION" val="60*-3"/>
  <p:tag name="KSO_WM_TAG_VERSION" val="1.0"/>
  <p:tag name="KSO_WM_BEAUTIFY_FLAG" val="#wm#"/>
  <p:tag name="KSO_WM_TEMPLATE_CATEGORY" val="diagram"/>
  <p:tag name="KSO_WM_TEMPLATE_INDEX" val="20201130"/>
  <p:tag name="KSO_WM_SLIDE_LAYOUT" val="a_d_f"/>
  <p:tag name="KSO_WM_SLIDE_LAYOUT_CNT" val="1_1_1"/>
</p:tagLst>
</file>

<file path=ppt/tags/tag2.xml><?xml version="1.0" encoding="utf-8"?>
<p:tagLst xmlns:p="http://schemas.openxmlformats.org/presentationml/2006/main">
  <p:tag name="KSO_WM_SLIDE_MODEL_TYPE" val="cover"/>
</p:tagLst>
</file>

<file path=ppt/tags/tag20.xml><?xml version="1.0" encoding="utf-8"?>
<p:tagLst xmlns:p="http://schemas.openxmlformats.org/presentationml/2006/main">
  <p:tag name="KSO_WM_UNIT_ISCONTENTSTITLE" val="0"/>
  <p:tag name="KSO_WM_UNIT_PRESET_TEXT" val="Subtitle"/>
  <p:tag name="KSO_WM_UNIT_NOCLEAR" val="0"/>
  <p:tag name="KSO_WM_UNIT_SHOW_EDIT_AREA_INDICATION" val="1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0423_1*h_a*1_1"/>
  <p:tag name="KSO_WM_TEMPLATE_CATEGORY" val="diagram"/>
  <p:tag name="KSO_WM_TEMPLATE_INDEX" val="20200423"/>
  <p:tag name="KSO_WM_UNIT_LAYERLEVEL" val="1_1"/>
  <p:tag name="KSO_WM_TAG_VERSION" val="1.0"/>
  <p:tag name="KSO_WM_BEAUTIFY_FLAG" val="#wm#"/>
  <p:tag name="KSO_WM_DIAGRAM_GROUP_CODE" val="l1-1"/>
  <p:tag name="KSO_WM_UNIT_DEFAULT_FONT" val="0;0;0"/>
  <p:tag name="KSO_WM_UNIT_BLOCK" val="0"/>
  <p:tag name="KSO_WM_UNIT_PLACING_PICTURE" val="43648.6940301736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ISCONTENTSTITLE" val="0"/>
  <p:tag name="KSO_WM_UNIT_PRESET_TEXT" val="Subtitle"/>
  <p:tag name="KSO_WM_UNIT_NOCLEAR" val="0"/>
  <p:tag name="KSO_WM_UNIT_SHOW_EDIT_AREA_INDICATION" val="1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4_1"/>
  <p:tag name="KSO_WM_UNIT_ID" val="diagram20200423_1*h_a*4_1"/>
  <p:tag name="KSO_WM_TEMPLATE_CATEGORY" val="diagram"/>
  <p:tag name="KSO_WM_TEMPLATE_INDEX" val="20200423"/>
  <p:tag name="KSO_WM_UNIT_LAYERLEVEL" val="1_1"/>
  <p:tag name="KSO_WM_TAG_VERSION" val="1.0"/>
  <p:tag name="KSO_WM_BEAUTIFY_FLAG" val="#wm#"/>
  <p:tag name="KSO_WM_UNIT_DEFAULT_FONT" val="0;0;0"/>
  <p:tag name="KSO_WM_UNIT_BLOCK" val="0"/>
  <p:tag name="KSO_WM_UNIT_PLACING_PICTURE" val="43648.6940301736"/>
</p:tagLst>
</file>

<file path=ppt/tags/tag22.xml><?xml version="1.0" encoding="utf-8"?>
<p:tagLst xmlns:p="http://schemas.openxmlformats.org/presentationml/2006/main">
  <p:tag name="KSO_WM_UNIT_VALUE" val="1516*84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423_1*d*1"/>
  <p:tag name="KSO_WM_TEMPLATE_CATEGORY" val="diagram"/>
  <p:tag name="KSO_WM_TEMPLATE_INDEX" val="20200423"/>
  <p:tag name="KSO_WM_UNIT_LAYERLEVEL" val="1"/>
  <p:tag name="KSO_WM_TAG_VERSION" val="1.0"/>
  <p:tag name="KSO_WM_BEAUTIFY_FLAG" val="#wm#"/>
  <p:tag name="KSO_WM_DIAGRAM_GROUP_CODE" val="l1-1"/>
  <p:tag name="KSO_WM_UNIT_DEFAULT_FONT" val="0;0;0"/>
  <p:tag name="KSO_WM_UNIT_BLOCK" val="0"/>
  <p:tag name="KSO_WM_UNIT_PLACING_PICTURE" val="43648.6940301736"/>
  <p:tag name="KSO_WM_UNIT_PLACING_PICTURE_INFO" val="{&quot;full_picture&quot;:false,&quot;last_crop_picture&quot;:&quot;1-1&quot;,&quot;selected&quot;:&quot;1-1&quot;,&quot;spacing&quot;:6}"/>
  <p:tag name="KSO_WM_UNIT_USESOURCEFORMAT_APPLY" val="1"/>
</p:tagLst>
</file>

<file path=ppt/tags/tag23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23"/>
  <p:tag name="KSO_WM_SLIDE_ID" val="diagram20200423_1"/>
  <p:tag name="KSO_WM_TEMPLATE_SUBCATEGORY" val="0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39.557*274.704"/>
  <p:tag name="KSO_WM_SLIDE_POSITION" val="58.655*151.234"/>
  <p:tag name="KSO_WM_TAG_VERSION" val="1.0"/>
  <p:tag name="KSO_WM_SLIDE_LAYOUT" val="d_h"/>
  <p:tag name="KSO_WM_SLIDE_LAYOUT_CNT" val="1_4"/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</p:tagLst>
</file>

<file path=ppt/tags/tag24.xml><?xml version="1.0" encoding="utf-8"?>
<p:tagLst xmlns:p="http://schemas.openxmlformats.org/presentationml/2006/main">
  <p:tag name="KSO_WM_UNIT_VALUE" val="1386*118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1145_1*d*1"/>
  <p:tag name="KSO_WM_TEMPLATE_CATEGORY" val="diagram"/>
  <p:tag name="KSO_WM_TEMPLATE_INDEX" val="20201145"/>
  <p:tag name="KSO_WM_UNIT_LAYERLEVEL" val="1"/>
  <p:tag name="KSO_WM_TAG_VERSION" val="1.0"/>
  <p:tag name="KSO_WM_BEAUTIFY_FLAG" val="#wm#"/>
  <p:tag name="KSO_WM_UNIT_DEFAULT_FONT" val="0;0;0"/>
  <p:tag name="KSO_WM_UNIT_BLOCK" val="0"/>
  <p:tag name="KSO_WM_UNIT_PLACING_PICTURE" val="43637.6299976968"/>
  <p:tag name="KSO_WM_UNIT_PLACING_PICTURE_INFO" val="{&quot;full_picture&quot;:false,&quot;last_crop_picture&quot;:&quot;1-1&quot;,&quot;selected&quot;:&quot;1-1&quot;,&quot;spacing&quot;:6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145_1*i*1"/>
  <p:tag name="KSO_WM_TEMPLATE_CATEGORY" val="diagram"/>
  <p:tag name="KSO_WM_TEMPLATE_INDEX" val="20201145"/>
  <p:tag name="KSO_WM_UNIT_LAYERLEVEL" val="1"/>
  <p:tag name="KSO_WM_TAG_VERSION" val="1.0"/>
  <p:tag name="KSO_WM_BEAUTIFY_FLAG" val="#wm#"/>
  <p:tag name="KSO_WM_UNIT_DEFAULT_FONT" val="0;0;0"/>
  <p:tag name="KSO_WM_UNIT_BLOCK" val="0"/>
  <p:tag name="KSO_WM_UNIT_PLACING_PICTURE" val="43637.6299976968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1145_1*i*2"/>
  <p:tag name="KSO_WM_TEMPLATE_CATEGORY" val="diagram"/>
  <p:tag name="KSO_WM_TEMPLATE_INDEX" val="20201145"/>
  <p:tag name="KSO_WM_UNIT_LAYERLEVEL" val="1"/>
  <p:tag name="KSO_WM_TAG_VERSION" val="1.0"/>
  <p:tag name="KSO_WM_BEAUTIFY_FLAG" val="#wm#"/>
  <p:tag name="KSO_WM_UNIT_DEFAULT_FONT" val="0;0;0"/>
  <p:tag name="KSO_WM_UNIT_BLOCK" val="0"/>
  <p:tag name="KSO_WM_UNIT_PLACING_PICTURE" val="43637.6299976968"/>
</p:tagLst>
</file>

<file path=ppt/tags/tag27.xml><?xml version="1.0" encoding="utf-8"?>
<p:tagLst xmlns:p="http://schemas.openxmlformats.org/presentationml/2006/main">
  <p:tag name="KSO_WM_UNIT_PRESET_TEXT" val="Click here to add the text, the text is the extraction of your thought"/>
  <p:tag name="KSO_WM_UNIT_NOCLEAR" val="0"/>
  <p:tag name="KSO_WM_UNIT_SHOW_EDIT_AREA_INDICATION" val="1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145_1*f*1"/>
  <p:tag name="KSO_WM_TEMPLATE_CATEGORY" val="diagram"/>
  <p:tag name="KSO_WM_TEMPLATE_INDEX" val="20201145"/>
  <p:tag name="KSO_WM_UNIT_LAYERLEVEL" val="1"/>
  <p:tag name="KSO_WM_TAG_VERSION" val="1.0"/>
  <p:tag name="KSO_WM_BEAUTIFY_FLAG" val="#wm#"/>
  <p:tag name="KSO_WM_UNIT_DEFAULT_FONT" val="0;0;0"/>
  <p:tag name="KSO_WM_UNIT_BLOCK" val="0"/>
  <p:tag name="KSO_WM_UNIT_PLACING_PICTURE" val="43637.6299976968"/>
</p:tagLst>
</file>

<file path=ppt/tags/tag28.xml><?xml version="1.0" encoding="utf-8"?>
<p:tagLst xmlns:p="http://schemas.openxmlformats.org/presentationml/2006/main">
  <p:tag name="KSO_WM_UNIT_ISCONTENTSTITLE" val="0"/>
  <p:tag name="KSO_WM_UNIT_PRESET_TEXT" val="Click here to add to the title"/>
  <p:tag name="KSO_WM_UNIT_NOCLEAR" val="0"/>
  <p:tag name="KSO_WM_UNIT_SHOW_EDIT_AREA_INDICATION" val="1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145_1*a*1"/>
  <p:tag name="KSO_WM_TEMPLATE_CATEGORY" val="diagram"/>
  <p:tag name="KSO_WM_TEMPLATE_INDEX" val="20201145"/>
  <p:tag name="KSO_WM_UNIT_LAYERLEVEL" val="1"/>
  <p:tag name="KSO_WM_TAG_VERSION" val="1.0"/>
  <p:tag name="KSO_WM_BEAUTIFY_FLAG" val="#wm#"/>
  <p:tag name="KSO_WM_UNIT_DEFAULT_FONT" val="0;0;0"/>
  <p:tag name="KSO_WM_UNIT_BLOCK" val="0"/>
  <p:tag name="KSO_WM_UNIT_PLACING_PICTURE" val="43637.6299976968"/>
</p:tagLst>
</file>

<file path=ppt/tags/tag29.xml><?xml version="1.0" encoding="utf-8"?>
<p:tagLst xmlns:p="http://schemas.openxmlformats.org/presentationml/2006/main">
  <p:tag name="KSO_WM_BEAUTIFY_FLAG" val="#wm#"/>
  <p:tag name="KSO_WM_TEMPLATE_CATEGORY" val="diagram"/>
  <p:tag name="KSO_WM_TEMPLATE_INDEX" val="20201145"/>
  <p:tag name="KSO_WM_SLIDE_ID" val="diagram20201145_1"/>
  <p:tag name="KSO_WM_TEMPLATE_SUBCATEGORY" val="0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910*469"/>
  <p:tag name="KSO_WM_SLIDE_POSITION" val="0*3"/>
  <p:tag name="KSO_WM_TAG_VERSION" val="1.0"/>
  <p:tag name="KSO_WM_SLIDE_LAYOUT" val="a_d_f"/>
  <p:tag name="KSO_WM_SLIDE_LAYOUT_CNT" val="1_1_1"/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BACKGROUND" val="[&quot;general&quot;]"/>
  <p:tag name="KSO_WM_SLIDE_RATIO" val="1.77777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1130_1*i*1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VALUE" val="847*1510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1_1"/>
  <p:tag name="KSO_WM_UNIT_ID" val="diagram20200332_1*h_d*1_1"/>
  <p:tag name="KSO_WM_TEMPLATE_CATEGORY" val="diagram"/>
  <p:tag name="KSO_WM_TEMPLATE_INDEX" val="20200332"/>
  <p:tag name="KSO_WM_UNIT_LAYERLEVEL" val="1_1"/>
  <p:tag name="KSO_WM_TAG_VERSION" val="1.0"/>
  <p:tag name="KSO_WM_BEAUTIFY_FLAG" val="#wm#"/>
  <p:tag name="KSO_WM_UNIT_BLOCK" val="0"/>
  <p:tag name="KSO_WM_UNIT_IS_LAYOUT_DIAGRAM" val="1"/>
</p:tagLst>
</file>

<file path=ppt/tags/tag31.xml><?xml version="1.0" encoding="utf-8"?>
<p:tagLst xmlns:p="http://schemas.openxmlformats.org/presentationml/2006/main">
  <p:tag name="KSO_WM_UNIT_VALUE" val="849*1510"/>
  <p:tag name="KSO_WM_UNIT_HIGHLIGHT" val="0"/>
  <p:tag name="KSO_WM_UNIT_COMPATIBLE" val="0"/>
  <p:tag name="KSO_WM_UNIT_DIAGRAM_ISNUMVISUAL" val="0"/>
  <p:tag name="KSO_WM_UNIT_DIAGRAM_ISREFERUNIT" val="0"/>
  <p:tag name="KSO_WM_UNIT_TYPE" val="h_d"/>
  <p:tag name="KSO_WM_UNIT_INDEX" val="2_1"/>
  <p:tag name="KSO_WM_UNIT_ID" val="diagram20200332_1*h_d*2_1"/>
  <p:tag name="KSO_WM_TEMPLATE_CATEGORY" val="diagram"/>
  <p:tag name="KSO_WM_TEMPLATE_INDEX" val="20200332"/>
  <p:tag name="KSO_WM_UNIT_LAYERLEVEL" val="1_1"/>
  <p:tag name="KSO_WM_TAG_VERSION" val="1.0"/>
  <p:tag name="KSO_WM_BEAUTIFY_FLAG" val="#wm#"/>
  <p:tag name="KSO_WM_UNIT_BLOCK" val="0"/>
  <p:tag name="KSO_WM_UNIT_IS_LAYOUT_DIAGRAM" val="1"/>
</p:tagLst>
</file>

<file path=ppt/tags/tag32.xml><?xml version="1.0" encoding="utf-8"?>
<p:tagLst xmlns:p="http://schemas.openxmlformats.org/presentationml/2006/main">
  <p:tag name="KSO_WM_UNIT_ISCONTENTSTITLE" val="0"/>
  <p:tag name="KSO_WM_UNIT_PRESET_TEXT" val="Subtitle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0332_1*h_a*1_1"/>
  <p:tag name="KSO_WM_TEMPLATE_CATEGORY" val="diagram"/>
  <p:tag name="KSO_WM_TEMPLATE_INDEX" val="20200332"/>
  <p:tag name="KSO_WM_UNIT_LAYERLEVEL" val="1_1"/>
  <p:tag name="KSO_WM_TAG_VERSION" val="1.0"/>
  <p:tag name="KSO_WM_BEAUTIFY_FLAG" val="#wm#"/>
  <p:tag name="KSO_WM_UNIT_SHOW_EDIT_AREA_INDICATION" val="1"/>
  <p:tag name="KSO_WM_UNIT_DEFAULT_FONT" val="24;44;4"/>
  <p:tag name="KSO_WM_UNIT_BLOCK" val="0"/>
  <p:tag name="KSO_WM_UNIT_IS_LAYOUT_DIAGRAM" val="1"/>
</p:tagLst>
</file>

<file path=ppt/tags/tag33.xml><?xml version="1.0" encoding="utf-8"?>
<p:tagLst xmlns:p="http://schemas.openxmlformats.org/presentationml/2006/main">
  <p:tag name="KSO_WM_UNIT_PRESET_TEXT" val="Click here to add the text, the text is the extraction of your thought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00332_1*h_f*2_1"/>
  <p:tag name="KSO_WM_TEMPLATE_CATEGORY" val="diagram"/>
  <p:tag name="KSO_WM_TEMPLATE_INDEX" val="20200332"/>
  <p:tag name="KSO_WM_UNIT_LAYERLEVEL" val="1_1"/>
  <p:tag name="KSO_WM_TAG_VERSION" val="1.0"/>
  <p:tag name="KSO_WM_BEAUTIFY_FLAG" val="#wm#"/>
  <p:tag name="KSO_WM_UNIT_SHOW_EDIT_AREA_INDICATION" val="1"/>
  <p:tag name="KSO_WM_UNIT_DEFAULT_FONT" val="14;20;2"/>
  <p:tag name="KSO_WM_UNIT_BLOCK" val="0"/>
  <p:tag name="KSO_WM_UNIT_IS_LAYOUT_DIAGRAM" val="1"/>
</p:tagLst>
</file>

<file path=ppt/tags/tag34.xml><?xml version="1.0" encoding="utf-8"?>
<p:tagLst xmlns:p="http://schemas.openxmlformats.org/presentationml/2006/main">
  <p:tag name="KSO_WM_BEAUTIFY_FLAG" val="#wm#"/>
  <p:tag name="KSO_WM_TEMPLATE_CATEGORY" val="diagram"/>
  <p:tag name="KSO_WM_TEMPLATE_INDEX" val="20200332"/>
  <p:tag name="KSO_WM_SLIDE_ID" val="diagram20200332_1"/>
  <p:tag name="KSO_WM_TEMPLATE_SUBCATEGORY" val="11"/>
  <p:tag name="KSO_WM_SLIDE_TYPE" val="text"/>
  <p:tag name="KSO_WM_SLIDE_SUBTYPE" val="picTxt"/>
  <p:tag name="KSO_WM_SLIDE_ITEM_CNT" val="0"/>
  <p:tag name="KSO_WM_SLIDE_INDEX" val="1"/>
  <p:tag name="KSO_WM_SLIDE_SIZE" val="857.074*501.454"/>
  <p:tag name="KSO_WM_SLIDE_POSITION" val="20.9836*19.2728"/>
  <p:tag name="KSO_WM_TAG_VERSION" val="1.0"/>
  <p:tag name="KSO_WM_SLIDE_LAYOUT" val="h"/>
  <p:tag name="KSO_WM_SLIDE_LAYOUT_CNT" val="2"/>
  <p:tag name="KSO_WM_UNIT_SHOW_EDIT_AREA_INDICATION" val="1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5.2},&quot;minSize&quot;:{&quot;size1&quot;:43.0},&quot;maxSize&quot;:{&quot;size1&quot;:64.4},&quot;backgroundInfo&quot;:[{&quot;type&quot;:&quot;general&quot;,&quot;left&quot;:0.0,&quot;top&quot;:0.0,&quot;right&quot;:0.0,&quot;bottom&quot;:0.0}],&quot;subLayout&quot;:[{&quot;direction&quot;:0,&quot;horizontalAlign&quot;:1,&quot;verticalAlign&quot;:1,&quot;type&quot;:0,&quot;diagramDirection&quot;:0,&quot;canSetOverLayout&quot;:0,&quot;isOverLayout&quot;:0,&quot;margin&quot;:{&quot;left&quot;:0.74,&quot;top&quot;:0.68,&quot;right&quot;:2.864,&quot;bottom&quot;:0.68}},{&quot;direction&quot;:0,&quot;horizontalAlign&quot;:0,&quot;verticalAlign&quot;:1,&quot;type&quot;:0,&quot;diagramDirection&quot;:2,&quot;canSetOverLayout&quot;:0,&quot;isOverLayout&quot;:0,&quot;margin&quot;:{&quot;left&quot;:0.026,&quot;top&quot;:0.68,&quot;right&quot;:2.891,&quot;bottom&quot;:0.68}}]}"/>
  <p:tag name="KSO_WM_SLIDE_CAN_ADD_NAVIGATION" val="1"/>
  <p:tag name="KSO_WM_SLIDE_BACKGROUND" val="[&quot;general&quot;]"/>
  <p:tag name="KSO_WM_SLIDE_RATIO" val="1.777778"/>
</p:tagLst>
</file>

<file path=ppt/tags/tag35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KSO_WM_UNIT_VALUE" val="1054*105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1130_1*d*1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1130_1*i*2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1130_1*i*3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130_1*i*4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1130_1*i*5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1130_1*i*6"/>
  <p:tag name="KSO_WM_TEMPLATE_CATEGORY" val="diagram"/>
  <p:tag name="KSO_WM_TEMPLATE_INDEX" val="2020113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2953</Words>
  <Application>WPS Presentation</Application>
  <PresentationFormat>宽屏</PresentationFormat>
  <Paragraphs>88</Paragraphs>
  <Slides>12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SimSun</vt:lpstr>
      <vt:lpstr>Wingdings</vt:lpstr>
      <vt:lpstr>Microsoft YaHei</vt:lpstr>
      <vt:lpstr>Arial Black</vt:lpstr>
      <vt:lpstr>Microsoft JhengHei</vt:lpstr>
      <vt:lpstr>Microsoft YaHei Light</vt:lpstr>
      <vt:lpstr>Open Sans</vt:lpstr>
      <vt:lpstr>Segoe Print</vt:lpstr>
      <vt:lpstr>Times New Roman</vt:lpstr>
      <vt:lpstr>Segoe UI</vt:lpstr>
      <vt:lpstr>Calibri</vt:lpstr>
      <vt:lpstr>Lato</vt:lpstr>
      <vt:lpstr>Calibri</vt:lpstr>
      <vt:lpstr>Bernard MT Condensed</vt:lpstr>
      <vt:lpstr>等线</vt:lpstr>
      <vt:lpstr/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Pandangan Teori Pilihan Rasional Terhadap  Kebijakan Pemerintah </vt:lpstr>
      <vt:lpstr>Contoh Kasus</vt:lpstr>
      <vt:lpstr>Soal Ujian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飞印象工作室</dc:creator>
  <cp:lastModifiedBy>LENOVO</cp:lastModifiedBy>
  <cp:revision>89</cp:revision>
  <dcterms:created xsi:type="dcterms:W3CDTF">2018-08-14T02:16:00Z</dcterms:created>
  <dcterms:modified xsi:type="dcterms:W3CDTF">2019-10-23T02:22:25Z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1033-11.2.0.8991</vt:lpwstr>
  </property>
</Properties>
</file>