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500" r:id="rId1"/>
    <p:sldMasterId id="2147486529" r:id="rId2"/>
    <p:sldMasterId id="2147486541" r:id="rId3"/>
  </p:sldMasterIdLst>
  <p:notesMasterIdLst>
    <p:notesMasterId r:id="rId20"/>
  </p:notesMasterIdLst>
  <p:handoutMasterIdLst>
    <p:handoutMasterId r:id="rId21"/>
  </p:handoutMasterIdLst>
  <p:sldIdLst>
    <p:sldId id="256" r:id="rId4"/>
    <p:sldId id="374" r:id="rId5"/>
    <p:sldId id="375" r:id="rId6"/>
    <p:sldId id="376" r:id="rId7"/>
    <p:sldId id="377" r:id="rId8"/>
    <p:sldId id="378" r:id="rId9"/>
    <p:sldId id="379" r:id="rId10"/>
    <p:sldId id="381" r:id="rId11"/>
    <p:sldId id="259" r:id="rId12"/>
    <p:sldId id="260" r:id="rId13"/>
    <p:sldId id="261" r:id="rId14"/>
    <p:sldId id="262" r:id="rId15"/>
    <p:sldId id="257" r:id="rId16"/>
    <p:sldId id="387" r:id="rId17"/>
    <p:sldId id="388" r:id="rId18"/>
    <p:sldId id="389" r:id="rId19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FF0000"/>
    <a:srgbClr val="660033"/>
    <a:srgbClr val="F7FAF9"/>
    <a:srgbClr val="FDEAEE"/>
    <a:srgbClr val="66FF99"/>
    <a:srgbClr val="FF00FF"/>
    <a:srgbClr val="FF7C8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24"/>
    <p:restoredTop sz="93631"/>
  </p:normalViewPr>
  <p:slideViewPr>
    <p:cSldViewPr>
      <p:cViewPr varScale="1">
        <p:scale>
          <a:sx n="116" d="100"/>
          <a:sy n="116" d="100"/>
        </p:scale>
        <p:origin x="68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3A106-ABB1-244E-AC3E-4BF19282E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3088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D4DA5E-3EFD-0648-90E8-6656753BD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8215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EA0D35BF-4C55-804B-990D-B1D9346AE57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0D4DA5E-3EFD-0648-90E8-6656753BD3B0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91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9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092698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906577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60979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980266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59673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08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406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044575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945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68505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6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4133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158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227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773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93406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17929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3947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819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3526F98-819E-5D4B-8CFC-526E834A2C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570914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9FFDEB-2351-EF44-868E-DA800E6221E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4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4390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9F09E1D-702A-6740-816F-E3D8EA3ADB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60812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782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1397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863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1762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762915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51978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797E91-D8C1-A748-A0A2-8BEFEE2C70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060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EE70E-F219-D749-B2B3-3ADF42B16C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153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0BDA92C-E0A6-1F4D-8B03-0EC6CA9AC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801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286CF130-AC4D-F04B-8526-3E76B10D17B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035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BD2-A6C6-E149-9AE8-95C8C8996A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78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1075E-E4C8-F24B-8DF2-D417D65965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615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F68DE3-F364-8E4E-87E7-ECED3A5E9E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953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9F2ACADB-5CF0-0243-960B-A68C9F7C1C9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2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51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01" r:id="rId1"/>
    <p:sldLayoutId id="2147486502" r:id="rId2"/>
    <p:sldLayoutId id="2147486503" r:id="rId3"/>
    <p:sldLayoutId id="2147486504" r:id="rId4"/>
    <p:sldLayoutId id="2147486505" r:id="rId5"/>
    <p:sldLayoutId id="2147486506" r:id="rId6"/>
    <p:sldLayoutId id="2147486507" r:id="rId7"/>
    <p:sldLayoutId id="2147486508" r:id="rId8"/>
    <p:sldLayoutId id="2147486509" r:id="rId9"/>
    <p:sldLayoutId id="2147486510" r:id="rId10"/>
    <p:sldLayoutId id="2147486511" r:id="rId11"/>
    <p:sldLayoutId id="2147486512" r:id="rId12"/>
    <p:sldLayoutId id="2147486513" r:id="rId13"/>
    <p:sldLayoutId id="2147486514" r:id="rId14"/>
    <p:sldLayoutId id="2147486515" r:id="rId15"/>
    <p:sldLayoutId id="2147486516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5582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30" r:id="rId1"/>
    <p:sldLayoutId id="2147486531" r:id="rId2"/>
    <p:sldLayoutId id="2147486532" r:id="rId3"/>
    <p:sldLayoutId id="2147486533" r:id="rId4"/>
    <p:sldLayoutId id="2147486534" r:id="rId5"/>
    <p:sldLayoutId id="2147486535" r:id="rId6"/>
    <p:sldLayoutId id="2147486536" r:id="rId7"/>
    <p:sldLayoutId id="2147486537" r:id="rId8"/>
    <p:sldLayoutId id="2147486538" r:id="rId9"/>
    <p:sldLayoutId id="2147486539" r:id="rId10"/>
    <p:sldLayoutId id="2147486540" r:id="rId11"/>
  </p:sldLayoutIdLst>
  <p:hf sldNum="0" hdr="0" ftr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100851B-1C1D-8D41-83C9-215C0AAE10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139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542" r:id="rId1"/>
    <p:sldLayoutId id="2147486543" r:id="rId2"/>
    <p:sldLayoutId id="2147486544" r:id="rId3"/>
    <p:sldLayoutId id="2147486545" r:id="rId4"/>
    <p:sldLayoutId id="2147486546" r:id="rId5"/>
    <p:sldLayoutId id="2147486547" r:id="rId6"/>
    <p:sldLayoutId id="2147486548" r:id="rId7"/>
    <p:sldLayoutId id="2147486549" r:id="rId8"/>
    <p:sldLayoutId id="2147486550" r:id="rId9"/>
    <p:sldLayoutId id="2147486551" r:id="rId10"/>
    <p:sldLayoutId id="2147486552" r:id="rId11"/>
  </p:sldLayoutIdLst>
  <p:hf sldNum="0" hdr="0" ftr="0"/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91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0" y="-315416"/>
            <a:ext cx="9144000" cy="172819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PROGRAM STUDI ILMU PEMERINTAHAN </a:t>
            </a:r>
          </a:p>
          <a:p>
            <a:pPr algn="ct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STPMD </a:t>
            </a:r>
            <a:r>
              <a:rPr lang="ja-JP" alt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APMD</a:t>
            </a:r>
            <a:r>
              <a:rPr lang="ja-JP" altLang="en-US" sz="1900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19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solidFill>
                <a:schemeClr val="accent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Wingdings" charset="0"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415634"/>
            <a:ext cx="7924800" cy="10772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MATA KULIAH </a:t>
            </a:r>
            <a:b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</a:br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METODE PENELITIAN KUANTITATIF (3 </a:t>
            </a:r>
            <a:r>
              <a:rPr lang="en-US" sz="2800" b="1" dirty="0" err="1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sks</a:t>
            </a:r>
            <a:r>
              <a:rPr lang="en-US" sz="2800" b="1" dirty="0">
                <a:solidFill>
                  <a:srgbClr val="0000CC"/>
                </a:solidFill>
                <a:latin typeface="Chalkboard SE" panose="03050602040202020205" pitchFamily="66" charset="77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25FA90-0909-644C-89DB-C4FC2AD1F7FC}"/>
              </a:ext>
            </a:extLst>
          </p:cNvPr>
          <p:cNvSpPr txBox="1"/>
          <p:nvPr/>
        </p:nvSpPr>
        <p:spPr>
          <a:xfrm>
            <a:off x="755576" y="3068960"/>
            <a:ext cx="7778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Bookman Old Style" panose="02050604050505020204" pitchFamily="18" charset="0"/>
              </a:rPr>
              <a:t>BAGIAN I – </a:t>
            </a:r>
            <a:r>
              <a:rPr lang="en-US" sz="2400" b="1" dirty="0" err="1">
                <a:latin typeface="Bookman Old Style" panose="02050604050505020204" pitchFamily="18" charset="0"/>
              </a:rPr>
              <a:t>Lanjutan</a:t>
            </a:r>
            <a:endParaRPr lang="en-US" sz="2400" b="1" dirty="0">
              <a:latin typeface="Bookman Old Style" panose="02050604050505020204" pitchFamily="18" charset="0"/>
            </a:endParaRPr>
          </a:p>
          <a:p>
            <a:endParaRPr lang="en-US" sz="1200" b="1" dirty="0">
              <a:latin typeface="Bookman Old Style" panose="020506040505050202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Chalkboard SE" panose="03050602040202020205" pitchFamily="66" charset="77"/>
              </a:rPr>
              <a:t>RAGAM PENELITIAN KUANTITATIF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DC12FA-BFBB-DE42-BF45-A0316C8DA5E0}"/>
              </a:ext>
            </a:extLst>
          </p:cNvPr>
          <p:cNvSpPr txBox="1"/>
          <p:nvPr/>
        </p:nvSpPr>
        <p:spPr>
          <a:xfrm>
            <a:off x="5796136" y="5460969"/>
            <a:ext cx="2954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DOSEN PENGAMPU:</a:t>
            </a:r>
          </a:p>
          <a:p>
            <a:r>
              <a:rPr lang="en-US" b="1" dirty="0"/>
              <a:t>Drs. </a:t>
            </a:r>
            <a:r>
              <a:rPr lang="en-US" b="1" dirty="0" err="1"/>
              <a:t>Hastowiyono</a:t>
            </a:r>
            <a:r>
              <a:rPr lang="en-US" b="1" dirty="0"/>
              <a:t>, M.S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624110"/>
            <a:ext cx="7128791" cy="789085"/>
          </a:xfrm>
        </p:spPr>
        <p:txBody>
          <a:bodyPr>
            <a:normAutofit/>
          </a:bodyPr>
          <a:lstStyle/>
          <a:p>
            <a:r>
              <a:rPr lang="en-US" sz="2800" b="1" dirty="0"/>
              <a:t>Model Before – After </a:t>
            </a:r>
            <a:r>
              <a:rPr lang="en-US" sz="2800" b="1" dirty="0" err="1"/>
              <a:t>Kelompok</a:t>
            </a:r>
            <a:r>
              <a:rPr lang="en-US" sz="2800" b="1" dirty="0"/>
              <a:t> Tunggal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293" y="1882589"/>
            <a:ext cx="7581901" cy="961394"/>
          </a:xfrm>
        </p:spPr>
        <p:txBody>
          <a:bodyPr/>
          <a:lstStyle/>
          <a:p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test pada 1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perlakuan</a:t>
            </a:r>
            <a:r>
              <a:rPr lang="en-US" dirty="0"/>
              <a:t>.</a:t>
            </a:r>
          </a:p>
        </p:txBody>
      </p:sp>
      <p:sp>
        <p:nvSpPr>
          <p:cNvPr id="4" name="Frame 3"/>
          <p:cNvSpPr/>
          <p:nvPr/>
        </p:nvSpPr>
        <p:spPr>
          <a:xfrm>
            <a:off x="2029316" y="2968233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5" name="Frame 4"/>
          <p:cNvSpPr/>
          <p:nvPr/>
        </p:nvSpPr>
        <p:spPr>
          <a:xfrm>
            <a:off x="3685901" y="2968233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sp>
        <p:nvSpPr>
          <p:cNvPr id="6" name="Frame 5"/>
          <p:cNvSpPr/>
          <p:nvPr/>
        </p:nvSpPr>
        <p:spPr>
          <a:xfrm>
            <a:off x="5356290" y="2954428"/>
            <a:ext cx="855902" cy="773122"/>
          </a:xfrm>
          <a:prstGeom prst="fra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" name="Frame 6"/>
          <p:cNvSpPr/>
          <p:nvPr/>
        </p:nvSpPr>
        <p:spPr>
          <a:xfrm>
            <a:off x="7050833" y="2968233"/>
            <a:ext cx="855902" cy="773122"/>
          </a:xfrm>
          <a:prstGeom prst="fra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sp>
        <p:nvSpPr>
          <p:cNvPr id="8" name="Bent-Up Arrow 7"/>
          <p:cNvSpPr/>
          <p:nvPr/>
        </p:nvSpPr>
        <p:spPr>
          <a:xfrm rot="5400000">
            <a:off x="4579759" y="3606780"/>
            <a:ext cx="579803" cy="1221747"/>
          </a:xfrm>
          <a:prstGeom prst="bent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Bent-Up Arrow 8"/>
          <p:cNvSpPr/>
          <p:nvPr/>
        </p:nvSpPr>
        <p:spPr>
          <a:xfrm rot="5400000" flipV="1">
            <a:off x="6653949" y="3682720"/>
            <a:ext cx="579803" cy="1069866"/>
          </a:xfrm>
          <a:prstGeom prst="bentUp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Equal 9"/>
          <p:cNvSpPr/>
          <p:nvPr/>
        </p:nvSpPr>
        <p:spPr>
          <a:xfrm>
            <a:off x="5870528" y="3824189"/>
            <a:ext cx="386537" cy="469395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Not Equal 10"/>
          <p:cNvSpPr/>
          <p:nvPr/>
        </p:nvSpPr>
        <p:spPr>
          <a:xfrm>
            <a:off x="5801505" y="4376419"/>
            <a:ext cx="538389" cy="469395"/>
          </a:xfrm>
          <a:prstGeom prst="mathNot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>
          <a:xfrm>
            <a:off x="2885218" y="3354794"/>
            <a:ext cx="8006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555607" y="3354794"/>
            <a:ext cx="8006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212192" y="3354794"/>
            <a:ext cx="80068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7A303E53-9779-104B-95E0-D7B714B0A64E}"/>
              </a:ext>
            </a:extLst>
          </p:cNvPr>
          <p:cNvSpPr txBox="1">
            <a:spLocks/>
          </p:cNvSpPr>
          <p:nvPr/>
        </p:nvSpPr>
        <p:spPr>
          <a:xfrm>
            <a:off x="849063" y="5386741"/>
            <a:ext cx="7581901" cy="9613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A </a:t>
            </a:r>
            <a:r>
              <a:rPr lang="en-US" dirty="0" err="1">
                <a:solidFill>
                  <a:schemeClr val="tx1"/>
                </a:solidFill>
              </a:rPr>
              <a:t>sebelum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dibandingkan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sesudah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(variable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berpengaruh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variable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629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 1 Kelompok Pengendali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882588"/>
            <a:ext cx="7581901" cy="1978447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Membenadingkan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test 2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1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pengendali</a:t>
            </a:r>
            <a:r>
              <a:rPr lang="en-US" dirty="0"/>
              <a:t>, </a:t>
            </a:r>
            <a:r>
              <a:rPr lang="en-US" dirty="0" err="1"/>
              <a:t>sebelum</a:t>
            </a:r>
            <a:r>
              <a:rPr lang="en-US" dirty="0"/>
              <a:t> dan </a:t>
            </a:r>
            <a:r>
              <a:rPr lang="en-US" dirty="0" err="1"/>
              <a:t>sesudah</a:t>
            </a:r>
            <a:r>
              <a:rPr lang="en-US" dirty="0"/>
              <a:t> test.</a:t>
            </a:r>
          </a:p>
          <a:p>
            <a:pPr marL="457200" lvl="1" indent="0">
              <a:buNone/>
            </a:pPr>
            <a:r>
              <a:rPr lang="en-US" b="1" dirty="0"/>
              <a:t>A</a:t>
            </a:r>
            <a:r>
              <a:rPr lang="en-US" dirty="0"/>
              <a:t> :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 yang </a:t>
            </a:r>
            <a:r>
              <a:rPr lang="en-US" dirty="0" err="1">
                <a:sym typeface="Wingdings"/>
              </a:rPr>
              <a:t>mendapat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endParaRPr lang="en-US" dirty="0">
              <a:sym typeface="Wingdings"/>
            </a:endParaRPr>
          </a:p>
          <a:p>
            <a:pPr marL="457200" lvl="1" indent="0">
              <a:buNone/>
            </a:pPr>
            <a:r>
              <a:rPr lang="en-US" b="1" dirty="0">
                <a:sym typeface="Wingdings"/>
              </a:rPr>
              <a:t>B</a:t>
            </a:r>
            <a:r>
              <a:rPr lang="en-US" dirty="0">
                <a:sym typeface="Wingdings"/>
              </a:rPr>
              <a:t> : </a:t>
            </a:r>
            <a:r>
              <a:rPr lang="en-US" dirty="0" err="1">
                <a:sym typeface="Wingdings"/>
              </a:rPr>
              <a:t>Kelompok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pengendali</a:t>
            </a:r>
            <a:r>
              <a:rPr lang="en-US" dirty="0">
                <a:sym typeface="Wingdings"/>
              </a:rPr>
              <a:t>/</a:t>
            </a:r>
            <a:r>
              <a:rPr lang="en-US" dirty="0" err="1">
                <a:sym typeface="Wingdings"/>
              </a:rPr>
              <a:t>kontrol</a:t>
            </a:r>
            <a:r>
              <a:rPr lang="en-US" dirty="0">
                <a:sym typeface="Wingdings"/>
              </a:rPr>
              <a:t> yang </a:t>
            </a:r>
            <a:r>
              <a:rPr lang="en-US" dirty="0" err="1">
                <a:sym typeface="Wingdings"/>
              </a:rPr>
              <a:t>tidak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mendapat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r>
              <a:rPr lang="en-US" dirty="0">
                <a:sym typeface="Wingdings"/>
              </a:rPr>
              <a:t>.</a:t>
            </a:r>
          </a:p>
          <a:p>
            <a:pPr marL="360363" lvl="1" indent="-350838"/>
            <a:r>
              <a:rPr lang="en-US" dirty="0">
                <a:sym typeface="Wingdings"/>
              </a:rPr>
              <a:t>Hasil </a:t>
            </a:r>
            <a:r>
              <a:rPr lang="en-US" dirty="0" err="1">
                <a:sym typeface="Wingdings"/>
              </a:rPr>
              <a:t>tes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kelompok</a:t>
            </a:r>
            <a:r>
              <a:rPr lang="en-US" dirty="0">
                <a:sym typeface="Wingdings"/>
              </a:rPr>
              <a:t> A </a:t>
            </a:r>
            <a:r>
              <a:rPr lang="en-US" dirty="0" err="1">
                <a:sym typeface="Wingdings"/>
              </a:rPr>
              <a:t>setelah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dikenai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kemudian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dibandingkan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dengan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hasil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tes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kelompok</a:t>
            </a:r>
            <a:r>
              <a:rPr lang="en-US" dirty="0">
                <a:sym typeface="Wingdings"/>
              </a:rPr>
              <a:t> B yang </a:t>
            </a:r>
            <a:r>
              <a:rPr lang="en-US" dirty="0" err="1">
                <a:sym typeface="Wingdings"/>
              </a:rPr>
              <a:t>tidak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dikenai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perlakuan</a:t>
            </a:r>
            <a:r>
              <a:rPr lang="en-US" dirty="0">
                <a:sym typeface="Wingdings"/>
              </a:rPr>
              <a:t>.</a:t>
            </a:r>
            <a:endParaRPr lang="en-US" dirty="0"/>
          </a:p>
        </p:txBody>
      </p:sp>
      <p:sp>
        <p:nvSpPr>
          <p:cNvPr id="4" name="Frame 3"/>
          <p:cNvSpPr/>
          <p:nvPr/>
        </p:nvSpPr>
        <p:spPr>
          <a:xfrm>
            <a:off x="1628975" y="5425641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" name="Frame 4"/>
          <p:cNvSpPr/>
          <p:nvPr/>
        </p:nvSpPr>
        <p:spPr>
          <a:xfrm>
            <a:off x="1628975" y="4100289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Frame 5"/>
          <p:cNvSpPr/>
          <p:nvPr/>
        </p:nvSpPr>
        <p:spPr>
          <a:xfrm>
            <a:off x="3133706" y="5425641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Frame 6"/>
          <p:cNvSpPr/>
          <p:nvPr/>
        </p:nvSpPr>
        <p:spPr>
          <a:xfrm>
            <a:off x="3133706" y="4100289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Frame 8"/>
          <p:cNvSpPr/>
          <p:nvPr/>
        </p:nvSpPr>
        <p:spPr>
          <a:xfrm>
            <a:off x="4638437" y="4100289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Frame 9"/>
          <p:cNvSpPr/>
          <p:nvPr/>
        </p:nvSpPr>
        <p:spPr>
          <a:xfrm>
            <a:off x="6156972" y="5384223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 2</a:t>
            </a:r>
          </a:p>
        </p:txBody>
      </p:sp>
      <p:sp>
        <p:nvSpPr>
          <p:cNvPr id="11" name="Frame 10"/>
          <p:cNvSpPr/>
          <p:nvPr/>
        </p:nvSpPr>
        <p:spPr>
          <a:xfrm>
            <a:off x="6156972" y="4058871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3" name="Straight Arrow Connector 12"/>
          <p:cNvCxnSpPr>
            <a:stCxn id="5" idx="3"/>
          </p:cNvCxnSpPr>
          <p:nvPr/>
        </p:nvCxnSpPr>
        <p:spPr>
          <a:xfrm>
            <a:off x="2484877" y="4486850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989608" y="4486853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508143" y="4500659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484877" y="5770783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1"/>
          </p:cNvCxnSpPr>
          <p:nvPr/>
        </p:nvCxnSpPr>
        <p:spPr>
          <a:xfrm flipV="1">
            <a:off x="3989608" y="5770784"/>
            <a:ext cx="2167364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1188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1" y="624110"/>
            <a:ext cx="6554689" cy="614969"/>
          </a:xfrm>
        </p:spPr>
        <p:txBody>
          <a:bodyPr>
            <a:normAutofit/>
          </a:bodyPr>
          <a:lstStyle/>
          <a:p>
            <a:r>
              <a:rPr lang="en-US" sz="2800" b="1" dirty="0"/>
              <a:t>Model 2 </a:t>
            </a:r>
            <a:r>
              <a:rPr lang="en-US" sz="2800" b="1" dirty="0" err="1"/>
              <a:t>Kelompok</a:t>
            </a:r>
            <a:r>
              <a:rPr lang="en-US" sz="2800" b="1" dirty="0"/>
              <a:t> </a:t>
            </a:r>
            <a:r>
              <a:rPr lang="en-US" sz="2800" b="1" dirty="0" err="1"/>
              <a:t>Pengendali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1049" y="1336253"/>
            <a:ext cx="7581901" cy="2452767"/>
          </a:xfrm>
        </p:spPr>
        <p:txBody>
          <a:bodyPr>
            <a:normAutofit fontScale="925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Membandingkan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test 3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2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pengendali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sebelum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sesudah</a:t>
            </a:r>
            <a:r>
              <a:rPr lang="en-US" dirty="0">
                <a:solidFill>
                  <a:schemeClr val="tx1"/>
                </a:solidFill>
              </a:rPr>
              <a:t> test.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eksperimental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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endParaRPr lang="en-US" dirty="0">
              <a:solidFill>
                <a:schemeClr val="tx1"/>
              </a:solidFill>
              <a:sym typeface="Wingdings"/>
            </a:endParaRP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chemeClr val="tx1"/>
                </a:solidFill>
                <a:sym typeface="Wingdings"/>
              </a:rPr>
              <a:t>B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: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Kelompok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pengendali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1 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tidak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.</a:t>
            </a:r>
          </a:p>
          <a:p>
            <a:pPr marL="457200" lvl="1" indent="0">
              <a:spcBef>
                <a:spcPts val="400"/>
              </a:spcBef>
              <a:buNone/>
            </a:pPr>
            <a:r>
              <a:rPr lang="en-US" b="1" dirty="0">
                <a:solidFill>
                  <a:schemeClr val="tx1"/>
                </a:solidFill>
                <a:sym typeface="Wingdings"/>
              </a:rPr>
              <a:t>C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: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Kelompok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Pengendali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2 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endParaRPr lang="en-US" dirty="0">
              <a:solidFill>
                <a:schemeClr val="tx1"/>
              </a:solidFill>
              <a:sym typeface="Wingdings"/>
            </a:endParaRPr>
          </a:p>
          <a:p>
            <a:pPr marL="360363" lvl="1" indent="-350838">
              <a:spcBef>
                <a:spcPts val="400"/>
              </a:spcBef>
            </a:pPr>
            <a:r>
              <a:rPr lang="en-US" dirty="0">
                <a:solidFill>
                  <a:schemeClr val="tx1"/>
                </a:solidFill>
                <a:sym typeface="Wingdings"/>
              </a:rPr>
              <a:t>Hasil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A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sebelum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dan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sesudah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kemudian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dibandingkan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B yang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tidak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dikenai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.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Untuk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lebih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meyakinkan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hasilnya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,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maka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A dan B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tersebut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dibandingkan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hasil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Tes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C yang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mendapat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perlakuan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sama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/>
              </a:rPr>
              <a:t>kelompok</a:t>
            </a:r>
            <a:r>
              <a:rPr lang="en-US" dirty="0">
                <a:solidFill>
                  <a:schemeClr val="tx1"/>
                </a:solidFill>
                <a:sym typeface="Wingdings"/>
              </a:rPr>
              <a:t> A.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rame 3"/>
          <p:cNvSpPr/>
          <p:nvPr/>
        </p:nvSpPr>
        <p:spPr>
          <a:xfrm>
            <a:off x="1739414" y="4887217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" name="Frame 4"/>
          <p:cNvSpPr/>
          <p:nvPr/>
        </p:nvSpPr>
        <p:spPr>
          <a:xfrm>
            <a:off x="1739414" y="4003656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" name="Frame 5"/>
          <p:cNvSpPr/>
          <p:nvPr/>
        </p:nvSpPr>
        <p:spPr>
          <a:xfrm>
            <a:off x="3244145" y="4887217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" name="Frame 6"/>
          <p:cNvSpPr/>
          <p:nvPr/>
        </p:nvSpPr>
        <p:spPr>
          <a:xfrm>
            <a:off x="3244145" y="4003656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" name="Frame 8"/>
          <p:cNvSpPr/>
          <p:nvPr/>
        </p:nvSpPr>
        <p:spPr>
          <a:xfrm>
            <a:off x="4748876" y="4003656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0" name="Frame 9"/>
          <p:cNvSpPr/>
          <p:nvPr/>
        </p:nvSpPr>
        <p:spPr>
          <a:xfrm>
            <a:off x="6267411" y="4845799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 2</a:t>
            </a:r>
          </a:p>
        </p:txBody>
      </p:sp>
      <p:sp>
        <p:nvSpPr>
          <p:cNvPr id="11" name="Frame 10"/>
          <p:cNvSpPr/>
          <p:nvPr/>
        </p:nvSpPr>
        <p:spPr>
          <a:xfrm>
            <a:off x="6267411" y="3962238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  <a:p>
            <a:pPr algn="ctr"/>
            <a:r>
              <a:rPr lang="en-US">
                <a:solidFill>
                  <a:schemeClr val="tx1"/>
                </a:solidFill>
              </a:rPr>
              <a:t>2</a:t>
            </a:r>
          </a:p>
        </p:txBody>
      </p:sp>
      <p:cxnSp>
        <p:nvCxnSpPr>
          <p:cNvPr id="13" name="Straight Arrow Connector 12"/>
          <p:cNvCxnSpPr>
            <a:stCxn id="5" idx="3"/>
          </p:cNvCxnSpPr>
          <p:nvPr/>
        </p:nvCxnSpPr>
        <p:spPr>
          <a:xfrm>
            <a:off x="2595316" y="4390217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100047" y="4390220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618582" y="4404026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595316" y="5232359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1"/>
          </p:cNvCxnSpPr>
          <p:nvPr/>
        </p:nvCxnSpPr>
        <p:spPr>
          <a:xfrm flipV="1">
            <a:off x="4100047" y="5232360"/>
            <a:ext cx="2167364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Frame 17"/>
          <p:cNvSpPr/>
          <p:nvPr/>
        </p:nvSpPr>
        <p:spPr>
          <a:xfrm>
            <a:off x="1739414" y="5757514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0" name="Frame 19"/>
          <p:cNvSpPr/>
          <p:nvPr/>
        </p:nvSpPr>
        <p:spPr>
          <a:xfrm>
            <a:off x="4748876" y="5757514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1" name="Frame 20"/>
          <p:cNvSpPr/>
          <p:nvPr/>
        </p:nvSpPr>
        <p:spPr>
          <a:xfrm>
            <a:off x="6267411" y="5716096"/>
            <a:ext cx="855902" cy="773122"/>
          </a:xfrm>
          <a:prstGeom prst="fram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cxnSp>
        <p:nvCxnSpPr>
          <p:cNvPr id="22" name="Straight Arrow Connector 21"/>
          <p:cNvCxnSpPr>
            <a:stCxn id="18" idx="3"/>
            <a:endCxn id="20" idx="1"/>
          </p:cNvCxnSpPr>
          <p:nvPr/>
        </p:nvCxnSpPr>
        <p:spPr>
          <a:xfrm>
            <a:off x="2595316" y="6144075"/>
            <a:ext cx="215356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618582" y="6157884"/>
            <a:ext cx="648829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166B47F-674A-404E-A55A-D323751F95DB}"/>
              </a:ext>
            </a:extLst>
          </p:cNvPr>
          <p:cNvSpPr txBox="1"/>
          <p:nvPr/>
        </p:nvSpPr>
        <p:spPr>
          <a:xfrm>
            <a:off x="395536" y="1336253"/>
            <a:ext cx="8424936" cy="5405115"/>
          </a:xfrm>
          <a:prstGeom prst="rect">
            <a:avLst/>
          </a:prstGeom>
          <a:noFill/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29306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8" grpId="0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548680"/>
            <a:ext cx="6589199" cy="716658"/>
          </a:xfrm>
        </p:spPr>
        <p:txBody>
          <a:bodyPr/>
          <a:lstStyle/>
          <a:p>
            <a:pPr algn="ctr"/>
            <a:r>
              <a:rPr lang="en-US" dirty="0">
                <a:latin typeface="Chalkboard SE" panose="03050602040202020205" pitchFamily="66" charset="77"/>
              </a:rPr>
              <a:t>SURVEI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7"/>
            <a:ext cx="8424936" cy="5131142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r>
              <a:rPr lang="en-US" sz="2800" dirty="0" err="1">
                <a:solidFill>
                  <a:schemeClr val="tx1"/>
                </a:solidFill>
              </a:rPr>
              <a:t>Survei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merupakan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penelitian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Kuantitatif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dilakukan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cara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mengumpulkan</a:t>
            </a:r>
            <a:r>
              <a:rPr lang="en-US" sz="2800" dirty="0">
                <a:solidFill>
                  <a:schemeClr val="tx1"/>
                </a:solidFill>
              </a:rPr>
              <a:t> data </a:t>
            </a:r>
            <a:r>
              <a:rPr lang="en-US" sz="2800" dirty="0" err="1">
                <a:solidFill>
                  <a:schemeClr val="tx1"/>
                </a:solidFill>
              </a:rPr>
              <a:t>melalui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kuesioner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</a:p>
          <a:p>
            <a:r>
              <a:rPr lang="en-US" sz="2800" dirty="0" err="1">
                <a:solidFill>
                  <a:schemeClr val="tx1"/>
                </a:solidFill>
              </a:rPr>
              <a:t>Kuesioner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adalah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sekumpulan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pertanyaan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terstruktur</a:t>
            </a:r>
            <a:r>
              <a:rPr lang="en-US" sz="2800" dirty="0">
                <a:solidFill>
                  <a:schemeClr val="tx1"/>
                </a:solidFill>
              </a:rPr>
              <a:t> dan </a:t>
            </a:r>
            <a:r>
              <a:rPr lang="en-US" sz="2800" dirty="0" err="1">
                <a:solidFill>
                  <a:schemeClr val="tx1"/>
                </a:solidFill>
              </a:rPr>
              <a:t>sistematis</a:t>
            </a:r>
            <a:r>
              <a:rPr lang="en-US" sz="2800" dirty="0">
                <a:solidFill>
                  <a:schemeClr val="tx1"/>
                </a:solidFill>
              </a:rPr>
              <a:t> yang </a:t>
            </a:r>
            <a:r>
              <a:rPr lang="en-US" sz="2800" dirty="0" err="1">
                <a:solidFill>
                  <a:schemeClr val="tx1"/>
                </a:solidFill>
              </a:rPr>
              <a:t>dibagikan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kepada</a:t>
            </a:r>
            <a:r>
              <a:rPr lang="en-US" sz="2800" dirty="0">
                <a:solidFill>
                  <a:schemeClr val="tx1"/>
                </a:solidFill>
              </a:rPr>
              <a:t> orang-orang yang </a:t>
            </a:r>
            <a:r>
              <a:rPr lang="en-US" sz="2800" dirty="0" err="1">
                <a:solidFill>
                  <a:schemeClr val="tx1"/>
                </a:solidFill>
              </a:rPr>
              <a:t>dijadikan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sasaran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penelitian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  <a:p>
            <a:r>
              <a:rPr lang="en-US" sz="2800" dirty="0" err="1">
                <a:solidFill>
                  <a:schemeClr val="tx1"/>
                </a:solidFill>
                <a:sym typeface="Wingdings"/>
              </a:rPr>
              <a:t>Dengan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demikian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,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Instrumen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utama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dalam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penelitian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Survei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adalah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kuesioner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,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baik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kuesioner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tertutup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, semi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terbuka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maupun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kuesioner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terbuka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.</a:t>
            </a:r>
          </a:p>
          <a:p>
            <a:r>
              <a:rPr lang="en-US" sz="2800" dirty="0" err="1">
                <a:solidFill>
                  <a:schemeClr val="tx1"/>
                </a:solidFill>
                <a:sym typeface="Wingdings"/>
              </a:rPr>
              <a:t>Penelitian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Survei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dilakukan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berdasarkan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 </a:t>
            </a:r>
            <a:r>
              <a:rPr lang="en-US" sz="2800" dirty="0" err="1">
                <a:solidFill>
                  <a:schemeClr val="tx1"/>
                </a:solidFill>
                <a:sym typeface="Wingdings"/>
              </a:rPr>
              <a:t>Populasi</a:t>
            </a:r>
            <a:r>
              <a:rPr lang="en-US" sz="2800" dirty="0">
                <a:solidFill>
                  <a:schemeClr val="tx1"/>
                </a:solidFill>
                <a:sym typeface="Wingdings"/>
              </a:rPr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2982696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44EA3F-F2BE-6E4D-B833-DC92203692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12776"/>
            <a:ext cx="8424935" cy="5092484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universe </a:t>
            </a:r>
            <a:r>
              <a:rPr lang="en-US" sz="2400" b="1" dirty="0" err="1"/>
              <a:t>adalah</a:t>
            </a:r>
            <a:r>
              <a:rPr lang="en-US" sz="2400" b="1" dirty="0"/>
              <a:t> </a:t>
            </a:r>
            <a:r>
              <a:rPr lang="en-US" sz="2400" b="1" dirty="0" err="1"/>
              <a:t>jumlah</a:t>
            </a:r>
            <a:r>
              <a:rPr lang="en-US" sz="2400" b="1" dirty="0"/>
              <a:t> </a:t>
            </a:r>
            <a:r>
              <a:rPr lang="en-US" sz="2400" b="1" dirty="0" err="1"/>
              <a:t>keseluruhan</a:t>
            </a:r>
            <a:r>
              <a:rPr lang="en-US" sz="2400" b="1" dirty="0"/>
              <a:t> </a:t>
            </a:r>
            <a:r>
              <a:rPr lang="en-US" sz="2400" b="1" dirty="0" err="1"/>
              <a:t>individu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unit (</a:t>
            </a:r>
            <a:r>
              <a:rPr lang="en-US" sz="2400" b="1" dirty="0" err="1"/>
              <a:t>satuan-satuan</a:t>
            </a:r>
            <a:r>
              <a:rPr lang="en-US" sz="2400" b="1" dirty="0"/>
              <a:t>) yang </a:t>
            </a:r>
            <a:r>
              <a:rPr lang="en-US" sz="2400" b="1" dirty="0" err="1"/>
              <a:t>menjadi</a:t>
            </a:r>
            <a:r>
              <a:rPr lang="en-US" sz="2400" b="1" dirty="0"/>
              <a:t> </a:t>
            </a:r>
            <a:r>
              <a:rPr lang="en-US" sz="2400" b="1" dirty="0" err="1"/>
              <a:t>sasaran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. Oleh </a:t>
            </a:r>
            <a:r>
              <a:rPr lang="en-US" sz="2400" b="1" dirty="0" err="1"/>
              <a:t>karena</a:t>
            </a:r>
            <a:r>
              <a:rPr lang="en-US" sz="2400" b="1" dirty="0"/>
              <a:t> </a:t>
            </a:r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seringkali</a:t>
            </a:r>
            <a:r>
              <a:rPr lang="en-US" sz="2400" b="1" dirty="0"/>
              <a:t> </a:t>
            </a:r>
            <a:r>
              <a:rPr lang="en-US" sz="2400" b="1" dirty="0" err="1"/>
              <a:t>meliputi</a:t>
            </a:r>
            <a:r>
              <a:rPr lang="en-US" sz="2400" b="1" dirty="0"/>
              <a:t> </a:t>
            </a:r>
            <a:r>
              <a:rPr lang="en-US" sz="2400" b="1" dirty="0" err="1"/>
              <a:t>jumlah</a:t>
            </a:r>
            <a:r>
              <a:rPr lang="en-US" sz="2400" b="1" dirty="0"/>
              <a:t> </a:t>
            </a:r>
            <a:r>
              <a:rPr lang="en-US" sz="2400" b="1" dirty="0" err="1"/>
              <a:t>anggota</a:t>
            </a:r>
            <a:r>
              <a:rPr lang="en-US" sz="2400" b="1" dirty="0"/>
              <a:t> yang </a:t>
            </a:r>
            <a:r>
              <a:rPr lang="en-US" sz="2400" b="1" dirty="0" err="1"/>
              <a:t>besar</a:t>
            </a:r>
            <a:r>
              <a:rPr lang="en-US" sz="2400" b="1" dirty="0"/>
              <a:t>/</a:t>
            </a:r>
            <a:r>
              <a:rPr lang="en-US" sz="2400" b="1" dirty="0" err="1"/>
              <a:t>banyak</a:t>
            </a:r>
            <a:r>
              <a:rPr lang="en-US" sz="2400" b="1" dirty="0"/>
              <a:t>, </a:t>
            </a:r>
            <a:r>
              <a:rPr lang="en-US" sz="2400" b="1" dirty="0" err="1"/>
              <a:t>maka</a:t>
            </a:r>
            <a:r>
              <a:rPr lang="en-US" sz="2400" b="1" dirty="0"/>
              <a:t> </a:t>
            </a:r>
            <a:r>
              <a:rPr lang="en-US" sz="2400" b="1" dirty="0" err="1"/>
              <a:t>diambil</a:t>
            </a:r>
            <a:r>
              <a:rPr lang="en-US" sz="2400" b="1" dirty="0"/>
              <a:t> </a:t>
            </a:r>
            <a:r>
              <a:rPr lang="en-US" sz="2400" b="1" dirty="0" err="1"/>
              <a:t>sebagian</a:t>
            </a:r>
            <a:r>
              <a:rPr lang="en-US" sz="2400" b="1" dirty="0"/>
              <a:t> </a:t>
            </a:r>
            <a:r>
              <a:rPr lang="en-US" sz="2400" b="1" dirty="0" err="1"/>
              <a:t>anggota</a:t>
            </a:r>
            <a:r>
              <a:rPr lang="en-US" sz="2400" b="1" dirty="0"/>
              <a:t> </a:t>
            </a:r>
            <a:r>
              <a:rPr lang="en-US" sz="2400" b="1" dirty="0" err="1"/>
              <a:t>populasi</a:t>
            </a:r>
            <a:r>
              <a:rPr lang="en-US" sz="2400" b="1" dirty="0"/>
              <a:t>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perwakilan</a:t>
            </a:r>
            <a:r>
              <a:rPr lang="en-US" sz="2400" b="1" dirty="0"/>
              <a:t> (</a:t>
            </a:r>
            <a:r>
              <a:rPr lang="en-US" sz="2400" b="1" dirty="0" err="1"/>
              <a:t>sampel</a:t>
            </a:r>
            <a:r>
              <a:rPr lang="en-US" sz="2400" b="1" dirty="0"/>
              <a:t>)</a:t>
            </a:r>
          </a:p>
          <a:p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Survei</a:t>
            </a:r>
            <a:r>
              <a:rPr lang="en-US" sz="2400" b="1" dirty="0"/>
              <a:t>:</a:t>
            </a:r>
          </a:p>
          <a:p>
            <a:pPr marL="635000" indent="-307975">
              <a:buNone/>
            </a:pPr>
            <a:r>
              <a:rPr lang="en-US" sz="2400" b="1" dirty="0"/>
              <a:t> 1.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melakukan</a:t>
            </a:r>
            <a:r>
              <a:rPr lang="en-US" sz="2400" b="1" dirty="0"/>
              <a:t> </a:t>
            </a:r>
            <a:r>
              <a:rPr lang="en-US" sz="2400" b="1" dirty="0" err="1"/>
              <a:t>eksplorasi</a:t>
            </a:r>
            <a:r>
              <a:rPr lang="en-US" sz="2400" b="1" dirty="0"/>
              <a:t> </a:t>
            </a:r>
            <a:r>
              <a:rPr lang="en-US" sz="2400" b="1" dirty="0" err="1"/>
              <a:t>tentang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yang </a:t>
            </a:r>
            <a:r>
              <a:rPr lang="en-US" sz="2400" b="1" dirty="0" err="1"/>
              <a:t>belum</a:t>
            </a:r>
            <a:r>
              <a:rPr lang="en-US" sz="2400" b="1" dirty="0"/>
              <a:t> </a:t>
            </a:r>
            <a:r>
              <a:rPr lang="en-US" sz="2400" b="1" dirty="0" err="1"/>
              <a:t>diketahui</a:t>
            </a:r>
            <a:r>
              <a:rPr lang="en-US" sz="2400" b="1" dirty="0"/>
              <a:t>. </a:t>
            </a:r>
            <a:r>
              <a:rPr lang="en-US" sz="2400" b="1" dirty="0" err="1"/>
              <a:t>Berdasarkan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, </a:t>
            </a:r>
            <a:r>
              <a:rPr lang="en-US" sz="2400" b="1" dirty="0" err="1"/>
              <a:t>penelitiannya</a:t>
            </a:r>
            <a:r>
              <a:rPr lang="en-US" sz="2400" b="1" dirty="0"/>
              <a:t> </a:t>
            </a:r>
            <a:r>
              <a:rPr lang="en-US" sz="2400" b="1" dirty="0" err="1"/>
              <a:t>disebut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Ekploratif</a:t>
            </a:r>
            <a:r>
              <a:rPr lang="en-US" sz="2400" b="1" dirty="0"/>
              <a:t>.</a:t>
            </a:r>
          </a:p>
          <a:p>
            <a:pPr marL="635000" indent="-307975">
              <a:buNone/>
            </a:pPr>
            <a:r>
              <a:rPr lang="en-US" sz="2400" b="1" dirty="0"/>
              <a:t>2.	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mendeskripsikan</a:t>
            </a:r>
            <a:r>
              <a:rPr lang="en-US" sz="2400" b="1" dirty="0"/>
              <a:t> </a:t>
            </a:r>
            <a:r>
              <a:rPr lang="en-US" sz="2400" b="1" dirty="0" err="1"/>
              <a:t>keadaan</a:t>
            </a:r>
            <a:r>
              <a:rPr lang="en-US" sz="2400" b="1" dirty="0"/>
              <a:t> </a:t>
            </a:r>
            <a:r>
              <a:rPr lang="en-US" sz="2400" b="1" dirty="0" err="1"/>
              <a:t>tertenyu</a:t>
            </a:r>
            <a:r>
              <a:rPr lang="en-US" sz="2400" b="1" dirty="0"/>
              <a:t> yang </a:t>
            </a:r>
            <a:r>
              <a:rPr lang="en-US" sz="2400" b="1" dirty="0" err="1"/>
              <a:t>terjadi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kehidupan</a:t>
            </a:r>
            <a:r>
              <a:rPr lang="en-US" sz="2400" b="1" dirty="0"/>
              <a:t> </a:t>
            </a:r>
            <a:r>
              <a:rPr lang="en-US" sz="2400" b="1" dirty="0" err="1"/>
              <a:t>masyarakat</a:t>
            </a:r>
            <a:r>
              <a:rPr lang="en-US" sz="2400" b="1" dirty="0"/>
              <a:t> </a:t>
            </a:r>
            <a:r>
              <a:rPr lang="en-US" sz="2400" b="1" dirty="0" err="1"/>
              <a:t>sebagaimana</a:t>
            </a:r>
            <a:r>
              <a:rPr lang="en-US" sz="2400" b="1" dirty="0"/>
              <a:t> </a:t>
            </a:r>
            <a:r>
              <a:rPr lang="en-US" sz="2400" b="1" dirty="0" err="1"/>
              <a:t>adanya</a:t>
            </a:r>
            <a:r>
              <a:rPr lang="en-US" sz="2400" b="1" dirty="0"/>
              <a:t> (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dimanipulasi</a:t>
            </a:r>
            <a:r>
              <a:rPr lang="en-US" sz="2400" b="1" dirty="0"/>
              <a:t>).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disebut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Deskriptif</a:t>
            </a:r>
            <a:r>
              <a:rPr lang="en-US" sz="2400" b="1" dirty="0"/>
              <a:t>.</a:t>
            </a:r>
          </a:p>
          <a:p>
            <a:pPr marL="635000" indent="-307975">
              <a:buNone/>
            </a:pPr>
            <a:r>
              <a:rPr lang="en-US" sz="2400" b="1" dirty="0"/>
              <a:t>3.	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menjelaskan</a:t>
            </a:r>
            <a:r>
              <a:rPr lang="en-US" sz="2400" b="1" dirty="0"/>
              <a:t> </a:t>
            </a:r>
            <a:r>
              <a:rPr lang="en-US" sz="2400" b="1" dirty="0" err="1"/>
              <a:t>hubungan</a:t>
            </a:r>
            <a:r>
              <a:rPr lang="en-US" sz="2400" b="1" dirty="0"/>
              <a:t> </a:t>
            </a:r>
            <a:r>
              <a:rPr lang="en-US" sz="2400" b="1" dirty="0" err="1"/>
              <a:t>antar</a:t>
            </a:r>
            <a:r>
              <a:rPr lang="en-US" sz="2400" b="1" dirty="0"/>
              <a:t> factor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antar</a:t>
            </a:r>
            <a:r>
              <a:rPr lang="en-US" sz="2400" b="1" dirty="0"/>
              <a:t> variable.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dengan</a:t>
            </a:r>
            <a:r>
              <a:rPr lang="en-US" sz="2400" b="1" dirty="0"/>
              <a:t> </a:t>
            </a: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/>
              <a:t>ini</a:t>
            </a:r>
            <a:r>
              <a:rPr lang="en-US" sz="2400" b="1" dirty="0"/>
              <a:t> </a:t>
            </a:r>
            <a:r>
              <a:rPr lang="en-US" sz="2400" b="1" dirty="0" err="1"/>
              <a:t>disebut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 </a:t>
            </a:r>
            <a:r>
              <a:rPr lang="en-US" sz="2400" b="1" dirty="0" err="1"/>
              <a:t>Ekspanatif</a:t>
            </a:r>
            <a:r>
              <a:rPr lang="en-US" sz="2400" b="1" dirty="0"/>
              <a:t>.</a:t>
            </a:r>
          </a:p>
          <a:p>
            <a:pPr marL="327025" indent="0">
              <a:buNone/>
            </a:pPr>
            <a:endParaRPr lang="en-US" sz="2400" b="1" dirty="0"/>
          </a:p>
          <a:p>
            <a:endParaRPr lang="en-US" b="1" dirty="0"/>
          </a:p>
          <a:p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2453137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5B954-E5F7-F648-8A78-B68237429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260648"/>
            <a:ext cx="8352927" cy="6048672"/>
          </a:xfrm>
        </p:spPr>
        <p:txBody>
          <a:bodyPr>
            <a:noAutofit/>
          </a:bodyPr>
          <a:lstStyle/>
          <a:p>
            <a:r>
              <a:rPr lang="id-ID" sz="2400" dirty="0">
                <a:solidFill>
                  <a:schemeClr val="tx1"/>
                </a:solidFill>
              </a:rPr>
              <a:t>Penelitian Survei yang bersifat Eksploratif dan Deskriptif lazimnya tidak ada Hipotesis, sehingga analisis data yang dilakukan berdasarkan variabel-</a:t>
            </a:r>
            <a:r>
              <a:rPr lang="id-ID" sz="2400" dirty="0" err="1">
                <a:solidFill>
                  <a:schemeClr val="tx1"/>
                </a:solidFill>
              </a:rPr>
              <a:t>varibel</a:t>
            </a:r>
            <a:r>
              <a:rPr lang="id-ID" sz="2400" dirty="0">
                <a:solidFill>
                  <a:schemeClr val="tx1"/>
                </a:solidFill>
              </a:rPr>
              <a:t>, tetapi variabel yang dikaji tidak diklasifikasikan ke dalam variabel bebas dan variabel terikat.</a:t>
            </a:r>
          </a:p>
          <a:p>
            <a:r>
              <a:rPr lang="id-ID" sz="2400" dirty="0">
                <a:solidFill>
                  <a:schemeClr val="tx1"/>
                </a:solidFill>
              </a:rPr>
              <a:t>Penelitian Survei yang bersifat </a:t>
            </a:r>
            <a:r>
              <a:rPr lang="id-ID" sz="2400" dirty="0" err="1">
                <a:solidFill>
                  <a:schemeClr val="tx1"/>
                </a:solidFill>
              </a:rPr>
              <a:t>Eksplanatif</a:t>
            </a:r>
            <a:r>
              <a:rPr lang="id-ID" sz="2400" dirty="0">
                <a:solidFill>
                  <a:schemeClr val="tx1"/>
                </a:solidFill>
              </a:rPr>
              <a:t> berbeda dengan Eksploratif dan Deskriptif. Dalam penelitian </a:t>
            </a:r>
            <a:r>
              <a:rPr lang="id-ID" sz="2400" dirty="0" err="1">
                <a:solidFill>
                  <a:schemeClr val="tx1"/>
                </a:solidFill>
              </a:rPr>
              <a:t>Eksplanatif</a:t>
            </a:r>
            <a:r>
              <a:rPr lang="id-ID" sz="2400" dirty="0">
                <a:solidFill>
                  <a:schemeClr val="tx1"/>
                </a:solidFill>
              </a:rPr>
              <a:t> terdapat Hipotesis yang harus diuji kebenarannya.</a:t>
            </a:r>
          </a:p>
          <a:p>
            <a:r>
              <a:rPr lang="id-ID" sz="2400" dirty="0">
                <a:solidFill>
                  <a:schemeClr val="tx1"/>
                </a:solidFill>
              </a:rPr>
              <a:t>Alat analisis data dalam penelitian survei adalah statistika. </a:t>
            </a:r>
          </a:p>
          <a:p>
            <a:r>
              <a:rPr lang="id-ID" sz="2400" dirty="0">
                <a:solidFill>
                  <a:schemeClr val="tx1"/>
                </a:solidFill>
              </a:rPr>
              <a:t>Untuk menganalisis data pada penelitian Eksploratif dan Deskriptif lazimnya menggunakan </a:t>
            </a:r>
            <a:r>
              <a:rPr lang="id-ID" sz="2400" dirty="0" err="1">
                <a:solidFill>
                  <a:schemeClr val="tx1"/>
                </a:solidFill>
              </a:rPr>
              <a:t>statstika</a:t>
            </a:r>
            <a:r>
              <a:rPr lang="id-ID" sz="2400" dirty="0">
                <a:solidFill>
                  <a:schemeClr val="tx1"/>
                </a:solidFill>
              </a:rPr>
              <a:t> deskriptif (seperti: </a:t>
            </a:r>
            <a:r>
              <a:rPr lang="id-ID" sz="2400" dirty="0" err="1">
                <a:solidFill>
                  <a:schemeClr val="tx1"/>
                </a:solidFill>
              </a:rPr>
              <a:t>perentase</a:t>
            </a:r>
            <a:r>
              <a:rPr lang="id-ID" sz="2400" dirty="0">
                <a:solidFill>
                  <a:schemeClr val="tx1"/>
                </a:solidFill>
              </a:rPr>
              <a:t>, </a:t>
            </a:r>
            <a:r>
              <a:rPr lang="id-ID" sz="2400" dirty="0" err="1">
                <a:solidFill>
                  <a:schemeClr val="tx1"/>
                </a:solidFill>
              </a:rPr>
              <a:t>mean</a:t>
            </a:r>
            <a:r>
              <a:rPr lang="id-ID" sz="2400" dirty="0">
                <a:solidFill>
                  <a:schemeClr val="tx1"/>
                </a:solidFill>
              </a:rPr>
              <a:t>, media, mode).</a:t>
            </a:r>
          </a:p>
          <a:p>
            <a:r>
              <a:rPr lang="id-ID" sz="2400" dirty="0">
                <a:solidFill>
                  <a:schemeClr val="tx1"/>
                </a:solidFill>
              </a:rPr>
              <a:t>Untuk menguji Hipotesis pada penelitian </a:t>
            </a:r>
            <a:r>
              <a:rPr lang="id-ID" sz="2400" dirty="0" err="1">
                <a:solidFill>
                  <a:schemeClr val="tx1"/>
                </a:solidFill>
              </a:rPr>
              <a:t>Eksplanatif</a:t>
            </a:r>
            <a:r>
              <a:rPr lang="id-ID" sz="2400" dirty="0">
                <a:solidFill>
                  <a:schemeClr val="tx1"/>
                </a:solidFill>
              </a:rPr>
              <a:t> menggunakan Statistika Inferensial yang berbasis prinsip probabilitas.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3B885-052A-0E4F-8B9A-183D2FCA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93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C076B-F60C-E044-8883-27F7AB57D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624110"/>
            <a:ext cx="7416823" cy="5397178"/>
          </a:xfrm>
        </p:spPr>
        <p:txBody>
          <a:bodyPr>
            <a:normAutofit/>
          </a:bodyPr>
          <a:lstStyle/>
          <a:p>
            <a:pPr algn="ctr"/>
            <a:r>
              <a:rPr lang="id-ID" dirty="0">
                <a:solidFill>
                  <a:schemeClr val="accent1">
                    <a:lumMod val="75000"/>
                  </a:schemeClr>
                </a:solidFill>
                <a:latin typeface="Chalkboard SE" panose="03050602040202020205" pitchFamily="66" charset="77"/>
              </a:rPr>
              <a:t>Penjelasan lebih lanjut mengenai unsur-unsur penelitian kuantitatif, akan dibahas dalam kesempatan kuliah yang akan datang.</a:t>
            </a:r>
            <a:br>
              <a:rPr lang="id-ID" dirty="0">
                <a:solidFill>
                  <a:schemeClr val="accent1">
                    <a:lumMod val="75000"/>
                  </a:schemeClr>
                </a:solidFill>
                <a:latin typeface="Chalkboard SE" panose="03050602040202020205" pitchFamily="66" charset="77"/>
              </a:rPr>
            </a:br>
            <a:br>
              <a:rPr lang="id-ID" dirty="0">
                <a:solidFill>
                  <a:srgbClr val="FF0000"/>
                </a:solidFill>
                <a:latin typeface="Chalkboard SE" panose="03050602040202020205" pitchFamily="66" charset="77"/>
              </a:rPr>
            </a:br>
            <a:br>
              <a:rPr lang="id-ID" dirty="0">
                <a:solidFill>
                  <a:srgbClr val="FF0000"/>
                </a:solidFill>
                <a:latin typeface="Chalkboard SE" panose="03050602040202020205" pitchFamily="66" charset="77"/>
              </a:rPr>
            </a:br>
            <a:r>
              <a:rPr lang="id-ID" dirty="0">
                <a:solidFill>
                  <a:srgbClr val="0432FF"/>
                </a:solidFill>
                <a:latin typeface="Chalkboard SE" panose="03050602040202020205" pitchFamily="66" charset="77"/>
              </a:rPr>
              <a:t>=== SELAMAT BELAJAR ===</a:t>
            </a:r>
            <a:br>
              <a:rPr lang="id-ID" dirty="0">
                <a:solidFill>
                  <a:srgbClr val="0432FF"/>
                </a:solidFill>
              </a:rPr>
            </a:br>
            <a:endParaRPr lang="id-ID" dirty="0">
              <a:solidFill>
                <a:srgbClr val="0432FF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A8B94-17BF-AD4D-9C95-1D5FB1885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56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0798D-A36E-A54F-8651-E1DF07D07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5" y="628843"/>
            <a:ext cx="7344815" cy="1280890"/>
          </a:xfrm>
        </p:spPr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Ragam atau Jenis-Jenis Penelitian Kuantitatif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B1D07-4F87-F447-84E0-C272B62A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133599"/>
            <a:ext cx="8424935" cy="4371661"/>
          </a:xfrm>
          <a:ln w="2222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id-ID" b="1" dirty="0">
                <a:solidFill>
                  <a:schemeClr val="tx1"/>
                </a:solidFill>
              </a:rPr>
              <a:t>Berdasarkan Teknik Pengumpulan Data, jenis penelitian kuantitatif ada  4 macam, yaitu: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Analisis Data Sekunder (</a:t>
            </a:r>
            <a:r>
              <a:rPr lang="id-ID" b="1" dirty="0" err="1">
                <a:solidFill>
                  <a:schemeClr val="tx1"/>
                </a:solidFill>
              </a:rPr>
              <a:t>Existing</a:t>
            </a:r>
            <a:r>
              <a:rPr lang="id-ID" b="1" dirty="0">
                <a:solidFill>
                  <a:schemeClr val="tx1"/>
                </a:solidFill>
              </a:rPr>
              <a:t> </a:t>
            </a:r>
            <a:r>
              <a:rPr lang="id-ID" b="1" dirty="0" err="1">
                <a:solidFill>
                  <a:schemeClr val="tx1"/>
                </a:solidFill>
              </a:rPr>
              <a:t>Statistics</a:t>
            </a:r>
            <a:r>
              <a:rPr lang="id-ID" b="1" dirty="0">
                <a:solidFill>
                  <a:schemeClr val="tx1"/>
                </a:solidFill>
              </a:rPr>
              <a:t>/</a:t>
            </a:r>
            <a:r>
              <a:rPr lang="id-ID" b="1" dirty="0" err="1">
                <a:solidFill>
                  <a:schemeClr val="tx1"/>
                </a:solidFill>
              </a:rPr>
              <a:t>Documents</a:t>
            </a:r>
            <a:r>
              <a:rPr lang="id-ID" b="1" dirty="0">
                <a:solidFill>
                  <a:schemeClr val="tx1"/>
                </a:solidFill>
              </a:rPr>
              <a:t>).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Analisis Isi (</a:t>
            </a:r>
            <a:r>
              <a:rPr lang="id-ID" b="1" i="1" dirty="0" err="1">
                <a:solidFill>
                  <a:schemeClr val="tx1"/>
                </a:solidFill>
              </a:rPr>
              <a:t>Content</a:t>
            </a:r>
            <a:r>
              <a:rPr lang="id-ID" b="1" i="1" dirty="0">
                <a:solidFill>
                  <a:schemeClr val="tx1"/>
                </a:solidFill>
              </a:rPr>
              <a:t> </a:t>
            </a:r>
            <a:r>
              <a:rPr lang="id-ID" b="1" i="1" dirty="0" err="1">
                <a:solidFill>
                  <a:schemeClr val="tx1"/>
                </a:solidFill>
              </a:rPr>
              <a:t>Analysis</a:t>
            </a:r>
            <a:r>
              <a:rPr lang="id-ID" b="1" dirty="0">
                <a:solidFill>
                  <a:schemeClr val="tx1"/>
                </a:solidFill>
              </a:rPr>
              <a:t>)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Eksperimen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Survei</a:t>
            </a:r>
          </a:p>
          <a:p>
            <a:pPr marL="355600" indent="0">
              <a:buNone/>
            </a:pPr>
            <a:endParaRPr lang="id-ID" b="1" dirty="0">
              <a:solidFill>
                <a:schemeClr val="tx1"/>
              </a:solidFill>
            </a:endParaRPr>
          </a:p>
          <a:p>
            <a:pPr marL="355600" indent="-344488"/>
            <a:r>
              <a:rPr lang="id-ID" b="1" dirty="0">
                <a:solidFill>
                  <a:schemeClr val="tx1"/>
                </a:solidFill>
              </a:rPr>
              <a:t>Berdasarkan Tujuan Penelitian, jenis penelitian kuantitatif ada 3 macam, yaitu: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Penelitian Eksploratif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Penelitian Deskriptif</a:t>
            </a:r>
          </a:p>
          <a:p>
            <a:pPr marL="676275" indent="-320675">
              <a:buFont typeface="+mj-lt"/>
              <a:buAutoNum type="arabicPeriod"/>
            </a:pPr>
            <a:r>
              <a:rPr lang="id-ID" b="1" dirty="0">
                <a:solidFill>
                  <a:schemeClr val="tx1"/>
                </a:solidFill>
              </a:rPr>
              <a:t>Penelitian </a:t>
            </a:r>
            <a:r>
              <a:rPr lang="id-ID" b="1" dirty="0" err="1">
                <a:solidFill>
                  <a:schemeClr val="tx1"/>
                </a:solidFill>
              </a:rPr>
              <a:t>Eksplanatif</a:t>
            </a:r>
            <a:endParaRPr lang="id-ID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6367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205B6-FBB8-6942-9C83-4392CBC5E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644650"/>
          </a:xfrm>
        </p:spPr>
        <p:txBody>
          <a:bodyPr/>
          <a:lstStyle/>
          <a:p>
            <a:r>
              <a:rPr lang="id-ID" dirty="0">
                <a:solidFill>
                  <a:srgbClr val="0432FF"/>
                </a:solidFill>
              </a:rPr>
              <a:t>Penelitian Data Sekunder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A5A46-3807-8A4C-9C7E-FFB66EEB6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84784"/>
            <a:ext cx="8424935" cy="5020476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id-ID" dirty="0">
                <a:solidFill>
                  <a:schemeClr val="tx1"/>
                </a:solidFill>
              </a:rPr>
              <a:t>Jenis penelitian ini disebut Penelitian Data Sekunder karena sumber data yang digunakan (dianalisis) oleh peneliti merupakan Data Sekunder.</a:t>
            </a:r>
          </a:p>
          <a:p>
            <a:r>
              <a:rPr lang="id-ID" dirty="0">
                <a:solidFill>
                  <a:schemeClr val="tx1"/>
                </a:solidFill>
              </a:rPr>
              <a:t>Data Sekunder, yang dimaksud adalah data yang telah dikumpulkan, diolah, bahkan telah dianalisis dan disajikan dalam bentuk dokumen tertentu oleh pihak lain. </a:t>
            </a:r>
          </a:p>
          <a:p>
            <a:pPr marL="1292225" indent="-936625">
              <a:buNone/>
            </a:pPr>
            <a:r>
              <a:rPr lang="id-ID" dirty="0">
                <a:solidFill>
                  <a:schemeClr val="tx1"/>
                </a:solidFill>
              </a:rPr>
              <a:t>Contoh: Dokumen data statistik kependudukan hasil Sensus Penduduk yang diterbitkan Badan Pusat Statistik (BPS); Dokumen laporan data statistik sosial-ekonomi yang diterbitkan World Bank (Bank Dunia); Dokumen laporan penelitian dari para akademisi; dll.</a:t>
            </a:r>
          </a:p>
          <a:p>
            <a:pPr marL="355600" indent="-344488"/>
            <a:r>
              <a:rPr lang="id-ID" dirty="0">
                <a:solidFill>
                  <a:schemeClr val="tx1"/>
                </a:solidFill>
              </a:rPr>
              <a:t>Peneliti dapat melakukan analisis data menggunakan data yang telah tersedia (data sekunder) untuk berbagai tujuan penelitian, misalnya untuk melakukan perbandingan keadaan suatu daerah/negara tertentu dengan keadaan daerah/negara lain; mendeskripsikan perkembangan keadaan sosial/ekonomi/politik suatu daerah/negara dari waktu ke waktu; dll.</a:t>
            </a:r>
          </a:p>
        </p:txBody>
      </p:sp>
    </p:spTree>
    <p:extLst>
      <p:ext uri="{BB962C8B-B14F-4D97-AF65-F5344CB8AC3E}">
        <p14:creationId xmlns:p14="http://schemas.microsoft.com/office/powerpoint/2010/main" val="2950950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7BBBC-B756-7D40-AE00-F58DEA71D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332656"/>
            <a:ext cx="8280919" cy="5976664"/>
          </a:xfrm>
          <a:ln w="2222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d-ID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Dengan adanya data sekunder, peneliti dapat melakukan analisis data lebih lanjut untuk menghasilkan informasi yang lebih luas dan lebih detail daripada informasi yang disuguhkan oleh data aslinya.</a:t>
            </a: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Keuntungan peneliti dengan menggunakan data sekunder: peneliti tidak harus bersusah-payah mengumpulkan data sendiri, terutama data yang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menyakup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daerah/negara. Keuntungan lainnya, tentu saja hemat waktu, tenaga dan biaya. </a:t>
            </a: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Coba bayangkan, apabila Anda hendak menyusun skripsi dengan melakukan penelitian yang datanya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menyakup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keadaan setiap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rumahtangga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dalam 1 wilayah kabupaten dan hanya 1 periode tahun saja. Tentu Anda sebagai peneliti harus mengeluarkan biaya, tenaga dan waktu yang sangat banyak bukan?</a:t>
            </a:r>
          </a:p>
          <a:p>
            <a:pPr>
              <a:buFont typeface="Wingdings" pitchFamily="2" charset="2"/>
              <a:buChar char="Ø"/>
            </a:pP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Penelitian Analisis Data Sekunder tidaklah mudah, karena peneliti harus mampu memilih dan memilah data yang relevan dengan tujuan penelitiannya; dan </a:t>
            </a:r>
            <a:r>
              <a:rPr lang="id-ID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seringkali</a:t>
            </a:r>
            <a:r>
              <a:rPr lang="id-ID" dirty="0">
                <a:solidFill>
                  <a:schemeClr val="tx1"/>
                </a:solidFill>
                <a:latin typeface="Century Gothic" panose="020B0502020202020204" pitchFamily="34" charset="0"/>
              </a:rPr>
              <a:t> data yang diperlukan tidak tersedia.  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FCB43-8574-F846-92F0-6C0869915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9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9FCDF-F6E4-264C-BFFB-880BB88BF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3" y="624110"/>
            <a:ext cx="6914728" cy="644650"/>
          </a:xfrm>
        </p:spPr>
        <p:txBody>
          <a:bodyPr/>
          <a:lstStyle/>
          <a:p>
            <a:r>
              <a:rPr lang="id-ID" b="1" dirty="0">
                <a:solidFill>
                  <a:srgbClr val="0432FF"/>
                </a:solidFill>
                <a:latin typeface="Book Antiqua" panose="02040602050305030304" pitchFamily="18" charset="0"/>
              </a:rPr>
              <a:t>PENELITIAN ANALISIS ISI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9691B-7908-E045-BA75-240BB6062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352927" cy="5020476"/>
          </a:xfrm>
          <a:ln w="22225">
            <a:solidFill>
              <a:schemeClr val="tx1"/>
            </a:solidFill>
          </a:ln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Penelitian Analisis Isi (</a:t>
            </a:r>
            <a:r>
              <a:rPr lang="id-ID" dirty="0" err="1">
                <a:solidFill>
                  <a:schemeClr val="tx1"/>
                </a:solidFill>
              </a:rPr>
              <a:t>Content</a:t>
            </a:r>
            <a:r>
              <a:rPr lang="id-ID" dirty="0">
                <a:solidFill>
                  <a:schemeClr val="tx1"/>
                </a:solidFill>
              </a:rPr>
              <a:t> </a:t>
            </a:r>
            <a:r>
              <a:rPr lang="id-ID" dirty="0" err="1">
                <a:solidFill>
                  <a:schemeClr val="tx1"/>
                </a:solidFill>
              </a:rPr>
              <a:t>Analysis</a:t>
            </a:r>
            <a:r>
              <a:rPr lang="id-ID" dirty="0">
                <a:solidFill>
                  <a:schemeClr val="tx1"/>
                </a:solidFill>
              </a:rPr>
              <a:t>) ini lazim digunakan dalam bidang kajian Ilmu Komunikasi.</a:t>
            </a:r>
          </a:p>
          <a:p>
            <a:r>
              <a:rPr lang="id-ID" dirty="0">
                <a:solidFill>
                  <a:schemeClr val="tx1"/>
                </a:solidFill>
              </a:rPr>
              <a:t>Penelitian Analisis Isi tidak selalu dengan pendekatan Kuantitatif, dapat juga menggunakan menggunakan pendekatan kualitatif.</a:t>
            </a:r>
          </a:p>
          <a:p>
            <a:r>
              <a:rPr lang="id-ID" dirty="0">
                <a:solidFill>
                  <a:schemeClr val="tx1"/>
                </a:solidFill>
              </a:rPr>
              <a:t>Penelitian ini dilakukan dengan cara melakukan analisis terhadap isi dari teks.</a:t>
            </a:r>
          </a:p>
          <a:p>
            <a:r>
              <a:rPr lang="id-ID" dirty="0">
                <a:solidFill>
                  <a:schemeClr val="tx1"/>
                </a:solidFill>
              </a:rPr>
              <a:t>Pengertian isi dari teks bukan hanya tulisan atau gambar saja, melainkan juga ide, tema, pesan maupun simbol-simbol yang terdapat dalam teks. Teks yang dimaksud bukan hanya berbentuk tulisan dalam buku, majalah dan  koran; tetapi dapat pula dalam bentuk iklan, puisi, lirik lagu, </a:t>
            </a:r>
            <a:r>
              <a:rPr lang="id-ID" dirty="0" err="1">
                <a:solidFill>
                  <a:schemeClr val="tx1"/>
                </a:solidFill>
              </a:rPr>
              <a:t>dsb</a:t>
            </a:r>
            <a:r>
              <a:rPr lang="id-ID" dirty="0">
                <a:solidFill>
                  <a:schemeClr val="tx1"/>
                </a:solidFill>
              </a:rPr>
              <a:t>).</a:t>
            </a:r>
          </a:p>
          <a:p>
            <a:r>
              <a:rPr lang="id-ID" dirty="0">
                <a:solidFill>
                  <a:schemeClr val="tx1"/>
                </a:solidFill>
              </a:rPr>
              <a:t>Dalam penelitian Analisis Isi dengan pendekatan Kuantitatif, peneliti melakukan </a:t>
            </a:r>
            <a:r>
              <a:rPr lang="id-ID" dirty="0" err="1">
                <a:solidFill>
                  <a:schemeClr val="tx1"/>
                </a:solidFill>
              </a:rPr>
              <a:t>analsis</a:t>
            </a:r>
            <a:r>
              <a:rPr lang="id-ID" dirty="0">
                <a:solidFill>
                  <a:schemeClr val="tx1"/>
                </a:solidFill>
              </a:rPr>
              <a:t> data  dengan mencermati seberapa banyak tema/topik, simbol-simbol, pendapat, </a:t>
            </a:r>
            <a:r>
              <a:rPr lang="id-ID" dirty="0" err="1">
                <a:solidFill>
                  <a:schemeClr val="tx1"/>
                </a:solidFill>
              </a:rPr>
              <a:t>dsb</a:t>
            </a:r>
            <a:r>
              <a:rPr lang="id-ID" dirty="0">
                <a:solidFill>
                  <a:schemeClr val="tx1"/>
                </a:solidFill>
              </a:rPr>
              <a:t> yang muncul dalam media tertentu (surat kabar, majalah, buku, </a:t>
            </a:r>
            <a:r>
              <a:rPr lang="id-ID" dirty="0" err="1">
                <a:solidFill>
                  <a:schemeClr val="tx1"/>
                </a:solidFill>
              </a:rPr>
              <a:t>dll</a:t>
            </a:r>
            <a:r>
              <a:rPr lang="id-ID" dirty="0">
                <a:solidFill>
                  <a:schemeClr val="tx1"/>
                </a:solidFill>
              </a:rPr>
              <a:t>).  </a:t>
            </a:r>
          </a:p>
        </p:txBody>
      </p:sp>
    </p:spTree>
    <p:extLst>
      <p:ext uri="{BB962C8B-B14F-4D97-AF65-F5344CB8AC3E}">
        <p14:creationId xmlns:p14="http://schemas.microsoft.com/office/powerpoint/2010/main" val="88529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EABDD-BDC1-FE4F-832F-3BB5DFE30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332656"/>
            <a:ext cx="8280919" cy="6172604"/>
          </a:xfrm>
          <a:ln w="22225">
            <a:solidFill>
              <a:schemeClr val="tx1"/>
            </a:solidFill>
          </a:ln>
        </p:spPr>
        <p:txBody>
          <a:bodyPr>
            <a:normAutofit/>
          </a:bodyPr>
          <a:lstStyle/>
          <a:p>
            <a:endParaRPr lang="id-ID" dirty="0"/>
          </a:p>
          <a:p>
            <a:r>
              <a:rPr lang="id-ID" sz="2400" dirty="0">
                <a:solidFill>
                  <a:schemeClr val="tx1"/>
                </a:solidFill>
              </a:rPr>
              <a:t>Subyek dari Penelitian Analisis Isi bukanlah manusia tetapi benda-benda mati yang berupa media informasi (buku, majalah, surat kabar, film, </a:t>
            </a:r>
            <a:r>
              <a:rPr lang="id-ID" sz="2400" dirty="0" err="1">
                <a:solidFill>
                  <a:schemeClr val="tx1"/>
                </a:solidFill>
              </a:rPr>
              <a:t>dll</a:t>
            </a:r>
            <a:r>
              <a:rPr lang="id-ID" sz="2400" dirty="0">
                <a:solidFill>
                  <a:schemeClr val="tx1"/>
                </a:solidFill>
              </a:rPr>
              <a:t>).</a:t>
            </a:r>
          </a:p>
          <a:p>
            <a:r>
              <a:rPr lang="id-ID" sz="2400" dirty="0">
                <a:solidFill>
                  <a:schemeClr val="tx1"/>
                </a:solidFill>
              </a:rPr>
              <a:t>Penelitian Analisis Isi dengan pendekatan Kuantitatif, mengenal adanya Populasi dan sampel. Misalnya: Populasinya adalah surat kabar nasional yang terbit dalam satu periode tertentu (misal: 1 minggu, 1 bulan, 1 tahun, dan seterusnya).</a:t>
            </a:r>
          </a:p>
          <a:p>
            <a:r>
              <a:rPr lang="id-ID" sz="2400" dirty="0">
                <a:solidFill>
                  <a:schemeClr val="tx1"/>
                </a:solidFill>
              </a:rPr>
              <a:t>Dengan demikian unit analisis dalam penelitian Analisis Isi bukan individu, </a:t>
            </a:r>
            <a:r>
              <a:rPr lang="id-ID" sz="2400" dirty="0" err="1">
                <a:solidFill>
                  <a:schemeClr val="tx1"/>
                </a:solidFill>
              </a:rPr>
              <a:t>rumahtangga</a:t>
            </a:r>
            <a:r>
              <a:rPr lang="id-ID" sz="2400" dirty="0">
                <a:solidFill>
                  <a:schemeClr val="tx1"/>
                </a:solidFill>
              </a:rPr>
              <a:t>, satuan wilayah, </a:t>
            </a:r>
            <a:r>
              <a:rPr lang="id-ID" sz="2400" dirty="0" err="1">
                <a:solidFill>
                  <a:schemeClr val="tx1"/>
                </a:solidFill>
              </a:rPr>
              <a:t>dsb</a:t>
            </a:r>
            <a:r>
              <a:rPr lang="id-ID" sz="2400" dirty="0">
                <a:solidFill>
                  <a:schemeClr val="tx1"/>
                </a:solidFill>
              </a:rPr>
              <a:t> seperti dalam penelitian lainnya, tetapi unit analisisnya dapat berupa majalah, buku, film, dll.</a:t>
            </a:r>
          </a:p>
        </p:txBody>
      </p:sp>
    </p:spTree>
    <p:extLst>
      <p:ext uri="{BB962C8B-B14F-4D97-AF65-F5344CB8AC3E}">
        <p14:creationId xmlns:p14="http://schemas.microsoft.com/office/powerpoint/2010/main" val="1978702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C2D25-4D45-514B-AD2E-39C278874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411" y="624110"/>
            <a:ext cx="6589199" cy="788666"/>
          </a:xfrm>
        </p:spPr>
        <p:txBody>
          <a:bodyPr/>
          <a:lstStyle/>
          <a:p>
            <a:pPr algn="ctr"/>
            <a:r>
              <a:rPr lang="id-ID" b="1" dirty="0">
                <a:solidFill>
                  <a:srgbClr val="660033"/>
                </a:solidFill>
              </a:rPr>
              <a:t>EKSPERIMEN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2FFBD-25FE-424D-8896-B41D63A18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8280919" cy="5040560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Ekperimen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tertutup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: Gedung, </a:t>
            </a:r>
            <a:r>
              <a:rPr lang="en-US" dirty="0" err="1">
                <a:solidFill>
                  <a:schemeClr val="tx1"/>
                </a:solidFill>
              </a:rPr>
              <a:t>ruang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kelas</a:t>
            </a:r>
            <a:r>
              <a:rPr lang="en-US" dirty="0">
                <a:solidFill>
                  <a:schemeClr val="tx1"/>
                </a:solidFill>
              </a:rPr>
              <a:t>) dan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pula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ruangan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misal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lingkungan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permukiman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penduduk</a:t>
            </a:r>
            <a:r>
              <a:rPr lang="en-US" dirty="0">
                <a:solidFill>
                  <a:schemeClr val="tx1"/>
                </a:solidFill>
              </a:rPr>
              <a:t>, di sawah, di </a:t>
            </a:r>
            <a:r>
              <a:rPr lang="en-US" dirty="0" err="1">
                <a:solidFill>
                  <a:schemeClr val="tx1"/>
                </a:solidFill>
              </a:rPr>
              <a:t>lapangan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). </a:t>
            </a:r>
          </a:p>
          <a:p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bertujuan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eksplanasi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menjelaskan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hubungan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sebab-akibat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faktor</a:t>
            </a:r>
            <a:r>
              <a:rPr lang="en-US" dirty="0">
                <a:solidFill>
                  <a:schemeClr val="tx1"/>
                </a:solidFill>
              </a:rPr>
              <a:t> lain.</a:t>
            </a:r>
          </a:p>
          <a:p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obyek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tertentu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oyek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kemudian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diuji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pengaruhnya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obyek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eksperimental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eksperimen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hanya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diubah-ubah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dimanipulasi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Contoh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misalnya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mengubah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mengajar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mengubah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memimpin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memberi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berbeda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terhadap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Selain</a:t>
            </a:r>
            <a:r>
              <a:rPr lang="en-US" dirty="0">
                <a:solidFill>
                  <a:schemeClr val="tx1"/>
                </a:solidFill>
              </a:rPr>
              <a:t> variable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terdapat</a:t>
            </a:r>
            <a:r>
              <a:rPr lang="en-US" dirty="0">
                <a:solidFill>
                  <a:schemeClr val="tx1"/>
                </a:solidFill>
              </a:rPr>
              <a:t> variable non-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dimanipulasi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keadaan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asli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murni</a:t>
            </a:r>
            <a:r>
              <a:rPr lang="en-US" dirty="0">
                <a:solidFill>
                  <a:schemeClr val="tx1"/>
                </a:solidFill>
              </a:rPr>
              <a:t>). </a:t>
            </a:r>
            <a:r>
              <a:rPr lang="en-US" dirty="0" err="1">
                <a:solidFill>
                  <a:schemeClr val="tx1"/>
                </a:solidFill>
              </a:rPr>
              <a:t>Misal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kelamin</a:t>
            </a:r>
            <a:r>
              <a:rPr lang="en-US" dirty="0">
                <a:solidFill>
                  <a:schemeClr val="tx1"/>
                </a:solidFill>
              </a:rPr>
              <a:t>, status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kondisi</a:t>
            </a:r>
            <a:r>
              <a:rPr lang="en-US" dirty="0">
                <a:solidFill>
                  <a:schemeClr val="tx1"/>
                </a:solidFill>
              </a:rPr>
              <a:t> mental / </a:t>
            </a:r>
            <a:r>
              <a:rPr lang="en-US" dirty="0" err="1">
                <a:solidFill>
                  <a:schemeClr val="tx1"/>
                </a:solidFill>
              </a:rPr>
              <a:t>spriritual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dll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230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956F0-3100-D24B-AAE4-5F1E28D4B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260648"/>
            <a:ext cx="8208912" cy="6192738"/>
          </a:xfrm>
          <a:ln w="2222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eksperimen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penegertian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sedangkan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non-</a:t>
            </a:r>
            <a:r>
              <a:rPr lang="en-US" dirty="0" err="1">
                <a:solidFill>
                  <a:schemeClr val="tx1"/>
                </a:solidFill>
              </a:rPr>
              <a:t>aktif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pengertiannya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tersebut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maka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perlakuan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keadaan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bebas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terikat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id-ID" dirty="0"/>
              <a:t>Terdapat 2  model penelitian Eksperimen, yaitu: </a:t>
            </a:r>
          </a:p>
          <a:p>
            <a:pPr marL="623888" indent="-265113">
              <a:buNone/>
            </a:pPr>
            <a:r>
              <a:rPr lang="id-ID" dirty="0"/>
              <a:t>1.	Model After Only </a:t>
            </a:r>
            <a:r>
              <a:rPr lang="id-ID" dirty="0" err="1"/>
              <a:t>Experiment</a:t>
            </a:r>
            <a:r>
              <a:rPr lang="id-ID" dirty="0"/>
              <a:t> (Setelah Perlakuan  Saja), yaitu hanya membandingkan keadaan kelompok setelah perlakuan.</a:t>
            </a:r>
          </a:p>
          <a:p>
            <a:pPr marL="666750" indent="0">
              <a:buNone/>
            </a:pPr>
            <a:r>
              <a:rPr lang="id-ID" dirty="0"/>
              <a:t>Kelemahan model ini adalah adanya kemungkinan  perbedaan hasil </a:t>
            </a:r>
            <a:r>
              <a:rPr lang="id-ID" dirty="0" err="1"/>
              <a:t>ekperimen</a:t>
            </a:r>
            <a:r>
              <a:rPr lang="id-ID" dirty="0"/>
              <a:t> itu bukan disebabkan oleh variabel perlakuan tetapi karena variabel lain lain.</a:t>
            </a:r>
          </a:p>
          <a:p>
            <a:pPr marL="623888" indent="-265113">
              <a:buNone/>
            </a:pPr>
            <a:r>
              <a:rPr lang="id-ID" dirty="0"/>
              <a:t>2.	Model </a:t>
            </a:r>
            <a:r>
              <a:rPr lang="id-ID" dirty="0" err="1"/>
              <a:t>Before</a:t>
            </a:r>
            <a:r>
              <a:rPr lang="id-ID" dirty="0"/>
              <a:t> – After </a:t>
            </a:r>
            <a:r>
              <a:rPr lang="id-ID" dirty="0" err="1"/>
              <a:t>Experiment</a:t>
            </a:r>
            <a:r>
              <a:rPr lang="id-ID" dirty="0"/>
              <a:t>, yaitu membandingkan hasil </a:t>
            </a:r>
            <a:r>
              <a:rPr lang="id-ID" dirty="0" err="1"/>
              <a:t>test</a:t>
            </a:r>
            <a:r>
              <a:rPr lang="id-ID" dirty="0"/>
              <a:t> sebelum (</a:t>
            </a:r>
            <a:r>
              <a:rPr lang="id-ID" dirty="0" err="1"/>
              <a:t>before</a:t>
            </a:r>
            <a:r>
              <a:rPr lang="id-ID" dirty="0"/>
              <a:t> </a:t>
            </a:r>
            <a:r>
              <a:rPr lang="id-ID" dirty="0" err="1"/>
              <a:t>experiment</a:t>
            </a:r>
            <a:r>
              <a:rPr lang="id-ID" dirty="0"/>
              <a:t>) dan sesudah diberikan perlakuan (</a:t>
            </a:r>
            <a:r>
              <a:rPr lang="id-ID" dirty="0" err="1"/>
              <a:t>after</a:t>
            </a:r>
            <a:r>
              <a:rPr lang="id-ID" dirty="0"/>
              <a:t> </a:t>
            </a:r>
            <a:r>
              <a:rPr lang="id-ID" dirty="0" err="1"/>
              <a:t>experiment</a:t>
            </a:r>
            <a:r>
              <a:rPr lang="id-ID" dirty="0"/>
              <a:t>) terhadap kelompok tunggal atau lebih (dapat 2 atau 3 kelompok).</a:t>
            </a:r>
          </a:p>
          <a:p>
            <a:pPr marL="817563" indent="-457200">
              <a:buAutoNum type="arabicPeriod"/>
            </a:pPr>
            <a:endParaRPr lang="id-ID" dirty="0"/>
          </a:p>
          <a:p>
            <a:pPr marL="666750" indent="-601663"/>
            <a:r>
              <a:rPr lang="id-ID" dirty="0"/>
              <a:t>Sebagai ilustrasi model – model Penelitian Eksperimen dapat digambarkan seperti </a:t>
            </a:r>
            <a:r>
              <a:rPr lang="id-ID" dirty="0" err="1"/>
              <a:t>slide</a:t>
            </a:r>
            <a:r>
              <a:rPr lang="id-ID" dirty="0"/>
              <a:t> berikut ini. </a:t>
            </a:r>
          </a:p>
          <a:p>
            <a:pPr marL="360362" indent="0">
              <a:buNone/>
            </a:pPr>
            <a:r>
              <a:rPr lang="id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658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After Only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1412776"/>
            <a:ext cx="7581901" cy="63047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pada 2 </a:t>
            </a:r>
            <a:r>
              <a:rPr lang="en-US" dirty="0" err="1"/>
              <a:t>kelompok</a:t>
            </a:r>
            <a:r>
              <a:rPr lang="en-US" dirty="0"/>
              <a:t> (</a:t>
            </a:r>
            <a:r>
              <a:rPr lang="en-US" dirty="0" err="1"/>
              <a:t>katakanlah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A dan B). </a:t>
            </a:r>
          </a:p>
        </p:txBody>
      </p:sp>
      <p:sp>
        <p:nvSpPr>
          <p:cNvPr id="4" name="Frame 3"/>
          <p:cNvSpPr/>
          <p:nvPr/>
        </p:nvSpPr>
        <p:spPr>
          <a:xfrm>
            <a:off x="5148064" y="2247664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TEST</a:t>
            </a:r>
          </a:p>
        </p:txBody>
      </p:sp>
      <p:sp>
        <p:nvSpPr>
          <p:cNvPr id="5" name="Frame 4"/>
          <p:cNvSpPr/>
          <p:nvPr/>
        </p:nvSpPr>
        <p:spPr>
          <a:xfrm>
            <a:off x="3381041" y="3573016"/>
            <a:ext cx="855902" cy="773122"/>
          </a:xfrm>
          <a:prstGeom prst="frame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" name="Frame 7"/>
          <p:cNvSpPr/>
          <p:nvPr/>
        </p:nvSpPr>
        <p:spPr>
          <a:xfrm>
            <a:off x="1641628" y="3573016"/>
            <a:ext cx="855902" cy="773122"/>
          </a:xfrm>
          <a:prstGeom prst="fra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9" name="Frame 8"/>
          <p:cNvSpPr/>
          <p:nvPr/>
        </p:nvSpPr>
        <p:spPr>
          <a:xfrm>
            <a:off x="5148064" y="3573016"/>
            <a:ext cx="855902" cy="773122"/>
          </a:xfrm>
          <a:prstGeom prst="frame">
            <a:avLst/>
          </a:prstGeom>
          <a:solidFill>
            <a:schemeClr val="accent4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TEST</a:t>
            </a:r>
          </a:p>
        </p:txBody>
      </p:sp>
      <p:sp>
        <p:nvSpPr>
          <p:cNvPr id="10" name="Frame 9"/>
          <p:cNvSpPr/>
          <p:nvPr/>
        </p:nvSpPr>
        <p:spPr>
          <a:xfrm>
            <a:off x="1641628" y="2247664"/>
            <a:ext cx="855902" cy="773122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A</a:t>
            </a:r>
          </a:p>
        </p:txBody>
      </p:sp>
      <p:cxnSp>
        <p:nvCxnSpPr>
          <p:cNvPr id="12" name="Straight Arrow Connector 11"/>
          <p:cNvCxnSpPr>
            <a:stCxn id="10" idx="3"/>
            <a:endCxn id="4" idx="1"/>
          </p:cNvCxnSpPr>
          <p:nvPr/>
        </p:nvCxnSpPr>
        <p:spPr>
          <a:xfrm>
            <a:off x="2497530" y="2634225"/>
            <a:ext cx="265053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3"/>
            <a:endCxn id="5" idx="1"/>
          </p:cNvCxnSpPr>
          <p:nvPr/>
        </p:nvCxnSpPr>
        <p:spPr>
          <a:xfrm>
            <a:off x="2497530" y="3959577"/>
            <a:ext cx="88351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3"/>
            <a:endCxn id="9" idx="1"/>
          </p:cNvCxnSpPr>
          <p:nvPr/>
        </p:nvCxnSpPr>
        <p:spPr>
          <a:xfrm>
            <a:off x="4236943" y="3959577"/>
            <a:ext cx="91112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triped Right Arrow 15"/>
          <p:cNvSpPr/>
          <p:nvPr/>
        </p:nvSpPr>
        <p:spPr>
          <a:xfrm>
            <a:off x="6238650" y="3103621"/>
            <a:ext cx="814487" cy="469395"/>
          </a:xfrm>
          <a:prstGeom prst="strip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qual 16"/>
          <p:cNvSpPr/>
          <p:nvPr/>
        </p:nvSpPr>
        <p:spPr>
          <a:xfrm>
            <a:off x="7522502" y="2786088"/>
            <a:ext cx="386537" cy="469395"/>
          </a:xfrm>
          <a:prstGeom prst="mathEqua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Not Equal 17"/>
          <p:cNvSpPr/>
          <p:nvPr/>
        </p:nvSpPr>
        <p:spPr>
          <a:xfrm>
            <a:off x="7453479" y="3338318"/>
            <a:ext cx="538389" cy="469395"/>
          </a:xfrm>
          <a:prstGeom prst="mathNotEqual">
            <a:avLst/>
          </a:prstGeom>
          <a:solidFill>
            <a:schemeClr val="accent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6557316-7C88-0346-90E0-A71AA00F1460}"/>
              </a:ext>
            </a:extLst>
          </p:cNvPr>
          <p:cNvSpPr txBox="1">
            <a:spLocks/>
          </p:cNvSpPr>
          <p:nvPr/>
        </p:nvSpPr>
        <p:spPr>
          <a:xfrm>
            <a:off x="791276" y="4633389"/>
            <a:ext cx="7581901" cy="19639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</a:rPr>
              <a:t>Hasil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rgbClr val="FF0000"/>
                </a:solidFill>
              </a:rPr>
              <a:t>A</a:t>
            </a:r>
            <a:r>
              <a:rPr lang="en-US" sz="1400" dirty="0">
                <a:solidFill>
                  <a:schemeClr val="tx1"/>
                </a:solidFill>
              </a:rPr>
              <a:t> (</a:t>
            </a:r>
            <a:r>
              <a:rPr lang="en-US" sz="1400" dirty="0" err="1">
                <a:solidFill>
                  <a:schemeClr val="tx1"/>
                </a:solidFill>
              </a:rPr>
              <a:t>kotak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merah</a:t>
            </a:r>
            <a:r>
              <a:rPr lang="en-US" sz="1400" dirty="0">
                <a:solidFill>
                  <a:schemeClr val="tx1"/>
                </a:solidFill>
              </a:rPr>
              <a:t>/</a:t>
            </a:r>
            <a:r>
              <a:rPr lang="en-US" sz="1400" dirty="0" err="1">
                <a:solidFill>
                  <a:schemeClr val="tx1"/>
                </a:solidFill>
              </a:rPr>
              <a:t>gambar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atas</a:t>
            </a:r>
            <a:r>
              <a:rPr lang="en-US" sz="1400" dirty="0">
                <a:solidFill>
                  <a:schemeClr val="tx1"/>
                </a:solidFill>
              </a:rPr>
              <a:t>) </a:t>
            </a:r>
            <a:r>
              <a:rPr lang="en-US" sz="1400" dirty="0" err="1">
                <a:solidFill>
                  <a:schemeClr val="tx1"/>
                </a:solidFill>
              </a:rPr>
              <a:t>tanpa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dikenai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r>
              <a:rPr lang="en-US" sz="1400" dirty="0">
                <a:solidFill>
                  <a:schemeClr val="tx1"/>
                </a:solidFill>
              </a:rPr>
              <a:t>Hasil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B</a:t>
            </a:r>
            <a:r>
              <a:rPr lang="en-US" sz="1400" dirty="0">
                <a:solidFill>
                  <a:schemeClr val="tx1"/>
                </a:solidFill>
              </a:rPr>
              <a:t> (</a:t>
            </a:r>
            <a:r>
              <a:rPr lang="en-US" sz="1400" dirty="0" err="1">
                <a:solidFill>
                  <a:schemeClr val="tx1"/>
                </a:solidFill>
              </a:rPr>
              <a:t>kotak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hijau</a:t>
            </a:r>
            <a:r>
              <a:rPr lang="en-US" sz="1400" dirty="0">
                <a:solidFill>
                  <a:schemeClr val="tx1"/>
                </a:solidFill>
              </a:rPr>
              <a:t>/</a:t>
            </a:r>
            <a:r>
              <a:rPr lang="en-US" sz="1400" dirty="0" err="1">
                <a:solidFill>
                  <a:schemeClr val="tx1"/>
                </a:solidFill>
              </a:rPr>
              <a:t>gambar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bawah</a:t>
            </a:r>
            <a:r>
              <a:rPr lang="en-US" sz="1400" dirty="0">
                <a:solidFill>
                  <a:schemeClr val="tx1"/>
                </a:solidFill>
              </a:rPr>
              <a:t>) </a:t>
            </a:r>
            <a:r>
              <a:rPr lang="en-US" sz="1400" dirty="0" err="1">
                <a:solidFill>
                  <a:schemeClr val="tx1"/>
                </a:solidFill>
              </a:rPr>
              <a:t>adalah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yang </a:t>
            </a:r>
            <a:r>
              <a:rPr lang="en-US" sz="1400" dirty="0" err="1">
                <a:solidFill>
                  <a:schemeClr val="tx1"/>
                </a:solidFill>
              </a:rPr>
              <a:t>diketahui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setelah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r>
              <a:rPr lang="en-US" sz="1400" dirty="0">
                <a:solidFill>
                  <a:schemeClr val="tx1"/>
                </a:solidFill>
              </a:rPr>
              <a:t>Hasil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dari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A (</a:t>
            </a:r>
            <a:r>
              <a:rPr lang="en-US" sz="1400" dirty="0" err="1">
                <a:solidFill>
                  <a:schemeClr val="tx1"/>
                </a:solidFill>
              </a:rPr>
              <a:t>tanpa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) </a:t>
            </a:r>
            <a:r>
              <a:rPr lang="en-US" sz="1400" dirty="0" err="1">
                <a:solidFill>
                  <a:schemeClr val="tx1"/>
                </a:solidFill>
              </a:rPr>
              <a:t>kemudian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dibandingkan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dengan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B </a:t>
            </a:r>
            <a:r>
              <a:rPr lang="en-US" sz="1400" dirty="0" err="1">
                <a:solidFill>
                  <a:schemeClr val="tx1"/>
                </a:solidFill>
              </a:rPr>
              <a:t>setelah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. Jika </a:t>
            </a:r>
            <a:r>
              <a:rPr lang="en-US" sz="1400" dirty="0" err="1">
                <a:solidFill>
                  <a:schemeClr val="tx1"/>
                </a:solidFill>
              </a:rPr>
              <a:t>terdapat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perbedaan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hasil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tes</a:t>
            </a:r>
            <a:r>
              <a:rPr lang="en-US" sz="1400" dirty="0">
                <a:solidFill>
                  <a:schemeClr val="tx1"/>
                </a:solidFill>
              </a:rPr>
              <a:t>, </a:t>
            </a:r>
            <a:r>
              <a:rPr lang="en-US" sz="1400" dirty="0" err="1">
                <a:solidFill>
                  <a:schemeClr val="tx1"/>
                </a:solidFill>
              </a:rPr>
              <a:t>maka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dapat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disimpulkan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bahwa</a:t>
            </a:r>
            <a:r>
              <a:rPr lang="en-US" sz="1400" dirty="0">
                <a:solidFill>
                  <a:schemeClr val="tx1"/>
                </a:solidFill>
              </a:rPr>
              <a:t> variable </a:t>
            </a:r>
            <a:r>
              <a:rPr lang="en-US" sz="1400" dirty="0" err="1">
                <a:solidFill>
                  <a:schemeClr val="tx1"/>
                </a:solidFill>
              </a:rPr>
              <a:t>perlakuan</a:t>
            </a:r>
            <a:r>
              <a:rPr lang="en-US" sz="1400" dirty="0">
                <a:solidFill>
                  <a:schemeClr val="tx1"/>
                </a:solidFill>
              </a:rPr>
              <a:t> (variable </a:t>
            </a:r>
            <a:r>
              <a:rPr lang="en-US" sz="1400" dirty="0" err="1">
                <a:solidFill>
                  <a:schemeClr val="tx1"/>
                </a:solidFill>
              </a:rPr>
              <a:t>bebas</a:t>
            </a:r>
            <a:r>
              <a:rPr lang="en-US" sz="1400" dirty="0">
                <a:solidFill>
                  <a:schemeClr val="tx1"/>
                </a:solidFill>
              </a:rPr>
              <a:t>) yang </a:t>
            </a:r>
            <a:r>
              <a:rPr lang="en-US" sz="1400" dirty="0" err="1">
                <a:solidFill>
                  <a:schemeClr val="tx1"/>
                </a:solidFill>
              </a:rPr>
              <a:t>terjadi</a:t>
            </a:r>
            <a:r>
              <a:rPr lang="en-US" sz="1400" dirty="0">
                <a:solidFill>
                  <a:schemeClr val="tx1"/>
                </a:solidFill>
              </a:rPr>
              <a:t> pada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B </a:t>
            </a:r>
            <a:r>
              <a:rPr lang="en-US" sz="1400" dirty="0" err="1">
                <a:solidFill>
                  <a:schemeClr val="tx1"/>
                </a:solidFill>
              </a:rPr>
              <a:t>tersebut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berpengaruh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terhadap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perubahan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keadaan</a:t>
            </a:r>
            <a:r>
              <a:rPr lang="en-US" sz="1400" dirty="0">
                <a:solidFill>
                  <a:schemeClr val="tx1"/>
                </a:solidFill>
              </a:rPr>
              <a:t> (variable </a:t>
            </a:r>
            <a:r>
              <a:rPr lang="en-US" sz="1400" dirty="0" err="1">
                <a:solidFill>
                  <a:schemeClr val="tx1"/>
                </a:solidFill>
              </a:rPr>
              <a:t>terikat</a:t>
            </a:r>
            <a:r>
              <a:rPr lang="en-US" sz="1400" dirty="0">
                <a:solidFill>
                  <a:schemeClr val="tx1"/>
                </a:solidFill>
              </a:rPr>
              <a:t>) pada </a:t>
            </a:r>
            <a:r>
              <a:rPr lang="en-US" sz="1400" dirty="0" err="1">
                <a:solidFill>
                  <a:schemeClr val="tx1"/>
                </a:solidFill>
              </a:rPr>
              <a:t>kelompok</a:t>
            </a:r>
            <a:r>
              <a:rPr lang="en-US" sz="1400" dirty="0">
                <a:solidFill>
                  <a:schemeClr val="tx1"/>
                </a:solidFill>
              </a:rPr>
              <a:t> B.</a:t>
            </a:r>
          </a:p>
        </p:txBody>
      </p:sp>
    </p:spTree>
    <p:extLst>
      <p:ext uri="{BB962C8B-B14F-4D97-AF65-F5344CB8AC3E}">
        <p14:creationId xmlns:p14="http://schemas.microsoft.com/office/powerpoint/2010/main" val="3893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8" grpId="0" animBg="1"/>
      <p:bldP spid="9" grpId="0" animBg="1"/>
      <p:bldP spid="10" grpId="0" animBg="1"/>
      <p:bldP spid="16" grpId="0" animBg="1"/>
      <p:bldP spid="17" grpId="0" animBg="1"/>
      <p:bldP spid="18" grpId="0" animBg="1"/>
      <p:bldP spid="20" grpId="0" build="p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1_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11310</TotalTime>
  <Words>1547</Words>
  <Application>Microsoft Macintosh PowerPoint</Application>
  <PresentationFormat>On-screen Show (4:3)</PresentationFormat>
  <Paragraphs>129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Arial</vt:lpstr>
      <vt:lpstr>Arial Narrow</vt:lpstr>
      <vt:lpstr>Book Antiqua</vt:lpstr>
      <vt:lpstr>Bookman Old Style</vt:lpstr>
      <vt:lpstr>Calibri</vt:lpstr>
      <vt:lpstr>Century Gothic</vt:lpstr>
      <vt:lpstr>Chalkboard SE</vt:lpstr>
      <vt:lpstr>Franklin Gothic Book</vt:lpstr>
      <vt:lpstr>Wingdings</vt:lpstr>
      <vt:lpstr>Wingdings 3</vt:lpstr>
      <vt:lpstr>Wisp</vt:lpstr>
      <vt:lpstr>Crop</vt:lpstr>
      <vt:lpstr>1_Crop</vt:lpstr>
      <vt:lpstr>MATA KULIAH  METODE PENELITIAN KUANTITATIF (3 sks)</vt:lpstr>
      <vt:lpstr>Ragam atau Jenis-Jenis Penelitian Kuantitatif</vt:lpstr>
      <vt:lpstr>Penelitian Data Sekunder</vt:lpstr>
      <vt:lpstr>PowerPoint Presentation</vt:lpstr>
      <vt:lpstr>PENELITIAN ANALISIS ISI</vt:lpstr>
      <vt:lpstr>PowerPoint Presentation</vt:lpstr>
      <vt:lpstr>EKSPERIMEN</vt:lpstr>
      <vt:lpstr>PowerPoint Presentation</vt:lpstr>
      <vt:lpstr>After Only Experiment</vt:lpstr>
      <vt:lpstr>Model Before – After Kelompok Tunggal</vt:lpstr>
      <vt:lpstr>Model 1 Kelompok Pengendali</vt:lpstr>
      <vt:lpstr>Model 2 Kelompok Pengendali</vt:lpstr>
      <vt:lpstr>SURVEI</vt:lpstr>
      <vt:lpstr>PowerPoint Presentation</vt:lpstr>
      <vt:lpstr>PowerPoint Presentation</vt:lpstr>
      <vt:lpstr>Penjelasan lebih lanjut mengenai unsur-unsur penelitian kuantitatif, akan dibahas dalam kesempatan kuliah yang akan datang.   === SELAMAT BELAJAR === </vt:lpstr>
    </vt:vector>
  </TitlesOfParts>
  <Company>HasFam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MATRIKULASI METODOLOGI PENELITIAN SOSIAL</dc:title>
  <dc:creator>Ganesha37</dc:creator>
  <cp:lastModifiedBy>Microsoft Office User</cp:lastModifiedBy>
  <cp:revision>291</cp:revision>
  <cp:lastPrinted>2020-09-30T02:21:38Z</cp:lastPrinted>
  <dcterms:created xsi:type="dcterms:W3CDTF">2010-03-28T17:36:11Z</dcterms:created>
  <dcterms:modified xsi:type="dcterms:W3CDTF">2020-10-14T05:23:32Z</dcterms:modified>
</cp:coreProperties>
</file>