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3" r:id="rId9"/>
  </p:sldIdLst>
  <p:sldSz cx="9144000" cy="5143500" type="screen16x9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40FDC7C-5FD4-4D4D-A835-B1B367CB3848}" type="slidenum">
              <a:rPr lang="id-ID" smtClean="0"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F50FBCE-F0F9-48B6-B183-B2C2206E1E78}" type="datetimeFigureOut">
              <a:rPr lang="id-ID" smtClean="0"/>
              <a:t>03/03/2021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87574"/>
            <a:ext cx="7992888" cy="1945481"/>
          </a:xfrm>
        </p:spPr>
        <p:txBody>
          <a:bodyPr anchor="ctr"/>
          <a:lstStyle/>
          <a:p>
            <a:r>
              <a:rPr lang="id-ID" dirty="0" smtClean="0">
                <a:latin typeface="+mn-lt"/>
              </a:rPr>
              <a:t>Silabus Seminar Perencanaan Penelitian</a:t>
            </a:r>
            <a:endParaRPr lang="id-ID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Fatih Gama Abisono, SIP, MA.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30070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+mn-lt"/>
              </a:rPr>
              <a:t>Latar 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Mata kuliah ini merupakan kelanjutan dari mata kuliah praktikum yang diorientasikan untuk memperkuat bekal mahasiswa dalam menyusun tugas akhir/ skripsi.</a:t>
            </a:r>
          </a:p>
          <a:p>
            <a:r>
              <a:rPr lang="id-ID" dirty="0" smtClean="0"/>
              <a:t>Mata kuliah ini juga diorientasikan untuk mengasah ketrampilan mahasiswa dalam memilih perspektif yang tepat sesuai dengan topik penelitian yang akan diangkat sebagai karya tugas akhir</a:t>
            </a:r>
          </a:p>
          <a:p>
            <a:r>
              <a:rPr lang="id-ID" dirty="0" smtClean="0"/>
              <a:t>Mata kuliah ini juga untuk mengenalkan perspektif dalam ilmu pemerintahan (5G) yang akan diangkat sebagai karya tugas akhir.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164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95486"/>
            <a:ext cx="7620000" cy="637579"/>
          </a:xfrm>
        </p:spPr>
        <p:txBody>
          <a:bodyPr anchor="t"/>
          <a:lstStyle/>
          <a:p>
            <a:r>
              <a:rPr lang="id-ID" sz="4000" dirty="0" smtClean="0">
                <a:latin typeface="+mn-lt"/>
              </a:rPr>
              <a:t>Tujuan Pembelajaran</a:t>
            </a:r>
            <a:endParaRPr lang="id-ID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15566"/>
            <a:ext cx="7836024" cy="3885034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id-ID" dirty="0"/>
              <a:t> 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 </a:t>
            </a:r>
            <a:r>
              <a:rPr lang="en-US" dirty="0" err="1"/>
              <a:t>Mazhab</a:t>
            </a:r>
            <a:r>
              <a:rPr lang="en-US" dirty="0"/>
              <a:t> </a:t>
            </a:r>
            <a:r>
              <a:rPr lang="en-US" dirty="0" err="1"/>
              <a:t>Timoho</a:t>
            </a:r>
            <a:r>
              <a:rPr lang="en-US" dirty="0"/>
              <a:t> (5G)</a:t>
            </a:r>
            <a:endParaRPr lang="id-ID" dirty="0"/>
          </a:p>
          <a:p>
            <a:pPr lvl="0"/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mempresentaikan</a:t>
            </a:r>
            <a:r>
              <a:rPr lang="en-US" dirty="0"/>
              <a:t> proposal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yang </a:t>
            </a:r>
            <a:r>
              <a:rPr lang="en-US" dirty="0" err="1"/>
              <a:t>berperspektif</a:t>
            </a:r>
            <a:r>
              <a:rPr lang="en-US" dirty="0"/>
              <a:t> </a:t>
            </a:r>
            <a:r>
              <a:rPr lang="en-US" dirty="0" err="1"/>
              <a:t>Mazhab</a:t>
            </a:r>
            <a:r>
              <a:rPr lang="en-US" dirty="0"/>
              <a:t> </a:t>
            </a:r>
            <a:r>
              <a:rPr lang="en-US" dirty="0" err="1"/>
              <a:t>Timoho</a:t>
            </a:r>
            <a:r>
              <a:rPr lang="en-US" dirty="0"/>
              <a:t> (5 G)</a:t>
            </a:r>
            <a:endParaRPr lang="id-ID" dirty="0"/>
          </a:p>
          <a:p>
            <a:pPr marL="11430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9814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709587"/>
          </a:xfrm>
        </p:spPr>
        <p:txBody>
          <a:bodyPr/>
          <a:lstStyle/>
          <a:p>
            <a:r>
              <a:rPr lang="id-ID" sz="4000" dirty="0" smtClean="0">
                <a:latin typeface="+mn-lt"/>
              </a:rPr>
              <a:t>Rincian Materi</a:t>
            </a:r>
            <a:endParaRPr lang="id-ID" sz="40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687082"/>
              </p:ext>
            </p:extLst>
          </p:nvPr>
        </p:nvGraphicFramePr>
        <p:xfrm>
          <a:off x="323528" y="843558"/>
          <a:ext cx="7992888" cy="3004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6264696"/>
              </a:tblGrid>
              <a:tr h="352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Materi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1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Penjelasan dan Pengantar </a:t>
                      </a:r>
                      <a:r>
                        <a:rPr lang="id-ID" sz="1600" dirty="0" smtClean="0">
                          <a:effectLst/>
                        </a:rPr>
                        <a:t>Seminar</a:t>
                      </a:r>
                      <a:r>
                        <a:rPr lang="id-ID" sz="1600" baseline="0" dirty="0" smtClean="0">
                          <a:effectLst/>
                        </a:rPr>
                        <a:t> Perencanaan Penelitian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2-3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Pengenalan</a:t>
                      </a:r>
                      <a:r>
                        <a:rPr lang="id-ID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Tema-tema penelitian 5G (Government, Governing, 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4-5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Penggalian</a:t>
                      </a:r>
                      <a:r>
                        <a:rPr lang="id-ID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&amp; Pemantapan Topik Penelitian untuk Skripsi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6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Melakukan</a:t>
                      </a:r>
                      <a:r>
                        <a:rPr lang="id-ID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Literatur </a:t>
                      </a:r>
                      <a:r>
                        <a:rPr lang="id-ID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Sesuai Topik Penelitian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7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Menyusun Latar Belakang</a:t>
                      </a:r>
                      <a:r>
                        <a:rPr lang="id-ID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Penelitian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8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Novelty: Menyusun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id-ID" sz="1600" baseline="0" dirty="0" smtClean="0"/>
                        <a:t>Fokus dan Merumuskan Rumusan Masalah Penelitian </a:t>
                      </a:r>
                      <a:endParaRPr lang="id-ID" sz="1600" dirty="0"/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9-10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Menyusun dan</a:t>
                      </a:r>
                      <a:r>
                        <a:rPr lang="id-ID" sz="1600" baseline="0" dirty="0" smtClean="0"/>
                        <a:t> Memperkuat Literatur Review</a:t>
                      </a:r>
                      <a:endParaRPr lang="id-ID" sz="1600" dirty="0"/>
                    </a:p>
                  </a:txBody>
                  <a:tcPr marL="68580" marR="68580" marT="0" marB="0"/>
                </a:tc>
              </a:tr>
              <a:tr h="276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11-12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Menyusun</a:t>
                      </a:r>
                      <a:r>
                        <a:rPr lang="id-ID" sz="1600" baseline="0" dirty="0" smtClean="0"/>
                        <a:t> kerangka konseptual</a:t>
                      </a:r>
                      <a:endParaRPr lang="id-ID" sz="1600" dirty="0"/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13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Menyusun Metode Penelitian </a:t>
                      </a:r>
                      <a:endParaRPr lang="id-ID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Pertemuan </a:t>
                      </a:r>
                      <a:r>
                        <a:rPr lang="id-ID" sz="1600" dirty="0" smtClean="0">
                          <a:effectLst/>
                        </a:rPr>
                        <a:t>14</a:t>
                      </a:r>
                      <a:endParaRPr lang="id-ID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Review</a:t>
                      </a:r>
                      <a:endParaRPr lang="id-ID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19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+mn-lt"/>
              </a:rPr>
              <a:t>Metode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450850">
              <a:spcBef>
                <a:spcPts val="0"/>
              </a:spcBef>
              <a:tabLst>
                <a:tab pos="1619250" algn="l"/>
                <a:tab pos="1884363" algn="l"/>
                <a:tab pos="3492500" algn="l"/>
              </a:tabLst>
              <a:defRPr/>
            </a:pPr>
            <a:r>
              <a:rPr lang="en-US" sz="2400" dirty="0" err="1" smtClean="0"/>
              <a:t>Metode</a:t>
            </a:r>
            <a:r>
              <a:rPr lang="id-ID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:</a:t>
            </a:r>
            <a:r>
              <a:rPr lang="id-ID" sz="2400" dirty="0" smtClean="0"/>
              <a:t> </a:t>
            </a:r>
            <a:r>
              <a:rPr lang="id-ID" sz="2400" dirty="0" smtClean="0"/>
              <a:t>	 </a:t>
            </a:r>
            <a:r>
              <a:rPr lang="en-US" sz="2400" dirty="0" err="1" smtClean="0"/>
              <a:t>Ceramah</a:t>
            </a:r>
            <a:r>
              <a:rPr lang="en-US" sz="2400" dirty="0"/>
              <a:t>, Tanya </a:t>
            </a:r>
            <a:r>
              <a:rPr lang="en-US" sz="2400" dirty="0" err="1"/>
              <a:t>Jawab</a:t>
            </a:r>
            <a:r>
              <a:rPr lang="en-US" sz="2400" dirty="0"/>
              <a:t>, </a:t>
            </a:r>
            <a:r>
              <a:rPr lang="en-US" sz="2400" dirty="0" err="1"/>
              <a:t>Diskusi</a:t>
            </a:r>
            <a:r>
              <a:rPr lang="en-US" sz="2400" dirty="0"/>
              <a:t> </a:t>
            </a:r>
            <a:r>
              <a:rPr lang="id-ID" sz="2400" dirty="0"/>
              <a:t>interaktif </a:t>
            </a:r>
            <a:r>
              <a:rPr lang="id-ID" sz="2400" dirty="0" smtClean="0"/>
              <a:t>	 </a:t>
            </a:r>
            <a:endParaRPr lang="id-ID" sz="2400" dirty="0" smtClean="0"/>
          </a:p>
          <a:p>
            <a:pPr marL="114300" indent="0" defTabSz="450850">
              <a:spcBef>
                <a:spcPts val="0"/>
              </a:spcBef>
              <a:buNone/>
              <a:tabLst>
                <a:tab pos="1619250" algn="l"/>
                <a:tab pos="1884363" algn="l"/>
                <a:tab pos="3492500" algn="l"/>
              </a:tabLst>
              <a:defRPr/>
            </a:pPr>
            <a:r>
              <a:rPr lang="id-ID" sz="2400" dirty="0" smtClean="0"/>
              <a:t>                       yang  </a:t>
            </a:r>
            <a:r>
              <a:rPr lang="id-ID" sz="2400" dirty="0" smtClean="0"/>
              <a:t>diperkaya  dengan </a:t>
            </a:r>
            <a:r>
              <a:rPr lang="id-ID" sz="2400" dirty="0" smtClean="0"/>
              <a:t>Studi Kasus dengan </a:t>
            </a:r>
          </a:p>
          <a:p>
            <a:pPr marL="114300" indent="0" defTabSz="450850">
              <a:spcBef>
                <a:spcPts val="0"/>
              </a:spcBef>
              <a:buNone/>
              <a:tabLst>
                <a:tab pos="1619250" algn="l"/>
                <a:tab pos="1884363" algn="l"/>
                <a:tab pos="3492500" algn="l"/>
              </a:tabLst>
              <a:defRPr/>
            </a:pPr>
            <a:r>
              <a:rPr lang="id-ID" sz="2400" dirty="0" smtClean="0"/>
              <a:t>	 pembelajaran daring </a:t>
            </a:r>
          </a:p>
          <a:p>
            <a:pPr defTabSz="450850">
              <a:spcBef>
                <a:spcPts val="0"/>
              </a:spcBef>
              <a:tabLst>
                <a:tab pos="1619250" algn="l"/>
                <a:tab pos="1884363" algn="l"/>
                <a:tab pos="3492500" algn="l"/>
              </a:tabLst>
              <a:defRPr/>
            </a:pPr>
            <a:r>
              <a:rPr lang="en-US" sz="2400" dirty="0" err="1" smtClean="0"/>
              <a:t>Tugas</a:t>
            </a:r>
            <a:r>
              <a:rPr lang="id-ID" sz="2400" dirty="0" smtClean="0"/>
              <a:t>      </a:t>
            </a:r>
            <a:r>
              <a:rPr lang="en-US" sz="2400" dirty="0" smtClean="0"/>
              <a:t>:</a:t>
            </a:r>
            <a:r>
              <a:rPr lang="id-ID" sz="2400" dirty="0" smtClean="0"/>
              <a:t>  Penyusunan Bagian Proposal, UTS &amp; UAS </a:t>
            </a:r>
          </a:p>
          <a:p>
            <a:pPr defTabSz="450850">
              <a:spcBef>
                <a:spcPts val="0"/>
              </a:spcBef>
              <a:tabLst>
                <a:tab pos="1619250" algn="l"/>
                <a:tab pos="1884363" algn="l"/>
                <a:tab pos="3492500" algn="l"/>
              </a:tabLst>
              <a:defRPr/>
            </a:pPr>
            <a:r>
              <a:rPr lang="en-US" sz="2400" dirty="0" smtClean="0"/>
              <a:t>Media</a:t>
            </a:r>
            <a:r>
              <a:rPr lang="id-ID" sz="2400" dirty="0" smtClean="0"/>
              <a:t>    </a:t>
            </a:r>
            <a:r>
              <a:rPr lang="en-US" sz="2400" dirty="0" smtClean="0"/>
              <a:t>:</a:t>
            </a:r>
            <a:r>
              <a:rPr lang="id-ID" sz="2400" dirty="0" smtClean="0"/>
              <a:t> </a:t>
            </a:r>
            <a:r>
              <a:rPr lang="id-ID" sz="2400" dirty="0" smtClean="0"/>
              <a:t>  </a:t>
            </a:r>
            <a:r>
              <a:rPr lang="en-US" sz="2400" dirty="0" err="1" smtClean="0"/>
              <a:t>Materi</a:t>
            </a:r>
            <a:r>
              <a:rPr lang="id-ID" sz="2400" dirty="0" smtClean="0"/>
              <a:t> </a:t>
            </a:r>
            <a:r>
              <a:rPr lang="en-US" sz="2400" dirty="0" err="1" smtClean="0"/>
              <a:t>Presentasi</a:t>
            </a:r>
            <a:r>
              <a:rPr lang="en-US" sz="2400" dirty="0"/>
              <a:t>, </a:t>
            </a:r>
            <a:r>
              <a:rPr lang="en-US" sz="2400" dirty="0" err="1" smtClean="0"/>
              <a:t>Referensi</a:t>
            </a:r>
            <a:endParaRPr lang="it-IT" altLang="en-US" sz="2400" dirty="0"/>
          </a:p>
          <a:p>
            <a:pPr marL="11430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387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+mn-lt"/>
              </a:rPr>
              <a:t>Evaluasi Pembelajaran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en-US" dirty="0" smtClean="0"/>
              <a:t>:  </a:t>
            </a:r>
            <a:r>
              <a:rPr lang="id-ID" dirty="0" smtClean="0"/>
              <a:t> </a:t>
            </a:r>
            <a:r>
              <a:rPr lang="en-US" dirty="0" smtClean="0"/>
              <a:t>10 </a:t>
            </a:r>
            <a:r>
              <a:rPr lang="en-US" dirty="0"/>
              <a:t>%  (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 smtClean="0"/>
              <a:t>Hadir</a:t>
            </a:r>
            <a:r>
              <a:rPr lang="id-ID" dirty="0" smtClean="0"/>
              <a:t> </a:t>
            </a:r>
            <a:r>
              <a:rPr lang="en-US" dirty="0"/>
              <a:t>75 %)</a:t>
            </a:r>
            <a:endParaRPr lang="en-US" dirty="0"/>
          </a:p>
          <a:p>
            <a:pPr>
              <a:defRPr/>
            </a:pPr>
            <a:r>
              <a:rPr lang="id-ID" dirty="0" smtClean="0"/>
              <a:t>UTS		</a:t>
            </a:r>
            <a:r>
              <a:rPr lang="en-US" dirty="0"/>
              <a:t>	</a:t>
            </a:r>
            <a:r>
              <a:rPr lang="en-US" dirty="0" smtClean="0"/>
              <a:t>:  </a:t>
            </a:r>
            <a:r>
              <a:rPr lang="id-ID" dirty="0" smtClean="0"/>
              <a:t> </a:t>
            </a:r>
            <a:r>
              <a:rPr lang="id-ID" dirty="0" smtClean="0"/>
              <a:t>55</a:t>
            </a:r>
            <a:r>
              <a:rPr lang="en-US" dirty="0" smtClean="0"/>
              <a:t> </a:t>
            </a:r>
            <a:r>
              <a:rPr lang="en-US" dirty="0"/>
              <a:t>% </a:t>
            </a:r>
            <a:r>
              <a:rPr lang="id-ID" dirty="0"/>
              <a:t> (Tugas  </a:t>
            </a:r>
            <a:r>
              <a:rPr lang="id-ID" dirty="0" smtClean="0"/>
              <a:t>Individu)</a:t>
            </a:r>
            <a:endParaRPr lang="id-ID" dirty="0" smtClean="0"/>
          </a:p>
          <a:p>
            <a:pPr>
              <a:defRPr/>
            </a:pPr>
            <a:r>
              <a:rPr lang="en-US" dirty="0" smtClean="0"/>
              <a:t>UAS</a:t>
            </a:r>
            <a:r>
              <a:rPr lang="en-US" dirty="0"/>
              <a:t>			: </a:t>
            </a:r>
            <a:r>
              <a:rPr lang="id-ID" dirty="0" smtClean="0"/>
              <a:t> 35 % (Presentasi</a:t>
            </a:r>
            <a:r>
              <a:rPr lang="en-US" dirty="0" smtClean="0"/>
              <a:t> </a:t>
            </a:r>
            <a:r>
              <a:rPr lang="id-ID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55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+mn-lt"/>
              </a:rPr>
              <a:t>Rule of The Game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9582"/>
            <a:ext cx="8064896" cy="38884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Perkuliahan </a:t>
            </a:r>
            <a:r>
              <a:rPr lang="id-ID" dirty="0"/>
              <a:t>di kelas ini akan diselenggarakan melalui WA Grup. </a:t>
            </a:r>
            <a:r>
              <a:rPr lang="id-ID" dirty="0" smtClean="0"/>
              <a:t>Secara teknis dosen akan </a:t>
            </a:r>
            <a:r>
              <a:rPr lang="id-ID" dirty="0"/>
              <a:t>kirim voice note. Dan setelah itu </a:t>
            </a:r>
            <a:r>
              <a:rPr lang="id-ID" dirty="0" smtClean="0"/>
              <a:t>mahasiswa disilakan mendengarkan </a:t>
            </a:r>
            <a:r>
              <a:rPr lang="id-ID" dirty="0"/>
              <a:t>dan </a:t>
            </a:r>
            <a:r>
              <a:rPr lang="id-ID" dirty="0" smtClean="0"/>
              <a:t>menanggapi dengan  </a:t>
            </a:r>
            <a:r>
              <a:rPr lang="id-ID" dirty="0"/>
              <a:t>voice note maupun texting. </a:t>
            </a:r>
            <a:endParaRPr lang="id-ID" dirty="0" smtClean="0"/>
          </a:p>
          <a:p>
            <a:pPr algn="just"/>
            <a:r>
              <a:rPr lang="id-ID" dirty="0" smtClean="0"/>
              <a:t>Penggunaan </a:t>
            </a:r>
            <a:r>
              <a:rPr lang="id-ID" dirty="0"/>
              <a:t>platform lain seperti G-meet atau Zoom meeting dimungkinkan apabila mendapat kesepakatan seluruh warga di grup ini. </a:t>
            </a:r>
            <a:endParaRPr lang="id-ID" dirty="0" smtClean="0"/>
          </a:p>
          <a:p>
            <a:pPr algn="just"/>
            <a:r>
              <a:rPr lang="id-ID" dirty="0" smtClean="0"/>
              <a:t>Presensi menggunakan google form yang dibagikan di WAG (dibuka 10 menit sebelum jadwal  dan ditutup 15 menit setelah kuliah berakhir).</a:t>
            </a:r>
          </a:p>
          <a:p>
            <a:pPr algn="just"/>
            <a:r>
              <a:rPr lang="id-ID" dirty="0" smtClean="0"/>
              <a:t>Mahasiswa </a:t>
            </a:r>
            <a:r>
              <a:rPr lang="id-ID" dirty="0"/>
              <a:t>diminta membaca materi2 yg dikirim sblm pelaksanaan kuliah. Semua materi bisa didownload dari portal akademik. </a:t>
            </a:r>
            <a:endParaRPr lang="id-ID" dirty="0" smtClean="0"/>
          </a:p>
          <a:p>
            <a:pPr algn="just"/>
            <a:r>
              <a:rPr lang="id-ID" dirty="0" smtClean="0"/>
              <a:t>Semua </a:t>
            </a:r>
            <a:r>
              <a:rPr lang="id-ID" dirty="0"/>
              <a:t>penugasan baik rutin, UTS dan UAS </a:t>
            </a:r>
            <a:r>
              <a:rPr lang="id-ID" dirty="0" smtClean="0"/>
              <a:t>bisa di download di portal </a:t>
            </a:r>
            <a:r>
              <a:rPr lang="id-ID" dirty="0"/>
              <a:t>akademik. Mahasiswa mengirim hasil pekerjaan baik penugasan rutin, UTS dan UAS ke portal akademik sesuai dg jadwal yg telah ditentukan. </a:t>
            </a:r>
          </a:p>
          <a:p>
            <a:pPr algn="just"/>
            <a:r>
              <a:rPr lang="id-ID" dirty="0" smtClean="0"/>
              <a:t>Apabila </a:t>
            </a:r>
            <a:r>
              <a:rPr lang="id-ID" dirty="0"/>
              <a:t>ada kendala </a:t>
            </a:r>
            <a:r>
              <a:rPr lang="id-ID" dirty="0" smtClean="0"/>
              <a:t>teknis &amp; substantif</a:t>
            </a:r>
            <a:r>
              <a:rPr lang="id-ID" dirty="0"/>
              <a:t>, mohon dikomunikasikan segera ke </a:t>
            </a:r>
            <a:r>
              <a:rPr lang="id-ID" dirty="0" smtClean="0"/>
              <a:t>dosen </a:t>
            </a:r>
            <a:r>
              <a:rPr lang="id-ID" dirty="0"/>
              <a:t>pengampu.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44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d-ID" dirty="0" smtClean="0"/>
          </a:p>
          <a:p>
            <a:pPr marL="114300" indent="0" algn="ctr">
              <a:buNone/>
            </a:pPr>
            <a:endParaRPr lang="id-ID" dirty="0" smtClean="0"/>
          </a:p>
          <a:p>
            <a:pPr marL="114300" indent="0" algn="ctr">
              <a:buNone/>
            </a:pPr>
            <a:r>
              <a:rPr lang="id-ID" sz="4800" dirty="0" smtClean="0"/>
              <a:t>Terima Kasih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32701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646</TotalTime>
  <Words>351</Words>
  <Application>Microsoft Office PowerPoint</Application>
  <PresentationFormat>On-screen Show (16:9)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Silabus Seminar Perencanaan Penelitian</vt:lpstr>
      <vt:lpstr>Latar </vt:lpstr>
      <vt:lpstr>Tujuan Pembelajaran</vt:lpstr>
      <vt:lpstr>Rincian Materi</vt:lpstr>
      <vt:lpstr>Metode</vt:lpstr>
      <vt:lpstr>Evaluasi Pembelajaran</vt:lpstr>
      <vt:lpstr>Rule of The Game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Governance</dc:title>
  <dc:creator>user</dc:creator>
  <cp:lastModifiedBy>user</cp:lastModifiedBy>
  <cp:revision>27</cp:revision>
  <dcterms:created xsi:type="dcterms:W3CDTF">2019-02-10T22:47:22Z</dcterms:created>
  <dcterms:modified xsi:type="dcterms:W3CDTF">2021-03-02T23:38:55Z</dcterms:modified>
</cp:coreProperties>
</file>