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939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920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700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39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564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890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287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9560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095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6476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230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37777-6ADB-41BB-9C74-D49A47B4378F}" type="datetimeFigureOut">
              <a:rPr lang="id-ID" smtClean="0"/>
              <a:t>18/08/2021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95C58-38A2-4CA3-9E4A-876771B8580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600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62074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en-US" sz="4000" b="1" dirty="0" err="1" smtClean="0"/>
              <a:t>Implementasi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Kebijakan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5184575"/>
          </a:xfrm>
        </p:spPr>
        <p:txBody>
          <a:bodyPr>
            <a:normAutofit fontScale="85000" lnSpcReduction="20000"/>
          </a:bodyPr>
          <a:lstStyle/>
          <a:p>
            <a:r>
              <a:rPr lang="id-ID" sz="3300" b="1" dirty="0" smtClean="0">
                <a:latin typeface="+mj-lt"/>
              </a:rPr>
              <a:t>M</a:t>
            </a:r>
            <a:r>
              <a:rPr lang="en-US" sz="3300" b="1" dirty="0" err="1" smtClean="0">
                <a:latin typeface="+mj-lt"/>
              </a:rPr>
              <a:t>enurut</a:t>
            </a:r>
            <a:r>
              <a:rPr lang="en-US" sz="3300" b="1" dirty="0" smtClean="0">
                <a:latin typeface="+mj-lt"/>
              </a:rPr>
              <a:t> James P. Lester </a:t>
            </a:r>
            <a:r>
              <a:rPr lang="en-US" sz="3300" b="1" dirty="0" err="1" smtClean="0">
                <a:latin typeface="+mj-lt"/>
              </a:rPr>
              <a:t>dan</a:t>
            </a:r>
            <a:r>
              <a:rPr lang="en-US" sz="3300" b="1" dirty="0" smtClean="0">
                <a:latin typeface="+mj-lt"/>
              </a:rPr>
              <a:t> Joseph Stewart: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dalam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pengertian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luasmerupakan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alat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administrasi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hukum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dimana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berbagai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aktor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organisasi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prosedur</a:t>
            </a:r>
            <a:r>
              <a:rPr lang="en-US" sz="3300" dirty="0" smtClean="0">
                <a:latin typeface="+mj-lt"/>
              </a:rPr>
              <a:t>,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teknik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bekerja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bersama-sama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menjalankan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guna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meraih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dampak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atau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tujuan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diinginkan</a:t>
            </a:r>
            <a:r>
              <a:rPr lang="en-US" sz="3300" dirty="0" smtClean="0">
                <a:latin typeface="+mj-lt"/>
              </a:rPr>
              <a:t>.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endParaRPr lang="en-US" sz="3300" dirty="0" smtClean="0">
              <a:latin typeface="+mj-lt"/>
            </a:endParaRPr>
          </a:p>
          <a:p>
            <a:r>
              <a:rPr lang="en-US" sz="3300" dirty="0" smtClean="0">
                <a:latin typeface="+mj-lt"/>
              </a:rPr>
              <a:t> </a:t>
            </a:r>
            <a:r>
              <a:rPr lang="en-US" sz="3300" b="1" dirty="0" err="1" smtClean="0">
                <a:latin typeface="+mj-lt"/>
              </a:rPr>
              <a:t>MenurutVan</a:t>
            </a:r>
            <a:r>
              <a:rPr lang="en-US" sz="3300" b="1" dirty="0" smtClean="0">
                <a:latin typeface="+mj-lt"/>
              </a:rPr>
              <a:t> Meter </a:t>
            </a:r>
            <a:r>
              <a:rPr lang="en-US" sz="3300" b="1" dirty="0" err="1" smtClean="0">
                <a:latin typeface="+mj-lt"/>
              </a:rPr>
              <a:t>dan</a:t>
            </a:r>
            <a:r>
              <a:rPr lang="en-US" sz="3300" b="1" dirty="0" smtClean="0">
                <a:latin typeface="+mj-lt"/>
              </a:rPr>
              <a:t> Van Horn: </a:t>
            </a:r>
            <a:endParaRPr lang="id-ID" sz="3300" b="1" dirty="0" smtClean="0">
              <a:latin typeface="+mj-lt"/>
            </a:endParaRPr>
          </a:p>
          <a:p>
            <a:pPr marL="0" indent="0">
              <a:buNone/>
            </a:pPr>
            <a:r>
              <a:rPr lang="id-ID" sz="3300" b="1" dirty="0">
                <a:latin typeface="+mj-lt"/>
              </a:rPr>
              <a:t> </a:t>
            </a:r>
            <a:r>
              <a:rPr lang="id-ID" sz="3300" b="1" dirty="0" smtClean="0">
                <a:latin typeface="+mj-lt"/>
              </a:rPr>
              <a:t>    </a:t>
            </a:r>
            <a:r>
              <a:rPr lang="en-US" sz="3300" dirty="0" err="1" smtClean="0">
                <a:latin typeface="+mj-lt"/>
              </a:rPr>
              <a:t>Implementasi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adalah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tindakan</a:t>
            </a:r>
            <a:r>
              <a:rPr lang="en-US" sz="3300" dirty="0" smtClean="0">
                <a:latin typeface="+mj-lt"/>
              </a:rPr>
              <a:t> yang 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err="1" smtClean="0">
                <a:latin typeface="+mj-lt"/>
              </a:rPr>
              <a:t>dilakukan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individu-individu</a:t>
            </a:r>
            <a:r>
              <a:rPr lang="en-US" sz="3300" dirty="0" smtClean="0">
                <a:latin typeface="+mj-lt"/>
              </a:rPr>
              <a:t> (</a:t>
            </a:r>
            <a:r>
              <a:rPr lang="en-US" sz="3300" dirty="0" err="1" smtClean="0">
                <a:latin typeface="+mj-lt"/>
              </a:rPr>
              <a:t>atau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kelompok</a:t>
            </a:r>
            <a:r>
              <a:rPr lang="en-US" sz="3300" dirty="0" smtClean="0">
                <a:latin typeface="+mj-lt"/>
              </a:rPr>
              <a:t>) 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err="1" smtClean="0">
                <a:latin typeface="+mj-lt"/>
              </a:rPr>
              <a:t>pemerintah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maupun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swasta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diarahkan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untuk</a:t>
            </a:r>
            <a:r>
              <a:rPr lang="en-US" sz="3300" dirty="0" smtClean="0">
                <a:latin typeface="+mj-lt"/>
              </a:rPr>
              <a:t> 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err="1" smtClean="0">
                <a:latin typeface="+mj-lt"/>
              </a:rPr>
              <a:t>mencapai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tujuan-tujuan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telah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ditetapkan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dalam</a:t>
            </a:r>
            <a:endParaRPr lang="id-ID" sz="3300" dirty="0" smtClean="0">
              <a:latin typeface="+mj-lt"/>
            </a:endParaRPr>
          </a:p>
          <a:p>
            <a:pPr marL="0" indent="0">
              <a:buNone/>
            </a:pPr>
            <a:r>
              <a:rPr lang="id-ID" sz="3300" dirty="0">
                <a:latin typeface="+mj-lt"/>
              </a:rPr>
              <a:t> </a:t>
            </a:r>
            <a:r>
              <a:rPr lang="id-ID" sz="3300" dirty="0" smtClean="0">
                <a:latin typeface="+mj-lt"/>
              </a:rPr>
              <a:t>   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keputusan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kebijakan-kebijakan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sebelumnya</a:t>
            </a:r>
            <a:r>
              <a:rPr lang="en-US" sz="33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401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Edwards ada2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Prosedur-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ukuran-ukuran</a:t>
            </a:r>
            <a:r>
              <a:rPr lang="en-US" dirty="0" smtClean="0"/>
              <a:t>   </a:t>
            </a:r>
            <a:r>
              <a:rPr lang="en-US" dirty="0" err="1" smtClean="0"/>
              <a:t>dasar</a:t>
            </a:r>
            <a:r>
              <a:rPr lang="en-US" dirty="0" smtClean="0"/>
              <a:t> (SOP)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Fragmentasi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0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Van Meter </a:t>
            </a:r>
            <a:r>
              <a:rPr lang="en-US" dirty="0" err="1" smtClean="0"/>
              <a:t>dan</a:t>
            </a:r>
            <a:r>
              <a:rPr lang="en-US" dirty="0" smtClean="0"/>
              <a:t> Van Horn </a:t>
            </a:r>
            <a:r>
              <a:rPr lang="en-US" dirty="0" err="1" smtClean="0"/>
              <a:t>menggolongkan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menurut2 </a:t>
            </a:r>
            <a:r>
              <a:rPr lang="en-US" dirty="0" err="1" smtClean="0"/>
              <a:t>karakteristik</a:t>
            </a:r>
            <a:r>
              <a:rPr lang="en-US" dirty="0" smtClean="0"/>
              <a:t> yang  </a:t>
            </a:r>
            <a:r>
              <a:rPr lang="en-US" dirty="0" err="1" smtClean="0"/>
              <a:t>berbeda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kebijakan-kebijakan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101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291264" cy="1040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Model </a:t>
            </a:r>
            <a:r>
              <a:rPr lang="en-US" sz="3600" b="1" dirty="0"/>
              <a:t>Proses </a:t>
            </a:r>
            <a:r>
              <a:rPr lang="en-US" sz="3600" b="1" dirty="0" err="1"/>
              <a:t>Implementasi</a:t>
            </a:r>
            <a:r>
              <a:rPr lang="en-US" sz="3600" b="1" dirty="0"/>
              <a:t> </a:t>
            </a:r>
            <a:r>
              <a:rPr lang="en-US" sz="3600" b="1" dirty="0" err="1" smtClean="0"/>
              <a:t>Kebijakan</a:t>
            </a:r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en-US" sz="3600" b="1" dirty="0" smtClean="0"/>
              <a:t>Van Meter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Van Horn</a:t>
            </a:r>
            <a:r>
              <a:rPr lang="id-ID" sz="3600" dirty="0"/>
              <a:t> </a:t>
            </a:r>
            <a:r>
              <a:rPr lang="id-ID" sz="3600" b="1" dirty="0" smtClean="0"/>
              <a:t>(6)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830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Ukuran-ukuran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Sumber-sumber </a:t>
            </a:r>
            <a:r>
              <a:rPr lang="en-US" dirty="0" err="1" smtClean="0"/>
              <a:t>kebijakan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Komunikasi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kegiatan-kegiatan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Karakteristik </a:t>
            </a:r>
            <a:r>
              <a:rPr lang="en-US" dirty="0" err="1" smtClean="0"/>
              <a:t>badan-badan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Kondisi-kondisi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, sosial, </a:t>
            </a:r>
            <a:r>
              <a:rPr lang="en-US" dirty="0" err="1" smtClean="0"/>
              <a:t>dan</a:t>
            </a:r>
            <a:r>
              <a:rPr lang="en-US" dirty="0" smtClean="0"/>
              <a:t> politik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.Kecenderungan </a:t>
            </a:r>
            <a:r>
              <a:rPr lang="en-US" dirty="0" err="1" smtClean="0"/>
              <a:t>pelaksana</a:t>
            </a:r>
            <a:r>
              <a:rPr lang="en-US" dirty="0" smtClean="0"/>
              <a:t> (</a:t>
            </a:r>
            <a:r>
              <a:rPr lang="en-US" dirty="0" err="1" smtClean="0"/>
              <a:t>implementors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175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pelaksana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Kognisi</a:t>
            </a:r>
            <a:r>
              <a:rPr lang="en-US" dirty="0" smtClean="0"/>
              <a:t>/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(</a:t>
            </a:r>
            <a:r>
              <a:rPr lang="en-US" dirty="0" err="1" smtClean="0"/>
              <a:t>penerimaan</a:t>
            </a:r>
            <a:r>
              <a:rPr lang="en-US" dirty="0" smtClean="0"/>
              <a:t>, </a:t>
            </a:r>
            <a:r>
              <a:rPr lang="en-US" dirty="0" err="1" smtClean="0"/>
              <a:t>netralitas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penolakan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3.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endParaRPr lang="en-US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106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06613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en-US" sz="4000" b="1" dirty="0" err="1" smtClean="0"/>
              <a:t>Faktor-faktor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berpengaruh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pada</a:t>
            </a:r>
            <a:r>
              <a:rPr lang="en-US" sz="4000" b="1" dirty="0" smtClean="0"/>
              <a:t> </a:t>
            </a:r>
            <a:r>
              <a:rPr lang="id-ID" sz="4000" b="1" dirty="0" err="1" smtClean="0"/>
              <a:t>I</a:t>
            </a:r>
            <a:r>
              <a:rPr lang="en-US" sz="4000" b="1" dirty="0" err="1" smtClean="0"/>
              <a:t>mplementasi</a:t>
            </a:r>
            <a:r>
              <a:rPr lang="en-US" sz="4000" b="1" dirty="0" smtClean="0"/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525963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kapasitas</a:t>
            </a:r>
            <a:r>
              <a:rPr lang="en-US" sz="2800" dirty="0" smtClean="0"/>
              <a:t> 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empat</a:t>
            </a:r>
            <a:r>
              <a:rPr lang="en-US" sz="2800" dirty="0" smtClean="0"/>
              <a:t> </a:t>
            </a:r>
            <a:r>
              <a:rPr lang="en-US" sz="2800" dirty="0" err="1" smtClean="0"/>
              <a:t>komponen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id-ID" sz="2800" dirty="0" smtClean="0"/>
              <a:t>     - </a:t>
            </a:r>
            <a:r>
              <a:rPr lang="en-US" sz="2800" dirty="0" err="1" smtClean="0"/>
              <a:t>Sumber-sumber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endParaRPr lang="en-US" sz="2800" dirty="0" smtClean="0"/>
          </a:p>
          <a:p>
            <a:pPr marL="0" indent="0">
              <a:buNone/>
            </a:pPr>
            <a:r>
              <a:rPr lang="id-ID" sz="2800" dirty="0" smtClean="0"/>
              <a:t>      -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id-ID" sz="2800" dirty="0" smtClean="0"/>
              <a:t>     -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id-ID" sz="2800" dirty="0" smtClean="0"/>
              <a:t>      -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2. </a:t>
            </a:r>
            <a:r>
              <a:rPr lang="en-US" sz="2800" dirty="0" err="1" smtClean="0"/>
              <a:t>Konflik-konflik</a:t>
            </a:r>
            <a:r>
              <a:rPr lang="en-US" sz="2800" dirty="0" smtClean="0"/>
              <a:t> </a:t>
            </a:r>
            <a:r>
              <a:rPr lang="en-US" sz="2800" dirty="0" err="1" smtClean="0"/>
              <a:t>kecenderungan</a:t>
            </a:r>
            <a:endParaRPr lang="en-US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- K</a:t>
            </a:r>
            <a:r>
              <a:rPr lang="en-US" sz="2800" dirty="0" err="1" smtClean="0"/>
              <a:t>onflik</a:t>
            </a:r>
            <a:r>
              <a:rPr lang="en-US" sz="2800" dirty="0" smtClean="0"/>
              <a:t> </a:t>
            </a:r>
            <a:r>
              <a:rPr lang="en-US" sz="2800" dirty="0" err="1" smtClean="0"/>
              <a:t>kecenderungan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pejabar</a:t>
            </a:r>
            <a:r>
              <a:rPr lang="en-US" sz="2800" dirty="0" smtClean="0"/>
              <a:t>-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err="1" smtClean="0"/>
              <a:t>pejabat</a:t>
            </a:r>
            <a:r>
              <a:rPr lang="en-US" sz="2800" dirty="0" smtClean="0"/>
              <a:t> </a:t>
            </a:r>
            <a:r>
              <a:rPr lang="en-US" sz="2800" dirty="0" err="1" smtClean="0"/>
              <a:t>bawahan</a:t>
            </a:r>
            <a:r>
              <a:rPr lang="en-US" sz="2800" dirty="0" smtClean="0"/>
              <a:t>/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</a:t>
            </a:r>
            <a:r>
              <a:rPr lang="en-US" sz="2800" dirty="0" smtClean="0"/>
              <a:t> </a:t>
            </a:r>
            <a:r>
              <a:rPr lang="en-US" sz="2800" dirty="0" err="1" smtClean="0"/>
              <a:t>menolak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tujuan-tujuan</a:t>
            </a:r>
            <a:r>
              <a:rPr lang="en-US" sz="2800" dirty="0" smtClean="0"/>
              <a:t> </a:t>
            </a:r>
            <a:r>
              <a:rPr lang="en-US" sz="2800" dirty="0" err="1" smtClean="0"/>
              <a:t>dar</a:t>
            </a:r>
            <a:r>
              <a:rPr lang="en-US" sz="2800" dirty="0" smtClean="0"/>
              <a:t> </a:t>
            </a:r>
            <a:r>
              <a:rPr lang="en-US" sz="2800" dirty="0" err="1" smtClean="0"/>
              <a:t>ipejabat-pejabat</a:t>
            </a:r>
            <a:r>
              <a:rPr lang="en-US" sz="2800" dirty="0" smtClean="0"/>
              <a:t> </a:t>
            </a:r>
            <a:r>
              <a:rPr lang="en-US" sz="2800" dirty="0" err="1" smtClean="0"/>
              <a:t>atasan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5771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cs typeface="Arial" pitchFamily="34" charset="0"/>
              </a:rPr>
              <a:t>Model </a:t>
            </a:r>
            <a:r>
              <a:rPr lang="en-US" sz="3600" b="1" dirty="0" err="1" smtClean="0">
                <a:cs typeface="Arial" pitchFamily="34" charset="0"/>
              </a:rPr>
              <a:t>Implementasi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 smtClean="0">
                <a:cs typeface="Arial" pitchFamily="34" charset="0"/>
              </a:rPr>
              <a:t>kebijakan</a:t>
            </a:r>
            <a:r>
              <a:rPr lang="en-US" sz="3600" b="1" dirty="0" smtClean="0">
                <a:cs typeface="Arial" pitchFamily="34" charset="0"/>
              </a:rPr>
              <a:t> George Edwards III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 smtClean="0">
                <a:cs typeface="Arial" pitchFamily="34" charset="0"/>
              </a:rPr>
              <a:t>1</a:t>
            </a:r>
            <a:r>
              <a:rPr lang="id-ID" sz="3000" b="1" dirty="0" smtClean="0">
                <a:latin typeface="+mj-lt"/>
                <a:cs typeface="Arial" pitchFamily="34" charset="0"/>
              </a:rPr>
              <a:t>. 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Komunikasi</a:t>
            </a:r>
            <a:r>
              <a:rPr lang="en-US" sz="3000" b="1" dirty="0" smtClean="0">
                <a:latin typeface="+mj-lt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 a. </a:t>
            </a:r>
            <a:r>
              <a:rPr lang="en-US" sz="3000" dirty="0" err="1" smtClean="0">
                <a:latin typeface="+mj-lt"/>
                <a:cs typeface="Arial" pitchFamily="34" charset="0"/>
              </a:rPr>
              <a:t>transmisi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 b. </a:t>
            </a:r>
            <a:r>
              <a:rPr lang="en-US" sz="3000" dirty="0" err="1" smtClean="0">
                <a:latin typeface="+mj-lt"/>
                <a:cs typeface="Arial" pitchFamily="34" charset="0"/>
              </a:rPr>
              <a:t>kejelasan</a:t>
            </a:r>
            <a:r>
              <a:rPr lang="en-US" sz="3000" dirty="0" smtClean="0">
                <a:latin typeface="+mj-lt"/>
                <a:cs typeface="Arial" pitchFamily="34" charset="0"/>
              </a:rPr>
              <a:t>   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+mj-lt"/>
                <a:cs typeface="Arial" pitchFamily="34" charset="0"/>
              </a:rPr>
              <a:t> c. </a:t>
            </a:r>
            <a:r>
              <a:rPr lang="en-US" sz="3000" dirty="0" err="1" smtClean="0">
                <a:latin typeface="+mj-lt"/>
                <a:cs typeface="Arial" pitchFamily="34" charset="0"/>
              </a:rPr>
              <a:t>konsistensi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000" b="1" dirty="0" smtClean="0">
                <a:latin typeface="+mj-lt"/>
                <a:cs typeface="Arial" pitchFamily="34" charset="0"/>
              </a:rPr>
              <a:t>2. 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Sumber-sumber</a:t>
            </a: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staf</a:t>
            </a:r>
            <a:r>
              <a:rPr lang="en-US" sz="3000" dirty="0" smtClean="0">
                <a:latin typeface="+mj-lt"/>
                <a:cs typeface="Arial" pitchFamily="34" charset="0"/>
              </a:rPr>
              <a:t>  </a:t>
            </a:r>
            <a:endParaRPr lang="id-ID" sz="3000" dirty="0">
              <a:latin typeface="+mj-lt"/>
              <a:cs typeface="Arial" pitchFamily="34" charset="0"/>
            </a:endParaRP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3000" dirty="0" smtClean="0">
                <a:latin typeface="+mj-lt"/>
                <a:cs typeface="Arial" pitchFamily="34" charset="0"/>
              </a:rPr>
              <a:t>;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wewenang</a:t>
            </a:r>
            <a:r>
              <a:rPr lang="en-US" sz="3000" dirty="0" smtClean="0">
                <a:latin typeface="+mj-lt"/>
                <a:cs typeface="Arial" pitchFamily="34" charset="0"/>
              </a:rPr>
              <a:t> ; 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indent="-514350">
              <a:buAutoNum type="alphaLcPeriod"/>
            </a:pPr>
            <a:r>
              <a:rPr lang="en-US" sz="3000" dirty="0" err="1" smtClean="0">
                <a:latin typeface="+mj-lt"/>
                <a:cs typeface="Arial" pitchFamily="34" charset="0"/>
              </a:rPr>
              <a:t>fasilitas</a:t>
            </a:r>
            <a:endParaRPr lang="en-US" sz="30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3000" b="1" dirty="0" smtClean="0">
                <a:latin typeface="+mj-lt"/>
                <a:cs typeface="Arial" pitchFamily="34" charset="0"/>
              </a:rPr>
              <a:t> </a:t>
            </a:r>
            <a:endParaRPr lang="id-ID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93179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147248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>
                <a:cs typeface="Arial" pitchFamily="34" charset="0"/>
              </a:rPr>
              <a:t>3.  </a:t>
            </a:r>
            <a:r>
              <a:rPr lang="en-US" b="1" dirty="0" err="1" smtClean="0">
                <a:cs typeface="Arial" pitchFamily="34" charset="0"/>
              </a:rPr>
              <a:t>Kecenderungan</a:t>
            </a:r>
            <a:r>
              <a:rPr lang="en-US" b="1" dirty="0" smtClean="0"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dukungan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perbedaan</a:t>
            </a:r>
            <a:r>
              <a:rPr lang="en-US" dirty="0" smtClean="0">
                <a:cs typeface="Arial" pitchFamily="34" charset="0"/>
              </a:rPr>
              <a:t> d</a:t>
            </a:r>
            <a:r>
              <a:rPr lang="id-ID" dirty="0" smtClean="0">
                <a:cs typeface="Arial" pitchFamily="34" charset="0"/>
              </a:rPr>
              <a:t>a</a:t>
            </a:r>
            <a:r>
              <a:rPr lang="en-US" dirty="0" smtClean="0">
                <a:cs typeface="Arial" pitchFamily="34" charset="0"/>
              </a:rPr>
              <a:t>l</a:t>
            </a:r>
            <a:r>
              <a:rPr lang="id-ID" dirty="0" smtClean="0">
                <a:cs typeface="Arial" pitchFamily="34" charset="0"/>
              </a:rPr>
              <a:t>a</a:t>
            </a:r>
            <a:r>
              <a:rPr lang="en-US" dirty="0" smtClean="0">
                <a:cs typeface="Arial" pitchFamily="34" charset="0"/>
              </a:rPr>
              <a:t>m </a:t>
            </a:r>
            <a:r>
              <a:rPr lang="en-US" dirty="0" err="1" smtClean="0">
                <a:cs typeface="Arial" pitchFamily="34" charset="0"/>
              </a:rPr>
              <a:t>tingkah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laku</a:t>
            </a:r>
            <a:r>
              <a:rPr lang="en-US" dirty="0" smtClean="0">
                <a:cs typeface="Arial" pitchFamily="34" charset="0"/>
              </a:rPr>
              <a:t>/ </a:t>
            </a:r>
            <a:r>
              <a:rPr lang="en-US" dirty="0" err="1" smtClean="0">
                <a:cs typeface="Arial" pitchFamily="34" charset="0"/>
              </a:rPr>
              <a:t>perspektif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err="1" smtClean="0">
                <a:cs typeface="Arial" pitchFamily="34" charset="0"/>
              </a:rPr>
              <a:t>Kecenderungan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badan-badan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id-ID" dirty="0" smtClean="0">
                <a:cs typeface="Arial" pitchFamily="34" charset="0"/>
              </a:rPr>
              <a:t>-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Bersifat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homogen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id-ID" dirty="0" smtClean="0">
                <a:cs typeface="Arial" pitchFamily="34" charset="0"/>
              </a:rPr>
              <a:t>-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Berkembang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pandangan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parokial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id-ID" dirty="0" smtClean="0">
                <a:cs typeface="Arial" pitchFamily="34" charset="0"/>
              </a:rPr>
              <a:t>- 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birokrat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id-ID" dirty="0" smtClean="0">
                <a:cs typeface="Arial" pitchFamily="34" charset="0"/>
              </a:rPr>
              <a:t>-  </a:t>
            </a:r>
            <a:r>
              <a:rPr lang="en-US" dirty="0" err="1" smtClean="0">
                <a:cs typeface="Arial" pitchFamily="34" charset="0"/>
              </a:rPr>
              <a:t>Beberapa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insentif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065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7404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97666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 err="1" smtClean="0"/>
              <a:t>Birokrasi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paling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scr</a:t>
            </a:r>
            <a:r>
              <a:rPr lang="en-US" sz="2800" dirty="0" smtClean="0"/>
              <a:t> </a:t>
            </a:r>
            <a:r>
              <a:rPr lang="en-US" sz="2800" dirty="0" err="1" smtClean="0"/>
              <a:t>keseluruhan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</a:t>
            </a:r>
            <a:r>
              <a:rPr lang="en-US" sz="2800" dirty="0" smtClean="0"/>
              <a:t> </a:t>
            </a:r>
            <a:r>
              <a:rPr lang="en-US" sz="2800" dirty="0" err="1" smtClean="0"/>
              <a:t>kebijakan</a:t>
            </a:r>
            <a:endParaRPr lang="en-US" sz="2800" dirty="0" smtClean="0"/>
          </a:p>
          <a:p>
            <a:pPr marL="0" indent="0">
              <a:buNone/>
            </a:pPr>
            <a:r>
              <a:rPr lang="id-ID" sz="2800" dirty="0" smtClean="0"/>
              <a:t>6  </a:t>
            </a:r>
            <a:r>
              <a:rPr lang="en-US" sz="2800" dirty="0" err="1" smtClean="0"/>
              <a:t>karakteristik</a:t>
            </a:r>
            <a:r>
              <a:rPr lang="en-US" sz="2800" dirty="0" smtClean="0"/>
              <a:t> </a:t>
            </a:r>
            <a:r>
              <a:rPr lang="en-US" sz="2800" dirty="0" err="1" smtClean="0"/>
              <a:t>birokrasi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/>
              <a:t> </a:t>
            </a:r>
            <a:r>
              <a:rPr lang="en-US" sz="2800" dirty="0" err="1" smtClean="0"/>
              <a:t>Birokrasi</a:t>
            </a:r>
            <a:r>
              <a:rPr lang="en-US" sz="2800" dirty="0" smtClean="0"/>
              <a:t> </a:t>
            </a:r>
            <a:r>
              <a:rPr lang="en-US" sz="2800" dirty="0" err="1" smtClean="0"/>
              <a:t>dimanapun</a:t>
            </a:r>
            <a:r>
              <a:rPr lang="en-US" sz="2800" dirty="0" smtClean="0"/>
              <a:t> </a:t>
            </a:r>
            <a:r>
              <a:rPr lang="en-US" sz="2800" dirty="0" err="1" smtClean="0"/>
              <a:t>berada</a:t>
            </a:r>
            <a:r>
              <a:rPr lang="en-US" sz="2800" dirty="0" smtClean="0"/>
              <a:t>, </a:t>
            </a:r>
            <a:r>
              <a:rPr lang="en-US" sz="2800" dirty="0" err="1" smtClean="0"/>
              <a:t>dipilih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instrumen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ditujukan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 </a:t>
            </a:r>
            <a:r>
              <a:rPr lang="en-US" sz="2800" dirty="0" err="1" smtClean="0"/>
              <a:t>masalah-masalah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didefinisikan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Birokrasi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institusi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dominan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, yang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kepentingannya</a:t>
            </a:r>
            <a:r>
              <a:rPr lang="en-US" sz="2800" dirty="0" smtClean="0"/>
              <a:t> </a:t>
            </a:r>
            <a:r>
              <a:rPr lang="en-US" sz="2800" dirty="0" err="1" smtClean="0"/>
              <a:t>berbeda-beda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Birokrasi</a:t>
            </a:r>
            <a:r>
              <a:rPr lang="en-US" sz="2800" dirty="0" smtClean="0"/>
              <a:t> </a:t>
            </a: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sejumlah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yg</a:t>
            </a:r>
            <a:r>
              <a:rPr lang="en-US" sz="2800" dirty="0" smtClean="0"/>
              <a:t>  </a:t>
            </a:r>
            <a:r>
              <a:rPr lang="en-US" sz="2800" dirty="0" err="1" smtClean="0"/>
              <a:t>berbeda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977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Fungsi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endParaRPr lang="id-ID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, </a:t>
            </a:r>
            <a:r>
              <a:rPr lang="en-US" dirty="0" err="1" smtClean="0"/>
              <a:t>naluri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dipertanyakan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endParaRPr lang="id-ID" dirty="0" smtClean="0"/>
          </a:p>
          <a:p>
            <a:pPr marL="514350" indent="-514350">
              <a:buFont typeface="+mj-lt"/>
              <a:buAutoNum type="alphaLcPeriod" startAt="4"/>
            </a:pP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netral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dikontrol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kekuatan-kekuatan</a:t>
            </a:r>
            <a:r>
              <a:rPr lang="en-US" dirty="0" smtClean="0"/>
              <a:t>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2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428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Implementasi Kebijakan </vt:lpstr>
      <vt:lpstr>PowerPoint Presentation</vt:lpstr>
      <vt:lpstr> Model Proses Implementasi Kebijakan Van Meter dan Van Horn (6) </vt:lpstr>
      <vt:lpstr>PowerPoint Presentation</vt:lpstr>
      <vt:lpstr> Faktor-faktor yang berpengaruh pada Implementasi  </vt:lpstr>
      <vt:lpstr>Model Implementasi kebijakan George Edwards III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Implementasi Kebijakan</dc:title>
  <dc:creator>My PC</dc:creator>
  <cp:lastModifiedBy>My PC</cp:lastModifiedBy>
  <cp:revision>5</cp:revision>
  <dcterms:created xsi:type="dcterms:W3CDTF">2021-08-18T05:53:25Z</dcterms:created>
  <dcterms:modified xsi:type="dcterms:W3CDTF">2021-08-18T06:48:47Z</dcterms:modified>
</cp:coreProperties>
</file>