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4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2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3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18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9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8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3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921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68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4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1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3EBE5-47E6-43A5-B19C-ABBD7191BADA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20EDD-B9AE-470D-B1F1-64A49E584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7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1"/>
            <a:ext cx="7924800" cy="10667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7696200" cy="3962400"/>
          </a:xfrm>
        </p:spPr>
        <p:txBody>
          <a:bodyPr/>
          <a:lstStyle/>
          <a:p>
            <a:endParaRPr lang="en-AU" b="1" dirty="0" smtClean="0"/>
          </a:p>
          <a:p>
            <a:endParaRPr lang="en-AU" b="1" dirty="0"/>
          </a:p>
          <a:p>
            <a:r>
              <a:rPr lang="en-AU" b="1" dirty="0" smtClean="0">
                <a:solidFill>
                  <a:schemeClr val="tx1"/>
                </a:solidFill>
              </a:rPr>
              <a:t>Budaya </a:t>
            </a:r>
            <a:r>
              <a:rPr lang="en-AU" b="1" dirty="0" err="1">
                <a:solidFill>
                  <a:schemeClr val="tx1"/>
                </a:solidFill>
              </a:rPr>
              <a:t>Kinerja</a:t>
            </a:r>
            <a:r>
              <a:rPr lang="en-AU" b="1" dirty="0">
                <a:solidFill>
                  <a:schemeClr val="tx1"/>
                </a:solidFill>
              </a:rPr>
              <a:t> Dalam </a:t>
            </a:r>
            <a:r>
              <a:rPr lang="en-AU" b="1" dirty="0" err="1">
                <a:solidFill>
                  <a:schemeClr val="tx1"/>
                </a:solidFill>
              </a:rPr>
              <a:t>Orgnisasi</a:t>
            </a:r>
            <a:r>
              <a:rPr lang="en-AU" b="1" dirty="0">
                <a:solidFill>
                  <a:schemeClr val="tx1"/>
                </a:solidFill>
              </a:rPr>
              <a:t> Pelayanan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51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b="1" dirty="0"/>
              <a:t>Rasionalitas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kecerdasan</a:t>
            </a:r>
            <a:r>
              <a:rPr lang="en-US" b="1" dirty="0"/>
              <a:t> </a:t>
            </a:r>
            <a:r>
              <a:rPr lang="en-US" b="1" dirty="0" err="1"/>
              <a:t>emosi</a:t>
            </a:r>
            <a:r>
              <a:rPr lang="en-US" dirty="0"/>
              <a:t>: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cerdas</a:t>
            </a:r>
            <a:r>
              <a:rPr lang="en-US" dirty="0"/>
              <a:t>, </a:t>
            </a:r>
            <a:r>
              <a:rPr lang="en-US" dirty="0" err="1"/>
              <a:t>obyektif</a:t>
            </a:r>
            <a:r>
              <a:rPr lang="en-US" dirty="0"/>
              <a:t>,  </a:t>
            </a:r>
            <a:r>
              <a:rPr lang="en-US" dirty="0" err="1"/>
              <a:t>logis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sistematik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</a:t>
            </a:r>
            <a:r>
              <a:rPr lang="en-US" dirty="0" err="1"/>
              <a:t>perasaannya</a:t>
            </a:r>
            <a:endParaRPr lang="en-US" b="1" dirty="0" smtClean="0"/>
          </a:p>
          <a:p>
            <a:pPr marL="514350" indent="-514350">
              <a:buFont typeface="+mj-lt"/>
              <a:buAutoNum type="alphaLcPeriod" startAt="3"/>
            </a:pPr>
            <a:r>
              <a:rPr lang="en-US" b="1" dirty="0" smtClean="0"/>
              <a:t>Ketekunan </a:t>
            </a:r>
            <a:r>
              <a:rPr lang="en-US" b="1" dirty="0"/>
              <a:t>&amp; </a:t>
            </a:r>
            <a:r>
              <a:rPr lang="en-US" b="1" dirty="0" err="1"/>
              <a:t>kesabaran</a:t>
            </a:r>
            <a:r>
              <a:rPr lang="en-US" dirty="0"/>
              <a:t>: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teliti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  </a:t>
            </a:r>
            <a:r>
              <a:rPr lang="en-US" dirty="0" err="1"/>
              <a:t>komitmen</a:t>
            </a:r>
            <a:r>
              <a:rPr lang="en-US" dirty="0"/>
              <a:t> yang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tekanan</a:t>
            </a:r>
            <a:r>
              <a:rPr lang="en-US" dirty="0"/>
              <a:t>/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b="1" dirty="0" err="1"/>
              <a:t>Keberanian</a:t>
            </a:r>
            <a:r>
              <a:rPr lang="en-US" b="1" dirty="0"/>
              <a:t> &amp; </a:t>
            </a:r>
            <a:r>
              <a:rPr lang="en-US" b="1" dirty="0" err="1"/>
              <a:t>kerifan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): </a:t>
            </a:r>
            <a:r>
              <a:rPr lang="en-US" dirty="0" err="1"/>
              <a:t>berani</a:t>
            </a:r>
            <a:r>
              <a:rPr lang="en-US" dirty="0"/>
              <a:t> </a:t>
            </a:r>
            <a:r>
              <a:rPr lang="en-US" dirty="0" err="1"/>
              <a:t>menanggung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keputusan</a:t>
            </a: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b="1" dirty="0" err="1"/>
              <a:t>Dedikasi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loyalitas</a:t>
            </a:r>
            <a:r>
              <a:rPr lang="en-US" dirty="0"/>
              <a:t>: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rela</a:t>
            </a:r>
            <a:r>
              <a:rPr lang="en-US" dirty="0"/>
              <a:t> </a:t>
            </a:r>
            <a:r>
              <a:rPr lang="en-US" dirty="0" err="1"/>
              <a:t>berkorban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pengabdian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, </a:t>
            </a:r>
            <a:r>
              <a:rPr lang="en-US" dirty="0" err="1"/>
              <a:t>instansi</a:t>
            </a:r>
            <a:r>
              <a:rPr lang="en-US" dirty="0"/>
              <a:t> , </a:t>
            </a:r>
            <a:r>
              <a:rPr lang="en-US" dirty="0" err="1"/>
              <a:t>bangsa</a:t>
            </a:r>
            <a:r>
              <a:rPr lang="en-US" dirty="0"/>
              <a:t>,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kewajibannya</a:t>
            </a:r>
            <a:r>
              <a:rPr lang="en-US" dirty="0"/>
              <a:t>.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89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117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None/>
            </a:pPr>
            <a:r>
              <a:rPr lang="en-US" b="1" dirty="0" smtClean="0"/>
              <a:t>4.  </a:t>
            </a:r>
            <a:r>
              <a:rPr lang="en-US" b="1" dirty="0" err="1"/>
              <a:t>Kesejahteraan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menunjang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penjejangan</a:t>
            </a:r>
            <a:r>
              <a:rPr lang="en-US" dirty="0" smtClean="0"/>
              <a:t> </a:t>
            </a:r>
            <a:r>
              <a:rPr lang="en-US" dirty="0" err="1" smtClean="0"/>
              <a:t>karier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.  </a:t>
            </a:r>
          </a:p>
          <a:p>
            <a:pPr marL="514350" indent="-514350">
              <a:buFont typeface="+mj-lt"/>
              <a:buAutoNum type="alphaLcPeriod"/>
            </a:pPr>
            <a:r>
              <a:rPr lang="en-US" b="1" dirty="0"/>
              <a:t>K</a:t>
            </a:r>
            <a:r>
              <a:rPr lang="en-US" b="1" dirty="0" smtClean="0"/>
              <a:t>eadilan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 smtClean="0"/>
              <a:t>keterbukaan</a:t>
            </a:r>
            <a:r>
              <a:rPr lang="en-US" b="1" dirty="0" smtClean="0"/>
              <a:t>: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yang </a:t>
            </a:r>
            <a:r>
              <a:rPr lang="en-US" dirty="0" err="1" smtClean="0"/>
              <a:t>memperlakukan</a:t>
            </a:r>
            <a:r>
              <a:rPr lang="en-US" dirty="0" smtClean="0"/>
              <a:t> orang lain 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,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Bersedia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orang lain yang </a:t>
            </a:r>
            <a:r>
              <a:rPr lang="en-US" dirty="0" err="1" smtClean="0"/>
              <a:t>kedudukannya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. </a:t>
            </a:r>
            <a:endParaRPr lang="en-US" dirty="0">
              <a:solidFill>
                <a:srgbClr val="00B0F0"/>
              </a:solidFill>
            </a:endParaRP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059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944562"/>
          </a:xfrm>
        </p:spPr>
        <p:txBody>
          <a:bodyPr>
            <a:normAutofit/>
          </a:bodyPr>
          <a:lstStyle/>
          <a:p>
            <a:r>
              <a:rPr lang="en-AU" sz="3200" b="1" dirty="0" smtClean="0"/>
              <a:t>Budaya </a:t>
            </a:r>
            <a:r>
              <a:rPr lang="en-AU" sz="3200" b="1" dirty="0" err="1" smtClean="0"/>
              <a:t>Kinerja</a:t>
            </a:r>
            <a:r>
              <a:rPr lang="en-AU" sz="3200" b="1" dirty="0" smtClean="0"/>
              <a:t> Dalam </a:t>
            </a:r>
            <a:r>
              <a:rPr lang="en-AU" sz="3200" b="1" dirty="0" err="1" smtClean="0"/>
              <a:t>Orgnisasi</a:t>
            </a:r>
            <a:r>
              <a:rPr lang="en-AU" sz="3200" b="1" dirty="0" smtClean="0"/>
              <a:t> Pelayanan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cs typeface="Arial" pitchFamily="34" charset="0"/>
              </a:rPr>
              <a:t>Budaya </a:t>
            </a:r>
            <a:r>
              <a:rPr lang="en-US" b="1" dirty="0" err="1">
                <a:cs typeface="Arial" pitchFamily="34" charset="0"/>
              </a:rPr>
              <a:t>Kinerja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adalah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suatu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situasi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kerja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memungkinkan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semua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karyawan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dapat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melaksanakan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semua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pkerjaan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cara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terbaik</a:t>
            </a:r>
            <a:r>
              <a:rPr lang="en-US" dirty="0">
                <a:cs typeface="Arial" pitchFamily="34" charset="0"/>
              </a:rPr>
              <a:t>  yang </a:t>
            </a:r>
            <a:r>
              <a:rPr lang="en-US" dirty="0" err="1">
                <a:cs typeface="Arial" pitchFamily="34" charset="0"/>
              </a:rPr>
              <a:t>dapat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dilakukannya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r>
              <a:rPr lang="en-US" dirty="0" smtClean="0">
                <a:cs typeface="Arial" pitchFamily="34" charset="0"/>
              </a:rPr>
              <a:t>Budaya </a:t>
            </a:r>
            <a:r>
              <a:rPr lang="en-US" dirty="0" err="1">
                <a:cs typeface="Arial" pitchFamily="34" charset="0"/>
              </a:rPr>
              <a:t>Kinerja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ini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dapat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meningkatkan</a:t>
            </a:r>
            <a:r>
              <a:rPr lang="en-US" dirty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cs typeface="Arial" pitchFamily="34" charset="0"/>
              </a:rPr>
              <a:t>    </a:t>
            </a:r>
            <a:r>
              <a:rPr lang="en-US" dirty="0" err="1">
                <a:cs typeface="Arial" pitchFamily="34" charset="0"/>
              </a:rPr>
              <a:t>kualitas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pelayanan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dapat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menuju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endParaRPr lang="en-US" dirty="0"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cs typeface="Arial" pitchFamily="34" charset="0"/>
              </a:rPr>
              <a:t>  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organisasi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yang </a:t>
            </a:r>
            <a:r>
              <a:rPr lang="en-US" dirty="0" err="1">
                <a:cs typeface="Arial" pitchFamily="34" charset="0"/>
              </a:rPr>
              <a:t>bertype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i="1" dirty="0">
                <a:cs typeface="Arial" pitchFamily="34" charset="0"/>
              </a:rPr>
              <a:t>Integrative </a:t>
            </a:r>
            <a:r>
              <a:rPr lang="en-US" i="1" dirty="0" smtClean="0">
                <a:cs typeface="Arial" pitchFamily="34" charset="0"/>
              </a:rPr>
              <a:t>culture</a:t>
            </a:r>
            <a:r>
              <a:rPr lang="en-US" dirty="0" smtClean="0"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    </a:t>
            </a:r>
            <a:r>
              <a:rPr lang="en-US" dirty="0" err="1" smtClean="0">
                <a:cs typeface="Arial" pitchFamily="34" charset="0"/>
              </a:rPr>
              <a:t>dimana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smtClean="0"/>
              <a:t>perhatian </a:t>
            </a:r>
            <a:r>
              <a:rPr lang="en-US" dirty="0" err="1" smtClean="0"/>
              <a:t>terhadap</a:t>
            </a:r>
            <a:r>
              <a:rPr lang="en-US" dirty="0" smtClean="0"/>
              <a:t> orang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smtClean="0"/>
              <a:t>  </a:t>
            </a:r>
            <a:r>
              <a:rPr lang="en-US" dirty="0" smtClean="0"/>
              <a:t>perhatian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tinggi</a:t>
            </a:r>
            <a:r>
              <a:rPr lang="en-US" dirty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mengadopsi</a:t>
            </a:r>
            <a:r>
              <a:rPr lang="en-US" dirty="0" smtClean="0"/>
              <a:t>  10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kewirausahaan</a:t>
            </a:r>
            <a:r>
              <a:rPr lang="en-US" dirty="0"/>
              <a:t> </a:t>
            </a:r>
            <a:r>
              <a:rPr lang="en-US" b="1" dirty="0" smtClean="0">
                <a:cs typeface="Arial" pitchFamily="34" charset="0"/>
              </a:rPr>
              <a:t>Osborn </a:t>
            </a:r>
            <a:r>
              <a:rPr lang="en-US" b="1" dirty="0" smtClean="0">
                <a:cs typeface="Arial" pitchFamily="34" charset="0"/>
              </a:rPr>
              <a:t>&amp; </a:t>
            </a:r>
            <a:r>
              <a:rPr lang="en-US" b="1" dirty="0" err="1" smtClean="0">
                <a:cs typeface="Arial" pitchFamily="34" charset="0"/>
              </a:rPr>
              <a:t>Gebler</a:t>
            </a:r>
            <a:r>
              <a:rPr lang="en-US" dirty="0" smtClean="0"/>
              <a:t> </a:t>
            </a:r>
            <a:r>
              <a:rPr lang="en-US" dirty="0" smtClean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>
              <a:cs typeface="Arial" pitchFamily="34" charset="0"/>
            </a:endParaRPr>
          </a:p>
          <a:p>
            <a:endParaRPr lang="en-US" dirty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630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b="1" dirty="0" smtClean="0"/>
              <a:t>Organisasi yang </a:t>
            </a:r>
            <a:r>
              <a:rPr lang="en-US" sz="3600" b="1" dirty="0" err="1" smtClean="0"/>
              <a:t>memiliki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budaya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pelayanan</a:t>
            </a:r>
            <a:r>
              <a:rPr lang="en-US" sz="3600" b="1" dirty="0" smtClean="0"/>
              <a:t> </a:t>
            </a:r>
            <a:r>
              <a:rPr lang="en-US" sz="3600" dirty="0" smtClean="0"/>
              <a:t> </a:t>
            </a:r>
            <a:r>
              <a:rPr lang="en-US" sz="3600" dirty="0" err="1" smtClean="0"/>
              <a:t>yaitu</a:t>
            </a:r>
            <a:r>
              <a:rPr lang="en-US" sz="3600" dirty="0" smtClean="0"/>
              <a:t>  </a:t>
            </a:r>
            <a:r>
              <a:rPr lang="en-US" dirty="0" smtClean="0"/>
              <a:t>yang </a:t>
            </a:r>
            <a:r>
              <a:rPr lang="en-US" dirty="0" err="1" smtClean="0"/>
              <a:t>menerapkan</a:t>
            </a:r>
            <a:r>
              <a:rPr lang="en-US" dirty="0" smtClean="0"/>
              <a:t> 3 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cs typeface="Arial" pitchFamily="34" charset="0"/>
              </a:rPr>
              <a:t>Budaya </a:t>
            </a:r>
            <a:r>
              <a:rPr lang="en-US" b="1" dirty="0" err="1" smtClean="0">
                <a:cs typeface="Arial" pitchFamily="34" charset="0"/>
              </a:rPr>
              <a:t>Kinerja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dimana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semua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karyawan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dapat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melaksanakan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semua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pkerjaan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dengan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cara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terbaik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cs typeface="Arial" pitchFamily="34" charset="0"/>
              </a:rPr>
              <a:t>bertype</a:t>
            </a:r>
            <a:r>
              <a:rPr lang="en-US" b="1" dirty="0" smtClean="0">
                <a:cs typeface="Arial" pitchFamily="34" charset="0"/>
              </a:rPr>
              <a:t>  </a:t>
            </a:r>
            <a:r>
              <a:rPr lang="en-US" b="1" i="1" dirty="0" smtClean="0">
                <a:cs typeface="Arial" pitchFamily="34" charset="0"/>
              </a:rPr>
              <a:t>Integrative culture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/>
              <a:t>perhatian </a:t>
            </a:r>
            <a:r>
              <a:rPr lang="en-US" dirty="0" smtClean="0"/>
              <a:t>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/>
              <a:t>orang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err="1"/>
              <a:t>M</a:t>
            </a:r>
            <a:r>
              <a:rPr lang="en-US" b="1" dirty="0" err="1" smtClean="0"/>
              <a:t>engadopsi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smtClean="0"/>
              <a:t>10 </a:t>
            </a:r>
            <a:r>
              <a:rPr lang="en-US" b="1" dirty="0" err="1" smtClean="0"/>
              <a:t>semangat</a:t>
            </a:r>
            <a:r>
              <a:rPr lang="en-US" b="1" dirty="0" smtClean="0"/>
              <a:t> </a:t>
            </a:r>
            <a:r>
              <a:rPr lang="en-US" b="1" dirty="0" err="1" smtClean="0"/>
              <a:t>kewirausahaan</a:t>
            </a:r>
            <a:r>
              <a:rPr lang="en-US" b="1" dirty="0" smtClean="0"/>
              <a:t> </a:t>
            </a:r>
            <a:r>
              <a:rPr lang="en-US" dirty="0" smtClean="0"/>
              <a:t>: a) </a:t>
            </a:r>
            <a:r>
              <a:rPr lang="en-US" dirty="0" err="1" smtClean="0">
                <a:cs typeface="Arial" pitchFamily="34" charset="0"/>
              </a:rPr>
              <a:t>mengarahkan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ketimbang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mengayuh</a:t>
            </a:r>
            <a:r>
              <a:rPr lang="en-US" dirty="0" smtClean="0">
                <a:cs typeface="Arial" pitchFamily="34" charset="0"/>
              </a:rPr>
              <a:t>; b)</a:t>
            </a:r>
            <a:r>
              <a:rPr lang="en-US" dirty="0" err="1" smtClean="0">
                <a:cs typeface="Arial" pitchFamily="34" charset="0"/>
              </a:rPr>
              <a:t>memberi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wewenang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masyarakat</a:t>
            </a:r>
            <a:r>
              <a:rPr lang="en-US" dirty="0" smtClean="0">
                <a:cs typeface="Arial" pitchFamily="34" charset="0"/>
              </a:rPr>
              <a:t>; c)</a:t>
            </a:r>
            <a:r>
              <a:rPr lang="en-US" dirty="0" err="1">
                <a:cs typeface="Arial" pitchFamily="34" charset="0"/>
              </a:rPr>
              <a:t>m</a:t>
            </a:r>
            <a:r>
              <a:rPr lang="en-US" dirty="0" err="1" smtClean="0">
                <a:cs typeface="Arial" pitchFamily="34" charset="0"/>
              </a:rPr>
              <a:t>enyuntikkan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persaingan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dalam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pemberian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pelayanan</a:t>
            </a:r>
            <a:r>
              <a:rPr lang="en-US" dirty="0" smtClean="0">
                <a:cs typeface="Arial" pitchFamily="34" charset="0"/>
              </a:rPr>
              <a:t>; d)</a:t>
            </a:r>
            <a:r>
              <a:rPr lang="en-US" dirty="0" err="1">
                <a:cs typeface="Arial" pitchFamily="34" charset="0"/>
              </a:rPr>
              <a:t>m</a:t>
            </a:r>
            <a:r>
              <a:rPr lang="en-US" dirty="0" err="1" smtClean="0">
                <a:cs typeface="Arial" pitchFamily="34" charset="0"/>
              </a:rPr>
              <a:t>enciptakan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organisasi</a:t>
            </a:r>
            <a:r>
              <a:rPr lang="en-US" dirty="0">
                <a:cs typeface="Arial" pitchFamily="34" charset="0"/>
              </a:rPr>
              <a:t> yang </a:t>
            </a:r>
            <a:r>
              <a:rPr lang="en-US" dirty="0" err="1">
                <a:cs typeface="Arial" pitchFamily="34" charset="0"/>
              </a:rPr>
              <a:t>digerakkan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misi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ketimbang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; e)</a:t>
            </a:r>
            <a:r>
              <a:rPr lang="en-US" dirty="0" err="1" smtClean="0">
                <a:cs typeface="Arial" pitchFamily="34" charset="0"/>
              </a:rPr>
              <a:t>Berorientasi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hasil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input; f)</a:t>
            </a:r>
            <a:r>
              <a:rPr lang="en-US" dirty="0" err="1" smtClean="0">
                <a:cs typeface="Arial" pitchFamily="34" charset="0"/>
              </a:rPr>
              <a:t>Berorientasi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pd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pelanggan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bukan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birokrasi</a:t>
            </a:r>
            <a:r>
              <a:rPr lang="en-US" dirty="0" smtClean="0">
                <a:cs typeface="Arial" pitchFamily="34" charset="0"/>
              </a:rPr>
              <a:t>; g) </a:t>
            </a:r>
            <a:r>
              <a:rPr lang="en-US" dirty="0" err="1" smtClean="0">
                <a:cs typeface="Arial" pitchFamily="34" charset="0"/>
              </a:rPr>
              <a:t>Berorientasi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wirausaha</a:t>
            </a:r>
            <a:r>
              <a:rPr lang="en-US" dirty="0" smtClean="0">
                <a:cs typeface="Arial" pitchFamily="34" charset="0"/>
              </a:rPr>
              <a:t>; h) </a:t>
            </a:r>
            <a:r>
              <a:rPr lang="en-US" dirty="0" err="1">
                <a:cs typeface="Arial" pitchFamily="34" charset="0"/>
              </a:rPr>
              <a:t>Bersifat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antisipatif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; i)</a:t>
            </a:r>
            <a:r>
              <a:rPr lang="en-US" dirty="0" err="1" smtClean="0">
                <a:cs typeface="Arial" pitchFamily="34" charset="0"/>
              </a:rPr>
              <a:t>Menciptakan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; j) </a:t>
            </a:r>
            <a:r>
              <a:rPr lang="en-US" dirty="0" err="1" smtClean="0">
                <a:cs typeface="Arial" pitchFamily="34" charset="0"/>
              </a:rPr>
              <a:t>Berorientasi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pasar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331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487362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Nilai Budaya </a:t>
            </a:r>
            <a:r>
              <a:rPr lang="en-US" sz="3600" b="1" dirty="0" err="1"/>
              <a:t>Kerja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3641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 smtClean="0"/>
              <a:t>Terdapat</a:t>
            </a:r>
            <a:r>
              <a:rPr lang="en-US" sz="2800" b="1" dirty="0" smtClean="0"/>
              <a:t> 4 </a:t>
            </a:r>
            <a:r>
              <a:rPr lang="en-US" sz="2800" b="1" dirty="0" err="1" smtClean="0"/>
              <a:t>nila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budaya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kerja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yaitu</a:t>
            </a:r>
            <a:r>
              <a:rPr lang="en-US" sz="2800" b="1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Profesionalisme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Kerjasama: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Keserasian, </a:t>
            </a:r>
            <a:r>
              <a:rPr lang="en-US" sz="2400" dirty="0" err="1"/>
              <a:t>Keselarasan</a:t>
            </a:r>
            <a:r>
              <a:rPr lang="en-US" sz="2400" dirty="0"/>
              <a:t> &amp; </a:t>
            </a:r>
            <a:r>
              <a:rPr lang="en-US" sz="2400" dirty="0" err="1" smtClean="0"/>
              <a:t>Keseimbangan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/>
              <a:t>Kesejahteraan</a:t>
            </a:r>
            <a:endParaRPr lang="en-US" sz="2400" dirty="0" smtClean="0"/>
          </a:p>
          <a:p>
            <a:pPr marL="0" indent="0">
              <a:buNone/>
            </a:pPr>
            <a:endParaRPr lang="en-US" sz="2400" b="1" dirty="0" smtClean="0"/>
          </a:p>
          <a:p>
            <a:pPr marL="457200" indent="-457200">
              <a:buAutoNum type="arabicPeriod"/>
            </a:pPr>
            <a:r>
              <a:rPr lang="en-US" sz="2800" b="1" dirty="0" smtClean="0"/>
              <a:t>Profesionalisme</a:t>
            </a:r>
            <a:r>
              <a:rPr lang="en-US" sz="2400" b="1" dirty="0" smtClean="0"/>
              <a:t> </a:t>
            </a:r>
            <a:r>
              <a:rPr lang="en-US" sz="2400" dirty="0"/>
              <a:t>: </a:t>
            </a:r>
            <a:r>
              <a:rPr lang="en-US" sz="2400" dirty="0" err="1"/>
              <a:t>Mewujudkan</a:t>
            </a:r>
            <a:r>
              <a:rPr lang="en-US" sz="2400" dirty="0"/>
              <a:t> </a:t>
            </a:r>
            <a:r>
              <a:rPr lang="en-US" sz="2400" dirty="0" err="1"/>
              <a:t>visi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misi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</a:t>
            </a:r>
            <a:r>
              <a:rPr lang="en-US" sz="2400" dirty="0" err="1" smtClean="0"/>
              <a:t>ditetapkan</a:t>
            </a:r>
            <a:r>
              <a:rPr lang="en-US" sz="2400" dirty="0"/>
              <a:t>, SDM </a:t>
            </a:r>
            <a:r>
              <a:rPr lang="en-US" sz="2400" dirty="0" err="1" smtClean="0"/>
              <a:t>punya</a:t>
            </a:r>
            <a:r>
              <a:rPr lang="en-US" sz="2400" dirty="0" smtClean="0"/>
              <a:t> </a:t>
            </a:r>
            <a:r>
              <a:rPr lang="en-US" sz="2400" dirty="0" err="1"/>
              <a:t>kapabilitas</a:t>
            </a:r>
            <a:r>
              <a:rPr lang="en-US" sz="2400" dirty="0"/>
              <a:t> , </a:t>
            </a:r>
            <a:r>
              <a:rPr lang="en-US" sz="2400" dirty="0" err="1"/>
              <a:t>disiplin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</a:t>
            </a:r>
            <a:r>
              <a:rPr lang="en-US" sz="2400" dirty="0" err="1" smtClean="0"/>
              <a:t>berorientasi</a:t>
            </a:r>
            <a:r>
              <a:rPr lang="en-US" sz="2400" dirty="0" smtClean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. 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b="1" dirty="0"/>
              <a:t>Komitmen &amp; </a:t>
            </a:r>
            <a:r>
              <a:rPr lang="en-US" sz="2400" b="1" dirty="0" err="1"/>
              <a:t>konsistensi</a:t>
            </a:r>
            <a:r>
              <a:rPr lang="en-US" sz="2400" b="1" dirty="0"/>
              <a:t> </a:t>
            </a:r>
            <a:r>
              <a:rPr lang="en-US" sz="2400" dirty="0"/>
              <a:t>: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keteguhan</a:t>
            </a:r>
            <a:r>
              <a:rPr lang="en-US" sz="2400" dirty="0"/>
              <a:t> </a:t>
            </a:r>
            <a:r>
              <a:rPr lang="en-US" sz="2400" dirty="0" err="1"/>
              <a:t>hati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tekad</a:t>
            </a:r>
            <a:r>
              <a:rPr lang="en-US" sz="2400" dirty="0"/>
              <a:t> yang </a:t>
            </a:r>
            <a:r>
              <a:rPr lang="en-US" sz="2400" dirty="0" err="1"/>
              <a:t>teguh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mantap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bertindak</a:t>
            </a:r>
            <a:r>
              <a:rPr lang="en-US" sz="2400" dirty="0"/>
              <a:t> 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visi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misi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r>
              <a:rPr lang="en-US" sz="2400" dirty="0" smtClean="0"/>
              <a:t>,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0730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b="1" dirty="0"/>
              <a:t>Wewenang &amp; </a:t>
            </a:r>
            <a:r>
              <a:rPr lang="en-US" b="1" dirty="0" err="1"/>
              <a:t>tanggungjawab</a:t>
            </a:r>
            <a:r>
              <a:rPr lang="en-US" dirty="0"/>
              <a:t>: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bersdia</a:t>
            </a:r>
            <a:r>
              <a:rPr lang="en-US" dirty="0"/>
              <a:t> </a:t>
            </a:r>
            <a:r>
              <a:rPr lang="en-US" dirty="0" err="1"/>
              <a:t>menanggung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berani</a:t>
            </a:r>
            <a:r>
              <a:rPr lang="en-US" dirty="0"/>
              <a:t>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diperkarakan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b="1" dirty="0"/>
              <a:t>Integritas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profesional</a:t>
            </a:r>
            <a:r>
              <a:rPr lang="en-US" b="1" dirty="0"/>
              <a:t> :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berani</a:t>
            </a:r>
            <a:r>
              <a:rPr lang="en-US" dirty="0"/>
              <a:t>,  </a:t>
            </a:r>
            <a:r>
              <a:rPr lang="en-US" dirty="0" err="1"/>
              <a:t>jujur</a:t>
            </a:r>
            <a:r>
              <a:rPr lang="en-US" dirty="0"/>
              <a:t>,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terwujudnya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 yang </a:t>
            </a:r>
            <a:r>
              <a:rPr lang="en-US" dirty="0" err="1"/>
              <a:t>bersih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berwibawa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lphaLcPeriod" startAt="2"/>
            </a:pPr>
            <a:r>
              <a:rPr lang="en-US" b="1" dirty="0" smtClean="0"/>
              <a:t>Ketepatan </a:t>
            </a:r>
            <a:r>
              <a:rPr lang="en-US" b="1" dirty="0"/>
              <a:t>&amp; </a:t>
            </a:r>
            <a:r>
              <a:rPr lang="en-US" b="1" dirty="0" err="1"/>
              <a:t>kecepatan</a:t>
            </a:r>
            <a:r>
              <a:rPr lang="en-US" b="1" dirty="0"/>
              <a:t>;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teliti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(</a:t>
            </a:r>
            <a:r>
              <a:rPr lang="en-US" dirty="0" err="1"/>
              <a:t>efisien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683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364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eriod" startAt="5"/>
            </a:pPr>
            <a:r>
              <a:rPr lang="en-US" b="1" dirty="0"/>
              <a:t>Disiplin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keteraturan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; </a:t>
            </a:r>
            <a:r>
              <a:rPr lang="en-US" dirty="0" err="1"/>
              <a:t>sikap</a:t>
            </a:r>
            <a:r>
              <a:rPr lang="en-US" dirty="0"/>
              <a:t> yang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auran</a:t>
            </a:r>
            <a:r>
              <a:rPr lang="en-US" dirty="0"/>
              <a:t>,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yang  </a:t>
            </a:r>
            <a:r>
              <a:rPr lang="en-US" dirty="0" err="1"/>
              <a:t>menekan</a:t>
            </a:r>
            <a:r>
              <a:rPr lang="en-US" dirty="0"/>
              <a:t> /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kondusif</a:t>
            </a:r>
            <a:r>
              <a:rPr lang="en-US" dirty="0"/>
              <a:t>. </a:t>
            </a:r>
            <a:r>
              <a:rPr lang="en-US" dirty="0" err="1" smtClean="0"/>
              <a:t>Keteraturan</a:t>
            </a:r>
            <a:r>
              <a:rPr lang="en-US" dirty="0" smtClean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sistm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terencana</a:t>
            </a:r>
            <a:r>
              <a:rPr lang="en-US" dirty="0"/>
              <a:t> 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jadwal</a:t>
            </a:r>
            <a:r>
              <a:rPr lang="en-US" dirty="0"/>
              <a:t> yang </a:t>
            </a:r>
            <a:r>
              <a:rPr lang="en-US" dirty="0" err="1"/>
              <a:t>diretapkan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lphaLcPeriod" startAt="5"/>
            </a:pPr>
            <a:r>
              <a:rPr lang="en-US" dirty="0" smtClean="0"/>
              <a:t> </a:t>
            </a:r>
            <a:r>
              <a:rPr lang="en-US" b="1" dirty="0" err="1"/>
              <a:t>Penguasaan</a:t>
            </a:r>
            <a:r>
              <a:rPr lang="en-US" b="1" dirty="0"/>
              <a:t>  </a:t>
            </a:r>
            <a:r>
              <a:rPr lang="en-US" b="1" dirty="0" err="1"/>
              <a:t>iptek</a:t>
            </a:r>
            <a:r>
              <a:rPr lang="en-US" b="1" dirty="0"/>
              <a:t>  : </a:t>
            </a:r>
            <a:r>
              <a:rPr lang="en-US" dirty="0" err="1"/>
              <a:t>penguasaan</a:t>
            </a:r>
            <a:r>
              <a:rPr lang="en-US" dirty="0"/>
              <a:t>  </a:t>
            </a:r>
            <a:r>
              <a:rPr lang="en-US" dirty="0" err="1"/>
              <a:t>iptek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 </a:t>
            </a:r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251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Autofit/>
          </a:bodyPr>
          <a:lstStyle/>
          <a:p>
            <a:pPr marL="514350" lvl="0" indent="-514350">
              <a:buFont typeface="Arial" pitchFamily="34" charset="0"/>
              <a:buAutoNum type="arabicPeriod" startAt="2"/>
            </a:pPr>
            <a:r>
              <a:rPr lang="en-US" sz="2800" b="1" dirty="0">
                <a:solidFill>
                  <a:prstClr val="black"/>
                </a:solidFill>
              </a:rPr>
              <a:t>Kerjasama: </a:t>
            </a:r>
            <a:r>
              <a:rPr lang="en-US" sz="2800" b="1" dirty="0" err="1" smtClean="0">
                <a:solidFill>
                  <a:prstClr val="black"/>
                </a:solidFill>
              </a:rPr>
              <a:t>yaitu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anggota</a:t>
            </a:r>
            <a:r>
              <a:rPr lang="en-US" sz="2800" b="1" dirty="0" smtClean="0">
                <a:solidFill>
                  <a:prstClr val="black"/>
                </a:solidFill>
              </a:rPr>
              <a:t>  </a:t>
            </a:r>
            <a:r>
              <a:rPr lang="en-US" sz="2800" b="1" dirty="0" err="1" smtClean="0">
                <a:solidFill>
                  <a:prstClr val="black"/>
                </a:solidFill>
              </a:rPr>
              <a:t>saling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mendukung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satu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sama</a:t>
            </a:r>
            <a:r>
              <a:rPr lang="en-US" sz="2800" b="1" dirty="0" smtClean="0">
                <a:solidFill>
                  <a:prstClr val="black"/>
                </a:solidFill>
              </a:rPr>
              <a:t> lain </a:t>
            </a:r>
            <a:r>
              <a:rPr lang="en-US" sz="2800" b="1" dirty="0" err="1" smtClean="0">
                <a:solidFill>
                  <a:prstClr val="black"/>
                </a:solidFill>
              </a:rPr>
              <a:t>dalm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mewujudkan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visi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>
                <a:solidFill>
                  <a:prstClr val="black"/>
                </a:solidFill>
              </a:rPr>
              <a:t>&amp;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misi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organisasi</a:t>
            </a:r>
            <a:endParaRPr lang="en-US" sz="2800" b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sz="2800" b="1" dirty="0">
              <a:solidFill>
                <a:prstClr val="black"/>
              </a:solidFill>
            </a:endParaRPr>
          </a:p>
          <a:p>
            <a:pPr marL="514350" lvl="0" indent="-514350">
              <a:buFont typeface="+mj-lt"/>
              <a:buAutoNum type="alphaLcPeriod"/>
            </a:pP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</a:rPr>
              <a:t>Kepemimpinan</a:t>
            </a:r>
            <a:r>
              <a:rPr lang="en-US" sz="2800" b="1" dirty="0" smtClean="0">
                <a:solidFill>
                  <a:prstClr val="black"/>
                </a:solidFill>
              </a:rPr>
              <a:t> </a:t>
            </a:r>
            <a:r>
              <a:rPr lang="en-US" sz="2800" b="1" dirty="0">
                <a:solidFill>
                  <a:prstClr val="black"/>
                </a:solidFill>
              </a:rPr>
              <a:t>&amp; </a:t>
            </a:r>
            <a:r>
              <a:rPr lang="en-US" sz="2800" b="1" dirty="0" err="1" smtClean="0">
                <a:solidFill>
                  <a:prstClr val="black"/>
                </a:solidFill>
              </a:rPr>
              <a:t>keteladanan</a:t>
            </a:r>
            <a:r>
              <a:rPr lang="en-US" sz="2800" dirty="0" smtClean="0">
                <a:solidFill>
                  <a:prstClr val="black"/>
                </a:solidFill>
              </a:rPr>
              <a:t>: </a:t>
            </a:r>
            <a:r>
              <a:rPr lang="en-US" sz="2800" dirty="0" err="1" smtClean="0">
                <a:solidFill>
                  <a:prstClr val="black"/>
                </a:solidFill>
              </a:rPr>
              <a:t>kesadaran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seorang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pemimpin</a:t>
            </a:r>
            <a:r>
              <a:rPr lang="en-US" sz="2800" dirty="0" smtClean="0">
                <a:solidFill>
                  <a:prstClr val="black"/>
                </a:solidFill>
              </a:rPr>
              <a:t> yang  </a:t>
            </a:r>
            <a:r>
              <a:rPr lang="en-US" sz="2800" dirty="0" err="1" smtClean="0">
                <a:solidFill>
                  <a:prstClr val="black"/>
                </a:solidFill>
              </a:rPr>
              <a:t>melalui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kemampuannya</a:t>
            </a:r>
            <a:r>
              <a:rPr lang="en-US" sz="2800" dirty="0" smtClean="0">
                <a:solidFill>
                  <a:prstClr val="black"/>
                </a:solidFill>
              </a:rPr>
              <a:t>  </a:t>
            </a:r>
            <a:r>
              <a:rPr lang="en-US" sz="2800" dirty="0" err="1" smtClean="0">
                <a:solidFill>
                  <a:prstClr val="black"/>
                </a:solidFill>
              </a:rPr>
              <a:t>untuk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mempengaruhi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dan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menjadikan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dirinya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sebagai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teladan</a:t>
            </a:r>
            <a:r>
              <a:rPr lang="en-US" sz="2800" dirty="0" smtClean="0">
                <a:solidFill>
                  <a:prstClr val="black"/>
                </a:solidFill>
              </a:rPr>
              <a:t>  </a:t>
            </a:r>
            <a:r>
              <a:rPr lang="en-US" sz="2800" dirty="0" err="1" smtClean="0">
                <a:solidFill>
                  <a:prstClr val="black"/>
                </a:solidFill>
              </a:rPr>
              <a:t>serta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mampu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memotivasi</a:t>
            </a:r>
            <a:r>
              <a:rPr lang="en-US" sz="2800" dirty="0" smtClean="0">
                <a:solidFill>
                  <a:prstClr val="black"/>
                </a:solidFill>
              </a:rPr>
              <a:t> orang </a:t>
            </a:r>
            <a:r>
              <a:rPr lang="en-US" sz="2800" dirty="0" err="1" smtClean="0">
                <a:solidFill>
                  <a:prstClr val="black"/>
                </a:solidFill>
              </a:rPr>
              <a:t>lainatau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bawahannya</a:t>
            </a:r>
            <a:r>
              <a:rPr lang="en-US" sz="2800" dirty="0" smtClean="0">
                <a:solidFill>
                  <a:prstClr val="black"/>
                </a:solidFill>
              </a:rPr>
              <a:t>  </a:t>
            </a:r>
            <a:r>
              <a:rPr lang="en-US" sz="2800" dirty="0" err="1" smtClean="0">
                <a:solidFill>
                  <a:prstClr val="black"/>
                </a:solidFill>
              </a:rPr>
              <a:t>untuk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mencapai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sasaran</a:t>
            </a:r>
            <a:r>
              <a:rPr lang="en-US" sz="2800" dirty="0" smtClean="0">
                <a:solidFill>
                  <a:prstClr val="black"/>
                </a:solidFill>
              </a:rPr>
              <a:t>/</a:t>
            </a:r>
            <a:r>
              <a:rPr lang="en-US" sz="2800" dirty="0" err="1" smtClean="0">
                <a:solidFill>
                  <a:prstClr val="black"/>
                </a:solidFill>
              </a:rPr>
              <a:t>tujuan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berdasarkan</a:t>
            </a:r>
            <a:r>
              <a:rPr lang="en-US" sz="2800" dirty="0" smtClean="0">
                <a:solidFill>
                  <a:prstClr val="black"/>
                </a:solidFill>
              </a:rPr>
              <a:t>  </a:t>
            </a:r>
            <a:r>
              <a:rPr lang="en-US" sz="2800" dirty="0" err="1" smtClean="0">
                <a:solidFill>
                  <a:prstClr val="black"/>
                </a:solidFill>
              </a:rPr>
              <a:t>nilai-nilai</a:t>
            </a:r>
            <a:r>
              <a:rPr lang="en-US" sz="2800" dirty="0" smtClean="0">
                <a:solidFill>
                  <a:prstClr val="black"/>
                </a:solidFill>
              </a:rPr>
              <a:t> moral </a:t>
            </a:r>
            <a:r>
              <a:rPr lang="en-US" sz="2800" dirty="0" err="1" smtClean="0">
                <a:solidFill>
                  <a:prstClr val="black"/>
                </a:solidFill>
              </a:rPr>
              <a:t>yaitu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integritas</a:t>
            </a:r>
            <a:r>
              <a:rPr lang="en-US" sz="2800" dirty="0" smtClean="0">
                <a:solidFill>
                  <a:prstClr val="black"/>
                </a:solidFill>
              </a:rPr>
              <a:t> , </a:t>
            </a:r>
            <a:r>
              <a:rPr lang="en-US" sz="2800" dirty="0" err="1" smtClean="0">
                <a:solidFill>
                  <a:prstClr val="black"/>
                </a:solidFill>
              </a:rPr>
              <a:t>komitmen,konsisten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dan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profesional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395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b="1" dirty="0">
                <a:solidFill>
                  <a:prstClr val="black"/>
                </a:solidFill>
              </a:rPr>
              <a:t>Kebersamaan &amp; </a:t>
            </a:r>
            <a:r>
              <a:rPr lang="en-US" b="1" dirty="0" err="1">
                <a:solidFill>
                  <a:prstClr val="black"/>
                </a:solidFill>
              </a:rPr>
              <a:t>dinamika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kelompok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kerja</a:t>
            </a:r>
            <a:r>
              <a:rPr lang="en-US" dirty="0">
                <a:solidFill>
                  <a:prstClr val="black"/>
                </a:solidFill>
              </a:rPr>
              <a:t>: </a:t>
            </a:r>
            <a:r>
              <a:rPr lang="en-US" dirty="0" err="1">
                <a:solidFill>
                  <a:prstClr val="black"/>
                </a:solidFill>
              </a:rPr>
              <a:t>sikap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perilaku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sekelompok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individu</a:t>
            </a:r>
            <a:r>
              <a:rPr lang="en-US" dirty="0">
                <a:solidFill>
                  <a:prstClr val="black"/>
                </a:solidFill>
              </a:rPr>
              <a:t>  yang </a:t>
            </a:r>
            <a:r>
              <a:rPr lang="en-US" dirty="0" err="1">
                <a:solidFill>
                  <a:prstClr val="black"/>
                </a:solidFill>
              </a:rPr>
              <a:t>menunjukkan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kesatuan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perasaan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aksi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bersama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pada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obyek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tuntutan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atau</a:t>
            </a:r>
            <a:r>
              <a:rPr lang="en-US" dirty="0">
                <a:solidFill>
                  <a:prstClr val="black"/>
                </a:solidFill>
              </a:rPr>
              <a:t> ide yang </a:t>
            </a:r>
            <a:r>
              <a:rPr lang="en-US" dirty="0" err="1">
                <a:solidFill>
                  <a:prstClr val="black"/>
                </a:solidFill>
              </a:rPr>
              <a:t>sama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serta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mempunyai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kepentingan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tujuan</a:t>
            </a:r>
            <a:r>
              <a:rPr lang="en-US" dirty="0">
                <a:solidFill>
                  <a:prstClr val="black"/>
                </a:solidFill>
              </a:rPr>
              <a:t> yang </a:t>
            </a:r>
            <a:r>
              <a:rPr lang="en-US" dirty="0" err="1">
                <a:solidFill>
                  <a:prstClr val="black"/>
                </a:solidFill>
              </a:rPr>
              <a:t>sama</a:t>
            </a:r>
            <a:r>
              <a:rPr lang="en-US" dirty="0">
                <a:solidFill>
                  <a:prstClr val="black"/>
                </a:solidFill>
              </a:rPr>
              <a:t>. </a:t>
            </a:r>
            <a:endParaRPr lang="en-US" b="1" dirty="0">
              <a:solidFill>
                <a:prstClr val="black"/>
              </a:solidFill>
            </a:endParaRPr>
          </a:p>
          <a:p>
            <a:pPr marL="514350" lvl="0" indent="-514350">
              <a:buFont typeface="+mj-lt"/>
              <a:buAutoNum type="alphaLcPeriod" startAt="2"/>
            </a:pPr>
            <a:r>
              <a:rPr lang="en-US" b="1" dirty="0" smtClean="0">
                <a:solidFill>
                  <a:prstClr val="black"/>
                </a:solidFill>
              </a:rPr>
              <a:t>Keteguhan </a:t>
            </a:r>
            <a:r>
              <a:rPr lang="en-US" b="1" dirty="0">
                <a:solidFill>
                  <a:prstClr val="black"/>
                </a:solidFill>
              </a:rPr>
              <a:t>&amp; </a:t>
            </a:r>
            <a:r>
              <a:rPr lang="en-US" b="1" dirty="0" err="1">
                <a:solidFill>
                  <a:prstClr val="black"/>
                </a:solidFill>
              </a:rPr>
              <a:t>ketegasan</a:t>
            </a:r>
            <a:r>
              <a:rPr lang="en-US" dirty="0">
                <a:solidFill>
                  <a:prstClr val="black"/>
                </a:solidFill>
              </a:rPr>
              <a:t>: </a:t>
            </a:r>
            <a:r>
              <a:rPr lang="en-US" dirty="0" err="1">
                <a:solidFill>
                  <a:prstClr val="black"/>
                </a:solidFill>
              </a:rPr>
              <a:t>berpegang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kuat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pada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aturan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nilai</a:t>
            </a:r>
            <a:r>
              <a:rPr lang="en-US" dirty="0">
                <a:solidFill>
                  <a:prstClr val="black"/>
                </a:solidFill>
              </a:rPr>
              <a:t> moral, </a:t>
            </a:r>
            <a:r>
              <a:rPr lang="en-US" dirty="0" err="1">
                <a:solidFill>
                  <a:prstClr val="black"/>
                </a:solidFill>
              </a:rPr>
              <a:t>prinsip-prinsip</a:t>
            </a:r>
            <a:r>
              <a:rPr lang="en-US" dirty="0">
                <a:solidFill>
                  <a:prstClr val="black"/>
                </a:solidFill>
              </a:rPr>
              <a:t> manajemen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tidak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ragu-ragu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mempertahankan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prinsip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kebenaran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menghindar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dari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perbuatan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tercela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marL="514350" lvl="0" indent="-514350">
              <a:buFont typeface="+mj-lt"/>
              <a:buAutoNum type="alphaLcPeriod" startAt="2"/>
            </a:pP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b="1" dirty="0" err="1">
                <a:solidFill>
                  <a:prstClr val="black"/>
                </a:solidFill>
              </a:rPr>
              <a:t>Semangat</a:t>
            </a:r>
            <a:r>
              <a:rPr lang="en-US" b="1" dirty="0">
                <a:solidFill>
                  <a:prstClr val="black"/>
                </a:solidFill>
              </a:rPr>
              <a:t> &amp;   </a:t>
            </a:r>
            <a:r>
              <a:rPr lang="en-US" b="1" dirty="0" err="1">
                <a:solidFill>
                  <a:prstClr val="black"/>
                </a:solidFill>
              </a:rPr>
              <a:t>motivasi</a:t>
            </a:r>
            <a:r>
              <a:rPr lang="en-US" dirty="0">
                <a:solidFill>
                  <a:prstClr val="black"/>
                </a:solidFill>
              </a:rPr>
              <a:t>: </a:t>
            </a:r>
            <a:r>
              <a:rPr lang="en-US" dirty="0" err="1">
                <a:solidFill>
                  <a:prstClr val="black"/>
                </a:solidFill>
              </a:rPr>
              <a:t>energi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untuk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mendorong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perilaku</a:t>
            </a:r>
            <a:r>
              <a:rPr lang="en-US" dirty="0">
                <a:solidFill>
                  <a:prstClr val="black"/>
                </a:solidFill>
              </a:rPr>
              <a:t> 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semangat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untuk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mewujudkan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tujuan</a:t>
            </a:r>
            <a:r>
              <a:rPr lang="en-US" dirty="0">
                <a:solidFill>
                  <a:prstClr val="black"/>
                </a:solidFill>
              </a:rPr>
              <a:t> yang </a:t>
            </a:r>
            <a:r>
              <a:rPr lang="en-US" dirty="0" err="1">
                <a:solidFill>
                  <a:prstClr val="black"/>
                </a:solidFill>
              </a:rPr>
              <a:t>hendak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dicapai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88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6388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300" b="1" dirty="0"/>
              <a:t>Keserasian, </a:t>
            </a:r>
            <a:r>
              <a:rPr lang="en-US" sz="3300" b="1" dirty="0" err="1"/>
              <a:t>Keselarasan</a:t>
            </a:r>
            <a:r>
              <a:rPr lang="en-US" sz="3300" b="1" dirty="0"/>
              <a:t> &amp; </a:t>
            </a:r>
            <a:r>
              <a:rPr lang="en-US" sz="3300" b="1" dirty="0" err="1"/>
              <a:t>Keseimbangan</a:t>
            </a:r>
            <a:r>
              <a:rPr lang="en-US" sz="3300" dirty="0" smtClean="0"/>
              <a:t>: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harmonisasi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terkotak-kotak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serasi</a:t>
            </a:r>
            <a:r>
              <a:rPr lang="en-US" dirty="0" smtClean="0"/>
              <a:t> </a:t>
            </a:r>
            <a:r>
              <a:rPr lang="en-US" dirty="0" err="1" smtClean="0"/>
              <a:t>selaras</a:t>
            </a:r>
            <a:r>
              <a:rPr lang="en-US" dirty="0" smtClean="0"/>
              <a:t> </a:t>
            </a:r>
            <a:r>
              <a:rPr lang="en-US" dirty="0"/>
              <a:t>&amp;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b="1" dirty="0" smtClean="0"/>
              <a:t>Keikhlasan </a:t>
            </a:r>
            <a:r>
              <a:rPr lang="en-US" b="1" dirty="0"/>
              <a:t>&amp; </a:t>
            </a:r>
            <a:r>
              <a:rPr lang="en-US" b="1" dirty="0" err="1" smtClean="0"/>
              <a:t>kejujuran</a:t>
            </a:r>
            <a:r>
              <a:rPr lang="en-US" dirty="0" smtClean="0"/>
              <a:t>: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sepenuh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berpihak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berani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. 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b="1" dirty="0" err="1" smtClean="0"/>
              <a:t>Kreativitas</a:t>
            </a:r>
            <a:r>
              <a:rPr lang="en-US" b="1" dirty="0" smtClean="0"/>
              <a:t> </a:t>
            </a:r>
            <a:r>
              <a:rPr lang="en-US" b="1" dirty="0"/>
              <a:t>&amp; </a:t>
            </a:r>
            <a:r>
              <a:rPr lang="en-US" b="1" dirty="0" err="1"/>
              <a:t>kepekaan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 smtClean="0"/>
              <a:t>tugas</a:t>
            </a:r>
            <a:r>
              <a:rPr lang="en-US" dirty="0" smtClean="0"/>
              <a:t>: ide/</a:t>
            </a:r>
            <a:r>
              <a:rPr lang="en-US" dirty="0" err="1" smtClean="0"/>
              <a:t>inovasi</a:t>
            </a:r>
            <a:r>
              <a:rPr lang="en-US" dirty="0" smtClean="0"/>
              <a:t>  yang </a:t>
            </a:r>
            <a:r>
              <a:rPr lang="en-US" dirty="0" err="1" smtClean="0"/>
              <a:t>diaplikasikan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kepekaan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,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membahayakan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72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752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Budaya Kinerja Dalam Orgnisasi Pelayanan </vt:lpstr>
      <vt:lpstr>PowerPoint Presentation</vt:lpstr>
      <vt:lpstr>Nilai Budaya Kerja</vt:lpstr>
      <vt:lpstr>PowerPoint Presentation</vt:lpstr>
      <vt:lpstr>PowerPoint Presentation</vt:lpstr>
      <vt:lpstr>Lanjutan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21</cp:revision>
  <dcterms:created xsi:type="dcterms:W3CDTF">2020-11-08T04:06:36Z</dcterms:created>
  <dcterms:modified xsi:type="dcterms:W3CDTF">2020-11-09T04:48:19Z</dcterms:modified>
</cp:coreProperties>
</file>